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7" r:id="rId3"/>
    <p:sldId id="315" r:id="rId4"/>
    <p:sldId id="258" r:id="rId5"/>
    <p:sldId id="259" r:id="rId6"/>
    <p:sldId id="260" r:id="rId7"/>
    <p:sldId id="316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2" r:id="rId17"/>
    <p:sldId id="317" r:id="rId18"/>
    <p:sldId id="318" r:id="rId19"/>
    <p:sldId id="319" r:id="rId20"/>
    <p:sldId id="320" r:id="rId21"/>
    <p:sldId id="321" r:id="rId22"/>
    <p:sldId id="322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273" r:id="rId31"/>
    <p:sldId id="274" r:id="rId32"/>
    <p:sldId id="275" r:id="rId33"/>
    <p:sldId id="276" r:id="rId34"/>
    <p:sldId id="383" r:id="rId35"/>
    <p:sldId id="331" r:id="rId36"/>
    <p:sldId id="277" r:id="rId37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332" r:id="rId46"/>
    <p:sldId id="333" r:id="rId47"/>
    <p:sldId id="285" r:id="rId48"/>
    <p:sldId id="286" r:id="rId49"/>
    <p:sldId id="334" r:id="rId50"/>
    <p:sldId id="336" r:id="rId51"/>
    <p:sldId id="335" r:id="rId52"/>
    <p:sldId id="287" r:id="rId53"/>
    <p:sldId id="337" r:id="rId54"/>
    <p:sldId id="339" r:id="rId55"/>
    <p:sldId id="338" r:id="rId56"/>
    <p:sldId id="343" r:id="rId57"/>
    <p:sldId id="340" r:id="rId58"/>
    <p:sldId id="341" r:id="rId59"/>
    <p:sldId id="342" r:id="rId60"/>
    <p:sldId id="295" r:id="rId61"/>
    <p:sldId id="296" r:id="rId62"/>
    <p:sldId id="297" r:id="rId63"/>
    <p:sldId id="298" r:id="rId64"/>
    <p:sldId id="344" r:id="rId65"/>
    <p:sldId id="299" r:id="rId66"/>
    <p:sldId id="345" r:id="rId67"/>
    <p:sldId id="300" r:id="rId68"/>
    <p:sldId id="346" r:id="rId69"/>
    <p:sldId id="301" r:id="rId70"/>
    <p:sldId id="302" r:id="rId71"/>
    <p:sldId id="303" r:id="rId72"/>
    <p:sldId id="305" r:id="rId73"/>
    <p:sldId id="304" r:id="rId74"/>
    <p:sldId id="356" r:id="rId75"/>
    <p:sldId id="359" r:id="rId76"/>
    <p:sldId id="357" r:id="rId77"/>
    <p:sldId id="358" r:id="rId78"/>
    <p:sldId id="348" r:id="rId79"/>
    <p:sldId id="349" r:id="rId80"/>
    <p:sldId id="350" r:id="rId81"/>
    <p:sldId id="351" r:id="rId82"/>
    <p:sldId id="352" r:id="rId83"/>
    <p:sldId id="353" r:id="rId84"/>
    <p:sldId id="354" r:id="rId85"/>
    <p:sldId id="355" r:id="rId86"/>
    <p:sldId id="360" r:id="rId87"/>
    <p:sldId id="361" r:id="rId88"/>
    <p:sldId id="362" r:id="rId89"/>
    <p:sldId id="363" r:id="rId90"/>
    <p:sldId id="364" r:id="rId91"/>
    <p:sldId id="365" r:id="rId92"/>
    <p:sldId id="366" r:id="rId93"/>
    <p:sldId id="367" r:id="rId94"/>
    <p:sldId id="368" r:id="rId95"/>
    <p:sldId id="369" r:id="rId96"/>
    <p:sldId id="370" r:id="rId97"/>
    <p:sldId id="371" r:id="rId98"/>
    <p:sldId id="372" r:id="rId99"/>
    <p:sldId id="373" r:id="rId100"/>
    <p:sldId id="374" r:id="rId101"/>
    <p:sldId id="375" r:id="rId102"/>
    <p:sldId id="382" r:id="rId103"/>
    <p:sldId id="376" r:id="rId104"/>
    <p:sldId id="377" r:id="rId10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900FF"/>
    <a:srgbClr val="0000FF"/>
    <a:srgbClr val="006600"/>
    <a:srgbClr val="CC3300"/>
    <a:srgbClr val="996633"/>
    <a:srgbClr val="FF9900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8" Type="http://schemas.openxmlformats.org/officeDocument/2006/relationships/tableStyles" Target="tableStyles.xml"/><Relationship Id="rId107" Type="http://schemas.openxmlformats.org/officeDocument/2006/relationships/viewProps" Target="viewProps.xml"/><Relationship Id="rId106" Type="http://schemas.openxmlformats.org/officeDocument/2006/relationships/presProps" Target="presProps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FC78F-113B-4FEC-9676-B74BA6AF13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108B8-6415-4339-87B5-C414BC3975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108B8-6415-4339-87B5-C414BC397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2C5D562-FFD2-4E35-8033-FB7F6729194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BFC2-F996-4D0A-8A87-B744A78E0B2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89F2-C97A-4CC5-92A0-9A83DFF007E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2DB7C99-9A18-48DB-9DAA-28354C3D3D2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A215-9703-438F-B123-0F64BDEBE715}" type="slidenum">
              <a:rPr lang="en-US" altLang="zh-CN" smtClean="0"/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3C80-D3CD-4309-8B9C-7D47A06644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C522C4D-5479-4FB9-8C7A-90468038D6FA}" type="slidenum">
              <a:rPr lang="en-US" altLang="zh-CN" smtClean="0"/>
            </a:fld>
            <a:endParaRPr lang="en-US" altLang="zh-CN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6321-8BEB-4942-ACD7-E9638BCE064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9FEC-9F7C-44E9-A9B9-B5002E6B68B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9CEE-42B6-4423-88A7-C8845703C55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D420-F80F-4057-8DC7-253EC9371934}" type="slidenum">
              <a:rPr lang="en-US" altLang="zh-CN" smtClean="0"/>
            </a:fld>
            <a:endParaRPr lang="en-US" altLang="zh-CN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F2CEBB3-19A5-4224-B687-AAC70D3481A0}" type="slidenum">
              <a:rPr lang="en-US" altLang="zh-CN" smtClean="0"/>
            </a:fld>
            <a:endParaRPr lang="en-US" altLang="zh-CN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GIF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GI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GIF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 descr="信纸"/>
          <p:cNvSpPr txBox="1">
            <a:spLocks noChangeArrowheads="1"/>
          </p:cNvSpPr>
          <p:nvPr/>
        </p:nvSpPr>
        <p:spPr bwMode="auto">
          <a:xfrm>
            <a:off x="2285984" y="214290"/>
            <a:ext cx="4102102" cy="7016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第</a:t>
            </a:r>
            <a:r>
              <a:rPr lang="en-US" altLang="zh-CN" sz="400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4</a:t>
            </a:r>
            <a:r>
              <a:rPr lang="zh-CN" altLang="en-US" sz="400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章 蛮力法</a:t>
            </a:r>
            <a:endParaRPr lang="zh-CN" altLang="en-US" sz="40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428728" y="1628775"/>
            <a:ext cx="585791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smtClean="0">
                <a:solidFill>
                  <a:srgbClr val="006600"/>
                </a:solidFill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4.1 </a:t>
            </a:r>
            <a:r>
              <a:rPr lang="zh-CN" altLang="en-US" sz="2800" smtClean="0">
                <a:solidFill>
                  <a:srgbClr val="006600"/>
                </a:solidFill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蛮力法概</a:t>
            </a:r>
            <a:r>
              <a:rPr lang="zh-CN" altLang="en-US" sz="2800" dirty="0">
                <a:solidFill>
                  <a:srgbClr val="006600"/>
                </a:solidFill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述</a:t>
            </a:r>
            <a:endParaRPr lang="zh-CN" altLang="en-US" sz="2800" dirty="0">
              <a:solidFill>
                <a:srgbClr val="006600"/>
              </a:solidFill>
              <a:latin typeface="Consolas" panose="020B0609020204030204" pitchFamily="49" charset="0"/>
              <a:ea typeface="叶根友毛笔行书2.0版" pitchFamily="2" charset="-122"/>
              <a:cs typeface="Consolas" panose="020B0609020204030204" pitchFamily="49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28728" y="2548590"/>
            <a:ext cx="585791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smtClean="0">
                <a:solidFill>
                  <a:srgbClr val="006600"/>
                </a:solidFill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4.2 </a:t>
            </a:r>
            <a:r>
              <a:rPr lang="zh-CN" altLang="en-US" sz="2800" smtClean="0">
                <a:solidFill>
                  <a:srgbClr val="006600"/>
                </a:solidFill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蛮力法</a:t>
            </a:r>
            <a:r>
              <a:rPr lang="zh-CN" altLang="pt-BR" sz="2800" smtClean="0">
                <a:solidFill>
                  <a:srgbClr val="006600"/>
                </a:solidFill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的</a:t>
            </a:r>
            <a:r>
              <a:rPr lang="zh-CN" altLang="pt-BR" sz="2800" dirty="0">
                <a:solidFill>
                  <a:srgbClr val="006600"/>
                </a:solidFill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基本应用</a:t>
            </a:r>
            <a:endParaRPr lang="zh-CN" altLang="en-US" sz="2800" dirty="0">
              <a:solidFill>
                <a:srgbClr val="006600"/>
              </a:solidFill>
              <a:latin typeface="Consolas" panose="020B0609020204030204" pitchFamily="49" charset="0"/>
              <a:ea typeface="叶根友毛笔行书2.0版" pitchFamily="2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28" y="3405846"/>
            <a:ext cx="585791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006600"/>
                </a:solidFill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4.3 </a:t>
            </a:r>
            <a:r>
              <a:rPr lang="zh-CN" altLang="zh-CN" sz="2800" smtClean="0">
                <a:solidFill>
                  <a:srgbClr val="006600"/>
                </a:solidFill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递归在蛮力法中的应用</a:t>
            </a:r>
            <a:endParaRPr lang="zh-CN" altLang="zh-CN" sz="2800" smtClean="0">
              <a:solidFill>
                <a:srgbClr val="006600"/>
              </a:solidFill>
              <a:latin typeface="Consolas" panose="020B0609020204030204" pitchFamily="49" charset="0"/>
              <a:ea typeface="叶根友毛笔行书2.0版" pitchFamily="2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28" y="4334540"/>
            <a:ext cx="585791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006600"/>
                </a:solidFill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4.4  </a:t>
            </a:r>
            <a:r>
              <a:rPr lang="zh-CN" altLang="zh-CN" sz="2800" smtClean="0">
                <a:solidFill>
                  <a:srgbClr val="006600"/>
                </a:solidFill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图的深度优先和广度优先遍历</a:t>
            </a:r>
            <a:endParaRPr lang="zh-CN" altLang="zh-CN" sz="2800" smtClean="0">
              <a:solidFill>
                <a:srgbClr val="006600"/>
              </a:solidFill>
              <a:latin typeface="Consolas" panose="020B0609020204030204" pitchFamily="49" charset="0"/>
              <a:ea typeface="叶根友毛笔行书2.0版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681040" y="579834"/>
            <a:ext cx="8034364" cy="53494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fun()</a:t>
            </a:r>
            <a:endParaRPr lang="en-US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a,b,c,d,e,m,n,s;</a:t>
            </a:r>
            <a:endParaRPr lang="en-US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(a=1;a&lt;=9;a++)</a:t>
            </a:r>
            <a:endParaRPr lang="en-US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for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(b=0;b&lt;=9;b++)</a:t>
            </a:r>
            <a:endParaRPr lang="en-US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 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(c=0;c&lt;=9;c++)</a:t>
            </a:r>
            <a:endParaRPr lang="nb-NO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9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for </a:t>
            </a: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(d=0;d&lt;=9;d++)</a:t>
            </a:r>
            <a:endParaRPr lang="nb-NO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9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 </a:t>
            </a:r>
            <a:r>
              <a:rPr lang="pt-BR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(e=0;e&lt;=9;e++)</a:t>
            </a:r>
            <a:endParaRPr lang="pt-BR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9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 if (a</a:t>
            </a:r>
            <a:r>
              <a:rPr lang="pt-BR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==b || a==c || a==d ||</a:t>
            </a:r>
            <a:endParaRPr lang="pt-BR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90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    a</a:t>
            </a:r>
            <a:r>
              <a:rPr lang="pt-BR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==e || b==c || b==d ||</a:t>
            </a:r>
            <a:endParaRPr lang="pt-BR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9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     b</a:t>
            </a:r>
            <a:r>
              <a:rPr lang="pt-BR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==e || c==d || c==e 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||  </a:t>
            </a:r>
            <a:r>
              <a:rPr lang="pt-BR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d==e) </a:t>
            </a:r>
            <a:endParaRPr lang="pt-BR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9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        continue</a:t>
            </a:r>
            <a:r>
              <a:rPr lang="pt-BR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pt-BR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 else</a:t>
            </a:r>
            <a:endParaRPr lang="en-US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{  m=a*1000+b*100+c*10+d;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9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    n=a*1000+b*100+e*10+d;</a:t>
            </a:r>
            <a:endParaRPr lang="pt-BR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9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    s=e*10000+d*1000+c*100+a*10+d</a:t>
            </a:r>
            <a:r>
              <a:rPr lang="pt-BR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pt-BR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90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   if </a:t>
            </a:r>
            <a:r>
              <a:rPr lang="pt-BR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pt-BR" altLang="zh-CN" sz="18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m+n==s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pt-BR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9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       printf</a:t>
            </a:r>
            <a:r>
              <a:rPr lang="pt-BR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</a:t>
            </a:r>
            <a:r>
              <a:rPr lang="zh-CN" altLang="pt-BR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兵</a:t>
            </a:r>
            <a:r>
              <a:rPr lang="pt-BR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:%d </a:t>
            </a:r>
            <a:r>
              <a:rPr lang="zh-CN" altLang="pt-BR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炮</a:t>
            </a:r>
            <a:r>
              <a:rPr lang="pt-BR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:%d </a:t>
            </a:r>
            <a:r>
              <a:rPr lang="zh-CN" altLang="pt-BR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马</a:t>
            </a:r>
            <a:r>
              <a:rPr lang="pt-BR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:%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pt-BR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卒</a:t>
            </a:r>
            <a:r>
              <a:rPr lang="pt-BR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:%d </a:t>
            </a:r>
            <a:r>
              <a:rPr lang="zh-CN" altLang="pt-BR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车</a:t>
            </a:r>
            <a:r>
              <a:rPr lang="pt-BR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:%d\n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",</a:t>
            </a:r>
            <a:endParaRPr lang="pt-BR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9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a,b,c,d,e);</a:t>
            </a:r>
            <a:endParaRPr lang="pt-BR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9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 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409543"/>
            <a:ext cx="8143932" cy="1048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根入口方块（其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置为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）进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队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队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列不空循环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出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队方块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作为当前方块（在队列数组中的下标为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front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）：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786050" y="3714752"/>
            <a:ext cx="3108347" cy="1785950"/>
            <a:chOff x="2786050" y="3714752"/>
            <a:chExt cx="3108347" cy="1785950"/>
          </a:xfrm>
        </p:grpSpPr>
        <p:sp>
          <p:nvSpPr>
            <p:cNvPr id="3" name="矩形 2"/>
            <p:cNvSpPr/>
            <p:nvPr/>
          </p:nvSpPr>
          <p:spPr>
            <a:xfrm>
              <a:off x="3571868" y="3714752"/>
              <a:ext cx="928694" cy="571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00"/>
                </a:lnSpc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p1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571868" y="4929198"/>
              <a:ext cx="928694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00"/>
                </a:lnSpc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p2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86050" y="3835603"/>
              <a:ext cx="57150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6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rot="5400000">
              <a:off x="3536943" y="4607727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322761" y="4407107"/>
              <a:ext cx="157163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p2.pre=front</a:t>
              </a:r>
              <a:endParaRPr lang="zh-CN" altLang="en-US" sz="16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3894133" y="4607727"/>
              <a:ext cx="642942" cy="1588"/>
            </a:xfrm>
            <a:prstGeom prst="straightConnector1">
              <a:avLst/>
            </a:prstGeom>
            <a:ln>
              <a:solidFill>
                <a:srgbClr val="CC33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42844" y="1601296"/>
            <a:ext cx="8929718" cy="1613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lang="zh-CN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若为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</a:t>
            </a:r>
            <a:r>
              <a:rPr lang="zh-CN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出口</a:t>
            </a:r>
            <a:r>
              <a:rPr lang="zh-CN" altLang="en-US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通过队列数组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qu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反向推出迷宫路径并输出。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lang="zh-CN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否则</a:t>
            </a:r>
            <a:r>
              <a:rPr lang="zh-CN" altLang="en-US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查找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的每一个相邻方块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，若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位置有效（即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p2.x&gt;=0 &amp;&amp; p2.y&gt;=0 &amp;&amp; p2.x&lt;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&amp;&amp; p2.y&lt;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）并且可走（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Maze[p2.x][p2.y]='O'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），则置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p2.pre=front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（表示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的前驱方块是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）并将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方块进队。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7929618" cy="5142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0" bIns="108000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问题表示</a:t>
            </a:r>
            <a:endParaRPr lang="zh-CN" altLang="zh-CN" sz="1600" smtClean="0">
              <a:solidFill>
                <a:srgbClr val="FF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n=8;			</a:t>
            </a: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迷宫大小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char Maze[MAxN][MAxN]=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{'O','X','X','X','X','X','X','X'},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{'O','O','O','O','O','X','X','X'},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{'X','O','X','X','O','O','O','X'},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{'X','O','X','X','O','X','X','O'},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{'X','O','X','X','X','X','X','X'},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{'X','O','X','X','O','O','O','X'},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{'X','O','O','O','O','X','O','O'},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{'X','X','X','X','X','X','X','O'}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};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H[4] = {0, 1, 0, -1};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水平偏移量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下标对应方位号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V[4] = {-1, 0, 1, 0};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垂直偏移量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struct Position		</a:t>
            </a:r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队列元素类型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x,y;	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当前方块位置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</a:t>
            </a:r>
            <a:r>
              <a:rPr lang="en-US" altLang="zh-CN" sz="160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pre</a:t>
            </a:r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前驱方块的下标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};</a:t>
            </a:r>
            <a:endParaRPr lang="zh-CN" altLang="zh-CN" sz="16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Position qu[MAXQ];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定义一个队列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qu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front=-1,rear=-1;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定义队头和队尾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2"/>
            <a:ext cx="8572560" cy="617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72000" rIns="0" bIns="72000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BFS(int x,int y)		//</a:t>
            </a:r>
            <a:r>
              <a:rPr lang="zh-CN" altLang="zh-CN" sz="16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求从</a:t>
            </a:r>
            <a:r>
              <a:rPr lang="en-US" altLang="zh-CN" sz="16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(x,y)</a:t>
            </a:r>
            <a:r>
              <a:rPr lang="zh-CN" altLang="zh-CN" sz="16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出发的一条迷宫路径</a:t>
            </a:r>
            <a:endParaRPr lang="zh-CN" altLang="zh-CN" sz="16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Position p,p1,p2;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p.x=x; p.y=y; p.pre=-1;	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建立入口结点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Maze[p.x][p.y]='*';			</a:t>
            </a: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改为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'*'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避免重复查找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rear++; qu[rear]=p;			</a:t>
            </a: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入口方块进队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(front!=rear)			</a:t>
            </a: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队不空循环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 front++; p1=qu[front];	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出队方块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if (p1.x==n-1 &amp;&amp; p1.y==n-1)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找到出口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{  disppath(front);	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输出路径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return;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}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for (int k=0;k&lt;4;k++)	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试探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的每个相邻方位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{  p2.x=p1.x+V[k];	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找到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p1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的相邻方块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p2.y=p1.y+H[k];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if (p2.x&gt;=0 &amp;&amp; p2.y&gt;=0 &amp;&amp; p2.x&lt;n &amp;&amp; p2.y&lt;n </a:t>
            </a:r>
            <a:endParaRPr lang="en-US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&amp;&amp; Maze[p2.x][p2.y]=='O')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{			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方块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有效并且可走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Maze[p2.x][p2.y]='*';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改为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'*'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避免重复查找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p2.pre=front;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rear++;	qu[rear]=p2;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方块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p2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进队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}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en-US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560547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4.2.2 </a:t>
            </a:r>
            <a:r>
              <a:rPr lang="zh-CN" altLang="en-US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简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单选择排序和冒泡排序 </a:t>
            </a:r>
            <a:endParaRPr lang="zh-CN" altLang="en-US" sz="28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571472" y="1428736"/>
            <a:ext cx="7993063" cy="11079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【问题描述】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对于给定的含有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个元素的数组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，对其按元素值递增排序。</a:t>
            </a:r>
            <a:endParaRPr lang="zh-CN" altLang="zh-CN" sz="22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500034" y="1142984"/>
            <a:ext cx="8207375" cy="14695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pt-BR" sz="22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例</a:t>
            </a:r>
            <a:r>
              <a:rPr lang="zh-CN" altLang="pt-BR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如</a:t>
            </a:r>
            <a:r>
              <a:rPr lang="zh-CN" altLang="pt-BR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=3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的一趟简单选择排序过程，其中</a:t>
            </a:r>
            <a:r>
              <a:rPr lang="pt-BR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[0..2]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是有序的，从</a:t>
            </a:r>
            <a:r>
              <a:rPr lang="pt-BR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[3..9]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中挑选最小元素</a:t>
            </a:r>
            <a:r>
              <a:rPr lang="pt-BR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[5]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，将其与</a:t>
            </a:r>
            <a:r>
              <a:rPr lang="pt-BR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[3]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进行交换，从而扩大有序区，减小无序区。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0034" y="357166"/>
            <a:ext cx="2735262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dirty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1. </a:t>
            </a:r>
            <a:r>
              <a:rPr lang="zh-CN" altLang="pt-BR" dirty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简单选择排序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5852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14480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43108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71736" y="3643314"/>
            <a:ext cx="428628" cy="428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0364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8992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7620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86248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14876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43504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左大括号 15"/>
          <p:cNvSpPr/>
          <p:nvPr/>
        </p:nvSpPr>
        <p:spPr>
          <a:xfrm rot="5400000">
            <a:off x="1821637" y="2750339"/>
            <a:ext cx="214314" cy="128588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7290" y="285749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99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有序区</a:t>
            </a:r>
            <a:endParaRPr lang="zh-CN" altLang="en-US" sz="1800">
              <a:solidFill>
                <a:srgbClr val="9900FF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85852" y="4214818"/>
            <a:ext cx="4286280" cy="2155282"/>
            <a:chOff x="1285852" y="4214818"/>
            <a:chExt cx="4286280" cy="2155282"/>
          </a:xfrm>
        </p:grpSpPr>
        <p:sp>
          <p:nvSpPr>
            <p:cNvPr id="18" name="TextBox 17"/>
            <p:cNvSpPr txBox="1"/>
            <p:nvPr/>
          </p:nvSpPr>
          <p:spPr>
            <a:xfrm>
              <a:off x="2857488" y="4214818"/>
              <a:ext cx="27146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从无序区中通过依次比较挑选最小元素放在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a[3]</a:t>
              </a:r>
              <a:r>
                <a:rPr lang="zh-CN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处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2643174" y="4286256"/>
              <a:ext cx="214314" cy="642942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85852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714480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143108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571736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00036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428992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857620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286248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714876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14350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71604" y="600076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99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有序区</a:t>
              </a:r>
              <a:endParaRPr lang="zh-CN" altLang="en-US" sz="1800">
                <a:solidFill>
                  <a:srgbClr val="99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31" name="左大括号 30"/>
            <p:cNvSpPr/>
            <p:nvPr/>
          </p:nvSpPr>
          <p:spPr>
            <a:xfrm rot="16200000">
              <a:off x="2000232" y="4929198"/>
              <a:ext cx="214314" cy="164307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677306" cy="39645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/>
            <a:r>
              <a:rPr lang="pt-BR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SelectSort(int a[],int n)</a:t>
            </a:r>
            <a:endParaRPr lang="pt-BR" altLang="zh-CN" sz="1800" smtClean="0">
              <a:solidFill>
                <a:srgbClr val="99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对</a:t>
            </a:r>
            <a:r>
              <a:rPr lang="pt-BR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a[0..n-1]</a:t>
            </a:r>
            <a:r>
              <a:rPr lang="zh-CN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元素进行递增简单选择排序</a:t>
            </a:r>
            <a:endParaRPr lang="zh-CN" altLang="zh-CN" sz="1800" smtClean="0">
              <a:solidFill>
                <a:srgbClr val="99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i,j,k;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20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(i=0;i&lt;n-1;i++)	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进行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n-1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趟排序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 k=i;			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记录每趟无序区中最小元素的位置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for (j=i+1;j&lt;n;j++)	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a[i+1..n-1]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中穷举找最小元素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a[k]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if (a[j]&lt;a[k]) 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   k=j;	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if (k!=i)		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a[k]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不是最小元素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a[k]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与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a[i]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交换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swap(a[i],a[k]);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2447925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2. </a:t>
            </a:r>
            <a:r>
              <a:rPr lang="zh-CN" altLang="pt-BR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冒泡排序</a:t>
            </a:r>
            <a:endParaRPr lang="zh-CN" altLang="en-US">
              <a:solidFill>
                <a:schemeClr val="bg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00034" y="1142984"/>
            <a:ext cx="8207375" cy="14695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例如，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的一趟冒泡排序过程，其中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[0..2]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是有序的，从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[3..9]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中通过交换将最小元素放在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[5]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处，从而扩大有序区，减小无序区。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5852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4480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08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71736" y="3643314"/>
            <a:ext cx="428628" cy="428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00364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28992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57620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86248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14876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3504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左大括号 14"/>
          <p:cNvSpPr/>
          <p:nvPr/>
        </p:nvSpPr>
        <p:spPr>
          <a:xfrm rot="5400000">
            <a:off x="1821637" y="2750339"/>
            <a:ext cx="214314" cy="128588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7290" y="285749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99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有序区</a:t>
            </a:r>
            <a:endParaRPr lang="zh-CN" altLang="en-US" sz="1800">
              <a:solidFill>
                <a:srgbClr val="9900FF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85852" y="4214818"/>
            <a:ext cx="4286280" cy="2083844"/>
            <a:chOff x="1285852" y="4214818"/>
            <a:chExt cx="4286280" cy="2083844"/>
          </a:xfrm>
        </p:grpSpPr>
        <p:sp>
          <p:nvSpPr>
            <p:cNvPr id="18" name="TextBox 17"/>
            <p:cNvSpPr txBox="1"/>
            <p:nvPr/>
          </p:nvSpPr>
          <p:spPr>
            <a:xfrm>
              <a:off x="2857488" y="4214818"/>
              <a:ext cx="27146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从无序区中通过交换方式挑选最小元素放在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[3]</a:t>
              </a:r>
              <a:r>
                <a:rPr lang="zh-CN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处</a:t>
              </a:r>
              <a:endParaRPr lang="zh-CN" altLang="zh-CN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2643174" y="4286256"/>
              <a:ext cx="214314" cy="642942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85852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714480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143108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571736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00036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428992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286248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857620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714876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14350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71604" y="5929330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99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有序区</a:t>
              </a:r>
              <a:endParaRPr lang="zh-CN" altLang="en-US" sz="1800">
                <a:solidFill>
                  <a:srgbClr val="99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31" name="左大括号 30"/>
            <p:cNvSpPr/>
            <p:nvPr/>
          </p:nvSpPr>
          <p:spPr>
            <a:xfrm rot="16200000">
              <a:off x="2000232" y="4929198"/>
              <a:ext cx="214314" cy="164307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357158" y="549275"/>
            <a:ext cx="8461405" cy="47954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/>
            <a:r>
              <a:rPr lang="pt-BR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BubbleSort(int a[],int n)</a:t>
            </a:r>
            <a:endParaRPr lang="pt-BR" altLang="zh-CN" sz="1800" smtClean="0">
              <a:solidFill>
                <a:srgbClr val="99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对</a:t>
            </a:r>
            <a:r>
              <a:rPr lang="pt-BR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a[0..n-1]</a:t>
            </a:r>
            <a:r>
              <a:rPr lang="zh-CN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按递增有序进行冒泡排序</a:t>
            </a:r>
            <a:endParaRPr lang="zh-CN" altLang="zh-CN" sz="1800" smtClean="0">
              <a:solidFill>
                <a:srgbClr val="99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i,j; int tmp;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bool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exchange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(i=0;i&lt;n-1;i++)	 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进行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n-1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趟排序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	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exchange=false;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本趟排序前置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exchange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for (j=n-1;j&gt;i;j--)	 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无序区元素比较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找出最小元素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(a[j]&lt;a[j-1])	 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当相邻元素反序时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{  swap(a[j],a[j-1]);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//a[j]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与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a[j-1]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进行交换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</a:t>
            </a:r>
            <a:r>
              <a:rPr lang="pt-BR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exchange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=true;	   </a:t>
            </a:r>
            <a:r>
              <a:rPr lang="pt-BR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发生交换置</a:t>
            </a:r>
            <a:r>
              <a:rPr lang="pt-BR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exchange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pt-BR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true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if (</a:t>
            </a:r>
            <a:r>
              <a:rPr lang="pt-BR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exchange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==false)  	   </a:t>
            </a:r>
            <a:r>
              <a:rPr lang="pt-BR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本趟未发生交换时结束算法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return;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357166"/>
            <a:ext cx="35719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4.2.3 </a:t>
            </a:r>
            <a:r>
              <a:rPr lang="zh-CN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字符串匹配</a:t>
            </a:r>
            <a:endParaRPr lang="zh-CN" altLang="zh-CN" sz="2800" smtClean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643050"/>
            <a:ext cx="75724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对于字符串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，若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子串，返回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中的位置（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的首字符在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中对应的下标），否则返回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71480"/>
            <a:ext cx="8501122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2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采用直接穷举法求解，称为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BF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算法。该算法从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的每一个字符开始查找，看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是否会出现。例如，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=“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aababcde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”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=“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abcd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”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928662" y="1925084"/>
            <a:ext cx="3500462" cy="1218164"/>
            <a:chOff x="928662" y="1925084"/>
            <a:chExt cx="3500462" cy="1218164"/>
          </a:xfrm>
        </p:grpSpPr>
        <p:sp>
          <p:nvSpPr>
            <p:cNvPr id="7" name="TextBox 6"/>
            <p:cNvSpPr txBox="1"/>
            <p:nvPr/>
          </p:nvSpPr>
          <p:spPr>
            <a:xfrm>
              <a:off x="1928794" y="1925084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s: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71736" y="1925084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a a b a b c d e</a:t>
              </a:r>
              <a:endParaRPr lang="zh-CN" altLang="en-US" sz="2200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28794" y="2712361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t: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1736" y="2712361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a b c d</a:t>
              </a:r>
              <a:endParaRPr lang="zh-CN" altLang="en-US" sz="2200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2844962" y="2314340"/>
              <a:ext cx="144000" cy="468000"/>
              <a:chOff x="5642446" y="4070148"/>
              <a:chExt cx="144000" cy="468000"/>
            </a:xfrm>
          </p:grpSpPr>
          <p:cxnSp>
            <p:nvCxnSpPr>
              <p:cNvPr id="12" name="直接连接符 11"/>
              <p:cNvCxnSpPr/>
              <p:nvPr/>
            </p:nvCxnSpPr>
            <p:spPr>
              <a:xfrm rot="5400000">
                <a:off x="5481008" y="4304148"/>
                <a:ext cx="468000" cy="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rot="5400000">
                <a:off x="5606446" y="4238292"/>
                <a:ext cx="216000" cy="14400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928662" y="2428868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第</a:t>
              </a:r>
              <a:r>
                <a:rPr lang="en-US" altLang="zh-CN" sz="20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趟</a:t>
              </a:r>
              <a:endPara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928662" y="3286124"/>
            <a:ext cx="3500462" cy="1218164"/>
            <a:chOff x="928662" y="3286124"/>
            <a:chExt cx="3500462" cy="1218164"/>
          </a:xfrm>
        </p:grpSpPr>
        <p:sp>
          <p:nvSpPr>
            <p:cNvPr id="28" name="TextBox 27"/>
            <p:cNvSpPr txBox="1"/>
            <p:nvPr/>
          </p:nvSpPr>
          <p:spPr>
            <a:xfrm>
              <a:off x="1928794" y="3286124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s: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71736" y="3286124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a a b a b c d e</a:t>
              </a:r>
              <a:endParaRPr lang="zh-CN" altLang="en-US" sz="2200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28794" y="4073401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t: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64716" y="4073401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a b c d</a:t>
              </a:r>
              <a:endParaRPr lang="zh-CN" altLang="en-US" sz="2200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3259940" y="3675380"/>
              <a:ext cx="144000" cy="468000"/>
              <a:chOff x="5642446" y="4070148"/>
              <a:chExt cx="144000" cy="468000"/>
            </a:xfrm>
          </p:grpSpPr>
          <p:cxnSp>
            <p:nvCxnSpPr>
              <p:cNvPr id="33" name="直接连接符 32"/>
              <p:cNvCxnSpPr/>
              <p:nvPr/>
            </p:nvCxnSpPr>
            <p:spPr>
              <a:xfrm rot="5400000">
                <a:off x="5481008" y="4304148"/>
                <a:ext cx="468000" cy="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5400000">
                <a:off x="5606446" y="4238292"/>
                <a:ext cx="216000" cy="14400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928662" y="3789908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第</a:t>
              </a:r>
              <a:r>
                <a:rPr lang="en-US" altLang="zh-CN" sz="20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20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趟</a:t>
              </a:r>
              <a:endPara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928662" y="4643446"/>
            <a:ext cx="3500462" cy="1218164"/>
            <a:chOff x="928662" y="4643446"/>
            <a:chExt cx="3500462" cy="1218164"/>
          </a:xfrm>
        </p:grpSpPr>
        <p:sp>
          <p:nvSpPr>
            <p:cNvPr id="36" name="TextBox 35"/>
            <p:cNvSpPr txBox="1"/>
            <p:nvPr/>
          </p:nvSpPr>
          <p:spPr>
            <a:xfrm>
              <a:off x="1928794" y="4643446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s: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71736" y="4643446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a a b a b c d e</a:t>
              </a:r>
              <a:endParaRPr lang="zh-CN" altLang="en-US" sz="2200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28794" y="5430723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t: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79030" y="5430723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a b c d</a:t>
              </a:r>
              <a:endParaRPr lang="zh-CN" altLang="en-US" sz="2200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3070678" y="5032702"/>
              <a:ext cx="144000" cy="468000"/>
              <a:chOff x="5642446" y="4070148"/>
              <a:chExt cx="144000" cy="468000"/>
            </a:xfrm>
          </p:grpSpPr>
          <p:cxnSp>
            <p:nvCxnSpPr>
              <p:cNvPr id="41" name="直接连接符 40"/>
              <p:cNvCxnSpPr/>
              <p:nvPr/>
            </p:nvCxnSpPr>
            <p:spPr>
              <a:xfrm rot="5400000">
                <a:off x="5481008" y="4304148"/>
                <a:ext cx="468000" cy="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5400000">
                <a:off x="5606446" y="4238292"/>
                <a:ext cx="216000" cy="14400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928662" y="5147230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第</a:t>
              </a:r>
              <a:r>
                <a:rPr lang="en-US" altLang="zh-CN" sz="20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r>
                <a:rPr lang="zh-CN" altLang="en-US" sz="20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趟</a:t>
              </a:r>
              <a:endPara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43504" y="3143248"/>
            <a:ext cx="3571900" cy="2257498"/>
            <a:chOff x="5143504" y="3143248"/>
            <a:chExt cx="3571900" cy="2257498"/>
          </a:xfrm>
        </p:grpSpPr>
        <p:sp>
          <p:nvSpPr>
            <p:cNvPr id="44" name="TextBox 43"/>
            <p:cNvSpPr txBox="1"/>
            <p:nvPr/>
          </p:nvSpPr>
          <p:spPr>
            <a:xfrm>
              <a:off x="6215074" y="3143248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s: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58016" y="3143248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a a b a b c d e</a:t>
              </a:r>
              <a:endParaRPr lang="zh-CN" altLang="en-US" sz="2200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15074" y="3930525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t: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88432" y="3930525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a b c d</a:t>
              </a:r>
              <a:endParaRPr lang="zh-CN" altLang="en-US" sz="2200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43504" y="3647032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第</a:t>
              </a:r>
              <a:r>
                <a:rPr lang="en-US" altLang="zh-CN" sz="20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  <a:r>
                <a:rPr lang="zh-CN" altLang="en-US" sz="20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趟</a:t>
              </a:r>
              <a:endPara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下箭头 51"/>
            <p:cNvSpPr/>
            <p:nvPr/>
          </p:nvSpPr>
          <p:spPr>
            <a:xfrm>
              <a:off x="7072330" y="4429132"/>
              <a:ext cx="214314" cy="428628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929322" y="5000636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成功：返回</a:t>
              </a:r>
              <a:r>
                <a:rPr lang="en-US" altLang="zh-CN" sz="20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7-4=3</a:t>
              </a:r>
              <a:endPara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000108"/>
            <a:ext cx="8072494" cy="5072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algn="l"/>
            <a:r>
              <a:rPr lang="pt-BR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BF(string s,string t)	//</a:t>
            </a:r>
            <a:r>
              <a:rPr lang="zh-CN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字符串匹配</a:t>
            </a:r>
            <a:endParaRPr lang="zh-CN" altLang="zh-CN" sz="1800" smtClean="0">
              <a:solidFill>
                <a:srgbClr val="99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i=0,j=0;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</a:t>
            </a:r>
            <a:r>
              <a:rPr lang="pt-BR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i&lt;s.length() &amp;&amp; j&lt;t.length()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if (s[i]==t[j])		</a:t>
            </a:r>
            <a:r>
              <a:rPr lang="pt-BR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比较的两个字符相同时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	  i++;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j++;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else			</a:t>
            </a:r>
            <a:r>
              <a:rPr lang="pt-BR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比较的两个字符不相同时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i=i-j+1;		</a:t>
            </a:r>
            <a:r>
              <a:rPr lang="pt-BR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回退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j=0;			</a:t>
            </a:r>
            <a:r>
              <a:rPr lang="pt-BR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//j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从</a:t>
            </a:r>
            <a:r>
              <a:rPr lang="pt-BR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开始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 (</a:t>
            </a:r>
            <a:r>
              <a:rPr lang="pt-BR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j==t.length()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		</a:t>
            </a:r>
            <a:r>
              <a:rPr lang="pt-BR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//t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的字符比较完毕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i-j;		</a:t>
            </a:r>
            <a:r>
              <a:rPr lang="pt-BR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//t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</a:t>
            </a:r>
            <a:r>
              <a:rPr lang="pt-BR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的子串</a:t>
            </a:r>
            <a:r>
              <a:rPr lang="pt-BR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返回位置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				</a:t>
            </a:r>
            <a:r>
              <a:rPr lang="pt-BR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//t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不是</a:t>
            </a:r>
            <a:r>
              <a:rPr lang="pt-BR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的子串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-1;		</a:t>
            </a:r>
            <a:r>
              <a:rPr lang="pt-BR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返回</a:t>
            </a:r>
            <a:r>
              <a:rPr lang="pt-BR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142984"/>
            <a:ext cx="764386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【例</a:t>
            </a:r>
            <a:r>
              <a:rPr lang="en-US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4.5</a:t>
            </a:r>
            <a:r>
              <a:rPr lang="zh-CN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有两个字符串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，设计一个算法求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中出现的次数。例如，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="abababa"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="aba"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，则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中出现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次。</a:t>
            </a:r>
            <a:endParaRPr lang="zh-CN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00034" y="2214554"/>
            <a:ext cx="8207375" cy="22929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22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蛮力法</a:t>
            </a:r>
            <a:r>
              <a:rPr lang="zh-CN" alt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</a:t>
            </a:r>
            <a:r>
              <a:rPr lang="zh-CN" altLang="en-US" sz="22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一种简单直接地解决问题的方法，通常直接基于问题的描述和所涉及的概念定义，找出所有可能的解。</a:t>
            </a:r>
            <a:endParaRPr lang="zh-CN" altLang="en-US" sz="22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然后选择其中的一种或多种解，若该解不可行则试探下一种可能的解。</a:t>
            </a:r>
            <a:endParaRPr lang="zh-CN" altLang="en-US" sz="22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85786" y="1285860"/>
            <a:ext cx="321471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4.1 </a:t>
            </a:r>
            <a:r>
              <a:rPr lang="zh-CN" altLang="en-US" sz="2800" smtClean="0">
                <a:solidFill>
                  <a:srgbClr val="FF0000"/>
                </a:solidFill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蛮力法概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述</a:t>
            </a:r>
            <a:endParaRPr lang="zh-CN" altLang="en-US" sz="2800" dirty="0">
              <a:solidFill>
                <a:srgbClr val="FF0000"/>
              </a:solidFill>
              <a:latin typeface="Consolas" panose="020B0609020204030204" pitchFamily="49" charset="0"/>
              <a:ea typeface="叶根友毛笔行书2.0版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500174"/>
            <a:ext cx="76438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解：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采用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BF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算法思路。用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num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记录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中出现的次数（初始时为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）。</a:t>
            </a:r>
            <a:endParaRPr lang="en-US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当在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中找到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的一次出现时，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num++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，此时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的长度，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中本次出现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子串的下一个字符，所以为了继续查找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子串的下一次出现，只需要置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00042"/>
            <a:ext cx="8215370" cy="5903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Count(string s,string t)		//</a:t>
            </a:r>
            <a:r>
              <a:rPr lang="zh-CN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zh-CN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中出现的次数</a:t>
            </a:r>
            <a:endParaRPr lang="zh-CN" altLang="zh-CN" sz="1800" smtClean="0">
              <a:solidFill>
                <a:srgbClr val="99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num=0;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累计出现次数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i=0,j=0;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i&lt;s.length() &amp;&amp; j&lt;t.length()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	if (s[i]==t[j])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比较的两个字符相同时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{   i++; 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 j++;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else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比较的两个字符不相同时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{  i=i-j+1;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回退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j=0;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//j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从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开始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if(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j==t.length()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{   num++;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出现次数增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 j=0;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//j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从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开始继续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return num;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395289" y="476250"/>
            <a:ext cx="596266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4.2.4 </a:t>
            </a:r>
            <a:r>
              <a:rPr lang="zh-CN" altLang="pt-BR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求解最大连续子序列和问题</a:t>
            </a:r>
            <a:endParaRPr lang="zh-CN" altLang="en-US" sz="28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539750" y="1341438"/>
            <a:ext cx="8353425" cy="33701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给定一个有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≥1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）个整数的序列，要求求出其中最大连续子序列的和。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序列（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-2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11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-4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13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-5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-2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）的最大子序列和为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20</a:t>
            </a:r>
            <a:endParaRPr lang="en-US" altLang="zh-CN" sz="2000" smtClean="0">
              <a:solidFill>
                <a:srgbClr val="FF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序列（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-6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-7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-9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10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-2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）的最大子序列和为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16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FF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规定一个序列最大连续子序列和至少是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，如果小于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，其结果为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8208962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解法</a:t>
            </a: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设含有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个整数的序列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0..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，其中任何连续子序列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..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）求出它的所有元素之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thisSum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通过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比较将最大值存放在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maxSum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中，最后返回</a:t>
            </a:r>
            <a:r>
              <a:rPr lang="en-US" altLang="zh-CN" sz="200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maxSum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379559" y="2233628"/>
            <a:ext cx="6764341" cy="1192273"/>
            <a:chOff x="1379559" y="2233628"/>
            <a:chExt cx="6764341" cy="1192273"/>
          </a:xfrm>
        </p:grpSpPr>
        <p:sp>
          <p:nvSpPr>
            <p:cNvPr id="175107" name="Text Box 3"/>
            <p:cNvSpPr txBox="1">
              <a:spLocks noChangeArrowheads="1"/>
            </p:cNvSpPr>
            <p:nvPr/>
          </p:nvSpPr>
          <p:spPr bwMode="auto">
            <a:xfrm>
              <a:off x="1379559" y="2233628"/>
              <a:ext cx="6764341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 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 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…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 sz="2000" i="1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zh-CN" sz="20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 </a:t>
              </a:r>
              <a:r>
                <a:rPr lang="en-US" altLang="zh-CN" sz="2000" i="1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zh-CN" sz="20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+1] </a:t>
              </a:r>
              <a:r>
                <a:rPr lang="en-US" altLang="zh-CN" sz="2000">
                  <a:solidFill>
                    <a:srgbClr val="FF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…</a:t>
              </a:r>
              <a:r>
                <a:rPr lang="en-US" altLang="zh-CN" sz="20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en-US" altLang="zh-CN" sz="20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+1] … 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-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1]</a:t>
              </a:r>
              <a:endParaRPr lang="en-US" altLang="zh-CN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5108" name="AutoShape 4"/>
            <p:cNvSpPr/>
            <p:nvPr/>
          </p:nvSpPr>
          <p:spPr bwMode="auto">
            <a:xfrm rot="16200000">
              <a:off x="4178298" y="1822438"/>
              <a:ext cx="215900" cy="2000264"/>
            </a:xfrm>
            <a:prstGeom prst="leftBrace">
              <a:avLst>
                <a:gd name="adj1" fmla="val 66728"/>
                <a:gd name="adj2" fmla="val 50000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5109" name="Text Box 5"/>
            <p:cNvSpPr txBox="1">
              <a:spLocks noChangeArrowheads="1"/>
            </p:cNvSpPr>
            <p:nvPr/>
          </p:nvSpPr>
          <p:spPr bwMode="auto">
            <a:xfrm>
              <a:off x="3684609" y="3025791"/>
              <a:ext cx="1512888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thisSum</a:t>
              </a:r>
              <a:endParaRPr lang="en-US" altLang="zh-CN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684609" y="3452760"/>
            <a:ext cx="1800225" cy="976372"/>
            <a:chOff x="3684609" y="3452760"/>
            <a:chExt cx="1800225" cy="976372"/>
          </a:xfrm>
        </p:grpSpPr>
        <p:sp>
          <p:nvSpPr>
            <p:cNvPr id="175110" name="AutoShape 6"/>
            <p:cNvSpPr>
              <a:spLocks noChangeArrowheads="1"/>
            </p:cNvSpPr>
            <p:nvPr/>
          </p:nvSpPr>
          <p:spPr bwMode="auto">
            <a:xfrm>
              <a:off x="4116409" y="3525785"/>
              <a:ext cx="358775" cy="431800"/>
            </a:xfrm>
            <a:prstGeom prst="downArrow">
              <a:avLst>
                <a:gd name="adj1" fmla="val 50000"/>
                <a:gd name="adj2" fmla="val 30088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5111" name="Text Box 7"/>
            <p:cNvSpPr txBox="1">
              <a:spLocks noChangeArrowheads="1"/>
            </p:cNvSpPr>
            <p:nvPr/>
          </p:nvSpPr>
          <p:spPr bwMode="auto">
            <a:xfrm>
              <a:off x="3684609" y="4029022"/>
              <a:ext cx="1655763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maxSum</a:t>
              </a:r>
              <a:endParaRPr lang="en-US" altLang="zh-CN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5112" name="Text Box 8"/>
            <p:cNvSpPr txBox="1">
              <a:spLocks noChangeArrowheads="1"/>
            </p:cNvSpPr>
            <p:nvPr/>
          </p:nvSpPr>
          <p:spPr bwMode="auto">
            <a:xfrm>
              <a:off x="4548209" y="3452760"/>
              <a:ext cx="936625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endParaRPr lang="en-US" altLang="zh-CN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00376" y="4786322"/>
            <a:ext cx="3470263" cy="863600"/>
            <a:chOff x="2900376" y="4786322"/>
            <a:chExt cx="3470263" cy="863600"/>
          </a:xfrm>
        </p:grpSpPr>
        <p:sp>
          <p:nvSpPr>
            <p:cNvPr id="175113" name="Text Box 9"/>
            <p:cNvSpPr txBox="1">
              <a:spLocks noChangeArrowheads="1"/>
            </p:cNvSpPr>
            <p:nvPr/>
          </p:nvSpPr>
          <p:spPr bwMode="auto">
            <a:xfrm>
              <a:off x="2900376" y="4786322"/>
              <a:ext cx="1728787" cy="861774"/>
            </a:xfrm>
            <a:prstGeom prst="rect">
              <a:avLst/>
            </a:prstGeom>
            <a:noFill/>
            <a:ln w="5715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：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～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-1</a:t>
              </a:r>
              <a:endPara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j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：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i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～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-1</a:t>
              </a:r>
              <a:endPara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75114" name="AutoShape 10"/>
            <p:cNvSpPr/>
            <p:nvPr/>
          </p:nvSpPr>
          <p:spPr bwMode="auto">
            <a:xfrm>
              <a:off x="4556138" y="5002222"/>
              <a:ext cx="144463" cy="647700"/>
            </a:xfrm>
            <a:prstGeom prst="rightBrace">
              <a:avLst>
                <a:gd name="adj1" fmla="val 37363"/>
                <a:gd name="adj2" fmla="val 50000"/>
              </a:avLst>
            </a:prstGeom>
            <a:noFill/>
            <a:ln w="19050">
              <a:solidFill>
                <a:srgbClr val="0066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5115" name="Text Box 11"/>
            <p:cNvSpPr txBox="1">
              <a:spLocks noChangeArrowheads="1"/>
            </p:cNvSpPr>
            <p:nvPr/>
          </p:nvSpPr>
          <p:spPr bwMode="auto">
            <a:xfrm>
              <a:off x="4786314" y="5100592"/>
              <a:ext cx="1584325" cy="400110"/>
            </a:xfrm>
            <a:prstGeom prst="rect">
              <a:avLst/>
            </a:prstGeom>
            <a:noFill/>
            <a:ln w="5715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：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～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j</a:t>
              </a:r>
              <a:endPara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8713788" cy="43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180000" tIns="180000" bIns="180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lang="en-US" altLang="zh-CN" sz="1800" dirty="0" err="1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maxSubSum1</a:t>
            </a:r>
            <a:r>
              <a:rPr lang="en-US" altLang="zh-CN" sz="1800" dirty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a[],</a:t>
            </a:r>
            <a:r>
              <a:rPr lang="en-US" altLang="zh-CN" sz="1800" dirty="0" err="1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n)</a:t>
            </a:r>
            <a:endParaRPr lang="en-US" altLang="zh-CN" sz="1800" dirty="0">
              <a:solidFill>
                <a:srgbClr val="99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i,j,k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maxSum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=a[0],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 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++)	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两重循环穷举所有的连续子序列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for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(j=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i;j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n;j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thisSum=0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(k=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i;k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j;k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　　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+=a[k];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　　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maxSum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 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通过比较求最大连续子序列之和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　　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maxSum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maxSum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395289" y="4868863"/>
            <a:ext cx="631985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maxSubSum1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算法中用了三重循环，所以有：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468313" y="5661025"/>
            <a:ext cx="7532711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T(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)=                                        =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2000" baseline="30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085" name="Object 5"/>
          <p:cNvGraphicFramePr>
            <a:graphicFrameLocks noChangeAspect="1"/>
          </p:cNvGraphicFramePr>
          <p:nvPr/>
        </p:nvGraphicFramePr>
        <p:xfrm>
          <a:off x="1303482" y="5500702"/>
          <a:ext cx="5411658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公式" r:id="rId1" imgW="69189600" imgH="10058400" progId="">
                  <p:embed/>
                </p:oleObj>
              </mc:Choice>
              <mc:Fallback>
                <p:oleObj name="公式" r:id="rId1" imgW="69189600" imgH="100584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3482" y="5500702"/>
                        <a:ext cx="5411658" cy="78581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8569325" cy="21441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dirty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解法</a:t>
            </a: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改进前面的解法，在求两个相邻子序列和时，它们之间是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关联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</a:t>
            </a:r>
            <a:r>
              <a:rPr lang="en-US" altLang="zh-CN" sz="2000" i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[0..3]</a:t>
            </a:r>
            <a:r>
              <a:rPr lang="zh-CN" altLang="en-US" sz="2000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子序列和</a:t>
            </a:r>
            <a:r>
              <a:rPr lang="en-US" altLang="zh-CN" sz="2000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[0]+</a:t>
            </a:r>
            <a:r>
              <a:rPr lang="en-US" altLang="zh-CN" sz="2000" i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[1]+</a:t>
            </a:r>
            <a:r>
              <a:rPr lang="en-US" altLang="zh-CN" sz="2000" i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[2]+</a:t>
            </a:r>
            <a:r>
              <a:rPr lang="en-US" altLang="zh-CN" sz="2000" i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[3]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[0..4]</a:t>
            </a:r>
            <a:r>
              <a:rPr lang="zh-CN" altLang="en-US" sz="2000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子序列和</a:t>
            </a:r>
            <a:r>
              <a:rPr lang="en-US" altLang="zh-CN" sz="2000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[0]+</a:t>
            </a:r>
            <a:r>
              <a:rPr lang="en-US" altLang="zh-CN" sz="2000" i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[1]+</a:t>
            </a:r>
            <a:r>
              <a:rPr lang="en-US" altLang="zh-CN" sz="2000" i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[2]+</a:t>
            </a:r>
            <a:r>
              <a:rPr lang="en-US" altLang="zh-CN" sz="2000" i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[3]+</a:t>
            </a:r>
            <a:r>
              <a:rPr lang="en-US" altLang="zh-CN" sz="2000" i="1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[4]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，在前者计算出来后，求后者时只需在前者基础上加以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[4]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即可，没有必须每次都重复计算。从而提高了算法效率。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71550" y="2611438"/>
            <a:ext cx="7200900" cy="1147822"/>
            <a:chOff x="971550" y="2611438"/>
            <a:chExt cx="7200900" cy="1147822"/>
          </a:xfrm>
        </p:grpSpPr>
        <p:sp>
          <p:nvSpPr>
            <p:cNvPr id="173059" name="Text Box 3"/>
            <p:cNvSpPr txBox="1">
              <a:spLocks noChangeArrowheads="1"/>
            </p:cNvSpPr>
            <p:nvPr/>
          </p:nvSpPr>
          <p:spPr bwMode="auto">
            <a:xfrm>
              <a:off x="971550" y="2611438"/>
              <a:ext cx="7200900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 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 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…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 sz="2000" i="1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zh-CN" sz="20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 </a:t>
              </a:r>
              <a:r>
                <a:rPr lang="en-US" altLang="zh-CN" sz="2000" i="1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zh-CN" sz="20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+1] </a:t>
              </a:r>
              <a:r>
                <a:rPr lang="en-US" altLang="zh-CN" sz="2000">
                  <a:solidFill>
                    <a:srgbClr val="FF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…</a:t>
              </a:r>
              <a:r>
                <a:rPr lang="en-US" altLang="zh-CN" sz="20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altLang="zh-CN" sz="2000" i="1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en-US" altLang="zh-CN" sz="2000">
                  <a:solidFill>
                    <a:srgbClr val="FF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-</a:t>
              </a:r>
              <a:r>
                <a:rPr lang="en-US" altLang="zh-CN" sz="20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1] 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 … 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-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1]</a:t>
              </a:r>
              <a:endParaRPr lang="en-US" altLang="zh-CN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3060" name="AutoShape 4"/>
            <p:cNvSpPr/>
            <p:nvPr/>
          </p:nvSpPr>
          <p:spPr bwMode="auto">
            <a:xfrm rot="16200000">
              <a:off x="3895723" y="2066916"/>
              <a:ext cx="188912" cy="2214578"/>
            </a:xfrm>
            <a:prstGeom prst="leftBrace">
              <a:avLst>
                <a:gd name="adj1" fmla="val 66728"/>
                <a:gd name="adj2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3061" name="Text Box 5"/>
            <p:cNvSpPr txBox="1">
              <a:spLocks noChangeArrowheads="1"/>
            </p:cNvSpPr>
            <p:nvPr/>
          </p:nvSpPr>
          <p:spPr bwMode="auto">
            <a:xfrm>
              <a:off x="3324227" y="3359150"/>
              <a:ext cx="1319211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thisSum</a:t>
              </a:r>
              <a:endParaRPr lang="en-US" altLang="zh-CN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021014" y="3857627"/>
            <a:ext cx="3194062" cy="714381"/>
            <a:chOff x="3021014" y="3857627"/>
            <a:chExt cx="3194062" cy="714381"/>
          </a:xfrm>
        </p:grpSpPr>
        <p:sp>
          <p:nvSpPr>
            <p:cNvPr id="173065" name="AutoShape 9"/>
            <p:cNvSpPr/>
            <p:nvPr/>
          </p:nvSpPr>
          <p:spPr bwMode="auto">
            <a:xfrm rot="16200000">
              <a:off x="4510887" y="2367754"/>
              <a:ext cx="214316" cy="3194062"/>
            </a:xfrm>
            <a:prstGeom prst="leftBrace">
              <a:avLst>
                <a:gd name="adj1" fmla="val 129097"/>
                <a:gd name="adj2" fmla="val 5000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eaVert" wrap="none" anchor="ctr"/>
            <a:lstStyle/>
            <a:p>
              <a:endParaRPr lang="zh-CN" altLang="zh-CN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3066" name="Text Box 10"/>
            <p:cNvSpPr txBox="1">
              <a:spLocks noChangeArrowheads="1"/>
            </p:cNvSpPr>
            <p:nvPr/>
          </p:nvSpPr>
          <p:spPr bwMode="auto">
            <a:xfrm>
              <a:off x="3357554" y="4171898"/>
              <a:ext cx="1928826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thisSum+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endParaRPr lang="en-US" altLang="zh-CN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73069" name="Text Box 13"/>
          <p:cNvSpPr txBox="1">
            <a:spLocks noChangeArrowheads="1"/>
          </p:cNvSpPr>
          <p:nvPr/>
        </p:nvSpPr>
        <p:spPr bwMode="auto">
          <a:xfrm>
            <a:off x="3571868" y="5000636"/>
            <a:ext cx="1728787" cy="861774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-1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-1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23916" y="3284538"/>
            <a:ext cx="2533637" cy="1144593"/>
            <a:chOff x="823916" y="3284538"/>
            <a:chExt cx="2533637" cy="1144593"/>
          </a:xfrm>
        </p:grpSpPr>
        <p:sp>
          <p:nvSpPr>
            <p:cNvPr id="173063" name="Text Box 7"/>
            <p:cNvSpPr txBox="1">
              <a:spLocks noChangeArrowheads="1"/>
            </p:cNvSpPr>
            <p:nvPr/>
          </p:nvSpPr>
          <p:spPr bwMode="auto">
            <a:xfrm>
              <a:off x="823916" y="3786190"/>
              <a:ext cx="1319192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maxSum</a:t>
              </a:r>
              <a:endParaRPr lang="en-US" altLang="zh-CN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3067" name="Line 11"/>
            <p:cNvSpPr>
              <a:spLocks noChangeShapeType="1"/>
            </p:cNvSpPr>
            <p:nvPr/>
          </p:nvSpPr>
          <p:spPr bwMode="auto">
            <a:xfrm flipH="1">
              <a:off x="2000240" y="3571876"/>
              <a:ext cx="1319214" cy="361949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3068" name="Line 12"/>
            <p:cNvSpPr>
              <a:spLocks noChangeShapeType="1"/>
            </p:cNvSpPr>
            <p:nvPr/>
          </p:nvSpPr>
          <p:spPr bwMode="auto">
            <a:xfrm flipH="1" flipV="1">
              <a:off x="1979612" y="4149724"/>
              <a:ext cx="1377941" cy="279407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3072" name="Text Box 16"/>
            <p:cNvSpPr txBox="1">
              <a:spLocks noChangeArrowheads="1"/>
            </p:cNvSpPr>
            <p:nvPr/>
          </p:nvSpPr>
          <p:spPr bwMode="auto">
            <a:xfrm>
              <a:off x="1908175" y="3284538"/>
              <a:ext cx="936625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endParaRPr lang="en-US" altLang="zh-CN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642910" y="333375"/>
            <a:ext cx="8072494" cy="4103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lang="en-US" altLang="zh-CN" sz="180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maxSubSum2(int a[],int n)</a:t>
            </a:r>
            <a:endParaRPr lang="en-US" altLang="zh-CN" sz="1800">
              <a:solidFill>
                <a:srgbClr val="99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i,j;</a:t>
            </a:r>
            <a:endParaRPr lang="en-US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maxSum=a[0],thisSum;</a:t>
            </a:r>
            <a:endParaRPr lang="en-US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(i=0;i&lt;n;i++)  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thisSum=0;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for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(j=i;j&lt;n;j++)</a:t>
            </a:r>
            <a:endParaRPr lang="en-US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thisSum</a:t>
            </a:r>
            <a:r>
              <a: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+=a[j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];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//maxSum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已经包含了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a[i..j-1]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的最大和</a:t>
            </a:r>
            <a:endParaRPr lang="en-US" altLang="zh-CN" sz="18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　　　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(thisSum&gt;maxSum)</a:t>
            </a:r>
            <a:endParaRPr lang="en-US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　　　　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maxSum=thisSum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maxSum;</a:t>
            </a:r>
            <a:endParaRPr lang="en-US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642910" y="4643446"/>
            <a:ext cx="8001056" cy="457113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maxSubSum2(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算法中只有两重循环，容易求出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T(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428596" y="1357298"/>
            <a:ext cx="8424862" cy="2908489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法</a:t>
            </a: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更一步改进解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法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如果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扫描中遇到负数，当前子序列和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thisSum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将会减小，</a:t>
            </a:r>
            <a:r>
              <a:rPr lang="zh-CN" altLang="en-US" sz="2000" dirty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2000" dirty="0" err="1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thisSum</a:t>
            </a:r>
            <a:r>
              <a:rPr lang="zh-CN" altLang="en-US" sz="2000" dirty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为负数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，表明前面已经扫描的那个子序列可以抛弃了，则放弃这个子序列，重新开始下一个子序列的分析，并置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thisSum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这个子序列和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thisSum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不断增加，那么最大子序列和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maxSum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也不断增加。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250825" y="476250"/>
            <a:ext cx="8785225" cy="488949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algn="ctr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err="1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maxSubSum3(int </a:t>
            </a:r>
            <a:r>
              <a:rPr lang="en-US" altLang="zh-CN" sz="1800" dirty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a[],</a:t>
            </a:r>
            <a:r>
              <a:rPr lang="en-US" altLang="zh-CN" sz="1800" dirty="0" err="1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n)</a:t>
            </a:r>
            <a:endParaRPr lang="en-US" altLang="zh-CN" sz="1800" dirty="0">
              <a:solidFill>
                <a:srgbClr val="99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i,maxSum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0,thisSum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thisSum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+=a[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&lt;0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      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若当前子序列和为负数，重新开始下一子序列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maxSum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thisSum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 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比较求最大连续子序列和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maxSum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maxSum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571472" y="5715016"/>
            <a:ext cx="7848600" cy="400110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显然该算法中仅扫描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一次，其算法的时间复杂度为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323851" y="404813"/>
            <a:ext cx="3676646" cy="519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3.2.5 </a:t>
            </a:r>
            <a:r>
              <a:rPr lang="zh-CN" altLang="pt-BR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求解幂集问题</a:t>
            </a:r>
            <a:endParaRPr lang="zh-CN" altLang="en-US" sz="28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8280400" cy="10618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pt-BR" sz="2200" dirty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pt-BR" sz="22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</a:t>
            </a:r>
            <a:r>
              <a:rPr lang="zh-CN" altLang="pt-BR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问题描述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】</a:t>
            </a:r>
            <a:r>
              <a:rPr lang="zh-CN" altLang="pt-BR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给定的正整数</a:t>
            </a:r>
            <a:r>
              <a:rPr lang="pt-BR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pt-BR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≥</a:t>
            </a:r>
            <a:r>
              <a:rPr lang="pt-BR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），求</a:t>
            </a:r>
            <a:r>
              <a:rPr lang="pt-BR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pt-BR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构成的集合的所有子集（幂集）。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57158" y="500042"/>
            <a:ext cx="5761038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</a:t>
            </a:r>
            <a:r>
              <a:rPr lang="zh-CN" altLang="en-US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用蛮力法通</a:t>
            </a:r>
            <a:r>
              <a:rPr lang="zh-CN" altLang="en-US" sz="22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常有如下几种情况：</a:t>
            </a:r>
            <a:endParaRPr lang="zh-CN" altLang="en-US" sz="22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395288" y="1235015"/>
            <a:ext cx="8208962" cy="25991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44000" rIns="144000" bIns="14400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lang="zh-CN" altLang="en-US" sz="200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搜</a:t>
            </a:r>
            <a:r>
              <a:rPr lang="zh-CN" altLang="en-US" sz="200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索所有的解空间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：问题的解存在于规模不大的解空间中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lang="zh-CN" altLang="en-US" sz="200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搜</a:t>
            </a:r>
            <a:r>
              <a:rPr lang="zh-CN" altLang="en-US" sz="200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索所有的路径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：这类问题中不同的路径对应不同的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解。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lang="zh-CN" altLang="en-US" sz="200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直</a:t>
            </a:r>
            <a:r>
              <a:rPr lang="zh-CN" altLang="en-US" sz="200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接计算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：按照基于问题的描述和所涉及的概念定义，直接进行计算。往往是一些简单的题，不需要算法技巧的。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lang="zh-CN" altLang="en-US" sz="200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模</a:t>
            </a:r>
            <a:r>
              <a:rPr lang="zh-CN" altLang="en-US" sz="200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拟和仿真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：按照求解问题的要求直接模拟或仿真即可。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640763" cy="1246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dirty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解法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采用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直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接蛮力法求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解，将</a:t>
            </a:r>
            <a:r>
              <a:rPr lang="pt-BR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pt-BR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的存放在数组</a:t>
            </a:r>
            <a:r>
              <a:rPr lang="pt-BR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中，求解问题变为构造集合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的所有子集。设集合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[0..2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]={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，其所有子集对应的二进制位及其十进制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如下。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aphicFrame>
        <p:nvGraphicFramePr>
          <p:cNvPr id="191663" name="Group 175"/>
          <p:cNvGraphicFramePr>
            <a:graphicFrameLocks noGrp="1"/>
          </p:cNvGraphicFramePr>
          <p:nvPr/>
        </p:nvGraphicFramePr>
        <p:xfrm>
          <a:off x="1042988" y="2060575"/>
          <a:ext cx="7200900" cy="3291840"/>
        </p:xfrm>
        <a:graphic>
          <a:graphicData uri="http://schemas.openxmlformats.org/drawingml/2006/table">
            <a:tbl>
              <a:tblPr/>
              <a:tblGrid>
                <a:gridCol w="2398712"/>
                <a:gridCol w="2401888"/>
                <a:gridCol w="24003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子集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对应的二进制位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对应的十进制数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{}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－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－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{1}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{2}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{1,2}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{3}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100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{1,3}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{2,3}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{1,2,3}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468313" y="1214422"/>
            <a:ext cx="753271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于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含有</a:t>
            </a:r>
            <a:r>
              <a:rPr lang="pt-BR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pt-BR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≥</a:t>
            </a:r>
            <a:r>
              <a:rPr lang="pt-BR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）个元素的集合</a:t>
            </a:r>
            <a:r>
              <a:rPr lang="pt-BR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，求幂集的过程如下：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785786" y="1928802"/>
            <a:ext cx="6816745" cy="1981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 (i=0;i&lt;2</a:t>
            </a:r>
            <a:r>
              <a:rPr lang="pt-BR" altLang="zh-CN" sz="1800" baseline="30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;i++)	  </a:t>
            </a:r>
            <a:r>
              <a:rPr lang="pt-BR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pt-BR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穷举</a:t>
            </a:r>
            <a:r>
              <a:rPr lang="pt-BR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pt-BR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的所有子集并输出</a:t>
            </a:r>
            <a:endParaRPr lang="zh-CN" altLang="pt-BR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zh-CN" altLang="pt-BR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pt-BR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转换为二进制数</a:t>
            </a:r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b;</a:t>
            </a:r>
            <a:endParaRPr lang="pt-BR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zh-CN" altLang="pt-BR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</a:t>
            </a:r>
            <a:r>
              <a:rPr lang="zh-CN" altLang="pt-BR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</a:t>
            </a:r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pt-BR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中为</a:t>
            </a:r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pt-BR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的位对应的</a:t>
            </a:r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pt-BR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元素构成一个子集</a:t>
            </a:r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pt-BR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428596" y="4214818"/>
            <a:ext cx="7704137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显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然该算法的时间复杂度为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×2</a:t>
            </a:r>
            <a:r>
              <a:rPr lang="en-US" altLang="zh-CN" sz="2000" i="1" baseline="30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，属于指数级的算法。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642910" y="1804446"/>
            <a:ext cx="7464447" cy="447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inc(int b[], int n)	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表示的二进制数增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for(int i=0;i&lt;n;i++)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遍历数组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if (b[i])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改为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b[i]=0;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else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改为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并退出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循环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b[i]=1;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break;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214422"/>
            <a:ext cx="74295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首先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b[0..2]=000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，每调用一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次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inc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表示十进制数的增加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692331"/>
            <a:ext cx="85725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  <a:endParaRPr lang="zh-CN" altLang="en-US" sz="22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4414" y="1155684"/>
            <a:ext cx="200026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b[0..2]=0 0 0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00232" y="1500174"/>
            <a:ext cx="4664108" cy="785818"/>
            <a:chOff x="2000232" y="1500174"/>
            <a:chExt cx="4664108" cy="785818"/>
          </a:xfrm>
        </p:grpSpPr>
        <p:sp>
          <p:nvSpPr>
            <p:cNvPr id="4" name="TextBox 3"/>
            <p:cNvSpPr txBox="1"/>
            <p:nvPr/>
          </p:nvSpPr>
          <p:spPr>
            <a:xfrm>
              <a:off x="2000232" y="1978215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b=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 0 0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2428860" y="1500174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3812" y="1550974"/>
              <a:ext cx="40005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次调用：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b[0]=0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，改为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b[0]=1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000232" y="2325181"/>
            <a:ext cx="5378488" cy="818067"/>
            <a:chOff x="2000232" y="2325181"/>
            <a:chExt cx="5378488" cy="818067"/>
          </a:xfrm>
        </p:grpSpPr>
        <p:sp>
          <p:nvSpPr>
            <p:cNvPr id="5" name="TextBox 4"/>
            <p:cNvSpPr txBox="1"/>
            <p:nvPr/>
          </p:nvSpPr>
          <p:spPr>
            <a:xfrm>
              <a:off x="2000232" y="2835471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b=0 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 0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2428860" y="2325181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63812" y="2375981"/>
              <a:ext cx="471490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次调用：第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个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改为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个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改为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=1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000232" y="3214686"/>
            <a:ext cx="4878422" cy="857256"/>
            <a:chOff x="2000232" y="3214686"/>
            <a:chExt cx="4878422" cy="857256"/>
          </a:xfrm>
        </p:grpSpPr>
        <p:sp>
          <p:nvSpPr>
            <p:cNvPr id="10" name="TextBox 9"/>
            <p:cNvSpPr txBox="1"/>
            <p:nvPr/>
          </p:nvSpPr>
          <p:spPr>
            <a:xfrm>
              <a:off x="2000232" y="3764165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b=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 1 0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2428860" y="3214686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63812" y="3265486"/>
              <a:ext cx="42148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3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次调用：第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个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改为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00232" y="4214818"/>
            <a:ext cx="4878422" cy="857256"/>
            <a:chOff x="2000232" y="4214818"/>
            <a:chExt cx="4878422" cy="857256"/>
          </a:xfrm>
        </p:grpSpPr>
        <p:sp>
          <p:nvSpPr>
            <p:cNvPr id="13" name="TextBox 12"/>
            <p:cNvSpPr txBox="1"/>
            <p:nvPr/>
          </p:nvSpPr>
          <p:spPr>
            <a:xfrm>
              <a:off x="2000232" y="4764297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b=0 0 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下箭头 13"/>
            <p:cNvSpPr/>
            <p:nvPr/>
          </p:nvSpPr>
          <p:spPr>
            <a:xfrm>
              <a:off x="2428860" y="4214818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3812" y="4265618"/>
              <a:ext cx="42148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4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次调用：前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个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改为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3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个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改为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000232" y="5156575"/>
            <a:ext cx="4865359" cy="1344259"/>
            <a:chOff x="2000232" y="5156575"/>
            <a:chExt cx="4865359" cy="1344259"/>
          </a:xfrm>
        </p:grpSpPr>
        <p:sp>
          <p:nvSpPr>
            <p:cNvPr id="16" name="下箭头 15"/>
            <p:cNvSpPr/>
            <p:nvPr/>
          </p:nvSpPr>
          <p:spPr>
            <a:xfrm>
              <a:off x="2415797" y="5156575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50749" y="5207375"/>
              <a:ext cx="42148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5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次调用：前第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个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改为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00232" y="5692991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b=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 0 1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00232" y="5946836"/>
              <a:ext cx="164307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3600" smtClean="0">
                  <a:solidFill>
                    <a:srgbClr val="0000FF"/>
                  </a:solidFill>
                </a:rPr>
                <a:t>…</a:t>
              </a:r>
              <a:endParaRPr lang="zh-CN" altLang="en-US" sz="3600" smtClean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928670"/>
            <a:ext cx="7715304" cy="4518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PSet(int a[],int b[],int n)	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求幂集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i,k;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pw=(int)pow(2,n);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2^n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printf("1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%d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的幂集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:\n  ",n);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for(i=0;i&lt;pw;i++)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执行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2^n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次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	printf("{ ");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for (k=0;k&lt;n;k++)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执行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次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if(b[k])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   printf("%d ",a[k]);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printf("} ");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inc(b,n);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//b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表示的二进制数增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printf("\n");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323850" y="497783"/>
            <a:ext cx="8351838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法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采用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增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量蛮力法求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解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的幂集，当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=3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时的求解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过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程。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0" y="2566988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772" y="1428736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14282" y="1858158"/>
            <a:ext cx="1143008" cy="956034"/>
            <a:chOff x="214282" y="1858158"/>
            <a:chExt cx="1143008" cy="956034"/>
          </a:xfrm>
        </p:grpSpPr>
        <p:cxnSp>
          <p:nvCxnSpPr>
            <p:cNvPr id="7" name="直接箭头连接符 6"/>
            <p:cNvCxnSpPr/>
            <p:nvPr/>
          </p:nvCxnSpPr>
          <p:spPr>
            <a:xfrm rot="5400000">
              <a:off x="167896" y="2143116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28596" y="1978215"/>
              <a:ext cx="92869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添加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4282" y="2537193"/>
              <a:ext cx="6429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 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}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382342" y="1571612"/>
            <a:ext cx="2786082" cy="1285884"/>
            <a:chOff x="1382342" y="1571612"/>
            <a:chExt cx="2786082" cy="1285884"/>
          </a:xfrm>
        </p:grpSpPr>
        <p:sp>
          <p:nvSpPr>
            <p:cNvPr id="10" name="右大括号 9"/>
            <p:cNvSpPr/>
            <p:nvPr/>
          </p:nvSpPr>
          <p:spPr>
            <a:xfrm>
              <a:off x="1382342" y="1571612"/>
              <a:ext cx="214314" cy="128588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96656" y="2049653"/>
              <a:ext cx="257176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的幂集：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{{ 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{1}}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857356" y="2513626"/>
            <a:ext cx="1928826" cy="906621"/>
            <a:chOff x="1857356" y="2513626"/>
            <a:chExt cx="1928826" cy="906621"/>
          </a:xfrm>
        </p:grpSpPr>
        <p:cxnSp>
          <p:nvCxnSpPr>
            <p:cNvPr id="12" name="直接箭头连接符 11"/>
            <p:cNvCxnSpPr/>
            <p:nvPr/>
          </p:nvCxnSpPr>
          <p:spPr>
            <a:xfrm rot="5400000">
              <a:off x="2382474" y="2798584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11102" y="2633683"/>
              <a:ext cx="92869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添加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57356" y="3143248"/>
              <a:ext cx="192882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{{ 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}}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168424" y="2214554"/>
            <a:ext cx="2832468" cy="1285884"/>
            <a:chOff x="4168424" y="2214554"/>
            <a:chExt cx="2832468" cy="1285884"/>
          </a:xfrm>
        </p:grpSpPr>
        <p:sp>
          <p:nvSpPr>
            <p:cNvPr id="15" name="右大括号 14"/>
            <p:cNvSpPr/>
            <p:nvPr/>
          </p:nvSpPr>
          <p:spPr>
            <a:xfrm>
              <a:off x="4168424" y="2214554"/>
              <a:ext cx="214314" cy="128588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29124" y="2571744"/>
              <a:ext cx="257176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1~2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的幂集：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{ { 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，</a:t>
              </a:r>
              <a:endPara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{1}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 2 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2}}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239862" y="3429000"/>
            <a:ext cx="2332402" cy="1224329"/>
            <a:chOff x="4239862" y="3429000"/>
            <a:chExt cx="2332402" cy="1224329"/>
          </a:xfrm>
        </p:grpSpPr>
        <p:cxnSp>
          <p:nvCxnSpPr>
            <p:cNvPr id="17" name="直接箭头连接符 16"/>
            <p:cNvCxnSpPr/>
            <p:nvPr/>
          </p:nvCxnSpPr>
          <p:spPr>
            <a:xfrm rot="5400000">
              <a:off x="5025680" y="3713958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454308" y="3549057"/>
              <a:ext cx="92869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添加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39862" y="4099331"/>
              <a:ext cx="2332402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{{ 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endPara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}}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715140" y="2928934"/>
            <a:ext cx="2214578" cy="2010430"/>
            <a:chOff x="6715140" y="2928934"/>
            <a:chExt cx="2214578" cy="2010430"/>
          </a:xfrm>
        </p:grpSpPr>
        <p:sp>
          <p:nvSpPr>
            <p:cNvPr id="20" name="右大括号 19"/>
            <p:cNvSpPr/>
            <p:nvPr/>
          </p:nvSpPr>
          <p:spPr>
            <a:xfrm>
              <a:off x="6715140" y="2928934"/>
              <a:ext cx="214314" cy="178595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00924" y="3000372"/>
              <a:ext cx="1928794" cy="19389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1~3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的幂集：</a:t>
              </a:r>
              <a:endPara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 { { 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{1}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，</a:t>
              </a:r>
              <a:endPara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 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 2 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2}</a:t>
              </a:r>
              <a:endPara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{3}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3},</a:t>
              </a:r>
              <a:endPara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{2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endPara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{1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3}</a:t>
              </a:r>
              <a:endPara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  }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8353425" cy="1423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这种思路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也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蛮力法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方法：即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穷举</a:t>
            </a:r>
            <a:r>
              <a:rPr lang="pt-BR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pt-BR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的所有子集。先建立一个空子集，对于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），每次都是在前面已建立的子集上添加元素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而构成若干个子集，对应的过程如下：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928662" y="3071810"/>
            <a:ext cx="6786610" cy="24410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f(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n)		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的幂集</a:t>
            </a:r>
            <a:r>
              <a:rPr lang="en-US" altLang="zh-CN" sz="1800" dirty="0" err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</a:t>
            </a:r>
            <a:endParaRPr lang="en-US" altLang="zh-CN" sz="1800" dirty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置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={{}};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中加入一个空子集元素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1;i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　　在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的每个元素中添加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而构成一个新子集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642910" y="1643050"/>
            <a:ext cx="7820050" cy="957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在实现算法时，用一个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vector&lt;int&gt;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容器表示一个集合元素，用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vector&lt;vector&lt;int&gt; &gt;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容器存放幂集（即集合的集合）。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00" y="2857496"/>
            <a:ext cx="7000924" cy="2049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216000" rIns="0" bIns="216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#include &lt;stdio.h&gt;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#include &lt;vector&gt;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using namespace std;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vector&lt;vector&lt;int&gt; &gt; ps;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存放幂集</a:t>
            </a:r>
            <a:endParaRPr lang="zh-CN" altLang="en-US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181006" y="333375"/>
            <a:ext cx="8748712" cy="49186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44000" tIns="180000" bIns="180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PSet(int n)			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的幂集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vector&lt;vector&lt;int&gt; &gt; ps1;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子幂集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vector&lt;vector&lt;int&gt; &gt;::iterator it;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幂集迭代器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vector&lt;int&gt; s;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ps.push_back(s);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添加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{}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空集合元素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(int i=1;i&lt;=n;i++)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循环添加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ps1=ps;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//ps1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存放上一步得到的幂集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for (it=ps1.begin();it!=ps1.end();++it)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(*it).push_back(i);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的每个集合元素末尾添加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for (it=ps1.begin();it!=ps1.end();++it)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ps.push_back(*it);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的每个集合元素添加到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539750" y="5229225"/>
            <a:ext cx="7993063" cy="10618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算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法分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析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于给定的</a:t>
            </a:r>
            <a:r>
              <a:rPr lang="nb-NO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，每一个集合元素都要处理，有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nb-NO" altLang="zh-CN" sz="2000" i="1" baseline="30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个，所以上述算法的时间复杂度为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O(2</a:t>
            </a:r>
            <a:r>
              <a:rPr lang="nb-NO" altLang="zh-CN" sz="2000" i="1" baseline="30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323851" y="260350"/>
            <a:ext cx="4176712" cy="5191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4.2.6 </a:t>
            </a:r>
            <a:r>
              <a:rPr lang="zh-CN" altLang="pt-BR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求解</a:t>
            </a:r>
            <a:r>
              <a:rPr lang="pt-BR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0/1</a:t>
            </a:r>
            <a:r>
              <a:rPr lang="zh-CN" altLang="pt-BR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背包问题</a:t>
            </a:r>
            <a:endParaRPr lang="zh-CN" altLang="en-US" sz="28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611188" y="1214453"/>
            <a:ext cx="8137525" cy="21441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dirty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22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问题描述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】</a:t>
            </a:r>
            <a:r>
              <a:rPr lang="zh-CN" altLang="pt-BR" sz="20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</a:t>
            </a:r>
            <a:r>
              <a:rPr lang="pt-BR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个重量分别为</a:t>
            </a:r>
            <a:r>
              <a:rPr lang="pt-BR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pt-BR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pt-BR" altLang="zh-CN" sz="2000" i="1" baseline="-25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的物品，它们的价值分别为</a:t>
            </a:r>
            <a:r>
              <a:rPr lang="pt-BR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pt-BR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pt-BR" altLang="zh-CN" sz="2000" i="1" baseline="-25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，给定一个容量为</a:t>
            </a:r>
            <a:r>
              <a:rPr lang="pt-BR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的背包。设计从这些物品中选取一部分物品放入该背包的方案，</a:t>
            </a:r>
            <a:r>
              <a:rPr lang="zh-CN" altLang="pt-BR" sz="2000" dirty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每个物品要么选中要么不选中，要求选中的物品不仅能够放到背包中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，而且具有最大的价值。</a:t>
            </a:r>
            <a:endParaRPr lang="zh-CN" altLang="pt-BR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并对下表所示的</a:t>
            </a:r>
            <a:r>
              <a:rPr lang="pt-BR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个物品求</a:t>
            </a:r>
            <a:r>
              <a:rPr lang="zh-CN" altLang="pt-BR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出</a:t>
            </a:r>
            <a:r>
              <a:rPr lang="pt-BR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pt-BR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=6</a:t>
            </a:r>
            <a:r>
              <a:rPr lang="zh-CN" altLang="pt-BR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时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的所有解和最佳解。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aphicFrame>
        <p:nvGraphicFramePr>
          <p:cNvPr id="184420" name="Group 100"/>
          <p:cNvGraphicFramePr>
            <a:graphicFrameLocks noGrp="1"/>
          </p:cNvGraphicFramePr>
          <p:nvPr/>
        </p:nvGraphicFramePr>
        <p:xfrm>
          <a:off x="1476375" y="3805254"/>
          <a:ext cx="5400675" cy="1828800"/>
        </p:xfrm>
        <a:graphic>
          <a:graphicData uri="http://schemas.openxmlformats.org/drawingml/2006/table">
            <a:tbl>
              <a:tblPr/>
              <a:tblGrid>
                <a:gridCol w="1800225"/>
                <a:gridCol w="1800225"/>
                <a:gridCol w="18002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物品编号</a:t>
                      </a:r>
                      <a:endParaRPr kumimoji="0" lang="zh-CN" alt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FF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重量</a:t>
                      </a:r>
                      <a:endParaRPr kumimoji="0" lang="zh-CN" alt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FF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价值</a:t>
                      </a:r>
                      <a:endParaRPr kumimoji="0" lang="zh-CN" alt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FF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kumimoji="0" lang="pt-B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kumimoji="0" lang="pt-B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_GB2312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5675323" cy="519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en-US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.2.1 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直接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采</a:t>
            </a:r>
            <a:r>
              <a:rPr lang="zh-CN" altLang="en-US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用蛮力法的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一般格式</a:t>
            </a:r>
            <a:endParaRPr lang="zh-CN" altLang="en-US" sz="28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571472" y="2000240"/>
            <a:ext cx="8208963" cy="12178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lang="zh-CN" altLang="en-US" sz="2000" dirty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在直接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采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用蛮力法设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计算法中，主要是使用循环语句和选择语句，循环语句用于穷举所有可能的情况，而选择语句判定当前的条件是否为所求的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解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1547813" y="3573463"/>
            <a:ext cx="4608512" cy="2025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0" tIns="180000" rIns="180000" bIns="180000">
            <a:spAutoFit/>
          </a:bodyPr>
          <a:lstStyle/>
          <a:p>
            <a:pPr algn="l"/>
            <a:r>
              <a:rPr lang="en-US" altLang="zh-CN" sz="18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for (</a:t>
            </a:r>
            <a:r>
              <a:rPr lang="zh-CN" altLang="en-US" sz="18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循环变量</a:t>
            </a:r>
            <a:r>
              <a:rPr lang="en-US" altLang="zh-CN" sz="18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18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取</a:t>
            </a:r>
            <a:r>
              <a:rPr lang="zh-CN" altLang="en-US" sz="18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所有可能的值</a:t>
            </a:r>
            <a:r>
              <a:rPr lang="en-US" altLang="zh-CN" sz="18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 </a:t>
            </a:r>
            <a:endParaRPr lang="en-US" altLang="zh-CN" sz="1800">
              <a:solidFill>
                <a:srgbClr val="99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	┇</a:t>
            </a:r>
            <a:endParaRPr lang="en-US" altLang="zh-CN" sz="1800">
              <a:solidFill>
                <a:srgbClr val="99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if (x</a:t>
            </a:r>
            <a:r>
              <a:rPr lang="zh-CN" altLang="en-US" sz="18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满足指定的条件</a:t>
            </a:r>
            <a:r>
              <a:rPr lang="en-US" altLang="zh-CN" sz="18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endParaRPr lang="en-US" altLang="zh-CN" sz="1800">
              <a:solidFill>
                <a:srgbClr val="99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en-US" sz="18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输出</a:t>
            </a:r>
            <a:r>
              <a:rPr lang="en-US" altLang="zh-CN" sz="18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x;</a:t>
            </a:r>
            <a:endParaRPr lang="en-US" altLang="zh-CN" sz="1800">
              <a:solidFill>
                <a:srgbClr val="99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┇</a:t>
            </a:r>
            <a:endParaRPr lang="en-US" altLang="zh-CN" sz="1800">
              <a:solidFill>
                <a:srgbClr val="99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>
              <a:solidFill>
                <a:srgbClr val="99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471490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4.2</a:t>
            </a:r>
            <a:r>
              <a:rPr lang="pt-BR" altLang="zh-CN" sz="2800" b="0" smtClean="0">
                <a:solidFill>
                  <a:srgbClr val="FF0000"/>
                </a:solidFill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r>
              <a:rPr lang="zh-CN" altLang="en-US" sz="2800" b="0" smtClean="0">
                <a:solidFill>
                  <a:srgbClr val="FF0000"/>
                </a:solidFill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蛮力法</a:t>
            </a:r>
            <a:r>
              <a:rPr lang="zh-CN" altLang="pt-BR" sz="2800" b="0" smtClean="0">
                <a:solidFill>
                  <a:srgbClr val="FF0000"/>
                </a:solidFill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的</a:t>
            </a:r>
            <a:r>
              <a:rPr lang="zh-CN" altLang="pt-BR" sz="2800" b="0" dirty="0">
                <a:solidFill>
                  <a:srgbClr val="FF0000"/>
                </a:solidFill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基本应用</a:t>
            </a:r>
            <a:endParaRPr lang="zh-CN" altLang="en-US" sz="2800" b="0" dirty="0">
              <a:solidFill>
                <a:srgbClr val="FF0000"/>
              </a:solidFill>
              <a:latin typeface="Consolas" panose="020B0609020204030204" pitchFamily="49" charset="0"/>
              <a:ea typeface="叶根友毛笔行书2.0版" pitchFamily="2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3786190"/>
            <a:ext cx="571504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800" spc="6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基</a:t>
            </a:r>
            <a:endParaRPr lang="en-US" altLang="zh-CN" sz="1800" spc="60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800" spc="6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本</a:t>
            </a:r>
            <a:endParaRPr lang="en-US" altLang="zh-CN" sz="1800" spc="60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800" spc="6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格</a:t>
            </a:r>
            <a:endParaRPr lang="en-US" altLang="zh-CN" sz="1800" spc="60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800" spc="6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式</a:t>
            </a:r>
            <a:endParaRPr lang="en-US" altLang="zh-CN" sz="1800" spc="60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zh-CN" altLang="en-US" sz="1800" spc="60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500034" y="1571612"/>
            <a:ext cx="8353425" cy="2600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pt-BR" sz="2200" dirty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pt-BR" sz="22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</a:t>
            </a:r>
            <a:r>
              <a:rPr lang="zh-CN" altLang="pt-BR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问题求解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】</a:t>
            </a:r>
            <a:r>
              <a:rPr lang="zh-CN" altLang="pt-BR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</a:t>
            </a:r>
            <a:r>
              <a:rPr lang="pt-BR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个物品、容量为</a:t>
            </a:r>
            <a:r>
              <a:rPr lang="pt-BR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的背包问题，采用前面求幂集的方法求出所有的物品组合。</a:t>
            </a:r>
            <a:endParaRPr lang="zh-CN" altLang="pt-BR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对于每一种组合，计算其总重量</a:t>
            </a:r>
            <a:r>
              <a:rPr lang="pt-BR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sumw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和总价值</a:t>
            </a:r>
            <a:r>
              <a:rPr lang="pt-BR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sumv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，当</a:t>
            </a:r>
            <a:r>
              <a:rPr lang="pt-BR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sumw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小于等于</a:t>
            </a:r>
            <a:r>
              <a:rPr lang="pt-BR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时，该组合是一种解，并通过比较将最佳方案保存在</a:t>
            </a:r>
            <a:r>
              <a:rPr lang="pt-BR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maxsumw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maxsumv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中，最后输出所有的解和最佳解。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214282" y="476250"/>
            <a:ext cx="8677306" cy="5349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#include &lt;stdio.h&gt;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#include &lt;vector&gt;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using namespace std;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vector&lt;vector&lt;int&gt; &gt; ps;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存放幂集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PSet(int n)			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的幂集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vector&lt;vector&lt;int&gt; &gt; ps1;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子幂集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vector&lt;vector&lt;int&gt; &gt;::iterator it;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幂集迭代器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vector&lt;int&gt; s;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ps.push_back(s);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添加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{}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空集合元素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(int i=1;i&lt;=n;i++)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循环添加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	ps1=ps;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//ps1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存放上一步得到的幂集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for (it=ps1.begin();it!=ps1.end();++it)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(*it).push_back(i);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的每个集合元素末尾添加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for (it=ps1.begin();it!=ps1.end();++it)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ps.push_back(*it);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的每个集合元素添加到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214282" y="404813"/>
            <a:ext cx="8678893" cy="5534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Knap(int w[],int v[],int W)	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求所有的方案和最佳方案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count=0;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方案编号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sumw,sumv;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当前方案的总重量和总价值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maxi,maxsumw=0,maxsumv=0;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最佳方案的编号、总重量和总价值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vector&lt;vector&lt;int&gt; &gt;::iterator it;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幂集迭代器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vector&lt;int&gt;::iterator sit;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幂集集合元素迭代器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printf(" 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序号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\t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选中物品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\t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总重量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\t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总价值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\t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能否装入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\n");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(it=ps.begin();it!=ps.end();++it)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扫描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中每一个集合元素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	printf("  %d\t",count+1);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sumw=sumv=0;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printf("{");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for (sit=(*it).begin();sit!=(*it).end();++sit)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{   printf("%d ",*sit);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 sumw+=w[*sit-1];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//w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数组下标从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开始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 sumv+=v[*sit-1];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//v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数组下标从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开始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04"/>
            <a:ext cx="8215370" cy="6041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rIns="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printf("}\t\t%d\t%d  ",sumw,sumv);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if (sumw&lt;=W)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printf("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能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\n");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if (sumv&gt;maxsumv)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比较求最优方案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{  maxsumw=sumw;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maxsumv=sumv;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maxi=count;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else printf("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否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\n");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count++;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方案编号增加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printf("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最佳方案为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 ");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printf("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选中物品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");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printf("{ ");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(sit=ps[maxi].begin();sit!=ps[maxi].end();++sit)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printf("%d ",*sit);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printf("},");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printf("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总重量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:%d,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总价值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:%d\n",maxsumw,maxsumv);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000108"/>
            <a:ext cx="7215238" cy="3715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rIns="0" bIns="216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main()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n=4,W=6;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w[]={5,3,2,1};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v[]={4,4,3,1};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PSet(n);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printf("0/1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背包的求解方案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\n",n);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Knap(w,v,W);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4895850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程序执行结果如下</a:t>
            </a:r>
            <a:r>
              <a:rPr lang="zh-CN" altLang="pt-BR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0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468313" y="868363"/>
            <a:ext cx="8280400" cy="55901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tIns="180000" bIns="144000">
            <a:spAutoFit/>
          </a:bodyPr>
          <a:lstStyle/>
          <a:p>
            <a:pPr algn="l"/>
            <a:r>
              <a:rPr lang="pt-BR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0/1</a:t>
            </a:r>
            <a:r>
              <a:rPr lang="zh-CN" altLang="pt-BR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背包的求解方案</a:t>
            </a:r>
            <a:endParaRPr lang="zh-CN" altLang="pt-BR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pt-BR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序号	选中物品	</a:t>
            </a:r>
            <a:r>
              <a:rPr lang="zh-CN" altLang="pt-BR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总</a:t>
            </a:r>
            <a:r>
              <a:rPr lang="zh-CN" altLang="pt-BR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重量	</a:t>
            </a:r>
            <a:r>
              <a:rPr lang="zh-CN" altLang="pt-BR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总</a:t>
            </a:r>
            <a:r>
              <a:rPr lang="zh-CN" altLang="pt-BR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价值	</a:t>
            </a:r>
            <a:r>
              <a:rPr lang="zh-CN" altLang="pt-BR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能</a:t>
            </a:r>
            <a:r>
              <a:rPr lang="zh-CN" altLang="pt-BR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否装</a:t>
            </a:r>
            <a:r>
              <a:rPr lang="zh-CN" altLang="pt-BR" sz="18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入</a:t>
            </a:r>
            <a:endParaRPr lang="zh-CN" altLang="pt-BR" sz="18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pt-BR" sz="18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		{ }		0		0		</a:t>
            </a:r>
            <a:r>
              <a:rPr lang="zh-CN" altLang="pt-BR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能</a:t>
            </a:r>
            <a:endParaRPr lang="zh-CN" altLang="pt-BR" sz="18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		{ 1 }		5		4		</a:t>
            </a:r>
            <a:r>
              <a:rPr lang="zh-CN" altLang="pt-BR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能</a:t>
            </a:r>
            <a:endParaRPr lang="zh-CN" altLang="pt-BR" sz="18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		{ 2 }		3		4		</a:t>
            </a:r>
            <a:r>
              <a:rPr lang="zh-CN" altLang="pt-BR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能</a:t>
            </a:r>
            <a:endParaRPr lang="zh-CN" altLang="pt-BR" sz="18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pt-BR" sz="18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pt-BR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		{ 1 2 }		8		8		</a:t>
            </a:r>
            <a:r>
              <a:rPr lang="zh-CN" altLang="pt-BR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否</a:t>
            </a:r>
            <a:endParaRPr lang="zh-CN" altLang="pt-BR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pt-BR" sz="18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		{ 3 }		2		3		</a:t>
            </a:r>
            <a:r>
              <a:rPr lang="zh-CN" altLang="pt-BR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能</a:t>
            </a:r>
            <a:endParaRPr lang="zh-CN" altLang="pt-BR" sz="18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		{ 1 3 }		7		7		</a:t>
            </a:r>
            <a:r>
              <a:rPr lang="zh-CN" altLang="pt-BR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否</a:t>
            </a:r>
            <a:endParaRPr lang="zh-CN" altLang="pt-BR" sz="18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		{ 2 3 }		5		7		</a:t>
            </a:r>
            <a:r>
              <a:rPr lang="zh-CN" altLang="pt-BR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能</a:t>
            </a:r>
            <a:endParaRPr lang="zh-CN" altLang="pt-BR" sz="18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pt-BR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pt-BR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8		{ 1 2 3 }	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10</a:t>
            </a:r>
            <a:r>
              <a:rPr lang="pt-BR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11		</a:t>
            </a:r>
            <a:r>
              <a:rPr lang="zh-CN" altLang="pt-BR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否</a:t>
            </a:r>
            <a:endParaRPr lang="zh-CN" altLang="pt-BR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pt-BR" sz="18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9		{ 4 }		1		1		</a:t>
            </a:r>
            <a:r>
              <a:rPr lang="zh-CN" altLang="pt-BR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能</a:t>
            </a:r>
            <a:endParaRPr lang="zh-CN" altLang="pt-BR" sz="18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10		{ 1 4 }		6		5		</a:t>
            </a:r>
            <a:r>
              <a:rPr lang="zh-CN" altLang="pt-BR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能</a:t>
            </a:r>
            <a:endParaRPr lang="zh-CN" altLang="pt-BR" sz="18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11		{ 2 4 }		4		5		</a:t>
            </a:r>
            <a:r>
              <a:rPr lang="zh-CN" altLang="pt-BR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能</a:t>
            </a:r>
            <a:endParaRPr lang="zh-CN" altLang="pt-BR" sz="18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pt-BR" sz="18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pt-BR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12		{ 1 2 4 }	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9</a:t>
            </a:r>
            <a:r>
              <a:rPr lang="pt-BR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9		</a:t>
            </a:r>
            <a:r>
              <a:rPr lang="zh-CN" altLang="pt-BR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否</a:t>
            </a:r>
            <a:endParaRPr lang="zh-CN" altLang="pt-BR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pt-BR" sz="18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13		{ 3 4 }		3		4		</a:t>
            </a:r>
            <a:r>
              <a:rPr lang="zh-CN" altLang="pt-BR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能</a:t>
            </a:r>
            <a:endParaRPr lang="zh-CN" altLang="pt-BR" sz="18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pt-BR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pt-BR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14		{ 1 3 4 }	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pt-BR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8		</a:t>
            </a:r>
            <a:r>
              <a:rPr lang="zh-CN" altLang="pt-BR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否</a:t>
            </a:r>
            <a:endParaRPr lang="zh-CN" altLang="pt-BR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pt-BR" sz="18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pt-BR" altLang="zh-CN" sz="1800">
                <a:solidFill>
                  <a:srgbClr val="006600"/>
                </a:solidFill>
                <a:effectDag name="">
                  <a:cont type="tree" name="">
                    <a:effect ref="fillLine"/>
                    <a:outerShdw dist="38100" dir="13500000" algn="br">
                      <a:srgbClr val="E1FDFF"/>
                    </a:outerShdw>
                  </a:cont>
                  <a:cont type="tree" name="">
                    <a:effect ref="fillLine"/>
                    <a:outerShdw dist="38100" dir="2700000" algn="tl">
                      <a:srgbClr val="708688"/>
                    </a:outerShdw>
                  </a:cont>
                  <a:effect ref="fillLine"/>
                </a:effectDag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15		{ 2 3 4 }	</a:t>
            </a:r>
            <a:r>
              <a:rPr lang="pt-BR" altLang="zh-CN" sz="1800" smtClean="0">
                <a:solidFill>
                  <a:srgbClr val="006600"/>
                </a:solidFill>
                <a:effectDag name="">
                  <a:cont type="tree" name="">
                    <a:effect ref="fillLine"/>
                    <a:outerShdw dist="38100" dir="13500000" algn="br">
                      <a:srgbClr val="E1FDFF"/>
                    </a:outerShdw>
                  </a:cont>
                  <a:cont type="tree" name="">
                    <a:effect ref="fillLine"/>
                    <a:outerShdw dist="38100" dir="2700000" algn="tl">
                      <a:srgbClr val="708688"/>
                    </a:outerShdw>
                  </a:cont>
                  <a:effect ref="fillLine"/>
                </a:effectDag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pt-BR" altLang="zh-CN" sz="1800">
                <a:solidFill>
                  <a:srgbClr val="006600"/>
                </a:solidFill>
                <a:effectDag name="">
                  <a:cont type="tree" name="">
                    <a:effect ref="fillLine"/>
                    <a:outerShdw dist="38100" dir="13500000" algn="br">
                      <a:srgbClr val="E1FDFF"/>
                    </a:outerShdw>
                  </a:cont>
                  <a:cont type="tree" name="">
                    <a:effect ref="fillLine"/>
                    <a:outerShdw dist="38100" dir="2700000" algn="tl">
                      <a:srgbClr val="708688"/>
                    </a:outerShdw>
                  </a:cont>
                  <a:effect ref="fillLine"/>
                </a:effectDag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8		</a:t>
            </a:r>
            <a:r>
              <a:rPr lang="zh-CN" altLang="pt-BR" sz="1800">
                <a:solidFill>
                  <a:srgbClr val="006600"/>
                </a:solidFill>
                <a:effectDag name="">
                  <a:cont type="tree" name="">
                    <a:effect ref="fillLine"/>
                    <a:outerShdw dist="38100" dir="13500000" algn="br">
                      <a:srgbClr val="E1FDFF"/>
                    </a:outerShdw>
                  </a:cont>
                  <a:cont type="tree" name="">
                    <a:effect ref="fillLine"/>
                    <a:outerShdw dist="38100" dir="2700000" algn="tl">
                      <a:srgbClr val="708688"/>
                    </a:outerShdw>
                  </a:cont>
                  <a:effect ref="fillLine"/>
                </a:effectDag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能</a:t>
            </a:r>
            <a:endParaRPr lang="zh-CN" altLang="pt-BR" sz="1800">
              <a:solidFill>
                <a:srgbClr val="006600"/>
              </a:solidFill>
              <a:effectDag name="">
                <a:cont type="tree" name="">
                  <a:effect ref="fillLine"/>
                  <a:outerShdw dist="38100" dir="13500000" algn="br">
                    <a:srgbClr val="E1FDFF"/>
                  </a:outerShdw>
                </a:cont>
                <a:cont type="tree" name="">
                  <a:effect ref="fillLine"/>
                  <a:outerShdw dist="38100" dir="2700000" algn="tl">
                    <a:srgbClr val="708688"/>
                  </a:outerShdw>
                </a:cont>
                <a:effect ref="fillLine"/>
              </a:effectDag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pt-BR" sz="18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pt-BR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16		{ 1 2 3 4 }	11		12		</a:t>
            </a:r>
            <a:r>
              <a:rPr lang="zh-CN" altLang="pt-BR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否</a:t>
            </a:r>
            <a:endParaRPr lang="zh-CN" altLang="pt-BR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pt-BR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最佳方案为 选中物品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:{ 2 3 4 },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总重量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:6,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总价值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:8</a:t>
            </a:r>
            <a:endParaRPr lang="en-US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3962398" cy="5191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4.2.7 </a:t>
            </a:r>
            <a:r>
              <a:rPr lang="zh-CN" altLang="pt-BR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求解全排列问题</a:t>
            </a:r>
            <a:endParaRPr lang="zh-CN" altLang="en-US" sz="28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435004" y="1571612"/>
            <a:ext cx="8280400" cy="6001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问题描述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给定的正整数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≥1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），求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的所有全排列。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214282" y="614258"/>
            <a:ext cx="8351838" cy="600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问题求解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这里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采用增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量蛮力法求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解。产生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全排列的过程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如下：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0" y="2995613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28596" y="1928802"/>
            <a:ext cx="4357718" cy="307777"/>
            <a:chOff x="428596" y="1928802"/>
            <a:chExt cx="4357718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428596" y="1928802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初始为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57686" y="192880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2844" y="3192661"/>
            <a:ext cx="221457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插入到各位上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844" y="4121355"/>
            <a:ext cx="21431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插入到各位上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357554" y="2236578"/>
            <a:ext cx="2286016" cy="1214447"/>
            <a:chOff x="3357554" y="2236578"/>
            <a:chExt cx="2286016" cy="1214447"/>
          </a:xfrm>
        </p:grpSpPr>
        <p:sp>
          <p:nvSpPr>
            <p:cNvPr id="13" name="TextBox 12"/>
            <p:cNvSpPr txBox="1"/>
            <p:nvPr/>
          </p:nvSpPr>
          <p:spPr>
            <a:xfrm>
              <a:off x="3357554" y="3143248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43504" y="3143248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21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2" name="直接箭头连接符 21"/>
            <p:cNvCxnSpPr>
              <a:stCxn id="8" idx="2"/>
            </p:cNvCxnSpPr>
            <p:nvPr/>
          </p:nvCxnSpPr>
          <p:spPr>
            <a:xfrm rot="5400000">
              <a:off x="3690037" y="2332724"/>
              <a:ext cx="978109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8" idx="2"/>
            </p:cNvCxnSpPr>
            <p:nvPr/>
          </p:nvCxnSpPr>
          <p:spPr>
            <a:xfrm rot="16200000" flipH="1">
              <a:off x="4440136" y="2368443"/>
              <a:ext cx="906671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2428860" y="3451025"/>
            <a:ext cx="1857388" cy="978107"/>
            <a:chOff x="2428860" y="3451025"/>
            <a:chExt cx="1857388" cy="978107"/>
          </a:xfrm>
        </p:grpSpPr>
        <p:sp>
          <p:nvSpPr>
            <p:cNvPr id="15" name="TextBox 14"/>
            <p:cNvSpPr txBox="1"/>
            <p:nvPr/>
          </p:nvSpPr>
          <p:spPr>
            <a:xfrm>
              <a:off x="2428860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123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0364" y="4121355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132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14744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312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6" name="直接箭头连接符 25"/>
            <p:cNvCxnSpPr>
              <a:stCxn id="13" idx="2"/>
            </p:cNvCxnSpPr>
            <p:nvPr/>
          </p:nvCxnSpPr>
          <p:spPr>
            <a:xfrm rot="5400000">
              <a:off x="2886361" y="3422153"/>
              <a:ext cx="692355" cy="750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3" idx="2"/>
            </p:cNvCxnSpPr>
            <p:nvPr/>
          </p:nvCxnSpPr>
          <p:spPr>
            <a:xfrm rot="5400000">
              <a:off x="3207832" y="3672186"/>
              <a:ext cx="620917" cy="1785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3" idx="2"/>
              <a:endCxn id="17" idx="0"/>
            </p:cNvCxnSpPr>
            <p:nvPr/>
          </p:nvCxnSpPr>
          <p:spPr>
            <a:xfrm rot="16200000" flipH="1">
              <a:off x="3468876" y="3589735"/>
              <a:ext cx="670330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4357686" y="3451025"/>
            <a:ext cx="1857388" cy="978107"/>
            <a:chOff x="4357686" y="3451025"/>
            <a:chExt cx="1857388" cy="978107"/>
          </a:xfrm>
        </p:grpSpPr>
        <p:sp>
          <p:nvSpPr>
            <p:cNvPr id="18" name="TextBox 17"/>
            <p:cNvSpPr txBox="1"/>
            <p:nvPr/>
          </p:nvSpPr>
          <p:spPr>
            <a:xfrm>
              <a:off x="4357686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213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29190" y="4121355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231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43570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321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5400000">
              <a:off x="4743749" y="3422153"/>
              <a:ext cx="692355" cy="750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rot="5400000">
              <a:off x="5065220" y="3672186"/>
              <a:ext cx="620917" cy="1785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16200000" flipH="1">
              <a:off x="5326264" y="3589735"/>
              <a:ext cx="670330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6357950" y="3929066"/>
            <a:ext cx="1928826" cy="615553"/>
            <a:chOff x="6357950" y="3929066"/>
            <a:chExt cx="1928826" cy="615553"/>
          </a:xfrm>
        </p:grpSpPr>
        <p:sp>
          <p:nvSpPr>
            <p:cNvPr id="12" name="TextBox 11"/>
            <p:cNvSpPr txBox="1"/>
            <p:nvPr/>
          </p:nvSpPr>
          <p:spPr>
            <a:xfrm>
              <a:off x="6786578" y="3929066"/>
              <a:ext cx="1500198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求解所需的</a:t>
              </a:r>
              <a:endPara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  <a:p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最终结果</a:t>
              </a:r>
              <a:endPara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6" name="右箭头 35"/>
            <p:cNvSpPr/>
            <p:nvPr/>
          </p:nvSpPr>
          <p:spPr>
            <a:xfrm>
              <a:off x="6357950" y="4143380"/>
              <a:ext cx="357190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357950" y="1928802"/>
            <a:ext cx="2286017" cy="1357322"/>
            <a:chOff x="6357950" y="1928802"/>
            <a:chExt cx="2286017" cy="1357322"/>
          </a:xfrm>
        </p:grpSpPr>
        <p:sp>
          <p:nvSpPr>
            <p:cNvPr id="11" name="TextBox 10"/>
            <p:cNvSpPr txBox="1"/>
            <p:nvPr/>
          </p:nvSpPr>
          <p:spPr>
            <a:xfrm>
              <a:off x="6643702" y="2428868"/>
              <a:ext cx="200026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求解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的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中间结果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7" name="右大括号 36"/>
            <p:cNvSpPr/>
            <p:nvPr/>
          </p:nvSpPr>
          <p:spPr>
            <a:xfrm>
              <a:off x="6357950" y="1928802"/>
              <a:ext cx="214314" cy="1357322"/>
            </a:xfrm>
            <a:prstGeom prst="righ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14282" y="476250"/>
            <a:ext cx="8677306" cy="38693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ts val="2500"/>
              </a:lnSpc>
            </a:pPr>
            <a:r>
              <a:rPr lang="pt-BR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pt-BR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Insert</a:t>
            </a:r>
            <a:r>
              <a:rPr lang="pt-BR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(vector&lt;int&gt; s,int i,vector&lt;vector&lt;int&gt; &gt; &amp;</a:t>
            </a:r>
            <a:r>
              <a:rPr lang="pt-BR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ps1</a:t>
            </a:r>
            <a:r>
              <a:rPr lang="pt-BR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在每个集合元素中间插入</a:t>
            </a:r>
            <a:r>
              <a:rPr lang="pt-BR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得到</a:t>
            </a:r>
            <a:r>
              <a:rPr lang="pt-BR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ps1</a:t>
            </a:r>
            <a:endParaRPr lang="zh-CN" altLang="en-US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vector&lt;int&gt; s1;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vector&lt;int&gt;::iterator it;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(int j=0;j&lt;i;j++)	</a:t>
            </a:r>
            <a:r>
              <a:rPr lang="pt-BR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pt-BR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s(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含</a:t>
            </a:r>
            <a:r>
              <a:rPr lang="pt-BR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i-1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个整数</a:t>
            </a:r>
            <a:r>
              <a:rPr lang="pt-BR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的每个位置插入</a:t>
            </a:r>
            <a:r>
              <a:rPr lang="pt-BR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endParaRPr lang="zh-CN" altLang="en-US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s1=s;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it=s1.begin()+j;	</a:t>
            </a:r>
            <a:r>
              <a:rPr lang="pt-BR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求出插入位置</a:t>
            </a:r>
            <a:endParaRPr lang="zh-CN" altLang="en-US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s1.insert(it,i);	</a:t>
            </a:r>
            <a:r>
              <a:rPr lang="pt-BR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插入整数</a:t>
            </a:r>
            <a:r>
              <a:rPr lang="pt-BR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endParaRPr lang="zh-CN" altLang="en-US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ps1.push_back(s1);	</a:t>
            </a:r>
            <a:r>
              <a:rPr lang="pt-BR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添加到</a:t>
            </a:r>
            <a:r>
              <a:rPr lang="pt-BR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ps1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endParaRPr lang="zh-CN" altLang="en-US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7356" y="4786322"/>
            <a:ext cx="32861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例如：  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1 2   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endParaRPr lang="zh-CN" altLang="en-US" sz="2000" smtClean="0">
              <a:solidFill>
                <a:srgbClr val="FF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5" name="直接箭头连接符 4"/>
          <p:cNvCxnSpPr>
            <a:stCxn id="6" idx="0"/>
          </p:cNvCxnSpPr>
          <p:nvPr/>
        </p:nvCxnSpPr>
        <p:spPr>
          <a:xfrm rot="5400000" flipH="1" flipV="1">
            <a:off x="2357422" y="5072074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71670" y="5572140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4612" y="5572140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6116" y="5572140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2000" smtClean="0">
              <a:solidFill>
                <a:srgbClr val="FF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rot="5400000" flipH="1" flipV="1">
            <a:off x="2786050" y="528638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8" idx="0"/>
          </p:cNvCxnSpPr>
          <p:nvPr/>
        </p:nvCxnSpPr>
        <p:spPr>
          <a:xfrm rot="16200000" flipV="1">
            <a:off x="3214678" y="5143512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714356"/>
            <a:ext cx="8715436" cy="4918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rIns="0" bIns="180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Perm(int n)			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pt-BR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pt-BR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的所有全排列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vector&lt;vector&lt;int&gt; &gt; ps1;		</a:t>
            </a:r>
            <a:r>
              <a:rPr lang="pt-BR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临时存放子排列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vector&lt;vector&lt;int&gt; &gt;::iterator it;</a:t>
            </a:r>
            <a:r>
              <a:rPr lang="pt-BR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全排列迭代器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vector&lt;int&gt; s,s1;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s.push_back(1);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ps.push_back(s);			</a:t>
            </a:r>
            <a:r>
              <a:rPr lang="pt-BR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添加</a:t>
            </a:r>
            <a:r>
              <a:rPr lang="pt-BR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{1}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集合元素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20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(int i=2;i&lt;=n;i++)		</a:t>
            </a:r>
            <a:r>
              <a:rPr lang="pt-BR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循环添加</a:t>
            </a:r>
            <a:r>
              <a:rPr lang="pt-BR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pt-BR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ps1.clear();			</a:t>
            </a:r>
            <a:r>
              <a:rPr lang="pt-BR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//ps1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存放插入</a:t>
            </a:r>
            <a:r>
              <a:rPr lang="pt-BR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的结果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for (it=ps.begin();it!=ps.end();++it)</a:t>
            </a:r>
            <a:endParaRPr lang="zh-CN" altLang="zh-CN" sz="1800" smtClean="0">
              <a:solidFill>
                <a:srgbClr val="99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</a:t>
            </a:r>
            <a:r>
              <a:rPr lang="pt-BR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Insert</a:t>
            </a:r>
            <a:r>
              <a:rPr lang="pt-BR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(*it,i,ps1);		</a:t>
            </a:r>
            <a:r>
              <a:rPr lang="pt-BR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在每个集合元素中间插入</a:t>
            </a:r>
            <a:r>
              <a:rPr lang="pt-BR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得到</a:t>
            </a:r>
            <a:r>
              <a:rPr lang="pt-BR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</a:t>
            </a:r>
            <a:r>
              <a:rPr lang="pt-BR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zh-CN" sz="1800" smtClean="0">
              <a:solidFill>
                <a:srgbClr val="99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ps=ps1;</a:t>
            </a:r>
            <a:endParaRPr lang="zh-CN" altLang="zh-CN" sz="1800" smtClean="0">
              <a:solidFill>
                <a:srgbClr val="99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99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428596" y="1571612"/>
            <a:ext cx="8064500" cy="27180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144000" bIns="216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</a:t>
            </a:r>
            <a:r>
              <a:rPr lang="en-US" altLang="zh-CN" sz="2200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en-US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.1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编写一个程序，输出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1000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之间的所有完全数。所谓完全数，是指这样的数，该数的各因子（除该数本身外）之和正好等于该数本身，例如：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6=1+2+3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28=1+2+4+7+14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500034" y="1571612"/>
            <a:ext cx="8424862" cy="10618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【算法分析】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对于给定的正整数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，每一种全排列都必须处理，有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!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种，所以上述算法的时间复杂度为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*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!)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357166"/>
            <a:ext cx="4214842" cy="5035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pt-BR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4.2.8 </a:t>
            </a:r>
            <a:r>
              <a:rPr lang="zh-CN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求解任务分配问题</a:t>
            </a:r>
            <a:endParaRPr lang="zh-CN" altLang="zh-CN" sz="2800" smtClean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571612"/>
            <a:ext cx="7786742" cy="18928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≥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）个任务需要分配给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个人执行，每个任务只能分配给一个人，每个人只能执行一个任务。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第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个人执行第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个任务的成本是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）。求出总成本最小的分配方案。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821537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所谓一种分配方案就是由第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个人执行第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个任务，用（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，…，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）表示，即第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个人执行第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个任务，第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个人执行第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个任务，以此类推。全部的分配方案恰好是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的全排列。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这里采用增量穷举法求出所有的分配方案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（全排列），再计算出每种方案的成本，比较求出最小成本的方案，即最优方案。以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=4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，成本如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下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表所示为例讨论。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85852" y="3571876"/>
          <a:ext cx="6858048" cy="2057400"/>
        </p:xfrm>
        <a:graphic>
          <a:graphicData uri="http://schemas.openxmlformats.org/drawingml/2006/table">
            <a:tbl>
              <a:tblPr/>
              <a:tblGrid>
                <a:gridCol w="1216162"/>
                <a:gridCol w="1409642"/>
                <a:gridCol w="1410748"/>
                <a:gridCol w="1410748"/>
                <a:gridCol w="1410748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人员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57488" y="3071810"/>
            <a:ext cx="37862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个人员、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个任务的信息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8143932" cy="49703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216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问题表示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n=4;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c[MAXN][MAXN]={ {9,2,7,8},{6,4,3,7},{5,8,1,8},{7,6,9,4} };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vector&lt;vector&lt;int&gt; &gt; ps;	//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存放全排列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Insert(vector&lt;int&gt; s,int i,vector&lt;vector&lt;int&gt; &gt; &amp;ps1)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在每个集合元素中间插入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得到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ps1</a:t>
            </a:r>
            <a:endParaRPr lang="zh-CN" altLang="zh-CN" sz="18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vector&lt;int&gt; s1;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vector&lt;int&gt;::iterator it;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(int j=0;j&lt;i;j++)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s(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含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i-1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个整数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的每个位置插入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	s1=s;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it=s1.begin()+j;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求出插入位置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s1.insert(it,i);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插入整数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ps1.push_back(s1);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添加到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928670"/>
            <a:ext cx="8215370" cy="4314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rIns="0" bIns="216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Perm(int n)			   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的所有全排列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vector&lt;vector&lt;int&gt; &gt; ps1;		 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临时存放子排列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vector&lt;vector&lt;int&gt; &gt;::iterator it;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全排列迭代器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vector&lt;int&gt; s,s1;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s.push_back(1);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ps.push_back(s);			 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添加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{1}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集合元素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(int i=2;i&lt;=n;i++)		 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循环添加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	ps1.clear();			 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//ps1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存放插入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的结果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for (it=ps.begin();it!=ps.end();++it)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Insert(*it,i,ps1);	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在每个集合元素中间插入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得到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ps=ps1;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285860"/>
            <a:ext cx="7572428" cy="4241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Allocate(int n,int &amp;mini,int &amp;minc)</a:t>
            </a:r>
            <a:endParaRPr lang="en-US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求任务分配问题的最优方案</a:t>
            </a:r>
            <a:endParaRPr lang="zh-CN" altLang="zh-CN" sz="18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Perm(n);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求出全排列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(int i=0;i&lt;ps.size();i++)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求每个方案的成本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int cost=0;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for (int j=0;j&lt;ps[i].size();j++)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cost+=c[j][ps[i][j]-1];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if (cost&lt;minc)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比较求最小成本的方案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minc=cost;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mini=i;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214422"/>
            <a:ext cx="7786742" cy="405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main()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mincost=INF,mini;			   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//mincost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为最小成本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,mini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中最优方案编号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Allocate(n,mini,mincost);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printf("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最优方案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:\n");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(int k=0;k&lt;ps[mini].size();k++)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printf("  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%d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个人安排任务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%d\n",k+1,ps[mini][k]);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printf("  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总成本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=%d\n",mincost);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28604"/>
            <a:ext cx="271464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程序的执行结果：</a:t>
            </a:r>
            <a:endParaRPr lang="zh-CN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4414" y="3643314"/>
            <a:ext cx="3857652" cy="20255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/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最优方案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个人安排任务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个人安排任务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个人安排任务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个人安排任务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总成本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=13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14414" y="1214422"/>
          <a:ext cx="4643470" cy="2057400"/>
        </p:xfrm>
        <a:graphic>
          <a:graphicData uri="http://schemas.openxmlformats.org/drawingml/2006/table">
            <a:tbl>
              <a:tblPr/>
              <a:tblGrid>
                <a:gridCol w="823443"/>
                <a:gridCol w="954445"/>
                <a:gridCol w="955194"/>
                <a:gridCol w="955194"/>
                <a:gridCol w="955194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人员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左弧形箭头 4"/>
          <p:cNvSpPr/>
          <p:nvPr/>
        </p:nvSpPr>
        <p:spPr>
          <a:xfrm>
            <a:off x="714348" y="2857496"/>
            <a:ext cx="357190" cy="1143008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611188" y="1412875"/>
            <a:ext cx="7993062" cy="2034468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蛮力法所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依赖的基本技术是遍历技术，采用一定的策略将待求解问题的所有元素依次处理一次，从而找出问题的解。</a:t>
            </a:r>
            <a:endParaRPr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而在遍历过程中，很多求解问题都可以采用递归方法来实现，如二叉树的遍历和图的遍历等。 </a:t>
            </a:r>
            <a:endParaRPr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285728"/>
            <a:ext cx="507209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FF0000"/>
                </a:solidFill>
                <a:latin typeface="+mj-lt"/>
                <a:ea typeface="叶根友毛笔行书2.0版" pitchFamily="2" charset="-122"/>
              </a:rPr>
              <a:t>4.3</a:t>
            </a:r>
            <a:r>
              <a:rPr lang="en-US" altLang="zh-CN" sz="2800" b="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 </a:t>
            </a:r>
            <a:r>
              <a:rPr lang="en-US" altLang="zh-CN" sz="2800" b="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 </a:t>
            </a:r>
            <a:r>
              <a:rPr lang="zh-CN" altLang="zh-CN" sz="2800" b="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递</a:t>
            </a:r>
            <a:r>
              <a:rPr lang="zh-CN" altLang="zh-CN" sz="2800" b="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归在蛮力法中的应用</a:t>
            </a:r>
            <a:endParaRPr lang="zh-CN" altLang="zh-CN" sz="2800" b="0" smtClean="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395289" y="476250"/>
            <a:ext cx="467677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4.3.1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用递归方法求解</a:t>
            </a:r>
            <a:r>
              <a:rPr lang="zh-CN" altLang="pt-BR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幂集问题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428596" y="1500174"/>
            <a:ext cx="8497887" cy="1885003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前面介绍了两种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采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用蛮力法求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解由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整数构成的集合的幂集的方法，这里以解法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为基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础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同样采用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vector&lt;vector&lt;int&gt; &gt;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存放幂集，并作为全局变量。初始时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ps={{}}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539750" y="1314460"/>
            <a:ext cx="8135938" cy="24468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解：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先考虑对于一个整数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，如何判断它是否为完全数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数学知识可知：一个数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的除该数本身外的所有因子都在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/2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之间。算法中要取得因子之和，只要在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/2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之间找到所有整除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的数，将其累加起来即可。如果累加和与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本身相等，则表示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是一个完全数，可以将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输出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2000232" y="4071942"/>
            <a:ext cx="4321175" cy="1981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for (m=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2;m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1000;m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++)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出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的所有因子之和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(m==s) 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输出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571472" y="2928934"/>
            <a:ext cx="7929618" cy="18039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 algn="ctr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,p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rPr>
              <a:t>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输出幂集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					</a:t>
            </a:r>
            <a:r>
              <a:rPr lang="zh-CN" altLang="en-US" sz="1800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 i="1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</a:t>
            </a:r>
            <a:r>
              <a:rPr lang="en-US" altLang="zh-CN" sz="1800" i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endParaRPr lang="en-US" altLang="zh-CN" sz="1800" i="1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,p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rPr>
              <a:t>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将整数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添加到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中原有每个子集中产生新子集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</a:t>
            </a:r>
            <a:r>
              <a:rPr lang="zh-CN" altLang="en-US" sz="1800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否则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并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将所有新子集加入到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+1,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,p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571472" y="642918"/>
            <a:ext cx="8247091" cy="17389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大问题</a:t>
            </a:r>
            <a:r>
              <a:rPr lang="zh-CN" alt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用于添加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整数（共需添加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个整数）产生的幂集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ps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小问题</a:t>
            </a:r>
            <a:r>
              <a:rPr lang="zh-CN" alt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就是生成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的整数集合对应的幂集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280400" cy="5283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216000" bIns="216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vector&lt;vector&lt;int&gt; &gt; ps;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存放幂集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Inserti(int i)</a:t>
            </a:r>
            <a:endParaRPr lang="en-US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向幂集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中每个集合元素添加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并插入到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vector&lt;vector&lt;int&gt; &gt; ps1;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子幂集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vector&lt;vector&lt;int&gt; &gt;::iterator it;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幂集迭代器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ps1=ps;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//ps1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存放原来的幂集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(it=ps1.begin();it!=ps1.end();++it)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(*it).push_back(i);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的每个集合元素末尾添加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(it=ps1.begin();it!=ps1.end();++it)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ps.push_back(*it);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的每个集合元素添加到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500174"/>
            <a:ext cx="6072230" cy="37602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216000" rIns="0" bIns="216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PSet(int i,int n)   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的幂集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(i&lt;=n)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	Inserti(i);				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插入到现有子集中产生新子集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PSet(i+1,n);	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递归调用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5891224" cy="5191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pt-BR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.3.2 </a:t>
            </a:r>
            <a:r>
              <a:rPr lang="zh-CN" altLang="pt-BR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用递归方法求解全排列问题</a:t>
            </a:r>
            <a:endParaRPr lang="zh-CN" altLang="en-US" sz="28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8207375" cy="961674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同样采用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vector&lt;vector&lt;int&gt; &gt;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存放全排列，并作为全局变量。首先初始化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ps={{1}}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214422"/>
            <a:ext cx="7786742" cy="20518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22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大问题</a:t>
            </a:r>
            <a:r>
              <a:rPr lang="zh-CN" alt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用于添加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整数（共需添加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个整数）产生的全排列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ps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显然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就是生成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的整数集合对应的全排列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22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小问题</a:t>
            </a:r>
            <a:r>
              <a:rPr lang="zh-CN" alt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用于添加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整数（共需添加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个整数）产生的全排列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2976" y="3571876"/>
            <a:ext cx="6786610" cy="2025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产生全排序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				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置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{{1}}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，取出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的每个集合元素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的每个位置插入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		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否则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将插入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后的新集合元素添加的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置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ps=ps1;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285720" y="714356"/>
            <a:ext cx="8501122" cy="4585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vector&lt;vector&lt;int&gt; &gt; ps;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存放全排列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Insert(vector&lt;int&gt; s,int i,vector&lt;vector&lt;int&gt; &gt; &amp;ps1)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在每个集合元素中间插入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得到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ps1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vector&lt;int&gt; s1;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vector&lt;int&gt;::iterator it;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(int j=0;j&lt;i;j++)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s(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含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i-1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个整数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的每个位置插入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	s1=s;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it=s1.begin()+j;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求出插入位置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s1.insert(it,i);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插入整数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ps1.push_back(s1);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添加到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214422"/>
            <a:ext cx="8286808" cy="45184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rIns="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Perm(int i,int n)	   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的全排列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vector&lt;vector&lt;int&gt; &gt;::iterator it;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全排列迭代器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 (i&lt;=n)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vector&lt;vector&lt;int&gt; &gt; ps1;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临时存放子排列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for (it=ps.begin();it!=ps.end();++it)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Insert(*it,i,ps1);	 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在每个集合元素中间插入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得到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ps1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ps=ps1;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Perm(i+1,n);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 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继续添加整数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i+1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567691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en-US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.3.3 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用递归方法求解组合问题</a:t>
            </a:r>
            <a:endParaRPr lang="zh-CN" altLang="en-US" sz="28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468313" y="1341438"/>
            <a:ext cx="7848600" cy="1107996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【问题描述】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的正整数中取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）个不重复整数的所有组合。</a:t>
            </a:r>
            <a:endParaRPr lang="zh-CN" altLang="zh-CN" sz="22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107950" y="188913"/>
            <a:ext cx="8964613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dirty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22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问题求解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数组元素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0..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来保存一个组合，由于一个组合中所有元素不会重复出现，规定</a:t>
            </a:r>
            <a:r>
              <a:rPr lang="en-US" altLang="zh-CN" sz="2000" i="1" dirty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中所有元素按递增排列</a:t>
            </a:r>
            <a:r>
              <a:rPr lang="zh-CN" altLang="en-US" sz="2000" dirty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大问题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中任取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个数的所有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组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合。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小问题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中任取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个数的所有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组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合。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因为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中元素递增排列，所以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的取值范围只能为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，当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确定为</a:t>
            </a:r>
            <a:r>
              <a:rPr lang="en-US" altLang="zh-CN" sz="2000" i="1" dirty="0" err="1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后，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合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并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-1,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的一个结果便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构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成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的一个组合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结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果。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357422" y="3143248"/>
            <a:ext cx="4143404" cy="1879413"/>
            <a:chOff x="1571604" y="3599265"/>
            <a:chExt cx="4143404" cy="1879413"/>
          </a:xfrm>
        </p:grpSpPr>
        <p:sp>
          <p:nvSpPr>
            <p:cNvPr id="5" name="TextBox 4"/>
            <p:cNvSpPr txBox="1"/>
            <p:nvPr/>
          </p:nvSpPr>
          <p:spPr>
            <a:xfrm>
              <a:off x="3214678" y="3599265"/>
              <a:ext cx="100013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zh-CN" sz="2000" i="1" smtClean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r>
                <a:rPr lang="en-US" altLang="zh-CN" sz="2000" i="1" smtClean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71604" y="4385083"/>
              <a:ext cx="7858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14678" y="4385083"/>
              <a:ext cx="7858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-2]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14810" y="4385083"/>
              <a:ext cx="150019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-1]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：</a:t>
              </a:r>
              <a:r>
                <a:rPr lang="en-US" altLang="zh-CN" sz="2000" i="1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zh-CN" altLang="en-US" sz="2000" i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41386" y="4385083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左大括号 9"/>
            <p:cNvSpPr/>
            <p:nvPr/>
          </p:nvSpPr>
          <p:spPr>
            <a:xfrm rot="5400000">
              <a:off x="3214678" y="2670571"/>
              <a:ext cx="142876" cy="3000396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左大括号 10"/>
            <p:cNvSpPr/>
            <p:nvPr/>
          </p:nvSpPr>
          <p:spPr>
            <a:xfrm rot="16200000">
              <a:off x="2786050" y="3956456"/>
              <a:ext cx="142876" cy="200026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14546" y="5170901"/>
              <a:ext cx="128588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zh-CN" sz="2000" i="1" smtClean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-1,</a:t>
              </a:r>
              <a:r>
                <a:rPr lang="en-US" altLang="zh-CN" sz="2000" i="1" smtClean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-1)</a:t>
              </a:r>
              <a:endPara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57752" y="4287050"/>
            <a:ext cx="1571636" cy="981832"/>
            <a:chOff x="4071934" y="4743067"/>
            <a:chExt cx="1571636" cy="981832"/>
          </a:xfrm>
        </p:grpSpPr>
        <p:sp>
          <p:nvSpPr>
            <p:cNvPr id="13" name="TextBox 12"/>
            <p:cNvSpPr txBox="1"/>
            <p:nvPr/>
          </p:nvSpPr>
          <p:spPr>
            <a:xfrm>
              <a:off x="4071934" y="5170901"/>
              <a:ext cx="157163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</a:t>
              </a:r>
              <a:r>
                <a:rPr lang="pt-BR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-1]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即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只能取</a:t>
              </a:r>
              <a:r>
                <a:rPr lang="pt-BR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～</a:t>
              </a:r>
              <a:r>
                <a:rPr lang="pt-BR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值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 flipH="1" flipV="1">
              <a:off x="4555756" y="4956587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642910" y="500042"/>
            <a:ext cx="3532183" cy="430887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对应的递归模型如下：</a:t>
            </a:r>
            <a:endParaRPr lang="zh-CN" altLang="en-US" sz="22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642910" y="1285860"/>
            <a:ext cx="7929618" cy="11945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 algn="ctr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中的一种组合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取值从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		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&gt;0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{ </a:t>
            </a:r>
            <a:r>
              <a:rPr lang="en-US" altLang="zh-CN" sz="18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-1]=</a:t>
            </a:r>
            <a:r>
              <a:rPr lang="en-US" altLang="zh-CN" sz="18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 </a:t>
            </a:r>
            <a:r>
              <a:rPr lang="en-US" altLang="zh-CN" sz="18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-1)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57422" y="3143248"/>
            <a:ext cx="4000528" cy="1879413"/>
            <a:chOff x="1571604" y="3599265"/>
            <a:chExt cx="4000528" cy="1879413"/>
          </a:xfrm>
        </p:grpSpPr>
        <p:sp>
          <p:nvSpPr>
            <p:cNvPr id="6" name="TextBox 5"/>
            <p:cNvSpPr txBox="1"/>
            <p:nvPr/>
          </p:nvSpPr>
          <p:spPr>
            <a:xfrm>
              <a:off x="3214678" y="3599265"/>
              <a:ext cx="100013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zh-CN" sz="2000" i="1" smtClean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r>
                <a:rPr lang="en-US" altLang="zh-CN" sz="2000" i="1" smtClean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71604" y="4385083"/>
              <a:ext cx="7858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14678" y="4385083"/>
              <a:ext cx="7858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-2]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4810" y="4385083"/>
              <a:ext cx="135732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-1]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：</a:t>
              </a:r>
              <a:r>
                <a:rPr lang="en-US" altLang="zh-CN" sz="2000" i="1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zh-CN" altLang="en-US" sz="2000" i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41386" y="4385083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左大括号 10"/>
            <p:cNvSpPr/>
            <p:nvPr/>
          </p:nvSpPr>
          <p:spPr>
            <a:xfrm rot="5400000">
              <a:off x="3214678" y="2670571"/>
              <a:ext cx="142876" cy="3000396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左大括号 11"/>
            <p:cNvSpPr/>
            <p:nvPr/>
          </p:nvSpPr>
          <p:spPr>
            <a:xfrm rot="16200000">
              <a:off x="2786050" y="3956456"/>
              <a:ext cx="142876" cy="200026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14546" y="5170901"/>
              <a:ext cx="128588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zh-CN" sz="2000" i="1" smtClean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-1,</a:t>
              </a:r>
              <a:r>
                <a:rPr lang="en-US" altLang="zh-CN" sz="2000" i="1" smtClean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-1)</a:t>
              </a:r>
              <a:endPara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857752" y="4287050"/>
            <a:ext cx="1571636" cy="981832"/>
            <a:chOff x="4071934" y="4743067"/>
            <a:chExt cx="1571636" cy="981832"/>
          </a:xfrm>
        </p:grpSpPr>
        <p:sp>
          <p:nvSpPr>
            <p:cNvPr id="15" name="TextBox 14"/>
            <p:cNvSpPr txBox="1"/>
            <p:nvPr/>
          </p:nvSpPr>
          <p:spPr>
            <a:xfrm>
              <a:off x="4071934" y="5170901"/>
              <a:ext cx="157163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</a:t>
              </a:r>
              <a:r>
                <a:rPr lang="pt-BR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-1]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即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只能取</a:t>
              </a:r>
              <a:r>
                <a:rPr lang="pt-BR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～</a:t>
              </a:r>
              <a:r>
                <a:rPr lang="pt-BR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值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4555756" y="4956587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2"/>
          <p:cNvSpPr txBox="1">
            <a:spLocks noChangeArrowheads="1"/>
          </p:cNvSpPr>
          <p:nvPr/>
        </p:nvSpPr>
        <p:spPr bwMode="auto">
          <a:xfrm>
            <a:off x="571472" y="428604"/>
            <a:ext cx="554513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对应的程序如下：</a:t>
            </a:r>
            <a:endParaRPr lang="zh-CN" altLang="en-US" sz="22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468313" y="1196975"/>
            <a:ext cx="6461141" cy="3585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21600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main()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m,i,s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for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(m=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2;m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1000;m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{  s=0;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for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1;i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&lt;=m/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2;i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m%i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==0) s+=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的一个因子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(m==s)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("%d ",m);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printf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("\n");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214282" y="428604"/>
            <a:ext cx="8786874" cy="430887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中取</a:t>
            </a:r>
            <a:r>
              <a:rPr lang="en-US" altLang="zh-CN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个整数组合的过程如</a:t>
            </a:r>
            <a:r>
              <a:rPr lang="zh-CN" alt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下所示（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[0..2]</a:t>
            </a:r>
            <a:r>
              <a:rPr lang="zh-CN" alt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放一个组合）</a:t>
            </a:r>
            <a:endParaRPr lang="zh-CN" altLang="en-US" sz="22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0" y="1952625"/>
            <a:ext cx="184731" cy="461665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3446506"/>
            <a:ext cx="857256" cy="4924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[2]</a:t>
            </a:r>
            <a:r>
              <a:rPr lang="zh-CN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取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值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69882" y="1071546"/>
            <a:ext cx="15001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=3,</a:t>
            </a:r>
            <a:r>
              <a:rPr lang="zh-CN" alt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考虑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[2]</a:t>
            </a:r>
            <a:endParaRPr lang="zh-CN" altLang="en-US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98708" y="1080299"/>
            <a:ext cx="15001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=2,</a:t>
            </a:r>
            <a:r>
              <a:rPr lang="zh-CN" alt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考虑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[1]</a:t>
            </a:r>
            <a:endParaRPr lang="zh-CN" altLang="en-US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8972" y="1071546"/>
            <a:ext cx="15001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=1,</a:t>
            </a:r>
            <a:r>
              <a:rPr lang="zh-CN" alt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考虑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[0]</a:t>
            </a:r>
            <a:endParaRPr lang="zh-CN" altLang="en-US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2941452" y="1524535"/>
            <a:ext cx="5916828" cy="307777"/>
            <a:chOff x="2941452" y="1524535"/>
            <a:chExt cx="5916828" cy="307777"/>
          </a:xfrm>
        </p:grpSpPr>
        <p:sp>
          <p:nvSpPr>
            <p:cNvPr id="13" name="TextBox 12"/>
            <p:cNvSpPr txBox="1"/>
            <p:nvPr/>
          </p:nvSpPr>
          <p:spPr>
            <a:xfrm>
              <a:off x="4084460" y="1524535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[1]=2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84724" y="1524535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[0]=1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7215206" y="1571612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43834" y="1524535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123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31" name="直接连接符 30"/>
            <p:cNvCxnSpPr>
              <a:stCxn id="11" idx="3"/>
              <a:endCxn id="13" idx="1"/>
            </p:cNvCxnSpPr>
            <p:nvPr/>
          </p:nvCxnSpPr>
          <p:spPr>
            <a:xfrm>
              <a:off x="2941452" y="1663035"/>
              <a:ext cx="1143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3" idx="3"/>
              <a:endCxn id="15" idx="1"/>
            </p:cNvCxnSpPr>
            <p:nvPr/>
          </p:nvCxnSpPr>
          <p:spPr>
            <a:xfrm>
              <a:off x="4870278" y="1663035"/>
              <a:ext cx="12144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2928926" y="3677174"/>
            <a:ext cx="5929354" cy="2917123"/>
            <a:chOff x="2928926" y="3677174"/>
            <a:chExt cx="5929354" cy="2917123"/>
          </a:xfrm>
        </p:grpSpPr>
        <p:sp>
          <p:nvSpPr>
            <p:cNvPr id="44" name="TextBox 43"/>
            <p:cNvSpPr txBox="1"/>
            <p:nvPr/>
          </p:nvSpPr>
          <p:spPr>
            <a:xfrm>
              <a:off x="4071934" y="3714752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[1]=2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72198" y="3714752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[0]=1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71934" y="4643446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[1]=3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71934" y="5795207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[1]=4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右箭头 47"/>
            <p:cNvSpPr/>
            <p:nvPr/>
          </p:nvSpPr>
          <p:spPr>
            <a:xfrm>
              <a:off x="7202680" y="3748612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631308" y="3677174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125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56" name="直接连接符 55"/>
            <p:cNvCxnSpPr>
              <a:stCxn id="44" idx="3"/>
              <a:endCxn id="47" idx="1"/>
            </p:cNvCxnSpPr>
            <p:nvPr/>
          </p:nvCxnSpPr>
          <p:spPr>
            <a:xfrm>
              <a:off x="4857752" y="3853252"/>
              <a:ext cx="12144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084724" y="4298782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[0]=1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右箭头 57"/>
            <p:cNvSpPr/>
            <p:nvPr/>
          </p:nvSpPr>
          <p:spPr>
            <a:xfrm>
              <a:off x="7215206" y="4345859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643834" y="4286256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135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84724" y="4776823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[0]=2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右箭头 60"/>
            <p:cNvSpPr/>
            <p:nvPr/>
          </p:nvSpPr>
          <p:spPr>
            <a:xfrm>
              <a:off x="7215206" y="4823900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43834" y="4764297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235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072198" y="5298914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[0]=1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右箭头 63"/>
            <p:cNvSpPr/>
            <p:nvPr/>
          </p:nvSpPr>
          <p:spPr>
            <a:xfrm>
              <a:off x="7202680" y="5345991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631308" y="5286388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145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84724" y="5798980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[0]=2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右箭头 66"/>
            <p:cNvSpPr/>
            <p:nvPr/>
          </p:nvSpPr>
          <p:spPr>
            <a:xfrm>
              <a:off x="7215206" y="5846057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43834" y="5786454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245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70" name="直接连接符 69"/>
            <p:cNvCxnSpPr>
              <a:stCxn id="45" idx="3"/>
              <a:endCxn id="57" idx="1"/>
            </p:cNvCxnSpPr>
            <p:nvPr/>
          </p:nvCxnSpPr>
          <p:spPr>
            <a:xfrm flipV="1">
              <a:off x="4857752" y="4437282"/>
              <a:ext cx="1226972" cy="344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45" idx="3"/>
              <a:endCxn id="60" idx="1"/>
            </p:cNvCxnSpPr>
            <p:nvPr/>
          </p:nvCxnSpPr>
          <p:spPr>
            <a:xfrm>
              <a:off x="4857752" y="4781946"/>
              <a:ext cx="1226972" cy="133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072198" y="6299046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[0]=3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右箭头 73"/>
            <p:cNvSpPr/>
            <p:nvPr/>
          </p:nvSpPr>
          <p:spPr>
            <a:xfrm>
              <a:off x="7202680" y="6346123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631308" y="6286520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345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77" name="直接连接符 76"/>
            <p:cNvCxnSpPr>
              <a:stCxn id="46" idx="3"/>
              <a:endCxn id="63" idx="1"/>
            </p:cNvCxnSpPr>
            <p:nvPr/>
          </p:nvCxnSpPr>
          <p:spPr>
            <a:xfrm flipV="1">
              <a:off x="4857752" y="5437414"/>
              <a:ext cx="1214446" cy="496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46" idx="3"/>
              <a:endCxn id="66" idx="1"/>
            </p:cNvCxnSpPr>
            <p:nvPr/>
          </p:nvCxnSpPr>
          <p:spPr>
            <a:xfrm>
              <a:off x="4857752" y="5933707"/>
              <a:ext cx="1226972" cy="37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46" idx="3"/>
              <a:endCxn id="73" idx="1"/>
            </p:cNvCxnSpPr>
            <p:nvPr/>
          </p:nvCxnSpPr>
          <p:spPr>
            <a:xfrm>
              <a:off x="4857752" y="5933707"/>
              <a:ext cx="1214446" cy="503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43" idx="3"/>
              <a:endCxn id="44" idx="1"/>
            </p:cNvCxnSpPr>
            <p:nvPr/>
          </p:nvCxnSpPr>
          <p:spPr>
            <a:xfrm flipV="1">
              <a:off x="2928926" y="3853252"/>
              <a:ext cx="1143008" cy="928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43" idx="3"/>
              <a:endCxn id="45" idx="1"/>
            </p:cNvCxnSpPr>
            <p:nvPr/>
          </p:nvCxnSpPr>
          <p:spPr>
            <a:xfrm>
              <a:off x="2928926" y="4781946"/>
              <a:ext cx="1143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43" idx="3"/>
              <a:endCxn id="46" idx="1"/>
            </p:cNvCxnSpPr>
            <p:nvPr/>
          </p:nvCxnSpPr>
          <p:spPr>
            <a:xfrm>
              <a:off x="2928926" y="4781946"/>
              <a:ext cx="1143008" cy="1151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/>
          <p:cNvGrpSpPr/>
          <p:nvPr/>
        </p:nvGrpSpPr>
        <p:grpSpPr>
          <a:xfrm>
            <a:off x="1071538" y="1524535"/>
            <a:ext cx="1869914" cy="3395910"/>
            <a:chOff x="1071538" y="1524535"/>
            <a:chExt cx="1869914" cy="3395910"/>
          </a:xfrm>
        </p:grpSpPr>
        <p:sp>
          <p:nvSpPr>
            <p:cNvPr id="11" name="TextBox 10"/>
            <p:cNvSpPr txBox="1"/>
            <p:nvPr/>
          </p:nvSpPr>
          <p:spPr>
            <a:xfrm>
              <a:off x="2155634" y="1524535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[2]=3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43108" y="2546637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[2]=4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143108" y="4643446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[2]=5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9" name="直接连接符 88"/>
            <p:cNvCxnSpPr>
              <a:stCxn id="6" idx="3"/>
              <a:endCxn id="11" idx="1"/>
            </p:cNvCxnSpPr>
            <p:nvPr/>
          </p:nvCxnSpPr>
          <p:spPr>
            <a:xfrm flipV="1">
              <a:off x="1071538" y="1663035"/>
              <a:ext cx="1084096" cy="20296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6" idx="3"/>
              <a:endCxn id="18" idx="1"/>
            </p:cNvCxnSpPr>
            <p:nvPr/>
          </p:nvCxnSpPr>
          <p:spPr>
            <a:xfrm flipV="1">
              <a:off x="1071538" y="2685137"/>
              <a:ext cx="1071570" cy="10075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6" idx="3"/>
              <a:endCxn id="43" idx="1"/>
            </p:cNvCxnSpPr>
            <p:nvPr/>
          </p:nvCxnSpPr>
          <p:spPr>
            <a:xfrm>
              <a:off x="1071538" y="3692728"/>
              <a:ext cx="1071570" cy="10892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>
            <a:off x="2928926" y="2130590"/>
            <a:ext cx="5916828" cy="1357322"/>
            <a:chOff x="2928926" y="2130590"/>
            <a:chExt cx="5916828" cy="1357322"/>
          </a:xfrm>
        </p:grpSpPr>
        <p:sp>
          <p:nvSpPr>
            <p:cNvPr id="19" name="TextBox 18"/>
            <p:cNvSpPr txBox="1"/>
            <p:nvPr/>
          </p:nvSpPr>
          <p:spPr>
            <a:xfrm>
              <a:off x="4071934" y="2151869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[1]=2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1934" y="3000372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[1]=3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72198" y="2143116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[0]=1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右箭头 21"/>
            <p:cNvSpPr/>
            <p:nvPr/>
          </p:nvSpPr>
          <p:spPr>
            <a:xfrm>
              <a:off x="7202680" y="2190193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31308" y="2130590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124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72198" y="2727146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[0]=1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右箭头 24"/>
            <p:cNvSpPr/>
            <p:nvPr/>
          </p:nvSpPr>
          <p:spPr>
            <a:xfrm>
              <a:off x="7202680" y="2774223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1308" y="2714620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134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72198" y="3205187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[0]=2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右箭头 27"/>
            <p:cNvSpPr/>
            <p:nvPr/>
          </p:nvSpPr>
          <p:spPr>
            <a:xfrm>
              <a:off x="7202680" y="3252264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31308" y="3180135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234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35" name="直接连接符 34"/>
            <p:cNvCxnSpPr>
              <a:stCxn id="18" idx="3"/>
              <a:endCxn id="19" idx="1"/>
            </p:cNvCxnSpPr>
            <p:nvPr/>
          </p:nvCxnSpPr>
          <p:spPr>
            <a:xfrm flipV="1">
              <a:off x="2928926" y="2290369"/>
              <a:ext cx="1143008" cy="394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18" idx="3"/>
              <a:endCxn id="20" idx="1"/>
            </p:cNvCxnSpPr>
            <p:nvPr/>
          </p:nvCxnSpPr>
          <p:spPr>
            <a:xfrm>
              <a:off x="2928926" y="2685137"/>
              <a:ext cx="1143008" cy="4537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0" idx="3"/>
              <a:endCxn id="24" idx="1"/>
            </p:cNvCxnSpPr>
            <p:nvPr/>
          </p:nvCxnSpPr>
          <p:spPr>
            <a:xfrm flipV="1">
              <a:off x="4857752" y="2865646"/>
              <a:ext cx="1214446" cy="2732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0" idx="3"/>
              <a:endCxn id="27" idx="1"/>
            </p:cNvCxnSpPr>
            <p:nvPr/>
          </p:nvCxnSpPr>
          <p:spPr>
            <a:xfrm>
              <a:off x="4857752" y="3138872"/>
              <a:ext cx="1214446" cy="204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19" idx="3"/>
              <a:endCxn id="21" idx="1"/>
            </p:cNvCxnSpPr>
            <p:nvPr/>
          </p:nvCxnSpPr>
          <p:spPr>
            <a:xfrm flipV="1">
              <a:off x="4857752" y="2281616"/>
              <a:ext cx="1214446" cy="8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857224" y="642918"/>
            <a:ext cx="7248546" cy="34832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 algn="ctr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216000" tIns="216000" bIns="216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comb(int n,int k)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1..n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个整数的组合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(k==0)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//k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时输出一个组合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dispacomb();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	for (int i=k;i&lt;=n;i++)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{   a[k-1]=i;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//a[k-1]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位置取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的整数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comb(i-1,k-1);    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3094038"/>
            <a:ext cx="184731" cy="5231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tIns="76176" bIns="76176" anchor="ctr">
            <a:spAutoFit/>
          </a:bodyPr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1357290" y="2500306"/>
            <a:ext cx="2746365" cy="9387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1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邻</a:t>
            </a:r>
            <a:r>
              <a:rPr lang="zh-CN" altLang="en-US" sz="22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接矩</a:t>
            </a:r>
            <a:r>
              <a:rPr lang="zh-CN" altLang="en-US" sz="22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阵</a:t>
            </a:r>
            <a:endParaRPr lang="en-US" altLang="zh-CN" sz="220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1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邻接表</a:t>
            </a:r>
            <a:endParaRPr lang="en-US" altLang="zh-CN" sz="220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282204"/>
            <a:ext cx="585791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4.4</a:t>
            </a:r>
            <a:r>
              <a:rPr lang="en-US" altLang="zh-CN" sz="2800" b="0" smtClean="0">
                <a:solidFill>
                  <a:srgbClr val="FF0000"/>
                </a:solidFill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 </a:t>
            </a:r>
            <a:r>
              <a:rPr lang="zh-CN" altLang="zh-CN" sz="2800" b="0" smtClean="0">
                <a:solidFill>
                  <a:srgbClr val="FF0000"/>
                </a:solidFill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图的深度优先和广度优先遍历</a:t>
            </a:r>
            <a:endParaRPr lang="zh-CN" altLang="zh-CN" sz="2800" b="0" smtClean="0">
              <a:solidFill>
                <a:srgbClr val="FF0000"/>
              </a:solidFill>
              <a:latin typeface="Consolas" panose="020B0609020204030204" pitchFamily="49" charset="0"/>
              <a:ea typeface="叶根友毛笔行书2.0版" pitchFamily="2" charset="-122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910" y="1500174"/>
            <a:ext cx="3643338" cy="4420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4.4.1 </a:t>
            </a:r>
            <a:r>
              <a:rPr lang="zh-CN" altLang="zh-CN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图的存储结构</a:t>
            </a:r>
            <a:endParaRPr lang="zh-CN" altLang="zh-CN" smtClean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3094038"/>
            <a:ext cx="184731" cy="5231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tIns="76176" bIns="76176" anchor="ctr">
            <a:spAutoFit/>
          </a:bodyPr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468313" y="1285860"/>
            <a:ext cx="8280400" cy="11079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邻接矩阵是表示顶点之间相邻关系的矩阵。设</a:t>
            </a:r>
            <a:r>
              <a:rPr lang="en-US" altLang="zh-CN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G=(V,E)</a:t>
            </a:r>
            <a:r>
              <a:rPr lang="zh-CN" altLang="en-US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是含有</a:t>
            </a:r>
            <a:r>
              <a:rPr lang="en-US" altLang="zh-CN" sz="22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＞</a:t>
            </a:r>
            <a:r>
              <a:rPr lang="en-US" altLang="zh-CN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）个顶点的图，各顶点的编号为</a:t>
            </a:r>
            <a:r>
              <a:rPr lang="en-US" altLang="zh-CN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2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-1)</a:t>
            </a:r>
            <a:r>
              <a:rPr lang="zh-CN" altLang="en-US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，则</a:t>
            </a:r>
            <a:r>
              <a:rPr lang="en-US" altLang="zh-CN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en-US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的邻接矩阵</a:t>
            </a:r>
            <a:r>
              <a:rPr lang="en-US" altLang="zh-CN" sz="22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</a:t>
            </a:r>
            <a:r>
              <a:rPr lang="en-US" altLang="zh-CN" sz="22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阶方阵，其定义如下：</a:t>
            </a:r>
            <a:endParaRPr lang="zh-CN" altLang="en-US" sz="22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4823" name="Text Box 8"/>
          <p:cNvSpPr txBox="1">
            <a:spLocks noChangeArrowheads="1"/>
          </p:cNvSpPr>
          <p:nvPr/>
        </p:nvSpPr>
        <p:spPr bwMode="auto">
          <a:xfrm>
            <a:off x="1258888" y="2511410"/>
            <a:ext cx="604996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）如果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是不带权无向图，则：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1403351" y="3014647"/>
            <a:ext cx="5026038" cy="923330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</a:t>
            </a:r>
            <a:r>
              <a:rPr lang="en-US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]=1		</a:t>
            </a:r>
            <a:r>
              <a:rPr lang="zh-CN" altLang="en-US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en-US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)∈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E(G)</a:t>
            </a:r>
            <a:endParaRPr lang="en-US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]=0		</a:t>
            </a:r>
            <a:r>
              <a:rPr lang="zh-CN" alt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其他</a:t>
            </a:r>
            <a:endParaRPr lang="zh-CN" altLang="en-US" sz="180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1258888" y="4100460"/>
            <a:ext cx="5400675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）如果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是不带权有向图，则：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1474788" y="4598972"/>
            <a:ext cx="4954600" cy="923330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</a:t>
            </a:r>
            <a:r>
              <a:rPr lang="en-US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]=1		</a:t>
            </a:r>
            <a:r>
              <a:rPr lang="zh-CN" altLang="en-US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en-US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&gt;∈E(G)</a:t>
            </a:r>
            <a:endParaRPr lang="en-US" altLang="zh-CN" sz="180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</a:t>
            </a:r>
            <a:r>
              <a:rPr lang="en-US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]=0		</a:t>
            </a:r>
            <a:r>
              <a:rPr lang="zh-CN" altLang="en-US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其他</a:t>
            </a:r>
            <a:endParaRPr lang="zh-CN" altLang="en-US" sz="180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28596" y="500042"/>
            <a:ext cx="3317869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邻接矩阵存储方法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68313" y="1255726"/>
            <a:ext cx="590391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）如果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是带权无向图，则：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11188" y="2047889"/>
            <a:ext cx="5103820" cy="1338828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nb-NO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</a:t>
            </a:r>
            <a:r>
              <a:rPr lang="nb-NO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nb-NO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</a:t>
            </a:r>
            <a:r>
              <a:rPr lang="nb-NO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nb-NO" altLang="zh-CN" sz="1800" i="1" baseline="-250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ij</a:t>
            </a:r>
            <a:r>
              <a:rPr lang="nb-NO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zh-CN" altLang="nb-NO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nb-NO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≠</a:t>
            </a:r>
            <a:r>
              <a:rPr lang="nb-NO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nb-NO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且</a:t>
            </a:r>
            <a:r>
              <a:rPr lang="nb-NO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nb-NO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nb-NO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)∈E(G)</a:t>
            </a:r>
            <a:endParaRPr lang="nb-NO" altLang="zh-CN" sz="180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nb-NO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</a:t>
            </a:r>
            <a:r>
              <a:rPr lang="nb-NO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nb-NO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]=0	</a:t>
            </a:r>
            <a:r>
              <a:rPr lang="nb-NO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nb-NO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endParaRPr lang="nb-NO" altLang="zh-CN" sz="1800" i="1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nb-NO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</a:t>
            </a:r>
            <a:r>
              <a:rPr lang="nb-NO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nb-NO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]=∞	</a:t>
            </a:r>
            <a:r>
              <a:rPr lang="zh-CN" altLang="nb-NO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其他</a:t>
            </a:r>
            <a:endParaRPr lang="zh-CN" altLang="en-US" sz="180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11188" y="3671832"/>
            <a:ext cx="5761037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nb-NO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nb-NO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nb-NO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）如果</a:t>
            </a:r>
            <a:r>
              <a:rPr lang="nb-NO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nb-NO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是带权有向图，则：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611188" y="4351351"/>
            <a:ext cx="5103820" cy="1338828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nb-NO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</a:t>
            </a:r>
            <a:r>
              <a:rPr lang="nb-NO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nb-NO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</a:t>
            </a:r>
            <a:r>
              <a:rPr lang="nb-NO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nb-NO" altLang="zh-CN" sz="1800" i="1" baseline="-250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ij</a:t>
            </a:r>
            <a:r>
              <a:rPr lang="nb-NO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zh-CN" altLang="nb-NO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nb-NO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≠</a:t>
            </a:r>
            <a:r>
              <a:rPr lang="nb-NO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nb-NO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且</a:t>
            </a:r>
            <a:r>
              <a:rPr lang="nb-NO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nb-NO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nb-NO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&gt;∈E(G)</a:t>
            </a:r>
            <a:endParaRPr lang="nb-NO" altLang="zh-CN" sz="180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nb-NO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</a:t>
            </a:r>
            <a:r>
              <a:rPr lang="nb-NO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nb-NO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]=0	</a:t>
            </a:r>
            <a:r>
              <a:rPr lang="nb-NO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nb-NO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endParaRPr lang="nb-NO" altLang="zh-CN" sz="1800" i="1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nb-NO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</a:t>
            </a:r>
            <a:r>
              <a:rPr lang="nb-NO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nb-NO" altLang="zh-CN" sz="1800" i="1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]=∞	</a:t>
            </a:r>
            <a:r>
              <a:rPr lang="zh-CN" altLang="nb-NO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其他</a:t>
            </a:r>
            <a:endParaRPr lang="zh-CN" altLang="en-US" sz="180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71472" y="1214422"/>
            <a:ext cx="389096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邻接矩阵的类型定义如下：</a:t>
            </a:r>
            <a:endParaRPr lang="zh-CN" altLang="en-US" sz="22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571472" y="1857364"/>
            <a:ext cx="7748612" cy="3476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216000" tIns="144000" bIns="144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#define MAXV &lt;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最大顶点个数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typedef struct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 int no;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顶点编号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char data[MAXL];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顶点其他信息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 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VertexType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顶点类型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typedef struct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 int edges[MAXV][MAXV];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邻接矩阵的边数组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int n,e;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顶点数，边数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VertexType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vexs[MAXV];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存放顶点信息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r>
              <a:rPr lang="en-US" altLang="zh-CN" sz="180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MGraph</a:t>
            </a:r>
            <a:r>
              <a:rPr lang="en-US" altLang="zh-CN" sz="180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完整的图邻接矩阵类型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2962266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邻接表存储方法</a:t>
            </a:r>
            <a:endParaRPr lang="zh-CN" altLang="en-US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8313" y="1484313"/>
            <a:ext cx="7991475" cy="26544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图的邻接表存储方法是一种链式存储结构。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图的每个顶点建立一个单链表，第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0≤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≤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）个单链表中的结点表示依附于顶点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的边。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每个单链表上附设一个表头结点，将所有表头结点构成一个表头结点数组。 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857232"/>
            <a:ext cx="8072494" cy="4693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216000" rIns="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typedef struct ANode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adjvex;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该边的终点编号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weight;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该边的权值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struct ANode *nextarc;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指向下一条边的指针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 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ArcNode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边结点类型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typedef struct Vnode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char data[MAXL];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顶点其他信息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ArcNode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*firstarc;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指向第一条边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 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VNode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邻接表头结点类型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typedef 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VNode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AdjList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[MAXV];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//AdjList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是邻接表类型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typedef struct 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AdjList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adjlist;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邻接表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n,e;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图中顶点数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和边数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ALGraph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428604"/>
            <a:ext cx="3929090" cy="4420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4.4.2 </a:t>
            </a:r>
            <a:r>
              <a:rPr lang="zh-CN" altLang="zh-CN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深</a:t>
            </a:r>
            <a:r>
              <a:rPr lang="zh-CN" altLang="zh-CN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度优先遍历</a:t>
            </a:r>
            <a:endParaRPr lang="zh-CN" altLang="zh-CN" smtClean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428736"/>
            <a:ext cx="8143932" cy="2716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从给定图中任意指定的顶点（称为初始点）出发，按照某种搜索方法沿着图的边访问图中的所有顶点，使每个顶点仅被访问一次，这个过程称为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图的遍历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为了</a:t>
            </a:r>
            <a:r>
              <a:rPr lang="zh-CN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避免同一个顶点被重复访问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，必须记住每个被访问过的顶点。为此，设置一个访问标志数组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visited[]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，当顶点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被访问过时，数组中元素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visited[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置为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；否则置为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428736"/>
            <a:ext cx="8001056" cy="2721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深度优先搜索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的过程是：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从图中某个初始顶点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出发，首先访问初始顶点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然后选择一个与顶点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相邻且没被访问过的顶点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为初始顶点，再从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出发进行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深度优先搜索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）重复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直到图中与当前顶点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邻接的所有顶点都被访问过为止。显然，这个搜索过程是个递归过程。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571472" y="1357298"/>
            <a:ext cx="8064500" cy="10437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22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4.3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lang="zh-CN" altLang="en-US" sz="22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在象棋算式里，不同的棋子代表不同的数</a:t>
            </a:r>
            <a:r>
              <a:rPr lang="zh-CN" altLang="en-US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有以下算</a:t>
            </a:r>
            <a:r>
              <a:rPr lang="zh-CN" altLang="en-US" sz="22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式，设计一个算法求这些棋子各代表哪些数字。</a:t>
            </a:r>
            <a:endParaRPr lang="zh-CN" altLang="en-US" sz="22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714612" y="3071810"/>
            <a:ext cx="3500462" cy="1685994"/>
            <a:chOff x="3428992" y="3286124"/>
            <a:chExt cx="3500462" cy="1685994"/>
          </a:xfrm>
        </p:grpSpPr>
        <p:sp>
          <p:nvSpPr>
            <p:cNvPr id="6" name="TextBox 5"/>
            <p:cNvSpPr txBox="1"/>
            <p:nvPr/>
          </p:nvSpPr>
          <p:spPr>
            <a:xfrm>
              <a:off x="4143372" y="32861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兵</a:t>
              </a:r>
              <a:endPara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4876" y="32861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炮</a:t>
              </a:r>
              <a:endPara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14942" y="32861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马</a:t>
              </a:r>
              <a:endPara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86446" y="32861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43372" y="38147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兵</a:t>
              </a:r>
              <a:endPara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14876" y="38147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炮</a:t>
              </a:r>
              <a:endPara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4942" y="38147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</a:t>
              </a:r>
              <a:endPara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86446" y="38147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14942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兵</a:t>
              </a:r>
              <a:endPara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43372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71868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</a:t>
              </a:r>
              <a:endPara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86446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4876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马</a:t>
              </a:r>
              <a:endPara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428992" y="4357694"/>
              <a:ext cx="350046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00430" y="371475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+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00042"/>
            <a:ext cx="614366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以邻接矩阵为存储结构的深度优先搜索算法</a:t>
            </a:r>
            <a:endParaRPr lang="zh-CN" altLang="en-US" sz="22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357298"/>
            <a:ext cx="7786742" cy="3133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DFS(MGraph g,int v)	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邻接矩阵的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DFS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算法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w;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printf("%3d",v);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输出被访问顶点的编号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visited[v]=1;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置已访问标记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(w=0;w&lt;g.n;w++)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找顶点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的所有相邻点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if (g.edges[v][w]!=0 &amp;&amp; g.edges[v][w]!=INF 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&amp;&amp; visited[w]==0)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DFS(g,w);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找顶点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的未访问过的相邻点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71480"/>
            <a:ext cx="628654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以邻接表为存储结构的深度优先搜索算法</a:t>
            </a:r>
            <a:r>
              <a:rPr lang="zh-CN" altLang="en-US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2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1318022"/>
            <a:ext cx="8643998" cy="3687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rIns="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DFS(ALGraph *G,int v)	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邻接表的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DFS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算法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ArcNode *p;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printf("%3d",v);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输出被访问顶点的编号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visited[v]=1;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置已访问标记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p=G-&gt;adjlist[v].firstarc;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//p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指向顶点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的第一个邻接点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(p!=NULL)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if (visited[p-&gt;adjvex]==0)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p-&gt;adjvex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顶点未访问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递归访问它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DFS(G,p-&gt;adjvex);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p=p-&gt;nextarc;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//p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指向顶点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的下一个邻接点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142984"/>
            <a:ext cx="7786742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【例</a:t>
            </a:r>
            <a:r>
              <a:rPr lang="en-US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4.6</a:t>
            </a:r>
            <a:r>
              <a:rPr lang="zh-CN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假设图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采用邻接表存储，设计一个算法判断图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中从顶点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是否存在简单路径。</a:t>
            </a:r>
            <a:endParaRPr lang="zh-CN" altLang="en-US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2214554"/>
            <a:ext cx="7429552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2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所谓简单路径是指路径上的顶点不重复。采用深度优先遍历的方法，从顶点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出发搜索到顶点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的过程如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下：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000100" y="3643314"/>
            <a:ext cx="1643074" cy="7143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latin typeface="Consolas" panose="020B0609020204030204" pitchFamily="49" charset="0"/>
                <a:cs typeface="Consolas" panose="020B0609020204030204" pitchFamily="49" charset="0"/>
              </a:rPr>
              <a:t>DFS(G,u,v)</a:t>
            </a:r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857488" y="3643314"/>
            <a:ext cx="1643074" cy="7143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latin typeface="Consolas" panose="020B0609020204030204" pitchFamily="49" charset="0"/>
                <a:cs typeface="Consolas" panose="020B0609020204030204" pitchFamily="49" charset="0"/>
              </a:rPr>
              <a:t>DFS(G,u1,v)</a:t>
            </a:r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215074" y="3643314"/>
            <a:ext cx="1643074" cy="7143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latin typeface="Consolas" panose="020B0609020204030204" pitchFamily="49" charset="0"/>
                <a:cs typeface="Consolas" panose="020B0609020204030204" pitchFamily="49" charset="0"/>
              </a:rPr>
              <a:t>DFS(G,v,v)</a:t>
            </a:r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628" y="3835603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2643174" y="4000504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500562" y="3998916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000760" y="4000504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7929618" cy="5349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rIns="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 ExistPath(ALGraph *G,int u,int v) </a:t>
            </a:r>
            <a:endParaRPr lang="en-US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判断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中从顶点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是否存在简单路径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w; ArcNode *p;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visited[u]=1;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置已访问标记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 (u==v)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找到了一条路径，返回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true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true;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p=G-&gt;adjlist[u].firstarc;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//p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指向顶点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的第一个相邻点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(p!=NULL)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	w=p-&gt;adjvex;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//w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为顶点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的相邻顶点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if (visited[w]==0)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顶点未访问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递归访问它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{  bool flag=ExistPath(G,w,v);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if (flag) return true;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p=p-&gt;nextarc;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//p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指向顶点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的下一个相邻点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false;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没有找到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，返回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643050"/>
            <a:ext cx="7715304" cy="14592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【例</a:t>
            </a:r>
            <a:r>
              <a:rPr lang="en-US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4.7</a:t>
            </a:r>
            <a:r>
              <a:rPr lang="zh-CN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假设图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采用邻接表存储，设计一个算法输出图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中从顶点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的一条简单路径（假设图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中从顶点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至少有一条简单路径）。</a:t>
            </a:r>
            <a:endParaRPr lang="zh-CN" altLang="en-US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285860"/>
            <a:ext cx="7786742" cy="18928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采用深度优先遍历的方法，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(G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apath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path)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搜索图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中从顶点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的一条简单路径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path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通过顶点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在图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中搜索，当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时说明找到一条从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的简单路径，将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apath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复制到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path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中并返回。否则继续深度优先遍历。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8572560" cy="5626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FindaPath(ALGraph *G,int u,int v,vector&lt;int&gt; apath,</a:t>
            </a:r>
            <a:endParaRPr lang="en-US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vector&lt;int&gt; &amp;path)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w;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ArcNode *p;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visited[u]=1;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apath.push_back(u);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顶点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加入到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apath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路径中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 (u==v)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找到一条路径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	path=apath;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apath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复制到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path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return;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返回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true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p=G-&gt;adjlist[u].firstarc;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//p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指向顶点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的第一个相邻点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(p!=NULL)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	w=p-&gt;adjvex;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相邻点的编号为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if (visited[w]==0)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FindaPath(G,w,v,apath,path);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p=p-&gt;nextarc;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//p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指向顶点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的下一个相邻点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58073"/>
            <a:ext cx="3500462" cy="4420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4.4.4 </a:t>
            </a:r>
            <a:r>
              <a:rPr lang="zh-CN" altLang="zh-CN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广度优先遍历</a:t>
            </a:r>
            <a:endParaRPr lang="zh-CN" altLang="zh-CN" smtClean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357298"/>
            <a:ext cx="8143932" cy="2721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广度优先搜索的过程是：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首先访问初始顶点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接着访问顶点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的所有未被访问过的邻接点</a:t>
            </a:r>
            <a:r>
              <a:rPr lang="en-US" altLang="zh-CN" sz="18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1800" baseline="-25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1800" baseline="-25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，…，</a:t>
            </a:r>
            <a:r>
              <a:rPr lang="en-US" altLang="zh-CN" sz="18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1800" i="1" baseline="-25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然后再按照</a:t>
            </a:r>
            <a:r>
              <a:rPr lang="en-US" altLang="zh-CN" sz="18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1800" baseline="-25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1800" baseline="-25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，…，</a:t>
            </a:r>
            <a:r>
              <a:rPr lang="en-US" altLang="zh-CN" sz="18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1800" i="1" baseline="-25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的次序，访问每一个顶点的所有未被访问过的邻接点，依次类推，直到图中所有和初始顶点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有路径相通的顶点都被访问过为止。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85728"/>
            <a:ext cx="835824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以邻接矩阵为图的存储结构，采用广度优先搜索图时，需要使用一个队列。</a:t>
            </a:r>
            <a:endParaRPr lang="zh-CN" altLang="en-US" sz="2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785794"/>
            <a:ext cx="8072494" cy="5704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108000" rIns="0" bIns="108000" rtlCol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BFS(MGraph g,int v)			//</a:t>
            </a:r>
            <a:r>
              <a:rPr lang="zh-CN" altLang="zh-CN" sz="16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邻接矩阵的</a:t>
            </a:r>
            <a:r>
              <a:rPr lang="en-US" altLang="zh-CN" sz="16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BFS</a:t>
            </a:r>
            <a:r>
              <a:rPr lang="zh-CN" altLang="zh-CN" sz="16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算法</a:t>
            </a:r>
            <a:endParaRPr lang="zh-CN" altLang="zh-CN" sz="16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queue&lt;int&gt; qu;	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定义一个队列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qu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visited[MAXV];	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定义存放结点的访问标志的数组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w,i;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memset(visited,0,sizeof(visited));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访问标志数组初始化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printf("%3d",v);	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输出被访问顶点的编号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visited[v]=1;		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置已访问标记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qu.push(v);		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//v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进队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(!qu.empty())	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队列不空时循环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w=qu.front(); qu.pop();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出队顶点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for (i=0;i&lt;g.n;i++)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找与顶点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相邻的顶点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if (g.edges[w][i]!=0 &amp;&amp; g.edges[w][i]!=INF &amp;&amp; visited[i]==0)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{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若当前邻接顶点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未被访问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printf("%3d",i);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访问相邻顶点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visited[i]=1;	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置该顶点已被访问的标志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qu.push(i);	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该顶点进队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}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printf("\n");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06579"/>
            <a:ext cx="814393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以邻接表为图的存储结构，采用广度优先搜索图时，需要使用一个队列。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962548"/>
            <a:ext cx="8215370" cy="55622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72000" tIns="72000" rIns="0" bIns="72000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BFS(ALGraph *G,int v)		//</a:t>
            </a:r>
            <a:r>
              <a:rPr lang="zh-CN" altLang="zh-CN" sz="16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邻接表的</a:t>
            </a:r>
            <a:r>
              <a:rPr lang="en-US" altLang="zh-CN" sz="16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BFS</a:t>
            </a:r>
            <a:r>
              <a:rPr lang="zh-CN" altLang="zh-CN" sz="16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算法</a:t>
            </a:r>
            <a:endParaRPr lang="zh-CN" altLang="zh-CN" sz="16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ArcNode *p;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queue&lt;int&gt; qu;	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定义一个队列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qu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visited[MAXV],w;	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定义存放顶点的访问标志的数组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memset(visited,0,sizeof(visited));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访问标志数组初始化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printf("%3d",v);	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输出被访问顶点的编号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visited[v]=1; 	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置已访问标记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qu.push(v);		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//v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进队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(!qu.empty())	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队列不空时循环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 w=qu.front(); qu.pop();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出队顶点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p=G-&gt;adjlist[w].firstarc;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找顶点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的第一个邻接点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while (p!=NULL) 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{  if (visited[p-&gt;adjvex]==0)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若当前邻接顶点未被访问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{  printf("%3d",p-&gt;adjvex);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访问相邻顶点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visited[p-&gt;adjvex]=1;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置该顶点已被访问的标志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qu.push(p-&gt;adjvex);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该顶点进队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}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p=p-&gt;nextarc;	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找顶点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的下一个邻接点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}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285720" y="2357430"/>
            <a:ext cx="8501122" cy="39395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采用蛮力法时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，设兵、炮、马、卒和车的取值分别为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。则有：</a:t>
            </a:r>
            <a:endParaRPr lang="zh-CN" altLang="en-US" sz="2000" i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的取值范围为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9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且均不相等（即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不成立）。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m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×1000+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×100+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×10+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endParaRPr lang="en-US" altLang="zh-CN" sz="2000" i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×1000+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×100+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×10+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endParaRPr lang="en-US" altLang="zh-CN" sz="2000" i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s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×10000+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×1000+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×100+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×10+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则有：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endParaRPr lang="en-US" altLang="zh-CN" sz="2000" i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28794" y="285728"/>
            <a:ext cx="3571900" cy="1785950"/>
            <a:chOff x="1381354" y="285728"/>
            <a:chExt cx="3571900" cy="1785950"/>
          </a:xfrm>
        </p:grpSpPr>
        <p:sp>
          <p:nvSpPr>
            <p:cNvPr id="4" name="矩形 3"/>
            <p:cNvSpPr/>
            <p:nvPr/>
          </p:nvSpPr>
          <p:spPr>
            <a:xfrm>
              <a:off x="1381354" y="285728"/>
              <a:ext cx="3571900" cy="17859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43108" y="38568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兵</a:t>
              </a:r>
              <a:endPara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14612" y="38568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炮</a:t>
              </a:r>
              <a:endPara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14678" y="38568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马</a:t>
              </a:r>
              <a:endPara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86182" y="38568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43108" y="857232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兵</a:t>
              </a:r>
              <a:endPara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14612" y="857232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炮</a:t>
              </a:r>
              <a:endPara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14678" y="857232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</a:t>
              </a:r>
              <a:endPara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86182" y="857232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14678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兵</a:t>
              </a:r>
              <a:endPara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43108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71604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</a:t>
              </a:r>
              <a:endPara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86182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14612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马</a:t>
              </a:r>
              <a:endPara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428728" y="1357298"/>
              <a:ext cx="3500462" cy="0"/>
            </a:xfrm>
            <a:prstGeom prst="lin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00166" y="814312"/>
              <a:ext cx="500066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+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643050"/>
            <a:ext cx="7858180" cy="9514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【例</a:t>
            </a:r>
            <a:r>
              <a:rPr lang="en-US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4.8</a:t>
            </a:r>
            <a:r>
              <a:rPr lang="zh-CN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假设图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采用邻接表存储，设计一个算法，求不带权无向连通图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中从顶点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的一条最短路径。</a:t>
            </a:r>
            <a:endParaRPr lang="zh-CN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57554" y="4046890"/>
            <a:ext cx="928694" cy="10001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158" y="357166"/>
            <a:ext cx="8501122" cy="24341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08000" tIns="108000" rIns="0" bIns="108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图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是不带权的无向连通图，一条边的长度计为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，因此，求顶点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的最短路径即求距离顶点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的边数最少的顶点序列。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利用广度优先遍历算法，从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出发一层一层地向外扩展，扩展到某个顶点时记录其前驱顶点，当第一次找到顶点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时队列中便隐含从顶点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最近的路径，再利用队列输出最短路径。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643306" y="4286256"/>
            <a:ext cx="357190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endParaRPr lang="zh-CN" altLang="en-US" sz="2000" i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987838" y="3668366"/>
            <a:ext cx="1643074" cy="1714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71736" y="3286124"/>
            <a:ext cx="2500330" cy="25717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857752" y="4500570"/>
            <a:ext cx="357190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endParaRPr lang="zh-CN" altLang="en-US" sz="2000" i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直接箭头连接符 8"/>
          <p:cNvCxnSpPr>
            <a:stCxn id="6" idx="2"/>
            <a:endCxn id="5" idx="6"/>
          </p:cNvCxnSpPr>
          <p:nvPr/>
        </p:nvCxnSpPr>
        <p:spPr>
          <a:xfrm rot="10800000">
            <a:off x="4630912" y="4525622"/>
            <a:ext cx="226840" cy="189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4" idx="6"/>
          </p:cNvCxnSpPr>
          <p:nvPr/>
        </p:nvCxnSpPr>
        <p:spPr>
          <a:xfrm flipH="1">
            <a:off x="4286248" y="4525622"/>
            <a:ext cx="344664" cy="21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6"/>
            <a:endCxn id="3" idx="6"/>
          </p:cNvCxnSpPr>
          <p:nvPr/>
        </p:nvCxnSpPr>
        <p:spPr>
          <a:xfrm flipH="1" flipV="1">
            <a:off x="4000496" y="4500570"/>
            <a:ext cx="285752" cy="46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下弧形箭头 13"/>
          <p:cNvSpPr/>
          <p:nvPr/>
        </p:nvSpPr>
        <p:spPr>
          <a:xfrm>
            <a:off x="4429124" y="4929198"/>
            <a:ext cx="1143008" cy="428628"/>
          </a:xfrm>
          <a:prstGeom prst="curved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00694" y="4572008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6" grpId="0" animBg="1"/>
      <p:bldP spid="14" grpId="0" animBg="1"/>
      <p:bldP spid="15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3836"/>
            <a:ext cx="8572560" cy="6771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0" rIns="0" bIns="0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ShortPath(ALGraph *G,int u,int v,vector&lt;int&gt; &amp;path)</a:t>
            </a:r>
            <a:endParaRPr lang="zh-CN" altLang="zh-CN" sz="16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求图</a:t>
            </a:r>
            <a:r>
              <a:rPr lang="en-US" altLang="zh-CN" sz="16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zh-CN" sz="16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中从顶点</a:t>
            </a:r>
            <a:r>
              <a:rPr lang="en-US" altLang="zh-CN" sz="16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zh-CN" sz="16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16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16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的最短（逆）路径</a:t>
            </a:r>
            <a:r>
              <a:rPr lang="en-US" altLang="zh-CN" sz="16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path</a:t>
            </a:r>
            <a:endParaRPr lang="zh-CN" altLang="zh-CN" sz="16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ArcNode *p; int w;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queue&lt;int&gt; qu;	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定义一个队列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qu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pre[MAXV];	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表示前驱关系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visited[MAXV];	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定义存放顶点的访问标志的数组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memset(visited,0,sizeof(visited));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访问标志数组初始化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qu.push(u);		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顶点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进队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visited[u]=1;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pre[u]=-1;		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起始顶点的前驱置为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(!qu.empty())	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队不空时循环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w=qu.front(); qu.pop();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出队顶点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if (w==v)		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找到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时输出路径之逆并退出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Findpath(pre,v,path);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return;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p=G-&gt;adjlist[w].firstarc;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的第一个邻接点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while (p!=NULL)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if (visited[p-&gt;adjvex]==0)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{  visited[p-&gt;adjvex]=1;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访问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的邻接点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qu.push(p-&gt;adjvex);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的邻接点进队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pre[p-&gt;adjvex]=w;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设置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p-&gt;adjvex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顶点的前驱为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}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p=p-&gt;nextarc;	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的下一个邻接点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en-US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85728"/>
            <a:ext cx="3643338" cy="4420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4.4.4 </a:t>
            </a:r>
            <a:r>
              <a:rPr lang="zh-CN" altLang="zh-CN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求解迷宫问题</a:t>
            </a:r>
            <a:endParaRPr lang="zh-CN" altLang="zh-CN" smtClean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1214422"/>
            <a:ext cx="507209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【问题描述】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有如下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8*8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的迷宫图：</a:t>
            </a:r>
            <a:endParaRPr lang="zh-CN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1752605"/>
            <a:ext cx="1643074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OXXXXXXX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OOOOOXXX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XOXXOOOX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XOXXOXXO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XOXXXXXX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XOXXOOOX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XOOOOXOO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XXXXXXXO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4286256"/>
            <a:ext cx="8786874" cy="13310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其中，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表示通路方块，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表示障碍方块。假设入口是位置</a:t>
            </a:r>
            <a:r>
              <a:rPr lang="zh-CN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，出口为右下角方块位置</a:t>
            </a:r>
            <a:r>
              <a:rPr lang="zh-CN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。设计一个程序采用递归方法求指定入口到出口的一条迷宫路径。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00042"/>
            <a:ext cx="8215370" cy="21109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108000" tIns="108000" rIns="0" bIns="108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表示迷宫大小，二维数组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Maze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存放迷宫，从（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）方块可以试探上下左右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个方位，假设总是从方位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到方位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的顺序试探，各方位对应的水平方向偏移量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H[4] = {0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-1}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，垂直偏移量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V[4] = {-1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0}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71868" y="3714752"/>
            <a:ext cx="928694" cy="5715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(x,y)</a:t>
            </a:r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1868" y="2714620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(x,y-1)</a:t>
            </a:r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2066" y="3714752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(x+1,y)</a:t>
            </a:r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1868" y="4786322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(x,y+1)</a:t>
            </a:r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71670" y="3714752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(x-1,y)</a:t>
            </a:r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16200000" flipH="1">
            <a:off x="4607719" y="3178967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4572000" y="4500570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V="1">
            <a:off x="2928926" y="4500570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285860"/>
            <a:ext cx="7929618" cy="13771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解法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采用</a:t>
            </a:r>
            <a:r>
              <a:rPr lang="zh-CN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深度优先遍历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方式，从（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）出发（初始为入口）搜索目标（出口）。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对于当前方块（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3071810"/>
            <a:ext cx="7786742" cy="11978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需要试探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个相邻的方块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为了避免重复，每走过一个方块，将对应的迷宫值由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'O'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改为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 '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（空字符），当回过来时将其迷宫值恢复为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'O'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928670"/>
            <a:ext cx="7786742" cy="4992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72000" rIns="0" bIns="72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#include &lt;stdio.h&gt;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#define MAxN 10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最大迷宫大小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CC33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CC33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问题表示</a:t>
            </a:r>
            <a:endParaRPr lang="zh-CN" altLang="zh-CN" sz="1800" smtClean="0">
              <a:solidFill>
                <a:srgbClr val="CC33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n=8;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迷宫大小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char Maze[MAxN][MAxN]=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	{'O','X','X','X','X','X','X','X'},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{'O','O','O','O','O','X','X','X'},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{'X','O','X','X','O','O','O','X'},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{'X','O','X','X','O','X','X','O'},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{'X','O','X','X','X','X','X','X'},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{'X','O','X','X','O','O','O','X'},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{'X','O','O','O','O','X','O','O'},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{'X','X','X','X','X','X','X','O'}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H[4] = {0, 1, 0, -1};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水平偏移量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下标对应方位号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V[4] = {-1, 0, 1, 0};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垂直偏移量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8715436" cy="5415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rIns="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DFS(int x,int y)	 	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求从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(x,y)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出发的一条迷宫路径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(x==n-1 &amp;&amp; y==n-1) 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找到一条路径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	Maze[n-1][n-1]=' ';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disppath();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return;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	for (int k=0;k&lt;4;k++)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试探每一个方位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if(x&gt;=0 &amp;&amp; y&gt;=0 &amp;&amp; x&lt;n &amp;&amp; y&lt;n &amp;&amp; Maze[x][y]=='O')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{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(x,y)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方块的可走的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Maze[x][y]=' ';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将该方块迷宫值设置为空字符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DFS(x+V[k],y+H[k]);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查找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(x,y)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周围的每一个相邻方块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Maze[x][y]='O';	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若从该相邻方块出发没有找到路径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恢复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(x,y)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迷宫值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1285860"/>
            <a:ext cx="1357322" cy="22159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XXXXXXX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→↓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OOOXXX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XXOOOX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XXOXXO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XXXXXX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→→↓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→→→↑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→↓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XXXXXXX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√</a:t>
            </a:r>
            <a:endParaRPr lang="zh-CN" altLang="en-US" sz="180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538" y="571480"/>
            <a:ext cx="14287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求解</a:t>
            </a:r>
            <a:r>
              <a:rPr lang="zh-CN" altLang="zh-CN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结果</a:t>
            </a:r>
            <a:endParaRPr lang="zh-CN" altLang="en-US" sz="20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857232"/>
            <a:ext cx="8143932" cy="18928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解法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采用广度优先遍历方式，从（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）出发（初始为入口）搜索目标（出口）。由于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STL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queue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不能顺序遍历，这里采用一个数组作为非循环队列，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front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rear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分别为队头和队尾（初始时均设置为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），每个进队元素有唯一的下标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2993972"/>
            <a:ext cx="442915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队列元素类型声明如下：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3565476"/>
            <a:ext cx="6286544" cy="1435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80000" rIns="14400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struct Position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队列元素类型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 int x,y;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当前方块位置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int pre;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前驱方块的下标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smtClean="0">
            <a:solidFill>
              <a:srgbClr val="0000FF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23890</Words>
  <Application>WPS 演示</Application>
  <PresentationFormat>全屏显示(4:3)</PresentationFormat>
  <Paragraphs>1623</Paragraphs>
  <Slides>102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102</vt:i4>
      </vt:variant>
    </vt:vector>
  </HeadingPairs>
  <TitlesOfParts>
    <vt:vector size="124" baseType="lpstr">
      <vt:lpstr>Arial</vt:lpstr>
      <vt:lpstr>宋体</vt:lpstr>
      <vt:lpstr>Wingdings</vt:lpstr>
      <vt:lpstr>Times New Roman</vt:lpstr>
      <vt:lpstr>楷体_GB2312</vt:lpstr>
      <vt:lpstr>Wingdings 2</vt:lpstr>
      <vt:lpstr>Consolas</vt:lpstr>
      <vt:lpstr>叶根友毛笔行书2.0版</vt:lpstr>
      <vt:lpstr>楷体</vt:lpstr>
      <vt:lpstr>仿宋</vt:lpstr>
      <vt:lpstr>微软雅黑</vt:lpstr>
      <vt:lpstr>隶书</vt:lpstr>
      <vt:lpstr>Arial Unicode MS</vt:lpstr>
      <vt:lpstr>Wingdings</vt:lpstr>
      <vt:lpstr>华文楷体</vt:lpstr>
      <vt:lpstr>Franklin Gothic Book</vt:lpstr>
      <vt:lpstr>新宋体</vt:lpstr>
      <vt:lpstr>Franklin Gothic Medium</vt:lpstr>
      <vt:lpstr>Calibri</vt:lpstr>
      <vt:lpstr>Symbol</vt:lpstr>
      <vt:lpstr>Symbol</vt:lpstr>
      <vt:lpstr>跋涉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Neo</cp:lastModifiedBy>
  <cp:revision>495</cp:revision>
  <dcterms:created xsi:type="dcterms:W3CDTF">2012-11-28T00:02:00Z</dcterms:created>
  <dcterms:modified xsi:type="dcterms:W3CDTF">2019-06-30T11:52:46Z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