
<file path=[Content_Types].xml><?xml version="1.0" encoding="utf-8"?>
<Types xmlns="http://schemas.openxmlformats.org/package/2006/content-types">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7" r:id="rId3"/>
    <p:sldId id="258" r:id="rId4"/>
    <p:sldId id="287" r:id="rId5"/>
    <p:sldId id="288" r:id="rId6"/>
    <p:sldId id="260" r:id="rId7"/>
    <p:sldId id="261" r:id="rId8"/>
    <p:sldId id="262" r:id="rId9"/>
    <p:sldId id="263" r:id="rId10"/>
    <p:sldId id="286" r:id="rId11"/>
    <p:sldId id="264" r:id="rId12"/>
    <p:sldId id="265" r:id="rId13"/>
    <p:sldId id="266" r:id="rId14"/>
    <p:sldId id="289" r:id="rId15"/>
    <p:sldId id="268" r:id="rId16"/>
    <p:sldId id="269" r:id="rId17"/>
    <p:sldId id="270" r:id="rId18"/>
    <p:sldId id="271" r:id="rId19"/>
    <p:sldId id="272" r:id="rId20"/>
    <p:sldId id="273" r:id="rId21"/>
    <p:sldId id="290" r:id="rId22"/>
    <p:sldId id="275" r:id="rId23"/>
    <p:sldId id="276" r:id="rId24"/>
    <p:sldId id="277" r:id="rId25"/>
    <p:sldId id="278" r:id="rId26"/>
    <p:sldId id="279" r:id="rId27"/>
    <p:sldId id="291" r:id="rId28"/>
    <p:sldId id="280" r:id="rId29"/>
    <p:sldId id="281" r:id="rId30"/>
    <p:sldId id="282" r:id="rId31"/>
    <p:sldId id="283" r:id="rId32"/>
    <p:sldId id="292" r:id="rId33"/>
    <p:sldId id="284" r:id="rId34"/>
    <p:sldId id="293" r:id="rId35"/>
    <p:sldId id="294" r:id="rId36"/>
    <p:sldId id="295" r:id="rId37"/>
    <p:sldId id="296" r:id="rId38"/>
    <p:sldId id="297" r:id="rId39"/>
    <p:sldId id="298" r:id="rId40"/>
    <p:sldId id="299" r:id="rId41"/>
    <p:sldId id="300" r:id="rId42"/>
    <p:sldId id="327" r:id="rId43"/>
    <p:sldId id="331" r:id="rId44"/>
    <p:sldId id="332" r:id="rId46"/>
    <p:sldId id="333" r:id="rId47"/>
    <p:sldId id="334" r:id="rId48"/>
    <p:sldId id="335" r:id="rId49"/>
    <p:sldId id="336" r:id="rId50"/>
    <p:sldId id="337" r:id="rId51"/>
    <p:sldId id="338" r:id="rId52"/>
    <p:sldId id="339" r:id="rId53"/>
    <p:sldId id="340" r:id="rId54"/>
    <p:sldId id="341" r:id="rId55"/>
    <p:sldId id="342" r:id="rId56"/>
    <p:sldId id="309" r:id="rId57"/>
    <p:sldId id="330" r:id="rId58"/>
    <p:sldId id="310" r:id="rId59"/>
    <p:sldId id="343" r:id="rId60"/>
    <p:sldId id="312" r:id="rId61"/>
    <p:sldId id="313" r:id="rId62"/>
    <p:sldId id="314" r:id="rId63"/>
    <p:sldId id="315" r:id="rId64"/>
    <p:sldId id="316" r:id="rId65"/>
    <p:sldId id="317" r:id="rId66"/>
    <p:sldId id="318" r:id="rId67"/>
    <p:sldId id="319" r:id="rId68"/>
    <p:sldId id="320" r:id="rId69"/>
    <p:sldId id="321" r:id="rId70"/>
    <p:sldId id="322" r:id="rId71"/>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a:srgbClr val="FF00FF"/>
    <a:srgbClr val="9900FF"/>
    <a:srgbClr val="FF0000"/>
    <a:srgbClr val="003300"/>
    <a:srgbClr val="0033CC"/>
    <a:srgbClr val="CC3300"/>
    <a:srgbClr val="FF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49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9F2331-48FD-4F95-98FA-AC067D27CD4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25B2BD-D1DC-48F6-AC56-09A9F8F7F38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标题 28"/>
          <p:cNvSpPr>
            <a:spLocks noGrp="1"/>
          </p:cNvSpPr>
          <p:nvPr>
            <p:ph type="ctrTitle"/>
          </p:nvPr>
        </p:nvSpPr>
        <p:spPr>
          <a:xfrm>
            <a:off x="381000" y="4853411"/>
            <a:ext cx="8458200" cy="1222375"/>
          </a:xfrm>
        </p:spPr>
        <p:txBody>
          <a:bodyPr anchor="t"/>
          <a:lstStyle/>
          <a:p>
            <a:r>
              <a:rPr lang="zh-CN" altLang="en-US" smtClean="0"/>
              <a:t>单击此处编辑母版标题样式</a:t>
            </a:r>
            <a:endParaRPr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5" name="日期占位符 15"/>
          <p:cNvSpPr>
            <a:spLocks noGrp="1"/>
          </p:cNvSpPr>
          <p:nvPr>
            <p:ph type="dt" sz="half" idx="10"/>
          </p:nvPr>
        </p:nvSpPr>
        <p:spPr/>
        <p:txBody>
          <a:bodyPr/>
          <a:lstStyle>
            <a:lvl1pPr>
              <a:defRPr/>
            </a:lvl1pPr>
          </a:lstStyle>
          <a:p>
            <a:pPr>
              <a:defRPr/>
            </a:pPr>
            <a:endParaRPr lang="en-US" altLang="zh-CN"/>
          </a:p>
        </p:txBody>
      </p:sp>
      <p:sp>
        <p:nvSpPr>
          <p:cNvPr id="6" name="页脚占位符 1"/>
          <p:cNvSpPr>
            <a:spLocks noGrp="1"/>
          </p:cNvSpPr>
          <p:nvPr>
            <p:ph type="ftr" sz="quarter" idx="11"/>
          </p:nvPr>
        </p:nvSpPr>
        <p:spPr/>
        <p:txBody>
          <a:bodyPr/>
          <a:lstStyle>
            <a:lvl1pPr>
              <a:defRPr/>
            </a:lvl1pPr>
          </a:lstStyle>
          <a:p>
            <a:pPr>
              <a:defRPr/>
            </a:pPr>
            <a:endParaRPr lang="en-US" altLang="zh-CN"/>
          </a:p>
        </p:txBody>
      </p:sp>
      <p:sp>
        <p:nvSpPr>
          <p:cNvPr id="7" name="灯片编号占位符 14"/>
          <p:cNvSpPr>
            <a:spLocks noGrp="1"/>
          </p:cNvSpPr>
          <p:nvPr>
            <p:ph type="sldNum" sz="quarter" idx="12"/>
          </p:nvPr>
        </p:nvSpPr>
        <p:spPr>
          <a:xfrm>
            <a:off x="8229600" y="6473825"/>
            <a:ext cx="758825" cy="247650"/>
          </a:xfrm>
        </p:spPr>
        <p:txBody>
          <a:bodyPr/>
          <a:lstStyle>
            <a:lvl1pPr>
              <a:defRPr/>
            </a:lvl1pPr>
          </a:lstStyle>
          <a:p>
            <a:pPr>
              <a:defRPr/>
            </a:pPr>
            <a:fld id="{98D8BA9F-BDDC-4BD4-9850-285FED82FC4D}"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10"/>
          <p:cNvSpPr>
            <a:spLocks noGrp="1"/>
          </p:cNvSpPr>
          <p:nvPr>
            <p:ph type="dt" sz="half" idx="10"/>
          </p:nvPr>
        </p:nvSpPr>
        <p:spPr/>
        <p:txBody>
          <a:bodyPr/>
          <a:lstStyle>
            <a:lvl1pPr>
              <a:defRPr/>
            </a:lvl1pPr>
          </a:lstStyle>
          <a:p>
            <a:pPr>
              <a:defRPr/>
            </a:pPr>
            <a:endParaRPr lang="en-US" altLang="zh-CN"/>
          </a:p>
        </p:txBody>
      </p:sp>
      <p:sp>
        <p:nvSpPr>
          <p:cNvPr id="5" name="页脚占位符 27"/>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F5A51F86-6AE8-4726-ACC5-579F1CB38694}"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549276"/>
            <a:ext cx="6248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D801375-B4C2-4311-8111-479714F252B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smtClean="0"/>
              <a:t>单击此处编辑母版标题样式</a:t>
            </a:r>
            <a:endParaRPr lang="en-US"/>
          </a:p>
        </p:txBody>
      </p:sp>
      <p:sp>
        <p:nvSpPr>
          <p:cNvPr id="27" name="内容占位符 26"/>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a:xfrm>
            <a:off x="3581400" y="76200"/>
            <a:ext cx="2895600" cy="288925"/>
          </a:xfrm>
        </p:spPr>
        <p:txBody>
          <a:bodyPr/>
          <a:lstStyle>
            <a:lvl1pPr>
              <a:defRPr/>
            </a:lvl1pPr>
          </a:lstStyle>
          <a:p>
            <a:pPr>
              <a:defRPr/>
            </a:pPr>
            <a:endParaRPr lang="en-US" altLang="zh-CN"/>
          </a:p>
        </p:txBody>
      </p:sp>
      <p:sp>
        <p:nvSpPr>
          <p:cNvPr id="6" name="灯片编号占位符 15"/>
          <p:cNvSpPr>
            <a:spLocks noGrp="1"/>
          </p:cNvSpPr>
          <p:nvPr>
            <p:ph type="sldNum" sz="quarter" idx="12"/>
          </p:nvPr>
        </p:nvSpPr>
        <p:spPr>
          <a:xfrm>
            <a:off x="8229600" y="6473825"/>
            <a:ext cx="758825" cy="247650"/>
          </a:xfrm>
        </p:spPr>
        <p:txBody>
          <a:bodyPr/>
          <a:lstStyle>
            <a:lvl1pPr>
              <a:defRPr/>
            </a:lvl1pPr>
          </a:lstStyle>
          <a:p>
            <a:pPr>
              <a:defRPr/>
            </a:pPr>
            <a:fld id="{A03AE61B-DBB1-44CF-8DFE-331EA8F14237}"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lang="zh-CN" altLang="en-US" smtClean="0"/>
              <a:t>单击此处编辑母版标题样式</a:t>
            </a:r>
            <a:endParaRPr lang="en-US"/>
          </a:p>
        </p:txBody>
      </p:sp>
      <p:sp>
        <p:nvSpPr>
          <p:cNvPr id="5" name="日期占位符 18"/>
          <p:cNvSpPr>
            <a:spLocks noGrp="1"/>
          </p:cNvSpPr>
          <p:nvPr>
            <p:ph type="dt" sz="half" idx="10"/>
          </p:nvPr>
        </p:nvSpPr>
        <p:spPr/>
        <p:txBody>
          <a:bodyPr/>
          <a:lstStyle>
            <a:lvl1pPr>
              <a:defRPr/>
            </a:lvl1pPr>
          </a:lstStyle>
          <a:p>
            <a:pPr>
              <a:defRPr/>
            </a:pPr>
            <a:endParaRPr lang="en-US" altLang="zh-CN"/>
          </a:p>
        </p:txBody>
      </p:sp>
      <p:sp>
        <p:nvSpPr>
          <p:cNvPr id="7" name="页脚占位符 10"/>
          <p:cNvSpPr>
            <a:spLocks noGrp="1"/>
          </p:cNvSpPr>
          <p:nvPr>
            <p:ph type="ftr" sz="quarter" idx="11"/>
          </p:nvPr>
        </p:nvSpPr>
        <p:spPr/>
        <p:txBody>
          <a:bodyPr/>
          <a:lstStyle>
            <a:lvl1pPr>
              <a:defRPr/>
            </a:lvl1pPr>
          </a:lstStyle>
          <a:p>
            <a:pPr>
              <a:defRPr/>
            </a:pPr>
            <a:endParaRPr lang="en-US" altLang="zh-CN"/>
          </a:p>
        </p:txBody>
      </p:sp>
      <p:sp>
        <p:nvSpPr>
          <p:cNvPr id="9" name="灯片编号占位符 15"/>
          <p:cNvSpPr>
            <a:spLocks noGrp="1"/>
          </p:cNvSpPr>
          <p:nvPr>
            <p:ph type="sldNum" sz="quarter" idx="12"/>
          </p:nvPr>
        </p:nvSpPr>
        <p:spPr/>
        <p:txBody>
          <a:bodyPr/>
          <a:lstStyle>
            <a:lvl1pPr>
              <a:defRPr/>
            </a:lvl1pPr>
          </a:lstStyle>
          <a:p>
            <a:pPr>
              <a:defRPr/>
            </a:pPr>
            <a:fld id="{E012581D-2313-40D8-9E58-5673655047D6}"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10"/>
          <p:cNvSpPr>
            <a:spLocks noGrp="1"/>
          </p:cNvSpPr>
          <p:nvPr>
            <p:ph type="dt" sz="half" idx="10"/>
          </p:nvPr>
        </p:nvSpPr>
        <p:spPr/>
        <p:txBody>
          <a:bodyPr/>
          <a:lstStyle>
            <a:lvl1pPr>
              <a:defRPr/>
            </a:lvl1pPr>
          </a:lstStyle>
          <a:p>
            <a:pPr>
              <a:defRPr/>
            </a:pPr>
            <a:endParaRPr lang="en-US" altLang="zh-CN"/>
          </a:p>
        </p:txBody>
      </p:sp>
      <p:sp>
        <p:nvSpPr>
          <p:cNvPr id="6" name="页脚占位符 27"/>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p:txBody>
          <a:bodyPr/>
          <a:lstStyle>
            <a:lvl1pPr>
              <a:defRPr/>
            </a:lvl1pPr>
          </a:lstStyle>
          <a:p>
            <a:pPr>
              <a:defRPr/>
            </a:pPr>
            <a:fld id="{1E46625B-5485-4741-83B3-6687E006E5EE}"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标题 28"/>
          <p:cNvSpPr>
            <a:spLocks noGrp="1"/>
          </p:cNvSpPr>
          <p:nvPr>
            <p:ph type="title"/>
          </p:nvPr>
        </p:nvSpPr>
        <p:spPr>
          <a:xfrm>
            <a:off x="304800" y="5410200"/>
            <a:ext cx="8610600" cy="882650"/>
          </a:xfrm>
        </p:spPr>
        <p:txBody>
          <a:bodyPr/>
          <a:lstStyle>
            <a:lvl1pPr>
              <a:defRPr/>
            </a:lvl1pPr>
          </a:lstStyle>
          <a:p>
            <a:r>
              <a:rPr lang="zh-CN" altLang="en-US" smtClean="0"/>
              <a:t>单击此处编辑母版标题样式</a:t>
            </a:r>
            <a:endParaRPr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8" name="日期占位符 9"/>
          <p:cNvSpPr>
            <a:spLocks noGrp="1"/>
          </p:cNvSpPr>
          <p:nvPr>
            <p:ph type="dt" sz="half" idx="10"/>
          </p:nvPr>
        </p:nvSpPr>
        <p:spPr/>
        <p:txBody>
          <a:bodyPr/>
          <a:lstStyle>
            <a:lvl1pPr>
              <a:defRPr/>
            </a:lvl1pPr>
          </a:lstStyle>
          <a:p>
            <a:pPr>
              <a:defRPr/>
            </a:pPr>
            <a:endParaRPr lang="en-US" altLang="zh-CN"/>
          </a:p>
        </p:txBody>
      </p:sp>
      <p:sp>
        <p:nvSpPr>
          <p:cNvPr id="9" name="页脚占位符 5"/>
          <p:cNvSpPr>
            <a:spLocks noGrp="1"/>
          </p:cNvSpPr>
          <p:nvPr>
            <p:ph type="ftr" sz="quarter" idx="11"/>
          </p:nvPr>
        </p:nvSpPr>
        <p:spPr/>
        <p:txBody>
          <a:bodyPr/>
          <a:lstStyle>
            <a:lvl1pPr>
              <a:defRPr/>
            </a:lvl1pPr>
          </a:lstStyle>
          <a:p>
            <a:pPr>
              <a:defRPr/>
            </a:pPr>
            <a:endParaRPr lang="en-US" altLang="zh-CN"/>
          </a:p>
        </p:txBody>
      </p:sp>
      <p:sp>
        <p:nvSpPr>
          <p:cNvPr id="10" name="灯片编号占位符 6"/>
          <p:cNvSpPr>
            <a:spLocks noGrp="1"/>
          </p:cNvSpPr>
          <p:nvPr>
            <p:ph type="sldNum" sz="quarter" idx="12"/>
          </p:nvPr>
        </p:nvSpPr>
        <p:spPr>
          <a:xfrm>
            <a:off x="8229600" y="6477000"/>
            <a:ext cx="762000" cy="247650"/>
          </a:xfrm>
        </p:spPr>
        <p:txBody>
          <a:bodyPr/>
          <a:lstStyle>
            <a:lvl1pPr>
              <a:defRPr/>
            </a:lvl1pPr>
          </a:lstStyle>
          <a:p>
            <a:pPr>
              <a:defRPr/>
            </a:pPr>
            <a:fld id="{A3A37644-8906-44DA-AFFE-82F51CE20860}"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3" name="日期占位符 10"/>
          <p:cNvSpPr>
            <a:spLocks noGrp="1"/>
          </p:cNvSpPr>
          <p:nvPr>
            <p:ph type="dt" sz="half" idx="10"/>
          </p:nvPr>
        </p:nvSpPr>
        <p:spPr/>
        <p:txBody>
          <a:bodyPr/>
          <a:lstStyle>
            <a:lvl1pPr>
              <a:defRPr/>
            </a:lvl1pPr>
          </a:lstStyle>
          <a:p>
            <a:pPr>
              <a:defRPr/>
            </a:pPr>
            <a:endParaRPr lang="en-US" altLang="zh-CN"/>
          </a:p>
        </p:txBody>
      </p:sp>
      <p:sp>
        <p:nvSpPr>
          <p:cNvPr id="4" name="页脚占位符 27"/>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7DA342ED-172A-4394-8215-34E10D1FAADF}"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a:defRPr/>
            </a:pPr>
            <a:endParaRPr lang="en-US" altLang="zh-CN"/>
          </a:p>
        </p:txBody>
      </p:sp>
      <p:sp>
        <p:nvSpPr>
          <p:cNvPr id="3" name="页脚占位符 23"/>
          <p:cNvSpPr>
            <a:spLocks noGrp="1"/>
          </p:cNvSpPr>
          <p:nvPr>
            <p:ph type="ftr" sz="quarter" idx="11"/>
          </p:nvPr>
        </p:nvSpPr>
        <p:spPr/>
        <p:txBody>
          <a:bodyPr/>
          <a:lstStyle>
            <a:lvl1pPr>
              <a:defRPr/>
            </a:lvl1pPr>
          </a:lstStyle>
          <a:p>
            <a:pPr>
              <a:defRPr/>
            </a:pPr>
            <a:endParaRPr lang="en-US" altLang="zh-CN"/>
          </a:p>
        </p:txBody>
      </p:sp>
      <p:sp>
        <p:nvSpPr>
          <p:cNvPr id="4" name="灯片编号占位符 6"/>
          <p:cNvSpPr>
            <a:spLocks noGrp="1"/>
          </p:cNvSpPr>
          <p:nvPr>
            <p:ph type="sldNum" sz="quarter" idx="12"/>
          </p:nvPr>
        </p:nvSpPr>
        <p:spPr/>
        <p:txBody>
          <a:bodyPr/>
          <a:lstStyle>
            <a:lvl1pPr>
              <a:defRPr/>
            </a:lvl1pPr>
          </a:lstStyle>
          <a:p>
            <a:pPr>
              <a:defRPr/>
            </a:pPr>
            <a:fld id="{F3CD523A-AA30-4163-977C-918B51C412A8}"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标题 11"/>
          <p:cNvSpPr>
            <a:spLocks noGrp="1"/>
          </p:cNvSpPr>
          <p:nvPr>
            <p:ph type="title"/>
          </p:nvPr>
        </p:nvSpPr>
        <p:spPr>
          <a:xfrm>
            <a:off x="457200" y="5486400"/>
            <a:ext cx="8458200" cy="520700"/>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日期占位符 24"/>
          <p:cNvSpPr>
            <a:spLocks noGrp="1"/>
          </p:cNvSpPr>
          <p:nvPr>
            <p:ph type="dt" sz="half" idx="10"/>
          </p:nvPr>
        </p:nvSpPr>
        <p:spPr/>
        <p:txBody>
          <a:bodyPr/>
          <a:lstStyle>
            <a:lvl1pPr>
              <a:defRPr/>
            </a:lvl1pPr>
          </a:lstStyle>
          <a:p>
            <a:pPr>
              <a:defRPr/>
            </a:pPr>
            <a:endParaRPr lang="en-US" altLang="zh-CN"/>
          </a:p>
        </p:txBody>
      </p:sp>
      <p:sp>
        <p:nvSpPr>
          <p:cNvPr id="7" name="页脚占位符 28"/>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4CA532A6-F855-4F1A-8449-1B749E310DA3}"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17" name="标题 16"/>
          <p:cNvSpPr>
            <a:spLocks noGrp="1"/>
          </p:cNvSpPr>
          <p:nvPr>
            <p:ph type="title"/>
          </p:nvPr>
        </p:nvSpPr>
        <p:spPr>
          <a:xfrm>
            <a:off x="381000" y="4993760"/>
            <a:ext cx="5867400" cy="522288"/>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5" name="日期占位符 6"/>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30"/>
          <p:cNvSpPr>
            <a:spLocks noGrp="1"/>
          </p:cNvSpPr>
          <p:nvPr>
            <p:ph type="sldNum" sz="quarter" idx="12"/>
          </p:nvPr>
        </p:nvSpPr>
        <p:spPr/>
        <p:txBody>
          <a:bodyPr/>
          <a:lstStyle>
            <a:lvl1pPr>
              <a:defRPr/>
            </a:lvl1pPr>
          </a:lstStyle>
          <a:p>
            <a:pPr>
              <a:defRPr/>
            </a:pPr>
            <a:fld id="{281E8020-6E0B-4D22-91CF-059045F8D03C}"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1269" name="文本占位符 7"/>
          <p:cNvSpPr>
            <a:spLocks noGrp="1"/>
          </p:cNvSpPr>
          <p:nvPr>
            <p:ph type="body" idx="1"/>
          </p:nvPr>
        </p:nvSpPr>
        <p:spPr bwMode="auto">
          <a:xfrm>
            <a:off x="304800" y="1554163"/>
            <a:ext cx="8686800" cy="4525962"/>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smtClean="0">
                <a:solidFill>
                  <a:schemeClr val="accent1">
                    <a:shade val="75000"/>
                  </a:schemeClr>
                </a:solidFill>
              </a:defRPr>
            </a:lvl1pPr>
          </a:lstStyle>
          <a:p>
            <a:pPr>
              <a:defRPr/>
            </a:pPr>
            <a:fld id="{7BADB9C4-469F-4360-B3BD-3F0A426CC45F}" type="slidenum">
              <a:rPr lang="en-US" altLang="zh-CN"/>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lang="zh-CN" altLang="en-US" smtClean="0"/>
              <a:t>单击此处编辑母版标题样式</a:t>
            </a:r>
            <a:endParaRPr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2pPr>
      <a:lvl3pPr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3pPr>
      <a:lvl4pPr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4pPr>
      <a:lvl5pPr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9pPr>
    </p:titleStyle>
    <p:bodyStyle>
      <a:lvl1pPr marL="342900" indent="-342900" algn="l" rtl="0" fontAlgn="base">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0.GI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GI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928794" y="285728"/>
            <a:ext cx="4745044" cy="701675"/>
          </a:xfrm>
          <a:prstGeom prst="rect">
            <a:avLst/>
          </a:prstGeom>
          <a:noFill/>
          <a:ln w="9525">
            <a:noFill/>
            <a:miter lim="800000"/>
          </a:ln>
        </p:spPr>
        <p:txBody>
          <a:bodyPr wrap="square">
            <a:spAutoFit/>
          </a:bodyPr>
          <a:lstStyle/>
          <a:p>
            <a:pPr algn="ctr">
              <a:spcBef>
                <a:spcPct val="50000"/>
              </a:spcBef>
            </a:pPr>
            <a:r>
              <a:rPr lang="zh-CN" altLang="en-US" sz="4000" smtClean="0">
                <a:solidFill>
                  <a:srgbClr val="FF0000"/>
                </a:solidFill>
                <a:latin typeface="Consolas" panose="020B0609020204030204" pitchFamily="49" charset="0"/>
                <a:ea typeface="+mj-ea"/>
                <a:cs typeface="Consolas" panose="020B0609020204030204" pitchFamily="49" charset="0"/>
              </a:rPr>
              <a:t>第</a:t>
            </a:r>
            <a:r>
              <a:rPr lang="en-US" altLang="zh-CN" sz="4000" smtClean="0">
                <a:solidFill>
                  <a:srgbClr val="FF0000"/>
                </a:solidFill>
                <a:latin typeface="Consolas" panose="020B0609020204030204" pitchFamily="49" charset="0"/>
                <a:ea typeface="+mj-ea"/>
                <a:cs typeface="Consolas" panose="020B0609020204030204" pitchFamily="49" charset="0"/>
              </a:rPr>
              <a:t>6</a:t>
            </a:r>
            <a:r>
              <a:rPr lang="zh-CN" altLang="en-US" sz="4000" smtClean="0">
                <a:solidFill>
                  <a:srgbClr val="FF0000"/>
                </a:solidFill>
                <a:latin typeface="Consolas" panose="020B0609020204030204" pitchFamily="49" charset="0"/>
                <a:ea typeface="+mj-ea"/>
                <a:cs typeface="Consolas" panose="020B0609020204030204" pitchFamily="49" charset="0"/>
              </a:rPr>
              <a:t>章 分枝限界法</a:t>
            </a:r>
            <a:endParaRPr lang="zh-CN" altLang="en-US" sz="4000">
              <a:solidFill>
                <a:srgbClr val="FF0000"/>
              </a:solidFill>
              <a:latin typeface="Consolas" panose="020B0609020204030204" pitchFamily="49" charset="0"/>
              <a:ea typeface="+mj-ea"/>
              <a:cs typeface="Consolas" panose="020B0609020204030204" pitchFamily="49" charset="0"/>
            </a:endParaRPr>
          </a:p>
        </p:txBody>
      </p:sp>
      <p:sp>
        <p:nvSpPr>
          <p:cNvPr id="4" name="TextBox 3"/>
          <p:cNvSpPr txBox="1"/>
          <p:nvPr/>
        </p:nvSpPr>
        <p:spPr>
          <a:xfrm>
            <a:off x="1960892" y="1428736"/>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006600"/>
                </a:solidFill>
                <a:latin typeface="Consolas" panose="020B0609020204030204" pitchFamily="49" charset="0"/>
                <a:ea typeface="叶根友毛笔行书2.0版" pitchFamily="2" charset="-122"/>
                <a:cs typeface="Consolas" panose="020B0609020204030204" pitchFamily="49" charset="0"/>
              </a:rPr>
              <a:t>6.1 </a:t>
            </a:r>
            <a:r>
              <a:rPr lang="zh-CN" altLang="zh-CN" sz="2800" smtClean="0">
                <a:solidFill>
                  <a:srgbClr val="006600"/>
                </a:solidFill>
                <a:latin typeface="Consolas" panose="020B0609020204030204" pitchFamily="49" charset="0"/>
                <a:ea typeface="叶根友毛笔行书2.0版" pitchFamily="2" charset="-122"/>
                <a:cs typeface="Consolas" panose="020B0609020204030204" pitchFamily="49" charset="0"/>
              </a:rPr>
              <a:t>分枝限界法概述</a:t>
            </a:r>
            <a:endParaRPr lang="zh-CN" altLang="zh-CN" sz="2800" smtClean="0">
              <a:solidFill>
                <a:srgbClr val="006600"/>
              </a:solidFill>
              <a:latin typeface="Consolas" panose="020B0609020204030204" pitchFamily="49" charset="0"/>
              <a:ea typeface="叶根友毛笔行书2.0版" pitchFamily="2" charset="-122"/>
              <a:cs typeface="Consolas" panose="020B0609020204030204" pitchFamily="49" charset="0"/>
            </a:endParaRPr>
          </a:p>
        </p:txBody>
      </p:sp>
      <p:sp>
        <p:nvSpPr>
          <p:cNvPr id="5" name="TextBox 4"/>
          <p:cNvSpPr txBox="1"/>
          <p:nvPr/>
        </p:nvSpPr>
        <p:spPr>
          <a:xfrm>
            <a:off x="1960892" y="2285992"/>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006600"/>
                </a:solidFill>
                <a:latin typeface="Consolas" panose="020B0609020204030204" pitchFamily="49" charset="0"/>
                <a:ea typeface="叶根友毛笔行书2.0版" pitchFamily="2" charset="-122"/>
                <a:cs typeface="Consolas" panose="020B0609020204030204" pitchFamily="49" charset="0"/>
              </a:rPr>
              <a:t>6.2 </a:t>
            </a:r>
            <a:r>
              <a:rPr lang="zh-CN" altLang="zh-CN" sz="2800" smtClean="0">
                <a:solidFill>
                  <a:srgbClr val="006600"/>
                </a:solidFill>
                <a:latin typeface="Consolas" panose="020B0609020204030204" pitchFamily="49" charset="0"/>
                <a:ea typeface="叶根友毛笔行书2.0版" pitchFamily="2" charset="-122"/>
                <a:cs typeface="Consolas" panose="020B0609020204030204" pitchFamily="49" charset="0"/>
              </a:rPr>
              <a:t>求解</a:t>
            </a:r>
            <a:r>
              <a:rPr lang="en-US" altLang="zh-CN" sz="2800" smtClean="0">
                <a:solidFill>
                  <a:srgbClr val="006600"/>
                </a:solidFill>
                <a:latin typeface="Consolas" panose="020B0609020204030204" pitchFamily="49" charset="0"/>
                <a:ea typeface="叶根友毛笔行书2.0版" pitchFamily="2" charset="-122"/>
                <a:cs typeface="Consolas" panose="020B0609020204030204" pitchFamily="49" charset="0"/>
              </a:rPr>
              <a:t>0/1</a:t>
            </a:r>
            <a:r>
              <a:rPr lang="zh-CN" altLang="zh-CN" sz="2800" smtClean="0">
                <a:solidFill>
                  <a:srgbClr val="006600"/>
                </a:solidFill>
                <a:latin typeface="Consolas" panose="020B0609020204030204" pitchFamily="49" charset="0"/>
                <a:ea typeface="叶根友毛笔行书2.0版" pitchFamily="2" charset="-122"/>
                <a:cs typeface="Consolas" panose="020B0609020204030204" pitchFamily="49" charset="0"/>
              </a:rPr>
              <a:t>背包问题</a:t>
            </a:r>
            <a:endParaRPr lang="zh-CN" altLang="zh-CN" sz="2800" smtClean="0">
              <a:solidFill>
                <a:srgbClr val="006600"/>
              </a:solidFill>
              <a:latin typeface="Consolas" panose="020B0609020204030204" pitchFamily="49" charset="0"/>
              <a:ea typeface="叶根友毛笔行书2.0版" pitchFamily="2" charset="-122"/>
              <a:cs typeface="Consolas" panose="020B0609020204030204" pitchFamily="49" charset="0"/>
            </a:endParaRPr>
          </a:p>
        </p:txBody>
      </p:sp>
      <p:sp>
        <p:nvSpPr>
          <p:cNvPr id="6" name="TextBox 5"/>
          <p:cNvSpPr txBox="1"/>
          <p:nvPr/>
        </p:nvSpPr>
        <p:spPr>
          <a:xfrm>
            <a:off x="1960892" y="3143248"/>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006600"/>
                </a:solidFill>
                <a:latin typeface="Consolas" panose="020B0609020204030204" pitchFamily="49" charset="0"/>
                <a:ea typeface="叶根友毛笔行书2.0版" pitchFamily="2" charset="-122"/>
                <a:cs typeface="Consolas" panose="020B0609020204030204" pitchFamily="49" charset="0"/>
              </a:rPr>
              <a:t>6.3 </a:t>
            </a:r>
            <a:r>
              <a:rPr lang="zh-CN" altLang="zh-CN" sz="2800" smtClean="0">
                <a:solidFill>
                  <a:srgbClr val="006600"/>
                </a:solidFill>
                <a:latin typeface="Consolas" panose="020B0609020204030204" pitchFamily="49" charset="0"/>
                <a:ea typeface="叶根友毛笔行书2.0版" pitchFamily="2" charset="-122"/>
                <a:cs typeface="Consolas" panose="020B0609020204030204" pitchFamily="49" charset="0"/>
              </a:rPr>
              <a:t>求解图的单源最短路径</a:t>
            </a:r>
            <a:endParaRPr lang="zh-CN" altLang="zh-CN" sz="2800" smtClean="0">
              <a:solidFill>
                <a:srgbClr val="006600"/>
              </a:solidFill>
              <a:latin typeface="Consolas" panose="020B0609020204030204" pitchFamily="49" charset="0"/>
              <a:ea typeface="叶根友毛笔行书2.0版" pitchFamily="2" charset="-122"/>
              <a:cs typeface="Consolas" panose="020B0609020204030204" pitchFamily="49" charset="0"/>
            </a:endParaRPr>
          </a:p>
        </p:txBody>
      </p:sp>
      <p:sp>
        <p:nvSpPr>
          <p:cNvPr id="7" name="TextBox 6"/>
          <p:cNvSpPr txBox="1"/>
          <p:nvPr/>
        </p:nvSpPr>
        <p:spPr>
          <a:xfrm>
            <a:off x="1960892" y="4000504"/>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pt-BR" altLang="zh-CN" sz="2800" smtClean="0">
                <a:solidFill>
                  <a:srgbClr val="006600"/>
                </a:solidFill>
                <a:latin typeface="Consolas" panose="020B0609020204030204" pitchFamily="49" charset="0"/>
                <a:ea typeface="叶根友毛笔行书2.0版" pitchFamily="2" charset="-122"/>
                <a:cs typeface="Consolas" panose="020B0609020204030204" pitchFamily="49" charset="0"/>
              </a:rPr>
              <a:t>6.4 </a:t>
            </a:r>
            <a:r>
              <a:rPr lang="zh-CN" altLang="zh-CN" sz="2800" smtClean="0">
                <a:solidFill>
                  <a:srgbClr val="006600"/>
                </a:solidFill>
                <a:latin typeface="Consolas" panose="020B0609020204030204" pitchFamily="49" charset="0"/>
                <a:ea typeface="叶根友毛笔行书2.0版" pitchFamily="2" charset="-122"/>
                <a:cs typeface="Consolas" panose="020B0609020204030204" pitchFamily="49" charset="0"/>
              </a:rPr>
              <a:t>求解任务分配问题</a:t>
            </a:r>
            <a:endParaRPr lang="zh-CN" altLang="zh-CN" sz="2800" smtClean="0">
              <a:solidFill>
                <a:srgbClr val="006600"/>
              </a:solidFill>
              <a:latin typeface="Consolas" panose="020B0609020204030204" pitchFamily="49" charset="0"/>
              <a:ea typeface="叶根友毛笔行书2.0版" pitchFamily="2" charset="-122"/>
              <a:cs typeface="Consolas" panose="020B0609020204030204" pitchFamily="49" charset="0"/>
            </a:endParaRPr>
          </a:p>
        </p:txBody>
      </p:sp>
      <p:sp>
        <p:nvSpPr>
          <p:cNvPr id="8" name="TextBox 7"/>
          <p:cNvSpPr txBox="1"/>
          <p:nvPr/>
        </p:nvSpPr>
        <p:spPr>
          <a:xfrm>
            <a:off x="1960892" y="4834606"/>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pt-BR" altLang="zh-CN" sz="2800" smtClean="0">
                <a:solidFill>
                  <a:srgbClr val="006600"/>
                </a:solidFill>
                <a:latin typeface="Consolas" panose="020B0609020204030204" pitchFamily="49" charset="0"/>
                <a:ea typeface="叶根友毛笔行书2.0版" pitchFamily="2" charset="-122"/>
                <a:cs typeface="Consolas" panose="020B0609020204030204" pitchFamily="49" charset="0"/>
              </a:rPr>
              <a:t>6.5 </a:t>
            </a:r>
            <a:r>
              <a:rPr lang="zh-CN" altLang="zh-CN" sz="2800" smtClean="0">
                <a:solidFill>
                  <a:srgbClr val="006600"/>
                </a:solidFill>
                <a:latin typeface="Consolas" panose="020B0609020204030204" pitchFamily="49" charset="0"/>
                <a:ea typeface="叶根友毛笔行书2.0版" pitchFamily="2" charset="-122"/>
                <a:cs typeface="Consolas" panose="020B0609020204030204" pitchFamily="49" charset="0"/>
              </a:rPr>
              <a:t>求解流水作业调度问题</a:t>
            </a:r>
            <a:endParaRPr lang="zh-CN" altLang="zh-CN" sz="2800" smtClean="0">
              <a:solidFill>
                <a:srgbClr val="006600"/>
              </a:solidFill>
              <a:latin typeface="Consolas" panose="020B0609020204030204" pitchFamily="49" charset="0"/>
              <a:ea typeface="叶根友毛笔行书2.0版" pitchFamily="2"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95288" y="428604"/>
            <a:ext cx="8424862" cy="1464119"/>
          </a:xfrm>
          <a:prstGeom prst="rect">
            <a:avLst/>
          </a:prstGeom>
          <a:solidFill>
            <a:schemeClr val="accent6">
              <a:lumMod val="20000"/>
              <a:lumOff val="80000"/>
            </a:schemeClr>
          </a:solidFill>
          <a:ln w="9525">
            <a:noFill/>
            <a:miter lim="800000"/>
          </a:ln>
        </p:spPr>
        <p:txBody>
          <a:bodyPr>
            <a:spAutoFit/>
          </a:bodyPr>
          <a:lstStyle/>
          <a:p>
            <a:r>
              <a:rPr lang="zh-CN" altLang="en-US">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a:solidFill>
                  <a:srgbClr val="FF0000"/>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a:solidFill>
                  <a:srgbClr val="FF0000"/>
                </a:solidFill>
                <a:latin typeface="微软雅黑" panose="020B0503020204020204" pitchFamily="34" charset="-122"/>
                <a:ea typeface="微软雅黑" panose="020B0503020204020204" pitchFamily="34" charset="-122"/>
                <a:cs typeface="Consolas" panose="020B0609020204030204" pitchFamily="49" charset="0"/>
              </a:rPr>
              <a:t>）优先队列式分枝限界法</a:t>
            </a:r>
            <a:endParaRPr lang="zh-CN" altLang="en-US">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zh-CN" altLang="en-US">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优先队列式分枝限界法的主要特点是将活结点表组组成一个优先队</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列，并</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选取优先级最高的活结点成为当前扩展结点。步骤如下：</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5603" name="Text Box 3"/>
          <p:cNvSpPr txBox="1">
            <a:spLocks noChangeArrowheads="1"/>
          </p:cNvSpPr>
          <p:nvPr/>
        </p:nvSpPr>
        <p:spPr bwMode="auto">
          <a:xfrm>
            <a:off x="611188" y="2060575"/>
            <a:ext cx="8064500" cy="3451985"/>
          </a:xfrm>
          <a:prstGeom prst="rect">
            <a:avLst/>
          </a:prstGeom>
        </p:spPr>
        <p:style>
          <a:lnRef idx="2">
            <a:schemeClr val="accent2"/>
          </a:lnRef>
          <a:fillRef idx="1">
            <a:schemeClr val="lt1"/>
          </a:fillRef>
          <a:effectRef idx="0">
            <a:schemeClr val="accent2"/>
          </a:effectRef>
          <a:fontRef idx="minor">
            <a:schemeClr val="dk1"/>
          </a:fontRef>
        </p:style>
        <p:txBody>
          <a:bodyPr lIns="144000" tIns="216000" rIns="108000" bIns="180000">
            <a:spAutoFit/>
          </a:bodyPr>
          <a:lstStyle/>
          <a:p>
            <a:pPr marL="342900" indent="-342900">
              <a:lnSpc>
                <a:spcPts val="3400"/>
              </a:lnSpc>
              <a:buFontTx/>
              <a:buAutoNum type="circleNumDbPlain"/>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计算起始结点（根结点）的优先级并加入优先队列（与特定问题相关的信息的函数值决定优先级）。</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ts val="3400"/>
              </a:lnSpc>
              <a:buFontTx/>
              <a:buAutoNum type="circleNumDbPlain"/>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从优先队列中取出优先级最高的结点作为当前扩展结</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点，使</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搜索朝着解空间树上可能有最优解的分枝推</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进，以</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便尽快地找出一个最优解。</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ts val="3400"/>
              </a:lnSpc>
              <a:buFontTx/>
              <a:buAutoNum type="circleNumDbPlain"/>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对当前扩展结</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点，先</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从左到右地产生它的所有孩子结</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点，然</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后用约束条件检</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查，对</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所有满足约束条件的孩子结点计算优先级并加入优先队列。</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ts val="3400"/>
              </a:lnSpc>
              <a:buFontTx/>
              <a:buAutoNum type="circleNumDbPlain"/>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重复步骤②和</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③，直</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到找到一个解或优先队列为空为止。</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57158" y="500042"/>
            <a:ext cx="3500462" cy="457200"/>
          </a:xfrm>
          <a:prstGeom prst="rect">
            <a:avLst/>
          </a:prstGeom>
          <a:solidFill>
            <a:srgbClr val="9900FF"/>
          </a:solidFill>
          <a:ln w="9525">
            <a:noFill/>
            <a:miter lim="800000"/>
          </a:ln>
        </p:spPr>
        <p:txBody>
          <a:bodyPr wrap="square">
            <a:spAutoFit/>
          </a:bodyPr>
          <a:lstStyle/>
          <a:p>
            <a:pPr algn="ctr">
              <a:spcBef>
                <a:spcPct val="50000"/>
              </a:spcBef>
            </a:pPr>
            <a:r>
              <a:rPr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3. </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确定最优解的解向量</a:t>
            </a:r>
            <a:endPar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26627" name="Text Box 3"/>
          <p:cNvSpPr txBox="1">
            <a:spLocks noChangeArrowheads="1"/>
          </p:cNvSpPr>
          <p:nvPr/>
        </p:nvSpPr>
        <p:spPr bwMode="auto">
          <a:xfrm>
            <a:off x="539750" y="1484313"/>
            <a:ext cx="8064500" cy="1423338"/>
          </a:xfrm>
          <a:prstGeom prst="rect">
            <a:avLst/>
          </a:prstGeom>
          <a:noFill/>
          <a:ln w="9525">
            <a:noFill/>
            <a:miter lim="800000"/>
          </a:ln>
        </p:spPr>
        <p:txBody>
          <a:bodyPr>
            <a:spAutoFit/>
          </a:bodyPr>
          <a:lstStyle/>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分枝限界法在搜索解空间</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树</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时，结</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点的处理是跳跃</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式</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的，回</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溯也不是单纯地沿着双亲结点一层一层地向上</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回</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溯，因</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此当搜索到某个叶子结点且该结点对应一个可行</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解</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时，如</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何得到对应的解向量</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呢</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642910" y="1857364"/>
            <a:ext cx="7643866" cy="3195747"/>
          </a:xfrm>
          <a:prstGeom prst="rect">
            <a:avLst/>
          </a:prstGeom>
          <a:noFill/>
          <a:ln w="9525">
            <a:noFill/>
            <a:miter lim="800000"/>
          </a:ln>
        </p:spPr>
        <p:txBody>
          <a:bodyPr wrap="square">
            <a:spAutoFit/>
          </a:bodyPr>
          <a:lstStyle/>
          <a:p>
            <a:pPr>
              <a:lnSpc>
                <a:spcPts val="3200"/>
              </a:lnSpc>
              <a:spcBef>
                <a:spcPts val="600"/>
              </a:spcBef>
            </a:pPr>
            <a:r>
              <a:rPr lang="zh-CN" altLang="en-US" sz="2200" smtClean="0">
                <a:solidFill>
                  <a:srgbClr val="FF0000"/>
                </a:solidFill>
                <a:ea typeface="楷体" panose="02010609060101010101" pitchFamily="49" charset="-122"/>
                <a:cs typeface="Times New Roman" panose="02020603050405020304" pitchFamily="18" charset="0"/>
              </a:rPr>
              <a:t>① </a:t>
            </a:r>
            <a:r>
              <a:rPr lang="zh-CN" altLang="en-US" sz="2200" dirty="0">
                <a:solidFill>
                  <a:srgbClr val="FF0000"/>
                </a:solidFill>
                <a:ea typeface="楷体" panose="02010609060101010101" pitchFamily="49" charset="-122"/>
                <a:cs typeface="Times New Roman" panose="02020603050405020304" pitchFamily="18" charset="0"/>
              </a:rPr>
              <a:t>对每个扩展结点保存从根结点到该结点的路径。</a:t>
            </a:r>
            <a:endParaRPr lang="zh-CN" altLang="en-US" sz="2200" dirty="0">
              <a:solidFill>
                <a:srgbClr val="FF0000"/>
              </a:solidFill>
              <a:ea typeface="楷体" panose="02010609060101010101" pitchFamily="49" charset="-122"/>
              <a:cs typeface="Times New Roman" panose="02020603050405020304" pitchFamily="18" charset="0"/>
            </a:endParaRPr>
          </a:p>
          <a:p>
            <a:pPr>
              <a:lnSpc>
                <a:spcPts val="3200"/>
              </a:lnSpc>
              <a:spcBef>
                <a:spcPts val="600"/>
              </a:spcBef>
            </a:pPr>
            <a:r>
              <a:rPr lang="zh-CN" altLang="en-US" sz="2200">
                <a:ea typeface="楷体" panose="02010609060101010101" pitchFamily="49" charset="-122"/>
                <a:cs typeface="Times New Roman" panose="02020603050405020304" pitchFamily="18" charset="0"/>
              </a:rPr>
              <a:t>　</a:t>
            </a:r>
            <a:r>
              <a:rPr lang="zh-CN" altLang="en-US" sz="200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00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每</a:t>
            </a:r>
            <a:r>
              <a:rPr lang="zh-CN" altLang="en-US" sz="20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个结点带有一个可能的解</a:t>
            </a:r>
            <a:r>
              <a:rPr lang="zh-CN" altLang="en-US" sz="2000">
                <a:solidFill>
                  <a:srgbClr val="0000FF"/>
                </a:solidFill>
                <a:latin typeface="仿宋" panose="02010609060101010101" pitchFamily="49" charset="-122"/>
                <a:ea typeface="仿宋" panose="02010609060101010101" pitchFamily="49" charset="-122"/>
                <a:cs typeface="Times New Roman" panose="02020603050405020304" pitchFamily="18" charset="0"/>
              </a:rPr>
              <a:t>向</a:t>
            </a:r>
            <a:r>
              <a:rPr lang="zh-CN" altLang="en-US" sz="200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量。</a:t>
            </a:r>
            <a:r>
              <a:rPr lang="zh-CN" altLang="en-US" sz="20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这种做法比较浪费</a:t>
            </a:r>
            <a:r>
              <a:rPr lang="zh-CN" altLang="en-US" sz="2000">
                <a:solidFill>
                  <a:srgbClr val="0000FF"/>
                </a:solidFill>
                <a:latin typeface="仿宋" panose="02010609060101010101" pitchFamily="49" charset="-122"/>
                <a:ea typeface="仿宋" panose="02010609060101010101" pitchFamily="49" charset="-122"/>
                <a:cs typeface="Times New Roman" panose="02020603050405020304" pitchFamily="18" charset="0"/>
              </a:rPr>
              <a:t>空</a:t>
            </a:r>
            <a:r>
              <a:rPr lang="zh-CN" altLang="en-US" sz="200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间，但</a:t>
            </a:r>
            <a:r>
              <a:rPr lang="zh-CN" altLang="en-US" sz="20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实现起来</a:t>
            </a:r>
            <a:r>
              <a:rPr lang="zh-CN" altLang="en-US" sz="2000">
                <a:solidFill>
                  <a:srgbClr val="0000FF"/>
                </a:solidFill>
                <a:latin typeface="仿宋" panose="02010609060101010101" pitchFamily="49" charset="-122"/>
                <a:ea typeface="仿宋" panose="02010609060101010101" pitchFamily="49" charset="-122"/>
                <a:cs typeface="Times New Roman" panose="02020603050405020304" pitchFamily="18" charset="0"/>
              </a:rPr>
              <a:t>简</a:t>
            </a:r>
            <a:r>
              <a:rPr lang="zh-CN" altLang="en-US" sz="200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单，后</a:t>
            </a:r>
            <a:r>
              <a:rPr lang="zh-CN" altLang="en-US" sz="20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面的示例均采用这种方</a:t>
            </a:r>
            <a:r>
              <a:rPr lang="zh-CN" altLang="en-US" sz="2000">
                <a:solidFill>
                  <a:srgbClr val="0000FF"/>
                </a:solidFill>
                <a:latin typeface="仿宋" panose="02010609060101010101" pitchFamily="49" charset="-122"/>
                <a:ea typeface="仿宋" panose="02010609060101010101" pitchFamily="49" charset="-122"/>
                <a:cs typeface="Times New Roman" panose="02020603050405020304" pitchFamily="18" charset="0"/>
              </a:rPr>
              <a:t>式</a:t>
            </a:r>
            <a:r>
              <a:rPr lang="zh-CN" altLang="en-US" sz="200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a:t>
            </a:r>
            <a:endParaRPr lang="en-US" altLang="zh-CN" sz="2000" smtClean="0">
              <a:solidFill>
                <a:srgbClr val="0000FF"/>
              </a:solidFill>
              <a:latin typeface="仿宋" panose="02010609060101010101" pitchFamily="49" charset="-122"/>
              <a:ea typeface="仿宋" panose="02010609060101010101" pitchFamily="49" charset="-122"/>
              <a:cs typeface="Times New Roman" panose="02020603050405020304" pitchFamily="18" charset="0"/>
            </a:endParaRPr>
          </a:p>
          <a:p>
            <a:pPr>
              <a:lnSpc>
                <a:spcPts val="3200"/>
              </a:lnSpc>
              <a:spcBef>
                <a:spcPts val="600"/>
              </a:spcBef>
            </a:pPr>
            <a:r>
              <a:rPr lang="zh-CN" altLang="en-US" sz="2200" smtClean="0">
                <a:solidFill>
                  <a:srgbClr val="FF0000"/>
                </a:solidFill>
                <a:ea typeface="楷体" panose="02010609060101010101" pitchFamily="49" charset="-122"/>
                <a:cs typeface="Times New Roman" panose="02020603050405020304" pitchFamily="18" charset="0"/>
              </a:rPr>
              <a:t>② 在搜索过程中构建搜索经过的树结构。</a:t>
            </a:r>
            <a:endParaRPr lang="en-US" altLang="zh-CN" sz="2200" smtClean="0">
              <a:solidFill>
                <a:srgbClr val="FF0000"/>
              </a:solidFill>
              <a:ea typeface="楷体" panose="02010609060101010101" pitchFamily="49" charset="-122"/>
              <a:cs typeface="Times New Roman" panose="02020603050405020304" pitchFamily="18" charset="0"/>
            </a:endParaRPr>
          </a:p>
          <a:p>
            <a:pPr>
              <a:lnSpc>
                <a:spcPts val="3200"/>
              </a:lnSpc>
              <a:spcBef>
                <a:spcPts val="600"/>
              </a:spcBef>
            </a:pPr>
            <a:r>
              <a:rPr lang="zh-CN" altLang="en-US" sz="200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00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每</a:t>
            </a:r>
            <a:r>
              <a:rPr lang="zh-CN" altLang="en-US" sz="200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个结点带有一个双亲结点指针，当找到最优解时，通过双亲指针找到对应的最优解向量。这种做法需保存搜索经过的树结构，每个结点增加一个指向双亲结点的指针。</a:t>
            </a:r>
            <a:endParaRPr lang="zh-CN" altLang="en-US" sz="2000" dirty="0">
              <a:solidFill>
                <a:srgbClr val="0000FF"/>
              </a:solidFill>
              <a:latin typeface="仿宋" panose="02010609060101010101" pitchFamily="49" charset="-122"/>
              <a:ea typeface="仿宋" panose="02010609060101010101" pitchFamily="49" charset="-122"/>
              <a:cs typeface="Times New Roman" panose="02020603050405020304" pitchFamily="18" charset="0"/>
            </a:endParaRPr>
          </a:p>
        </p:txBody>
      </p:sp>
      <p:sp>
        <p:nvSpPr>
          <p:cNvPr id="3076" name="Rectangle 4"/>
          <p:cNvSpPr>
            <a:spLocks noChangeArrowheads="1"/>
          </p:cNvSpPr>
          <p:nvPr/>
        </p:nvSpPr>
        <p:spPr bwMode="auto">
          <a:xfrm>
            <a:off x="0" y="2128838"/>
            <a:ext cx="9144000" cy="0"/>
          </a:xfrm>
          <a:prstGeom prst="rect">
            <a:avLst/>
          </a:prstGeom>
          <a:noFill/>
          <a:ln w="9525">
            <a:noFill/>
            <a:miter lim="800000"/>
          </a:ln>
        </p:spPr>
        <p:txBody>
          <a:bodyPr wrap="none" anchor="ctr">
            <a:spAutoFit/>
          </a:bodyPr>
          <a:lstStyle/>
          <a:p>
            <a:endParaRPr lang="zh-CN" altLang="en-US"/>
          </a:p>
        </p:txBody>
      </p:sp>
      <p:sp>
        <p:nvSpPr>
          <p:cNvPr id="5" name="TextBox 4"/>
          <p:cNvSpPr txBox="1"/>
          <p:nvPr/>
        </p:nvSpPr>
        <p:spPr>
          <a:xfrm>
            <a:off x="500034" y="1214422"/>
            <a:ext cx="1643074" cy="430887"/>
          </a:xfrm>
          <a:prstGeom prst="rect">
            <a:avLst/>
          </a:prstGeom>
          <a:noFill/>
        </p:spPr>
        <p:txBody>
          <a:bodyPr wrap="square" rtlCol="0">
            <a:spAutoFit/>
          </a:bodyPr>
          <a:lstStyle/>
          <a:p>
            <a:r>
              <a:rPr lang="zh-CN" altLang="en-US" sz="2200" smtClean="0">
                <a:solidFill>
                  <a:srgbClr val="0000FF"/>
                </a:solidFill>
                <a:ea typeface="楷体" panose="02010609060101010101" pitchFamily="49" charset="-122"/>
                <a:cs typeface="Times New Roman" panose="02020603050405020304" pitchFamily="18" charset="0"/>
              </a:rPr>
              <a:t>两种方法：</a:t>
            </a:r>
            <a:endParaRPr lang="zh-CN" altLang="en-US" sz="2200">
              <a:solidFill>
                <a:srgbClr val="0000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500174"/>
            <a:ext cx="7643866" cy="430887"/>
          </a:xfrm>
          <a:prstGeom prst="rect">
            <a:avLst/>
          </a:prstGeom>
          <a:noFill/>
        </p:spPr>
        <p:txBody>
          <a:bodyPr wrap="square" rtlCol="0">
            <a:spAutoFit/>
          </a:bodyPr>
          <a:lstStyle/>
          <a:p>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采用分枝限界法求解的</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个关键问题如下：</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1000100" y="2291660"/>
            <a:ext cx="5143536" cy="2026865"/>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72000" bIns="216000" rtlCol="0">
            <a:spAutoFit/>
          </a:bodyPr>
          <a:lstStyle/>
          <a:p>
            <a:pPr>
              <a:lnSpc>
                <a:spcPct val="200000"/>
              </a:lnSpc>
            </a:pP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）如何确定合适的限界函数。</a:t>
            </a:r>
            <a:endPar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）如何组织待处理结点的活结点表。</a:t>
            </a:r>
            <a:endPar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）如何确定解向量的各个分量。</a:t>
            </a:r>
            <a:endPar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250825" y="333375"/>
            <a:ext cx="5184775" cy="519113"/>
          </a:xfrm>
          <a:prstGeom prst="rect">
            <a:avLst/>
          </a:prstGeom>
          <a:solidFill>
            <a:schemeClr val="accent1">
              <a:lumMod val="60000"/>
              <a:lumOff val="40000"/>
            </a:schemeClr>
          </a:solidFill>
          <a:ln w="9525">
            <a:noFill/>
            <a:miter lim="800000"/>
          </a:ln>
          <a:effectLst/>
        </p:spPr>
        <p:txBody>
          <a:bodyPr>
            <a:spAutoFit/>
          </a:bodyPr>
          <a:lstStyle/>
          <a:p>
            <a:pPr algn="ctr">
              <a:spcBef>
                <a:spcPct val="50000"/>
              </a:spcBef>
              <a:defRPr/>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6</a:t>
            </a: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.1.3 </a:t>
            </a:r>
            <a:r>
              <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rPr>
              <a:t>分枝限界法的时间性能</a:t>
            </a:r>
            <a:endPar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7651" name="Text Box 3"/>
          <p:cNvSpPr txBox="1">
            <a:spLocks noChangeArrowheads="1"/>
          </p:cNvSpPr>
          <p:nvPr/>
        </p:nvSpPr>
        <p:spPr bwMode="auto">
          <a:xfrm>
            <a:off x="285720" y="1071546"/>
            <a:ext cx="8607455" cy="1423338"/>
          </a:xfrm>
          <a:prstGeom prst="rect">
            <a:avLst/>
          </a:prstGeom>
          <a:noFill/>
          <a:ln w="9525">
            <a:noFill/>
            <a:miter lim="800000"/>
          </a:ln>
        </p:spPr>
        <p:txBody>
          <a:bodyPr wrap="square">
            <a:spAutoFit/>
          </a:bodyPr>
          <a:lstStyle/>
          <a:p>
            <a:pPr>
              <a:lnSpc>
                <a:spcPct val="1500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一般情况</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下，在</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问题的解向量</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中，分</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量</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）的取值范围为某个有限集合</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ir</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ts val="0"/>
              </a:spcBef>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问题的解空间由笛卡尔积</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构成：</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785786" y="2678230"/>
            <a:ext cx="7358114" cy="25367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Blip>
                <a:blip r:embed="rId1"/>
              </a:buBlip>
            </a:pP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层根结点有</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en-US" altLang="zh-CN" sz="18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棵子树</a:t>
            </a:r>
            <a:endPar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2</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层有</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en-US" altLang="zh-CN" sz="18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个结点，第</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2</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层的每个结点有</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en-US" altLang="zh-CN" sz="18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2</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棵子树，第</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3</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层有</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en-US" altLang="zh-CN" sz="18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en-US" altLang="zh-CN" sz="18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2</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个结点</a:t>
            </a:r>
            <a:endPar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层有</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en-US" altLang="zh-CN" sz="18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en-US" altLang="zh-CN" sz="18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2</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en-US" altLang="zh-CN" sz="1800" i="1"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个结点，它们都是叶子结点，代表问题的所有可能解</a:t>
            </a:r>
            <a:endPar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857224" y="5500702"/>
            <a:ext cx="6786610" cy="400110"/>
          </a:xfrm>
          <a:prstGeom prst="rect">
            <a:avLst/>
          </a:prstGeom>
          <a:noFill/>
        </p:spPr>
        <p:txBody>
          <a:bodyPr wrap="square" rtlCol="0">
            <a:spAutoFit/>
          </a:bodyPr>
          <a:lstStyle/>
          <a:p>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在最坏情况下，时间复杂性是</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指数阶</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285728"/>
            <a:ext cx="4357718"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6.2  </a:t>
            </a:r>
            <a:r>
              <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求解</a:t>
            </a:r>
            <a:r>
              <a:rPr lang="en-US"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0/1</a:t>
            </a:r>
            <a:r>
              <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背包问题</a:t>
            </a:r>
            <a:endPar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endParaRPr>
          </a:p>
        </p:txBody>
      </p:sp>
      <p:sp>
        <p:nvSpPr>
          <p:cNvPr id="5" name="Text Box 3"/>
          <p:cNvSpPr txBox="1">
            <a:spLocks noChangeArrowheads="1"/>
          </p:cNvSpPr>
          <p:nvPr/>
        </p:nvSpPr>
        <p:spPr bwMode="auto">
          <a:xfrm>
            <a:off x="642910" y="1571612"/>
            <a:ext cx="8137525" cy="2600712"/>
          </a:xfrm>
          <a:prstGeom prst="rect">
            <a:avLst/>
          </a:prstGeom>
          <a:noFill/>
          <a:ln w="9525">
            <a:noFill/>
            <a:miter lim="800000"/>
          </a:ln>
          <a:effectLst/>
        </p:spPr>
        <p:txBody>
          <a:bodyPr>
            <a:spAutoFit/>
          </a:bodyPr>
          <a:lstStyle/>
          <a:p>
            <a:pPr>
              <a:lnSpc>
                <a:spcPct val="150000"/>
              </a:lnSpc>
              <a:spcBef>
                <a:spcPct val="50000"/>
              </a:spcBef>
            </a:pPr>
            <a:r>
              <a:rPr lang="zh-CN" altLang="en-US" sz="2200" dirty="0">
                <a:latin typeface="微软雅黑" panose="020B0503020204020204" pitchFamily="34" charset="-122"/>
                <a:ea typeface="微软雅黑" panose="020B0503020204020204" pitchFamily="34" charset="-122"/>
                <a:cs typeface="Consolas" panose="020B0609020204030204" pitchFamily="49" charset="0"/>
              </a:rPr>
              <a:t>　</a:t>
            </a:r>
            <a:r>
              <a:rPr lang="zh-CN" altLang="en-US" sz="2200">
                <a:latin typeface="微软雅黑" panose="020B0503020204020204" pitchFamily="34" charset="-122"/>
                <a:ea typeface="微软雅黑" panose="020B0503020204020204" pitchFamily="34" charset="-122"/>
                <a:cs typeface="Consolas" panose="020B0609020204030204" pitchFamily="49" charset="0"/>
              </a:rPr>
              <a:t>　</a:t>
            </a:r>
            <a:r>
              <a:rPr lang="en-US"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20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Consolas" panose="020B0609020204030204" pitchFamily="49" charset="0"/>
              </a:rPr>
              <a:t>问题描述</a:t>
            </a:r>
            <a:r>
              <a:rPr lang="en-US"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个重量分别为</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pt-BR"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的物品，它们的价值分别为</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pt-BR"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，给定一个容量为</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的背</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包</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ct val="150000"/>
              </a:lnSpc>
              <a:spcBef>
                <a:spcPct val="500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计从这些物品中选取一部分物品放入该背包的方案，</a:t>
            </a:r>
            <a:r>
              <a:rPr lang="zh-CN" altLang="pt-BR" sz="2000" dirty="0">
                <a:solidFill>
                  <a:srgbClr val="CC3300"/>
                </a:solidFill>
                <a:latin typeface="Consolas" panose="020B0609020204030204" pitchFamily="49" charset="0"/>
                <a:ea typeface="楷体" panose="02010609060101010101" pitchFamily="49" charset="-122"/>
                <a:cs typeface="Consolas" panose="020B0609020204030204" pitchFamily="49" charset="0"/>
              </a:rPr>
              <a:t>每个物品要么选中要么不选中，要求选中的物品不仅能够放到背包中</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而</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且</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重量和为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具</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有最大的价</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值</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428596" y="1428736"/>
            <a:ext cx="8424862" cy="957250"/>
          </a:xfrm>
          <a:prstGeom prst="rect">
            <a:avLst/>
          </a:prstGeom>
          <a:noFill/>
          <a:ln w="9525">
            <a:noFill/>
            <a:miter lim="800000"/>
          </a:ln>
        </p:spPr>
        <p:txBody>
          <a:bodyPr>
            <a:spAutoFit/>
          </a:bodyPr>
          <a:lstStyle/>
          <a:p>
            <a:pPr>
              <a:lnSpc>
                <a:spcPct val="150000"/>
              </a:lnSpc>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假设一个</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背包问题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，重</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量为</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16</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），价</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值为</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），背</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包限重为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，解</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向量为</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124" name="Rectangle 4"/>
          <p:cNvSpPr>
            <a:spLocks noChangeArrowheads="1"/>
          </p:cNvSpPr>
          <p:nvPr/>
        </p:nvSpPr>
        <p:spPr bwMode="auto">
          <a:xfrm>
            <a:off x="0" y="2724150"/>
            <a:ext cx="9144000" cy="0"/>
          </a:xfrm>
          <a:prstGeom prst="rect">
            <a:avLst/>
          </a:prstGeom>
          <a:noFill/>
          <a:ln w="9525">
            <a:noFill/>
            <a:miter lim="800000"/>
          </a:ln>
        </p:spPr>
        <p:txBody>
          <a:bodyPr wrap="none" anchor="ctr">
            <a:spAutoFit/>
          </a:bodyPr>
          <a:lstStyle/>
          <a:p>
            <a:endParaRPr lang="zh-CN" altLang="en-US"/>
          </a:p>
        </p:txBody>
      </p:sp>
      <p:graphicFrame>
        <p:nvGraphicFramePr>
          <p:cNvPr id="7" name="表格 6"/>
          <p:cNvGraphicFramePr>
            <a:graphicFrameLocks noGrp="1"/>
          </p:cNvGraphicFramePr>
          <p:nvPr/>
        </p:nvGraphicFramePr>
        <p:xfrm>
          <a:off x="1500166" y="2928934"/>
          <a:ext cx="6096000" cy="111252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pPr algn="ctr"/>
                      <a:r>
                        <a:rPr lang="zh-CN" altLang="en-US" b="1" smtClean="0">
                          <a:solidFill>
                            <a:srgbClr val="9900FF"/>
                          </a:solidFill>
                          <a:latin typeface="Consolas" panose="020B0609020204030204" pitchFamily="49" charset="0"/>
                          <a:ea typeface="楷体" panose="02010609060101010101" pitchFamily="49" charset="-122"/>
                          <a:cs typeface="Consolas" panose="020B0609020204030204" pitchFamily="49" charset="0"/>
                        </a:rPr>
                        <a:t>编号</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accent5">
                        <a:lumMod val="40000"/>
                        <a:lumOff val="60000"/>
                      </a:schemeClr>
                    </a:solidFill>
                  </a:tcPr>
                </a:tc>
                <a:tc>
                  <a:txBody>
                    <a:bodyPr/>
                    <a:lstStyle/>
                    <a:p>
                      <a:pPr algn="ctr"/>
                      <a:r>
                        <a:rPr lang="en-US" altLang="zh-CN" b="1"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b="1">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accent5">
                        <a:lumMod val="40000"/>
                        <a:lumOff val="60000"/>
                      </a:schemeClr>
                    </a:solidFill>
                  </a:tcPr>
                </a:tc>
                <a:tc>
                  <a:txBody>
                    <a:bodyPr/>
                    <a:lstStyle/>
                    <a:p>
                      <a:pPr algn="ctr"/>
                      <a:r>
                        <a:rPr lang="en-US" altLang="zh-CN" b="1"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accent5">
                        <a:lumMod val="40000"/>
                        <a:lumOff val="60000"/>
                      </a:schemeClr>
                    </a:solidFill>
                  </a:tcPr>
                </a:tc>
                <a:tc>
                  <a:txBody>
                    <a:bodyPr/>
                    <a:lstStyle/>
                    <a:p>
                      <a:pPr algn="ctr"/>
                      <a:r>
                        <a:rPr lang="en-US" altLang="zh-CN" b="1"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b="1">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accent5">
                        <a:lumMod val="40000"/>
                        <a:lumOff val="60000"/>
                      </a:schemeClr>
                    </a:solidFill>
                  </a:tcPr>
                </a:tc>
              </a:tr>
              <a:tr h="370840">
                <a:tc>
                  <a:txBody>
                    <a:bodyPr/>
                    <a:lstStyle/>
                    <a:p>
                      <a:pPr algn="ctr"/>
                      <a:r>
                        <a:rPr lang="zh-CN" altLang="en-US" b="1" smtClean="0">
                          <a:solidFill>
                            <a:srgbClr val="9900FF"/>
                          </a:solidFill>
                          <a:latin typeface="Consolas" panose="020B0609020204030204" pitchFamily="49" charset="0"/>
                          <a:ea typeface="楷体" panose="02010609060101010101" pitchFamily="49" charset="-122"/>
                          <a:cs typeface="Consolas" panose="020B0609020204030204" pitchFamily="49" charset="0"/>
                        </a:rPr>
                        <a:t>重量</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accent5">
                        <a:lumMod val="40000"/>
                        <a:lumOff val="60000"/>
                      </a:schemeClr>
                    </a:solidFill>
                  </a:tcPr>
                </a:tc>
                <a:tc>
                  <a:txBody>
                    <a:bodyPr/>
                    <a:lstStyle/>
                    <a:p>
                      <a:pPr algn="ctr"/>
                      <a:r>
                        <a:rPr lang="en-US" altLang="zh-CN" b="1" smtClean="0">
                          <a:solidFill>
                            <a:srgbClr val="0000FF"/>
                          </a:solidFill>
                          <a:latin typeface="Consolas" panose="020B0609020204030204" pitchFamily="49" charset="0"/>
                          <a:ea typeface="楷体" panose="02010609060101010101" pitchFamily="49" charset="-122"/>
                          <a:cs typeface="Consolas" panose="020B0609020204030204" pitchFamily="49" charset="0"/>
                        </a:rPr>
                        <a:t>16</a:t>
                      </a:r>
                      <a:endParaRPr lang="zh-CN" altLang="en-US" b="1">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accent5">
                        <a:lumMod val="40000"/>
                        <a:lumOff val="60000"/>
                      </a:schemeClr>
                    </a:solidFill>
                  </a:tcPr>
                </a:tc>
                <a:tc>
                  <a:txBody>
                    <a:bodyPr/>
                    <a:lstStyle/>
                    <a:p>
                      <a:pPr algn="ctr"/>
                      <a:r>
                        <a:rPr lang="en-US" altLang="zh-CN" b="1" smtClean="0">
                          <a:solidFill>
                            <a:srgbClr val="0000FF"/>
                          </a:solidFill>
                          <a:latin typeface="Consolas" panose="020B0609020204030204" pitchFamily="49" charset="0"/>
                          <a:ea typeface="楷体" panose="02010609060101010101" pitchFamily="49" charset="-122"/>
                          <a:cs typeface="Consolas" panose="020B0609020204030204" pitchFamily="49" charset="0"/>
                        </a:rPr>
                        <a:t>15</a:t>
                      </a:r>
                      <a:endParaRPr lang="zh-CN" altLang="en-US" b="1">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accent5">
                        <a:lumMod val="40000"/>
                        <a:lumOff val="60000"/>
                      </a:schemeClr>
                    </a:solidFill>
                  </a:tcPr>
                </a:tc>
                <a:tc>
                  <a:txBody>
                    <a:bodyPr/>
                    <a:lstStyle/>
                    <a:p>
                      <a:pPr algn="ctr"/>
                      <a:r>
                        <a:rPr lang="en-US" altLang="zh-CN" b="1" smtClean="0">
                          <a:solidFill>
                            <a:srgbClr val="0000FF"/>
                          </a:solidFill>
                          <a:latin typeface="Consolas" panose="020B0609020204030204" pitchFamily="49" charset="0"/>
                          <a:ea typeface="楷体" panose="02010609060101010101" pitchFamily="49" charset="-122"/>
                          <a:cs typeface="Consolas" panose="020B0609020204030204" pitchFamily="49" charset="0"/>
                        </a:rPr>
                        <a:t>15</a:t>
                      </a:r>
                      <a:endParaRPr lang="zh-CN" altLang="en-US" b="1">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accent5">
                        <a:lumMod val="40000"/>
                        <a:lumOff val="60000"/>
                      </a:schemeClr>
                    </a:solidFill>
                  </a:tcPr>
                </a:tc>
              </a:tr>
              <a:tr h="370840">
                <a:tc>
                  <a:txBody>
                    <a:bodyPr/>
                    <a:lstStyle/>
                    <a:p>
                      <a:pPr algn="ctr"/>
                      <a:r>
                        <a:rPr lang="zh-CN" altLang="en-US" b="1" smtClean="0">
                          <a:solidFill>
                            <a:srgbClr val="9900FF"/>
                          </a:solidFill>
                          <a:latin typeface="Consolas" panose="020B0609020204030204" pitchFamily="49" charset="0"/>
                          <a:ea typeface="楷体" panose="02010609060101010101" pitchFamily="49" charset="-122"/>
                          <a:cs typeface="Consolas" panose="020B0609020204030204" pitchFamily="49" charset="0"/>
                        </a:rPr>
                        <a:t>价值</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accent5">
                        <a:lumMod val="40000"/>
                        <a:lumOff val="60000"/>
                      </a:schemeClr>
                    </a:solidFill>
                  </a:tcPr>
                </a:tc>
                <a:tc>
                  <a:txBody>
                    <a:bodyPr/>
                    <a:lstStyle/>
                    <a:p>
                      <a:pPr algn="ctr"/>
                      <a:r>
                        <a:rPr lang="en-US" altLang="zh-CN" b="1" smtClean="0">
                          <a:solidFill>
                            <a:srgbClr val="0000FF"/>
                          </a:solidFill>
                          <a:latin typeface="Consolas" panose="020B0609020204030204" pitchFamily="49" charset="0"/>
                          <a:ea typeface="楷体" panose="02010609060101010101" pitchFamily="49" charset="-122"/>
                          <a:cs typeface="Consolas" panose="020B0609020204030204" pitchFamily="49" charset="0"/>
                        </a:rPr>
                        <a:t>45</a:t>
                      </a:r>
                      <a:endParaRPr lang="zh-CN" altLang="en-US" b="1">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accent5">
                        <a:lumMod val="40000"/>
                        <a:lumOff val="60000"/>
                      </a:schemeClr>
                    </a:solidFill>
                  </a:tcPr>
                </a:tc>
                <a:tc>
                  <a:txBody>
                    <a:bodyPr/>
                    <a:lstStyle/>
                    <a:p>
                      <a:pPr algn="ctr"/>
                      <a:r>
                        <a:rPr lang="en-US" altLang="zh-CN" b="1" smtClean="0">
                          <a:solidFill>
                            <a:srgbClr val="0000FF"/>
                          </a:solidFill>
                          <a:latin typeface="Consolas" panose="020B0609020204030204" pitchFamily="49" charset="0"/>
                          <a:ea typeface="楷体" panose="02010609060101010101" pitchFamily="49" charset="-122"/>
                          <a:cs typeface="Consolas" panose="020B0609020204030204" pitchFamily="49" charset="0"/>
                        </a:rPr>
                        <a:t>25</a:t>
                      </a:r>
                      <a:endParaRPr lang="zh-CN" altLang="en-US" b="1">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accent5">
                        <a:lumMod val="40000"/>
                        <a:lumOff val="60000"/>
                      </a:schemeClr>
                    </a:solidFill>
                  </a:tcPr>
                </a:tc>
                <a:tc>
                  <a:txBody>
                    <a:bodyPr/>
                    <a:lstStyle/>
                    <a:p>
                      <a:pPr algn="ctr"/>
                      <a:r>
                        <a:rPr lang="en-US" altLang="zh-CN" b="1" smtClean="0">
                          <a:solidFill>
                            <a:srgbClr val="0000FF"/>
                          </a:solidFill>
                          <a:latin typeface="Consolas" panose="020B0609020204030204" pitchFamily="49" charset="0"/>
                          <a:ea typeface="楷体" panose="02010609060101010101" pitchFamily="49" charset="-122"/>
                          <a:cs typeface="Consolas" panose="020B0609020204030204" pitchFamily="49" charset="0"/>
                        </a:rPr>
                        <a:t>25</a:t>
                      </a:r>
                      <a:endParaRPr lang="zh-CN" altLang="en-US" b="1">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accent5">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214282" y="195243"/>
            <a:ext cx="5929354" cy="523220"/>
          </a:xfrm>
          <a:prstGeom prst="rect">
            <a:avLst/>
          </a:prstGeom>
          <a:solidFill>
            <a:schemeClr val="accent1">
              <a:lumMod val="60000"/>
              <a:lumOff val="40000"/>
            </a:schemeClr>
          </a:solidFill>
          <a:ln w="9525">
            <a:noFill/>
            <a:miter lim="800000"/>
          </a:ln>
          <a:effectLst/>
        </p:spPr>
        <p:txBody>
          <a:bodyPr wrap="square">
            <a:spAutoFit/>
          </a:bodyPr>
          <a:lstStyle/>
          <a:p>
            <a:pPr algn="ctr">
              <a:spcBef>
                <a:spcPct val="50000"/>
              </a:spcBef>
              <a:defRPr/>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6</a:t>
            </a: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.2.1 </a:t>
            </a:r>
            <a:r>
              <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rPr>
              <a:t>采用队列式分枝限界法求解</a:t>
            </a:r>
            <a:endPar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9699" name="Text Box 3"/>
          <p:cNvSpPr txBox="1">
            <a:spLocks noChangeArrowheads="1"/>
          </p:cNvSpPr>
          <p:nvPr/>
        </p:nvSpPr>
        <p:spPr bwMode="auto">
          <a:xfrm>
            <a:off x="252412" y="873609"/>
            <a:ext cx="5891224" cy="707886"/>
          </a:xfrm>
          <a:prstGeom prst="rect">
            <a:avLst/>
          </a:prstGeom>
          <a:solidFill>
            <a:schemeClr val="accent6">
              <a:lumMod val="20000"/>
              <a:lumOff val="80000"/>
            </a:schemeClr>
          </a:solidFill>
          <a:ln w="9525">
            <a:noFill/>
            <a:miter lim="800000"/>
          </a:ln>
        </p:spPr>
        <p:txBody>
          <a:bodyPr wrap="square">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首先不考虑限界问</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题，用</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FIFO</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表示队</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列（实际上对应层次遍历）。初</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FIFO</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99" name="组合 98"/>
          <p:cNvGrpSpPr/>
          <p:nvPr/>
        </p:nvGrpSpPr>
        <p:grpSpPr>
          <a:xfrm>
            <a:off x="2630648" y="2000240"/>
            <a:ext cx="5441814" cy="428628"/>
            <a:chOff x="2630648" y="2143116"/>
            <a:chExt cx="5051342" cy="428628"/>
          </a:xfrm>
        </p:grpSpPr>
        <p:sp>
          <p:nvSpPr>
            <p:cNvPr id="14" name="TextBox 13"/>
            <p:cNvSpPr txBox="1"/>
            <p:nvPr/>
          </p:nvSpPr>
          <p:spPr>
            <a:xfrm>
              <a:off x="7258488" y="2223307"/>
              <a:ext cx="423502" cy="276999"/>
            </a:xfrm>
            <a:prstGeom prst="rect">
              <a:avLst/>
            </a:prstGeom>
            <a:noFill/>
          </p:spPr>
          <p:txBody>
            <a:bodyPr wrap="square" lIns="0" tIns="0" rIns="0" bIns="0"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i</a:t>
              </a:r>
              <a:r>
                <a:rPr lang="en-US" altLang="zh-CN" sz="1800" smtClean="0">
                  <a:solidFill>
                    <a:srgbClr val="0000FF"/>
                  </a:solidFill>
                  <a:latin typeface="Consolas" panose="020B0609020204030204" pitchFamily="49" charset="0"/>
                  <a:cs typeface="Consolas" panose="020B0609020204030204" pitchFamily="49" charset="0"/>
                </a:rPr>
                <a:t>=0</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6" name="直接连接符 15"/>
            <p:cNvCxnSpPr/>
            <p:nvPr/>
          </p:nvCxnSpPr>
          <p:spPr>
            <a:xfrm>
              <a:off x="3305396" y="2357430"/>
              <a:ext cx="3929090" cy="30086"/>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30648" y="2143116"/>
              <a:ext cx="79834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anose="020B0609020204030204" pitchFamily="49" charset="0"/>
                  <a:cs typeface="Consolas" panose="020B0609020204030204" pitchFamily="49" charset="0"/>
                </a:rPr>
                <a:t>A(0,0)</a:t>
              </a:r>
              <a:endParaRPr lang="zh-CN" altLang="en-US" sz="1600">
                <a:solidFill>
                  <a:srgbClr val="0000FF"/>
                </a:solidFill>
                <a:latin typeface="Consolas" panose="020B0609020204030204" pitchFamily="49" charset="0"/>
                <a:cs typeface="Consolas" panose="020B0609020204030204" pitchFamily="49" charset="0"/>
              </a:endParaRPr>
            </a:p>
          </p:txBody>
        </p:sp>
      </p:grpSp>
      <p:graphicFrame>
        <p:nvGraphicFramePr>
          <p:cNvPr id="24" name="表格 23"/>
          <p:cNvGraphicFramePr>
            <a:graphicFrameLocks noGrp="1"/>
          </p:cNvGraphicFramePr>
          <p:nvPr/>
        </p:nvGraphicFramePr>
        <p:xfrm>
          <a:off x="6357950" y="642918"/>
          <a:ext cx="2571768" cy="1112520"/>
        </p:xfrm>
        <a:graphic>
          <a:graphicData uri="http://schemas.openxmlformats.org/drawingml/2006/table">
            <a:tbl>
              <a:tblPr firstRow="1" bandRow="1">
                <a:tableStyleId>{327F97BB-C833-4FB7-BDE5-3F7075034690}</a:tableStyleId>
              </a:tblPr>
              <a:tblGrid>
                <a:gridCol w="642942"/>
                <a:gridCol w="642942"/>
                <a:gridCol w="642942"/>
                <a:gridCol w="642942"/>
              </a:tblGrid>
              <a:tr h="370840">
                <a:tc>
                  <a:txBody>
                    <a:bodyPr/>
                    <a:lstStyle/>
                    <a:p>
                      <a:pPr algn="ctr"/>
                      <a:r>
                        <a:rPr lang="zh-CN" altLang="en-US" sz="1600" b="1" smtClean="0">
                          <a:latin typeface="Consolas" panose="020B0609020204030204" pitchFamily="49" charset="0"/>
                          <a:cs typeface="Consolas" panose="020B0609020204030204" pitchFamily="49" charset="0"/>
                        </a:rPr>
                        <a:t>编号</a:t>
                      </a:r>
                      <a:endParaRPr lang="zh-CN" altLang="en-US" sz="1600"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tc>
                <a:tc>
                  <a:txBody>
                    <a:bodyPr/>
                    <a:lstStyle/>
                    <a:p>
                      <a:pPr algn="ctr"/>
                      <a:r>
                        <a:rPr lang="en-US" altLang="zh-CN" sz="1600" b="1" smtClean="0">
                          <a:latin typeface="Consolas" panose="020B0609020204030204" pitchFamily="49" charset="0"/>
                          <a:cs typeface="Consolas" panose="020B0609020204030204" pitchFamily="49" charset="0"/>
                        </a:rPr>
                        <a:t>1</a:t>
                      </a:r>
                      <a:endParaRPr lang="zh-CN" altLang="en-US" sz="1600" b="1">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a:tc>
                <a:tc>
                  <a:txBody>
                    <a:bodyPr/>
                    <a:lstStyle/>
                    <a:p>
                      <a:pPr algn="ctr"/>
                      <a:r>
                        <a:rPr lang="en-US" altLang="zh-CN" sz="1600" b="1" smtClean="0">
                          <a:latin typeface="Consolas" panose="020B0609020204030204" pitchFamily="49" charset="0"/>
                          <a:cs typeface="Consolas" panose="020B0609020204030204" pitchFamily="49" charset="0"/>
                        </a:rPr>
                        <a:t>2</a:t>
                      </a:r>
                      <a:endParaRPr lang="zh-CN" altLang="en-US" sz="1600" b="1">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a:tc>
                <a:tc>
                  <a:txBody>
                    <a:bodyPr/>
                    <a:lstStyle/>
                    <a:p>
                      <a:pPr algn="ctr"/>
                      <a:r>
                        <a:rPr lang="en-US" altLang="zh-CN" sz="1600" b="1" smtClean="0">
                          <a:latin typeface="Consolas" panose="020B0609020204030204" pitchFamily="49" charset="0"/>
                          <a:cs typeface="Consolas" panose="020B0609020204030204" pitchFamily="49" charset="0"/>
                        </a:rPr>
                        <a:t>3</a:t>
                      </a:r>
                      <a:endParaRPr lang="zh-CN" altLang="en-US" sz="1600" b="1">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a:tc>
              </a:tr>
              <a:tr h="370840">
                <a:tc>
                  <a:txBody>
                    <a:bodyPr/>
                    <a:lstStyle/>
                    <a:p>
                      <a:pPr algn="ctr"/>
                      <a:r>
                        <a:rPr lang="zh-CN" altLang="en-US" sz="1600" b="1" smtClean="0">
                          <a:latin typeface="Consolas" panose="020B0609020204030204" pitchFamily="49" charset="0"/>
                          <a:cs typeface="Consolas" panose="020B0609020204030204" pitchFamily="49" charset="0"/>
                        </a:rPr>
                        <a:t>重量</a:t>
                      </a:r>
                      <a:endParaRPr lang="zh-CN" altLang="en-US" sz="1600"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tc>
                <a:tc>
                  <a:txBody>
                    <a:bodyPr/>
                    <a:lstStyle/>
                    <a:p>
                      <a:pPr algn="ctr"/>
                      <a:r>
                        <a:rPr lang="en-US" altLang="zh-CN" sz="1600" b="1" smtClean="0">
                          <a:latin typeface="Consolas" panose="020B0609020204030204" pitchFamily="49" charset="0"/>
                          <a:cs typeface="Consolas" panose="020B0609020204030204" pitchFamily="49" charset="0"/>
                        </a:rPr>
                        <a:t>16</a:t>
                      </a:r>
                      <a:endParaRPr lang="zh-CN" altLang="en-US" sz="1600" b="1">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a:tc>
                <a:tc>
                  <a:txBody>
                    <a:bodyPr/>
                    <a:lstStyle/>
                    <a:p>
                      <a:pPr algn="ctr"/>
                      <a:r>
                        <a:rPr lang="en-US" altLang="zh-CN" sz="1600" b="1" smtClean="0">
                          <a:latin typeface="Consolas" panose="020B0609020204030204" pitchFamily="49" charset="0"/>
                          <a:cs typeface="Consolas" panose="020B0609020204030204" pitchFamily="49" charset="0"/>
                        </a:rPr>
                        <a:t>15</a:t>
                      </a:r>
                      <a:endParaRPr lang="zh-CN" altLang="en-US" sz="1600" b="1">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a:tc>
                <a:tc>
                  <a:txBody>
                    <a:bodyPr/>
                    <a:lstStyle/>
                    <a:p>
                      <a:pPr algn="ctr"/>
                      <a:r>
                        <a:rPr lang="en-US" altLang="zh-CN" sz="1600" b="1" smtClean="0">
                          <a:latin typeface="Consolas" panose="020B0609020204030204" pitchFamily="49" charset="0"/>
                          <a:cs typeface="Consolas" panose="020B0609020204030204" pitchFamily="49" charset="0"/>
                        </a:rPr>
                        <a:t>15</a:t>
                      </a:r>
                      <a:endParaRPr lang="zh-CN" altLang="en-US" sz="1600" b="1">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a:tc>
              </a:tr>
              <a:tr h="370840">
                <a:tc>
                  <a:txBody>
                    <a:bodyPr/>
                    <a:lstStyle/>
                    <a:p>
                      <a:pPr algn="ctr"/>
                      <a:r>
                        <a:rPr lang="zh-CN" altLang="en-US" sz="1600" b="1" smtClean="0">
                          <a:latin typeface="Consolas" panose="020B0609020204030204" pitchFamily="49" charset="0"/>
                          <a:cs typeface="Consolas" panose="020B0609020204030204" pitchFamily="49" charset="0"/>
                        </a:rPr>
                        <a:t>价值</a:t>
                      </a:r>
                      <a:endParaRPr lang="zh-CN" altLang="en-US" sz="1600"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tc>
                <a:tc>
                  <a:txBody>
                    <a:bodyPr/>
                    <a:lstStyle/>
                    <a:p>
                      <a:pPr algn="ctr"/>
                      <a:r>
                        <a:rPr lang="en-US" altLang="zh-CN" sz="1600" b="1" smtClean="0">
                          <a:latin typeface="Consolas" panose="020B0609020204030204" pitchFamily="49" charset="0"/>
                          <a:cs typeface="Consolas" panose="020B0609020204030204" pitchFamily="49" charset="0"/>
                        </a:rPr>
                        <a:t>45</a:t>
                      </a:r>
                      <a:endParaRPr lang="zh-CN" altLang="en-US" sz="1600" b="1">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a:tc>
                <a:tc>
                  <a:txBody>
                    <a:bodyPr/>
                    <a:lstStyle/>
                    <a:p>
                      <a:pPr algn="ctr"/>
                      <a:r>
                        <a:rPr lang="en-US" altLang="zh-CN" sz="1600" b="1" smtClean="0">
                          <a:latin typeface="Consolas" panose="020B0609020204030204" pitchFamily="49" charset="0"/>
                          <a:cs typeface="Consolas" panose="020B0609020204030204" pitchFamily="49" charset="0"/>
                        </a:rPr>
                        <a:t>25</a:t>
                      </a:r>
                      <a:endParaRPr lang="zh-CN" altLang="en-US" sz="1600" b="1">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a:tc>
                <a:tc>
                  <a:txBody>
                    <a:bodyPr/>
                    <a:lstStyle/>
                    <a:p>
                      <a:pPr algn="ctr"/>
                      <a:r>
                        <a:rPr lang="en-US" altLang="zh-CN" sz="1600" b="1" smtClean="0">
                          <a:latin typeface="Consolas" panose="020B0609020204030204" pitchFamily="49" charset="0"/>
                          <a:cs typeface="Consolas" panose="020B0609020204030204" pitchFamily="49" charset="0"/>
                        </a:rPr>
                        <a:t>25</a:t>
                      </a:r>
                      <a:endParaRPr lang="zh-CN" altLang="en-US" sz="1600" b="1">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a:tc>
              </a:tr>
            </a:tbl>
          </a:graphicData>
        </a:graphic>
      </p:graphicFrame>
      <p:grpSp>
        <p:nvGrpSpPr>
          <p:cNvPr id="104" name="组合 103"/>
          <p:cNvGrpSpPr/>
          <p:nvPr/>
        </p:nvGrpSpPr>
        <p:grpSpPr>
          <a:xfrm>
            <a:off x="3000364" y="4684742"/>
            <a:ext cx="2071702" cy="1071570"/>
            <a:chOff x="3000364" y="4827618"/>
            <a:chExt cx="2071702" cy="1071570"/>
          </a:xfrm>
        </p:grpSpPr>
        <p:sp>
          <p:nvSpPr>
            <p:cNvPr id="39" name="矩形 38"/>
            <p:cNvSpPr/>
            <p:nvPr/>
          </p:nvSpPr>
          <p:spPr>
            <a:xfrm>
              <a:off x="3000364" y="5470560"/>
              <a:ext cx="1000132"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chemeClr val="bg1"/>
                  </a:solidFill>
                  <a:latin typeface="Consolas" panose="020B0609020204030204" pitchFamily="49" charset="0"/>
                  <a:cs typeface="Consolas" panose="020B0609020204030204" pitchFamily="49" charset="0"/>
                </a:rPr>
                <a:t>L(30,50)</a:t>
              </a:r>
              <a:endParaRPr lang="zh-CN" altLang="en-US" sz="1600">
                <a:solidFill>
                  <a:schemeClr val="bg1"/>
                </a:solidFill>
                <a:latin typeface="Consolas" panose="020B0609020204030204" pitchFamily="49" charset="0"/>
                <a:cs typeface="Consolas" panose="020B0609020204030204" pitchFamily="49" charset="0"/>
              </a:endParaRPr>
            </a:p>
          </p:txBody>
        </p:sp>
        <p:sp>
          <p:nvSpPr>
            <p:cNvPr id="40" name="矩形 39"/>
            <p:cNvSpPr/>
            <p:nvPr/>
          </p:nvSpPr>
          <p:spPr>
            <a:xfrm>
              <a:off x="4071934" y="5470560"/>
              <a:ext cx="1000132"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anose="020B0609020204030204" pitchFamily="49" charset="0"/>
                  <a:cs typeface="Consolas" panose="020B0609020204030204" pitchFamily="49" charset="0"/>
                </a:rPr>
                <a:t>M(15,25)</a:t>
              </a:r>
              <a:endParaRPr lang="zh-CN" altLang="en-US" sz="1600">
                <a:solidFill>
                  <a:srgbClr val="0000FF"/>
                </a:solidFill>
                <a:latin typeface="Consolas" panose="020B0609020204030204" pitchFamily="49" charset="0"/>
                <a:cs typeface="Consolas" panose="020B0609020204030204" pitchFamily="49" charset="0"/>
              </a:endParaRPr>
            </a:p>
          </p:txBody>
        </p:sp>
        <p:cxnSp>
          <p:nvCxnSpPr>
            <p:cNvPr id="52" name="直接连接符 51"/>
            <p:cNvCxnSpPr>
              <a:stCxn id="34" idx="2"/>
              <a:endCxn id="39" idx="0"/>
            </p:cNvCxnSpPr>
            <p:nvPr/>
          </p:nvCxnSpPr>
          <p:spPr>
            <a:xfrm rot="5400000">
              <a:off x="3446852" y="4881197"/>
              <a:ext cx="642942" cy="535785"/>
            </a:xfrm>
            <a:prstGeom prst="line">
              <a:avLst/>
            </a:prstGeom>
          </p:spPr>
          <p:style>
            <a:lnRef idx="2">
              <a:schemeClr val="dk1"/>
            </a:lnRef>
            <a:fillRef idx="0">
              <a:schemeClr val="dk1"/>
            </a:fillRef>
            <a:effectRef idx="1">
              <a:schemeClr val="dk1"/>
            </a:effectRef>
            <a:fontRef idx="minor">
              <a:schemeClr val="tx1"/>
            </a:fontRef>
          </p:style>
        </p:cxnSp>
        <p:cxnSp>
          <p:nvCxnSpPr>
            <p:cNvPr id="54" name="直接连接符 53"/>
            <p:cNvCxnSpPr>
              <a:stCxn id="34" idx="2"/>
              <a:endCxn id="40" idx="0"/>
            </p:cNvCxnSpPr>
            <p:nvPr/>
          </p:nvCxnSpPr>
          <p:spPr>
            <a:xfrm rot="16200000" flipH="1">
              <a:off x="3982636" y="4881196"/>
              <a:ext cx="642942" cy="535785"/>
            </a:xfrm>
            <a:prstGeom prst="line">
              <a:avLst/>
            </a:prstGeom>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4429124" y="4979247"/>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80" name="TextBox 79"/>
            <p:cNvSpPr txBox="1"/>
            <p:nvPr/>
          </p:nvSpPr>
          <p:spPr>
            <a:xfrm>
              <a:off x="3584394" y="4929198"/>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109" name="组合 108"/>
          <p:cNvGrpSpPr/>
          <p:nvPr/>
        </p:nvGrpSpPr>
        <p:grpSpPr>
          <a:xfrm>
            <a:off x="5143504" y="4684742"/>
            <a:ext cx="1785950" cy="1071570"/>
            <a:chOff x="5143504" y="4827618"/>
            <a:chExt cx="1785950" cy="1071570"/>
          </a:xfrm>
        </p:grpSpPr>
        <p:sp>
          <p:nvSpPr>
            <p:cNvPr id="41" name="矩形 40"/>
            <p:cNvSpPr/>
            <p:nvPr/>
          </p:nvSpPr>
          <p:spPr>
            <a:xfrm>
              <a:off x="5143504" y="5470560"/>
              <a:ext cx="928694"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anose="020B0609020204030204" pitchFamily="49" charset="0"/>
                  <a:cs typeface="Consolas" panose="020B0609020204030204" pitchFamily="49" charset="0"/>
                </a:rPr>
                <a:t>N(15,25)</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2" name="矩形 41"/>
            <p:cNvSpPr/>
            <p:nvPr/>
          </p:nvSpPr>
          <p:spPr>
            <a:xfrm>
              <a:off x="6143636" y="5470560"/>
              <a:ext cx="785818"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anose="020B0609020204030204" pitchFamily="49" charset="0"/>
                  <a:cs typeface="Consolas" panose="020B0609020204030204" pitchFamily="49" charset="0"/>
                </a:rPr>
                <a:t>O(0,0)</a:t>
              </a:r>
              <a:endParaRPr lang="zh-CN" altLang="en-US" sz="1600">
                <a:solidFill>
                  <a:srgbClr val="0000FF"/>
                </a:solidFill>
                <a:latin typeface="Consolas" panose="020B0609020204030204" pitchFamily="49" charset="0"/>
                <a:cs typeface="Consolas" panose="020B0609020204030204" pitchFamily="49" charset="0"/>
              </a:endParaRPr>
            </a:p>
          </p:txBody>
        </p:sp>
        <p:cxnSp>
          <p:nvCxnSpPr>
            <p:cNvPr id="56" name="直接连接符 55"/>
            <p:cNvCxnSpPr>
              <a:stCxn id="35" idx="2"/>
              <a:endCxn id="41" idx="0"/>
            </p:cNvCxnSpPr>
            <p:nvPr/>
          </p:nvCxnSpPr>
          <p:spPr>
            <a:xfrm rot="5400000">
              <a:off x="5500694" y="4934775"/>
              <a:ext cx="642942" cy="428628"/>
            </a:xfrm>
            <a:prstGeom prst="line">
              <a:avLst/>
            </a:prstGeom>
          </p:spPr>
          <p:style>
            <a:lnRef idx="2">
              <a:schemeClr val="dk1"/>
            </a:lnRef>
            <a:fillRef idx="0">
              <a:schemeClr val="dk1"/>
            </a:fillRef>
            <a:effectRef idx="1">
              <a:schemeClr val="dk1"/>
            </a:effectRef>
            <a:fontRef idx="minor">
              <a:schemeClr val="tx1"/>
            </a:fontRef>
          </p:style>
        </p:cxnSp>
        <p:cxnSp>
          <p:nvCxnSpPr>
            <p:cNvPr id="58" name="直接连接符 57"/>
            <p:cNvCxnSpPr>
              <a:stCxn id="35" idx="2"/>
              <a:endCxn id="42" idx="0"/>
            </p:cNvCxnSpPr>
            <p:nvPr/>
          </p:nvCxnSpPr>
          <p:spPr>
            <a:xfrm rot="16200000" flipH="1">
              <a:off x="5965041" y="4899056"/>
              <a:ext cx="642942" cy="500066"/>
            </a:xfrm>
            <a:prstGeom prst="line">
              <a:avLst/>
            </a:prstGeom>
          </p:spPr>
          <p:style>
            <a:lnRef idx="2">
              <a:schemeClr val="dk1"/>
            </a:lnRef>
            <a:fillRef idx="0">
              <a:schemeClr val="dk1"/>
            </a:fillRef>
            <a:effectRef idx="1">
              <a:schemeClr val="dk1"/>
            </a:effectRef>
            <a:fontRef idx="minor">
              <a:schemeClr val="tx1"/>
            </a:fontRef>
          </p:style>
        </p:cxnSp>
        <p:sp>
          <p:nvSpPr>
            <p:cNvPr id="69" name="TextBox 68"/>
            <p:cNvSpPr txBox="1"/>
            <p:nvPr/>
          </p:nvSpPr>
          <p:spPr>
            <a:xfrm>
              <a:off x="6354232" y="4879039"/>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81" name="TextBox 80"/>
            <p:cNvSpPr txBox="1"/>
            <p:nvPr/>
          </p:nvSpPr>
          <p:spPr>
            <a:xfrm>
              <a:off x="5643570" y="4937951"/>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102" name="组合 101"/>
          <p:cNvGrpSpPr/>
          <p:nvPr/>
        </p:nvGrpSpPr>
        <p:grpSpPr>
          <a:xfrm>
            <a:off x="3571868" y="3702171"/>
            <a:ext cx="2857520" cy="982571"/>
            <a:chOff x="3571868" y="3845047"/>
            <a:chExt cx="2857520" cy="982571"/>
          </a:xfrm>
        </p:grpSpPr>
        <p:sp>
          <p:nvSpPr>
            <p:cNvPr id="34" name="矩形 33"/>
            <p:cNvSpPr/>
            <p:nvPr/>
          </p:nvSpPr>
          <p:spPr>
            <a:xfrm>
              <a:off x="3571868" y="4398990"/>
              <a:ext cx="92869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anose="020B0609020204030204" pitchFamily="49" charset="0"/>
                  <a:cs typeface="Consolas" panose="020B0609020204030204" pitchFamily="49" charset="0"/>
                </a:rPr>
                <a:t>F(15,25)</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5" name="矩形 34"/>
            <p:cNvSpPr/>
            <p:nvPr/>
          </p:nvSpPr>
          <p:spPr>
            <a:xfrm>
              <a:off x="5643570" y="4398990"/>
              <a:ext cx="78581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anose="020B0609020204030204" pitchFamily="49" charset="0"/>
                  <a:cs typeface="Consolas" panose="020B0609020204030204" pitchFamily="49" charset="0"/>
                </a:rPr>
                <a:t>G(0,0)</a:t>
              </a:r>
              <a:endParaRPr lang="zh-CN" altLang="en-US" sz="1600">
                <a:solidFill>
                  <a:srgbClr val="0000FF"/>
                </a:solidFill>
                <a:latin typeface="Consolas" panose="020B0609020204030204" pitchFamily="49" charset="0"/>
                <a:cs typeface="Consolas" panose="020B0609020204030204" pitchFamily="49" charset="0"/>
              </a:endParaRPr>
            </a:p>
          </p:txBody>
        </p:sp>
        <p:cxnSp>
          <p:nvCxnSpPr>
            <p:cNvPr id="64" name="直接连接符 63"/>
            <p:cNvCxnSpPr>
              <a:stCxn id="27" idx="2"/>
              <a:endCxn id="34" idx="0"/>
            </p:cNvCxnSpPr>
            <p:nvPr/>
          </p:nvCxnSpPr>
          <p:spPr>
            <a:xfrm rot="5400000">
              <a:off x="4265600" y="3699681"/>
              <a:ext cx="469924" cy="928694"/>
            </a:xfrm>
            <a:prstGeom prst="line">
              <a:avLst/>
            </a:prstGeom>
          </p:spPr>
          <p:style>
            <a:lnRef idx="2">
              <a:schemeClr val="dk1"/>
            </a:lnRef>
            <a:fillRef idx="0">
              <a:schemeClr val="dk1"/>
            </a:fillRef>
            <a:effectRef idx="1">
              <a:schemeClr val="dk1"/>
            </a:effectRef>
            <a:fontRef idx="minor">
              <a:schemeClr val="tx1"/>
            </a:fontRef>
          </p:style>
        </p:cxnSp>
        <p:cxnSp>
          <p:nvCxnSpPr>
            <p:cNvPr id="66" name="直接连接符 65"/>
            <p:cNvCxnSpPr>
              <a:stCxn id="27" idx="2"/>
              <a:endCxn id="35" idx="0"/>
            </p:cNvCxnSpPr>
            <p:nvPr/>
          </p:nvCxnSpPr>
          <p:spPr>
            <a:xfrm rot="16200000" flipH="1">
              <a:off x="5265732" y="3628243"/>
              <a:ext cx="469924" cy="1071570"/>
            </a:xfrm>
            <a:prstGeom prst="line">
              <a:avLst/>
            </a:prstGeom>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5500694" y="3845047"/>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82" name="TextBox 81"/>
            <p:cNvSpPr txBox="1"/>
            <p:nvPr/>
          </p:nvSpPr>
          <p:spPr>
            <a:xfrm>
              <a:off x="4273722" y="3912767"/>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112" name="组合 111"/>
          <p:cNvGrpSpPr/>
          <p:nvPr/>
        </p:nvGrpSpPr>
        <p:grpSpPr>
          <a:xfrm>
            <a:off x="857224" y="2428868"/>
            <a:ext cx="8215370" cy="1357322"/>
            <a:chOff x="857224" y="2500306"/>
            <a:chExt cx="8215370" cy="1357322"/>
          </a:xfrm>
        </p:grpSpPr>
        <p:cxnSp>
          <p:nvCxnSpPr>
            <p:cNvPr id="18" name="直接连接符 17"/>
            <p:cNvCxnSpPr/>
            <p:nvPr/>
          </p:nvCxnSpPr>
          <p:spPr>
            <a:xfrm flipV="1">
              <a:off x="4500562" y="2920181"/>
              <a:ext cx="2416366"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57356" y="2786058"/>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3" name="TextBox 12"/>
            <p:cNvSpPr txBox="1"/>
            <p:nvPr/>
          </p:nvSpPr>
          <p:spPr>
            <a:xfrm>
              <a:off x="4168424" y="2782285"/>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7" name="TextBox 16"/>
            <p:cNvSpPr txBox="1"/>
            <p:nvPr/>
          </p:nvSpPr>
          <p:spPr>
            <a:xfrm>
              <a:off x="6988366" y="2786058"/>
              <a:ext cx="2084228" cy="276999"/>
            </a:xfrm>
            <a:prstGeom prst="rect">
              <a:avLst/>
            </a:prstGeom>
            <a:noFill/>
          </p:spPr>
          <p:txBody>
            <a:bodyPr wrap="square" lIns="0" tIns="0" rIns="0" bIns="0" rtlCol="0">
              <a:spAutoFit/>
            </a:bodyPr>
            <a:lstStyle/>
            <a:p>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选择或不选择物品</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3" name="矩形 22"/>
            <p:cNvSpPr/>
            <p:nvPr/>
          </p:nvSpPr>
          <p:spPr>
            <a:xfrm>
              <a:off x="857224" y="3429000"/>
              <a:ext cx="101265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anose="020B0609020204030204" pitchFamily="49" charset="0"/>
                  <a:cs typeface="Consolas" panose="020B0609020204030204" pitchFamily="49" charset="0"/>
                </a:rPr>
                <a:t>B(16,45)</a:t>
              </a:r>
              <a:endParaRPr lang="zh-CN" altLang="en-US" sz="1600">
                <a:solidFill>
                  <a:srgbClr val="0000FF"/>
                </a:solidFill>
                <a:latin typeface="Consolas" panose="020B0609020204030204" pitchFamily="49" charset="0"/>
                <a:cs typeface="Consolas" panose="020B0609020204030204" pitchFamily="49" charset="0"/>
              </a:endParaRPr>
            </a:p>
          </p:txBody>
        </p:sp>
        <p:cxnSp>
          <p:nvCxnSpPr>
            <p:cNvPr id="26" name="直接连接符 25"/>
            <p:cNvCxnSpPr>
              <a:stCxn id="22" idx="2"/>
              <a:endCxn id="23" idx="0"/>
            </p:cNvCxnSpPr>
            <p:nvPr/>
          </p:nvCxnSpPr>
          <p:spPr>
            <a:xfrm rot="5400000">
              <a:off x="1747768" y="2116091"/>
              <a:ext cx="928694" cy="1697124"/>
            </a:xfrm>
            <a:prstGeom prst="line">
              <a:avLst/>
            </a:prstGeom>
          </p:spPr>
          <p:style>
            <a:lnRef idx="2">
              <a:schemeClr val="dk1"/>
            </a:lnRef>
            <a:fillRef idx="0">
              <a:schemeClr val="dk1"/>
            </a:fillRef>
            <a:effectRef idx="1">
              <a:schemeClr val="dk1"/>
            </a:effectRef>
            <a:fontRef idx="minor">
              <a:schemeClr val="tx1"/>
            </a:fontRef>
          </p:style>
        </p:cxnSp>
        <p:sp>
          <p:nvSpPr>
            <p:cNvPr id="27" name="矩形 26"/>
            <p:cNvSpPr/>
            <p:nvPr/>
          </p:nvSpPr>
          <p:spPr>
            <a:xfrm>
              <a:off x="4572000" y="3429000"/>
              <a:ext cx="78581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anose="020B0609020204030204" pitchFamily="49" charset="0"/>
                  <a:cs typeface="Consolas" panose="020B0609020204030204" pitchFamily="49" charset="0"/>
                </a:rPr>
                <a:t>C(0,0)</a:t>
              </a:r>
              <a:endParaRPr lang="zh-CN" altLang="en-US" sz="1600">
                <a:solidFill>
                  <a:srgbClr val="0000FF"/>
                </a:solidFill>
                <a:latin typeface="Consolas" panose="020B0609020204030204" pitchFamily="49" charset="0"/>
                <a:cs typeface="Consolas" panose="020B0609020204030204" pitchFamily="49" charset="0"/>
              </a:endParaRPr>
            </a:p>
          </p:txBody>
        </p:sp>
        <p:cxnSp>
          <p:nvCxnSpPr>
            <p:cNvPr id="29" name="直接连接符 28"/>
            <p:cNvCxnSpPr>
              <a:stCxn id="22" idx="2"/>
              <a:endCxn id="27" idx="0"/>
            </p:cNvCxnSpPr>
            <p:nvPr/>
          </p:nvCxnSpPr>
          <p:spPr>
            <a:xfrm rot="16200000" flipH="1">
              <a:off x="3548446" y="2012537"/>
              <a:ext cx="928694" cy="1904232"/>
            </a:xfrm>
            <a:prstGeom prst="line">
              <a:avLst/>
            </a:prstGeom>
          </p:spPr>
          <p:style>
            <a:lnRef idx="2">
              <a:schemeClr val="dk1"/>
            </a:lnRef>
            <a:fillRef idx="0">
              <a:schemeClr val="dk1"/>
            </a:fillRef>
            <a:effectRef idx="1">
              <a:schemeClr val="dk1"/>
            </a:effectRef>
            <a:fontRef idx="minor">
              <a:schemeClr val="tx1"/>
            </a:fontRef>
          </p:style>
        </p:cxnSp>
        <p:sp>
          <p:nvSpPr>
            <p:cNvPr id="83" name="TextBox 82"/>
            <p:cNvSpPr txBox="1"/>
            <p:nvPr/>
          </p:nvSpPr>
          <p:spPr>
            <a:xfrm>
              <a:off x="7643834" y="3491575"/>
              <a:ext cx="571504" cy="276999"/>
            </a:xfrm>
            <a:prstGeom prst="rect">
              <a:avLst/>
            </a:prstGeom>
            <a:noFill/>
          </p:spPr>
          <p:txBody>
            <a:bodyPr wrap="square" lIns="0" tIns="0" rIns="0" bIns="0"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i</a:t>
              </a: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84" name="直接连接符 83"/>
            <p:cNvCxnSpPr/>
            <p:nvPr/>
          </p:nvCxnSpPr>
          <p:spPr>
            <a:xfrm>
              <a:off x="5572132" y="3638224"/>
              <a:ext cx="1916300"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142844" y="3786190"/>
            <a:ext cx="8929750" cy="898552"/>
            <a:chOff x="142844" y="3929066"/>
            <a:chExt cx="8929750" cy="898552"/>
          </a:xfrm>
        </p:grpSpPr>
        <p:grpSp>
          <p:nvGrpSpPr>
            <p:cNvPr id="101" name="组合 100"/>
            <p:cNvGrpSpPr/>
            <p:nvPr/>
          </p:nvGrpSpPr>
          <p:grpSpPr>
            <a:xfrm>
              <a:off x="142844" y="3929066"/>
              <a:ext cx="2214578" cy="898552"/>
              <a:chOff x="142844" y="3929066"/>
              <a:chExt cx="2214578" cy="898552"/>
            </a:xfrm>
          </p:grpSpPr>
          <p:sp>
            <p:nvSpPr>
              <p:cNvPr id="31" name="矩形 30"/>
              <p:cNvSpPr/>
              <p:nvPr/>
            </p:nvSpPr>
            <p:spPr>
              <a:xfrm>
                <a:off x="357158" y="4398990"/>
                <a:ext cx="92869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anose="020B0609020204030204" pitchFamily="49" charset="0"/>
                    <a:cs typeface="Consolas" panose="020B0609020204030204" pitchFamily="49" charset="0"/>
                  </a:rPr>
                  <a:t>D(</a:t>
                </a:r>
                <a:r>
                  <a:rPr lang="en-US" altLang="zh-CN" sz="1600" smtClean="0">
                    <a:solidFill>
                      <a:srgbClr val="9900FF"/>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31</a:t>
                </a:r>
                <a:r>
                  <a:rPr lang="en-US" altLang="zh-CN" sz="1600" smtClean="0">
                    <a:solidFill>
                      <a:srgbClr val="0000FF"/>
                    </a:solidFill>
                    <a:latin typeface="Consolas" panose="020B0609020204030204" pitchFamily="49" charset="0"/>
                    <a:cs typeface="Consolas" panose="020B0609020204030204" pitchFamily="49" charset="0"/>
                  </a:rPr>
                  <a:t>,70)</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2" name="TextBox 31"/>
              <p:cNvSpPr txBox="1"/>
              <p:nvPr/>
            </p:nvSpPr>
            <p:spPr>
              <a:xfrm>
                <a:off x="142844" y="4429132"/>
                <a:ext cx="142876" cy="369332"/>
              </a:xfrm>
              <a:prstGeom prst="rect">
                <a:avLst/>
              </a:prstGeom>
              <a:noFill/>
            </p:spPr>
            <p:txBody>
              <a:bodyPr wrap="square" lIns="0" tIns="0" rIns="0" bIns="0" rtlCol="0">
                <a:spAutoFit/>
              </a:bodyPr>
              <a:lstStyle/>
              <a:p>
                <a:r>
                  <a:rPr lang="en-US" altLang="zh-CN" smtClean="0">
                    <a:solidFill>
                      <a:srgbClr val="FF0000"/>
                    </a:solidFill>
                    <a:latin typeface="Consolas" panose="020B0609020204030204" pitchFamily="49" charset="0"/>
                    <a:cs typeface="Consolas" panose="020B0609020204030204" pitchFamily="49" charset="0"/>
                    <a:sym typeface="Symbol" panose="05050102010706020507"/>
                  </a:rPr>
                  <a:t></a:t>
                </a:r>
                <a:endParaRPr lang="zh-CN" altLang="en-US">
                  <a:solidFill>
                    <a:srgbClr val="FF0000"/>
                  </a:solidFill>
                  <a:latin typeface="Consolas" panose="020B0609020204030204" pitchFamily="49" charset="0"/>
                  <a:cs typeface="Consolas" panose="020B0609020204030204" pitchFamily="49" charset="0"/>
                </a:endParaRPr>
              </a:p>
            </p:txBody>
          </p:sp>
          <p:sp>
            <p:nvSpPr>
              <p:cNvPr id="33" name="矩形 32"/>
              <p:cNvSpPr/>
              <p:nvPr/>
            </p:nvSpPr>
            <p:spPr>
              <a:xfrm>
                <a:off x="1428728" y="4398990"/>
                <a:ext cx="92869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anose="020B0609020204030204" pitchFamily="49" charset="0"/>
                    <a:cs typeface="Consolas" panose="020B0609020204030204" pitchFamily="49" charset="0"/>
                  </a:rPr>
                  <a:t>E(16,45)</a:t>
                </a:r>
                <a:endParaRPr lang="zh-CN" altLang="en-US" sz="1600">
                  <a:solidFill>
                    <a:srgbClr val="0000FF"/>
                  </a:solidFill>
                  <a:latin typeface="Consolas" panose="020B0609020204030204" pitchFamily="49" charset="0"/>
                  <a:cs typeface="Consolas" panose="020B0609020204030204" pitchFamily="49" charset="0"/>
                </a:endParaRPr>
              </a:p>
            </p:txBody>
          </p:sp>
          <p:cxnSp>
            <p:nvCxnSpPr>
              <p:cNvPr id="60" name="直接连接符 59"/>
              <p:cNvCxnSpPr>
                <a:stCxn id="23" idx="2"/>
                <a:endCxn id="31" idx="0"/>
              </p:cNvCxnSpPr>
              <p:nvPr/>
            </p:nvCxnSpPr>
            <p:spPr>
              <a:xfrm rot="5400000">
                <a:off x="857567" y="3893004"/>
                <a:ext cx="469924" cy="542048"/>
              </a:xfrm>
              <a:prstGeom prst="line">
                <a:avLst/>
              </a:prstGeom>
            </p:spPr>
            <p:style>
              <a:lnRef idx="2">
                <a:schemeClr val="dk1"/>
              </a:lnRef>
              <a:fillRef idx="0">
                <a:schemeClr val="dk1"/>
              </a:fillRef>
              <a:effectRef idx="1">
                <a:schemeClr val="dk1"/>
              </a:effectRef>
              <a:fontRef idx="minor">
                <a:schemeClr val="tx1"/>
              </a:fontRef>
            </p:style>
          </p:cxnSp>
          <p:cxnSp>
            <p:nvCxnSpPr>
              <p:cNvPr id="62" name="直接连接符 61"/>
              <p:cNvCxnSpPr>
                <a:stCxn id="23" idx="2"/>
                <a:endCxn id="33" idx="0"/>
              </p:cNvCxnSpPr>
              <p:nvPr/>
            </p:nvCxnSpPr>
            <p:spPr>
              <a:xfrm rot="16200000" flipH="1">
                <a:off x="1393352" y="3899267"/>
                <a:ext cx="469924" cy="529522"/>
              </a:xfrm>
              <a:prstGeom prst="line">
                <a:avLst/>
              </a:prstGeom>
            </p:spPr>
            <p:style>
              <a:lnRef idx="2">
                <a:schemeClr val="dk1"/>
              </a:lnRef>
              <a:fillRef idx="0">
                <a:schemeClr val="dk1"/>
              </a:fillRef>
              <a:effectRef idx="1">
                <a:schemeClr val="dk1"/>
              </a:effectRef>
              <a:fontRef idx="minor">
                <a:schemeClr val="tx1"/>
              </a:fontRef>
            </p:style>
          </p:cxnSp>
          <p:sp>
            <p:nvSpPr>
              <p:cNvPr id="72" name="TextBox 71"/>
              <p:cNvSpPr txBox="1"/>
              <p:nvPr/>
            </p:nvSpPr>
            <p:spPr>
              <a:xfrm>
                <a:off x="1857356" y="4047551"/>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78" name="TextBox 77"/>
              <p:cNvSpPr txBox="1"/>
              <p:nvPr/>
            </p:nvSpPr>
            <p:spPr>
              <a:xfrm>
                <a:off x="835890" y="3937874"/>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grpSp>
        <p:sp>
          <p:nvSpPr>
            <p:cNvPr id="85" name="TextBox 84"/>
            <p:cNvSpPr txBox="1"/>
            <p:nvPr/>
          </p:nvSpPr>
          <p:spPr>
            <a:xfrm>
              <a:off x="7656360" y="4429132"/>
              <a:ext cx="630416" cy="276999"/>
            </a:xfrm>
            <a:prstGeom prst="rect">
              <a:avLst/>
            </a:prstGeom>
            <a:noFill/>
          </p:spPr>
          <p:txBody>
            <a:bodyPr wrap="square" lIns="0" tIns="0" rIns="0" bIns="0"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i</a:t>
              </a: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86" name="直接连接符 85"/>
            <p:cNvCxnSpPr/>
            <p:nvPr/>
          </p:nvCxnSpPr>
          <p:spPr>
            <a:xfrm>
              <a:off x="6572264" y="4572008"/>
              <a:ext cx="928694"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988366" y="3982888"/>
              <a:ext cx="2084228" cy="276999"/>
            </a:xfrm>
            <a:prstGeom prst="rect">
              <a:avLst/>
            </a:prstGeom>
            <a:noFill/>
          </p:spPr>
          <p:txBody>
            <a:bodyPr wrap="square" lIns="0" tIns="0" rIns="0" bIns="0" rtlCol="0">
              <a:spAutoFit/>
            </a:bodyPr>
            <a:lstStyle/>
            <a:p>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选择或不选择物品</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93" name="直接连接符 92"/>
            <p:cNvCxnSpPr/>
            <p:nvPr/>
          </p:nvCxnSpPr>
          <p:spPr>
            <a:xfrm flipV="1">
              <a:off x="5786446" y="4117011"/>
              <a:ext cx="1130482"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114" name="组合 113"/>
          <p:cNvGrpSpPr/>
          <p:nvPr/>
        </p:nvGrpSpPr>
        <p:grpSpPr>
          <a:xfrm>
            <a:off x="642910" y="4643446"/>
            <a:ext cx="8429684" cy="1143008"/>
            <a:chOff x="642910" y="4756180"/>
            <a:chExt cx="8429684" cy="1143008"/>
          </a:xfrm>
        </p:grpSpPr>
        <p:grpSp>
          <p:nvGrpSpPr>
            <p:cNvPr id="103" name="组合 102"/>
            <p:cNvGrpSpPr/>
            <p:nvPr/>
          </p:nvGrpSpPr>
          <p:grpSpPr>
            <a:xfrm>
              <a:off x="642910" y="4756180"/>
              <a:ext cx="2214578" cy="1143008"/>
              <a:chOff x="642910" y="4756180"/>
              <a:chExt cx="2214578" cy="1143008"/>
            </a:xfrm>
          </p:grpSpPr>
          <p:sp>
            <p:nvSpPr>
              <p:cNvPr id="36" name="矩形 35"/>
              <p:cNvSpPr/>
              <p:nvPr/>
            </p:nvSpPr>
            <p:spPr>
              <a:xfrm>
                <a:off x="857224" y="5470560"/>
                <a:ext cx="1000132"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anose="020B0609020204030204" pitchFamily="49" charset="0"/>
                    <a:cs typeface="Consolas" panose="020B0609020204030204" pitchFamily="49" charset="0"/>
                  </a:rPr>
                  <a:t>J(</a:t>
                </a:r>
                <a:r>
                  <a:rPr lang="en-US" altLang="zh-CN" sz="1600" smtClean="0">
                    <a:solidFill>
                      <a:srgbClr val="9900FF"/>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31</a:t>
                </a:r>
                <a:r>
                  <a:rPr lang="en-US" altLang="zh-CN" sz="1600" smtClean="0">
                    <a:solidFill>
                      <a:srgbClr val="0000FF"/>
                    </a:solidFill>
                    <a:latin typeface="Consolas" panose="020B0609020204030204" pitchFamily="49" charset="0"/>
                    <a:cs typeface="Consolas" panose="020B0609020204030204" pitchFamily="49" charset="0"/>
                  </a:rPr>
                  <a:t>,70)</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7" name="矩形 36"/>
              <p:cNvSpPr/>
              <p:nvPr/>
            </p:nvSpPr>
            <p:spPr>
              <a:xfrm>
                <a:off x="1928794" y="5470560"/>
                <a:ext cx="928694"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anose="020B0609020204030204" pitchFamily="49" charset="0"/>
                    <a:cs typeface="Consolas" panose="020B0609020204030204" pitchFamily="49" charset="0"/>
                  </a:rPr>
                  <a:t>K(16,45)</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8" name="TextBox 37"/>
              <p:cNvSpPr txBox="1"/>
              <p:nvPr/>
            </p:nvSpPr>
            <p:spPr>
              <a:xfrm>
                <a:off x="642910" y="5529856"/>
                <a:ext cx="142876" cy="369332"/>
              </a:xfrm>
              <a:prstGeom prst="rect">
                <a:avLst/>
              </a:prstGeom>
              <a:noFill/>
            </p:spPr>
            <p:txBody>
              <a:bodyPr wrap="square" lIns="0" tIns="0" rIns="0" bIns="0" rtlCol="0">
                <a:spAutoFit/>
              </a:bodyPr>
              <a:lstStyle/>
              <a:p>
                <a:r>
                  <a:rPr lang="en-US" altLang="zh-CN" smtClean="0">
                    <a:solidFill>
                      <a:srgbClr val="FF0000"/>
                    </a:solidFill>
                    <a:latin typeface="Consolas" panose="020B0609020204030204" pitchFamily="49" charset="0"/>
                    <a:cs typeface="Consolas" panose="020B0609020204030204" pitchFamily="49" charset="0"/>
                    <a:sym typeface="Symbol" panose="05050102010706020507"/>
                  </a:rPr>
                  <a:t></a:t>
                </a:r>
                <a:endParaRPr lang="zh-CN" altLang="en-US">
                  <a:solidFill>
                    <a:srgbClr val="FF0000"/>
                  </a:solidFill>
                  <a:latin typeface="Consolas" panose="020B0609020204030204" pitchFamily="49" charset="0"/>
                  <a:cs typeface="Consolas" panose="020B0609020204030204" pitchFamily="49" charset="0"/>
                </a:endParaRPr>
              </a:p>
            </p:txBody>
          </p:sp>
          <p:cxnSp>
            <p:nvCxnSpPr>
              <p:cNvPr id="48" name="直接连接符 47"/>
              <p:cNvCxnSpPr>
                <a:stCxn id="33" idx="2"/>
                <a:endCxn id="36" idx="0"/>
              </p:cNvCxnSpPr>
              <p:nvPr/>
            </p:nvCxnSpPr>
            <p:spPr>
              <a:xfrm rot="5400000">
                <a:off x="1267993" y="4845478"/>
                <a:ext cx="714380" cy="535785"/>
              </a:xfrm>
              <a:prstGeom prst="line">
                <a:avLst/>
              </a:prstGeom>
            </p:spPr>
            <p:style>
              <a:lnRef idx="2">
                <a:schemeClr val="dk1"/>
              </a:lnRef>
              <a:fillRef idx="0">
                <a:schemeClr val="dk1"/>
              </a:fillRef>
              <a:effectRef idx="1">
                <a:schemeClr val="dk1"/>
              </a:effectRef>
              <a:fontRef idx="minor">
                <a:schemeClr val="tx1"/>
              </a:fontRef>
            </p:style>
          </p:cxnSp>
          <p:cxnSp>
            <p:nvCxnSpPr>
              <p:cNvPr id="50" name="直接连接符 49"/>
              <p:cNvCxnSpPr>
                <a:stCxn id="33" idx="2"/>
                <a:endCxn id="37" idx="0"/>
              </p:cNvCxnSpPr>
              <p:nvPr/>
            </p:nvCxnSpPr>
            <p:spPr>
              <a:xfrm rot="16200000" flipH="1">
                <a:off x="1785918" y="4863337"/>
                <a:ext cx="714380" cy="500066"/>
              </a:xfrm>
              <a:prstGeom prst="line">
                <a:avLst/>
              </a:prstGeom>
            </p:spPr>
            <p:style>
              <a:lnRef idx="2">
                <a:schemeClr val="dk1"/>
              </a:lnRef>
              <a:fillRef idx="0">
                <a:schemeClr val="dk1"/>
              </a:fillRef>
              <a:effectRef idx="1">
                <a:schemeClr val="dk1"/>
              </a:effectRef>
              <a:fontRef idx="minor">
                <a:schemeClr val="tx1"/>
              </a:fontRef>
            </p:style>
          </p:cxnSp>
          <p:sp>
            <p:nvSpPr>
              <p:cNvPr id="77" name="TextBox 76"/>
              <p:cNvSpPr txBox="1"/>
              <p:nvPr/>
            </p:nvSpPr>
            <p:spPr>
              <a:xfrm>
                <a:off x="2214546" y="4929198"/>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79" name="TextBox 78"/>
              <p:cNvSpPr txBox="1"/>
              <p:nvPr/>
            </p:nvSpPr>
            <p:spPr>
              <a:xfrm>
                <a:off x="1428728" y="4937951"/>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grpSp>
        <p:sp>
          <p:nvSpPr>
            <p:cNvPr id="87" name="TextBox 86"/>
            <p:cNvSpPr txBox="1"/>
            <p:nvPr/>
          </p:nvSpPr>
          <p:spPr>
            <a:xfrm>
              <a:off x="7643834" y="5500702"/>
              <a:ext cx="571504" cy="276999"/>
            </a:xfrm>
            <a:prstGeom prst="rect">
              <a:avLst/>
            </a:prstGeom>
            <a:noFill/>
          </p:spPr>
          <p:txBody>
            <a:bodyPr wrap="square" lIns="0" tIns="0" rIns="0" bIns="0"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i</a:t>
              </a: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88" name="直接连接符 87"/>
            <p:cNvCxnSpPr/>
            <p:nvPr/>
          </p:nvCxnSpPr>
          <p:spPr>
            <a:xfrm flipV="1">
              <a:off x="7072330" y="5664911"/>
              <a:ext cx="416102"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6988366" y="4941724"/>
              <a:ext cx="2084228" cy="276999"/>
            </a:xfrm>
            <a:prstGeom prst="rect">
              <a:avLst/>
            </a:prstGeom>
            <a:noFill/>
          </p:spPr>
          <p:txBody>
            <a:bodyPr wrap="square" lIns="0" tIns="0" rIns="0" bIns="0" rtlCol="0">
              <a:spAutoFit/>
            </a:bodyPr>
            <a:lstStyle/>
            <a:p>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选择或不选择物品</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95" name="直接连接符 94"/>
            <p:cNvCxnSpPr/>
            <p:nvPr/>
          </p:nvCxnSpPr>
          <p:spPr>
            <a:xfrm rot="16200000" flipH="1">
              <a:off x="6758981" y="4897883"/>
              <a:ext cx="0" cy="416102"/>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108" name="组合 107"/>
          <p:cNvGrpSpPr/>
          <p:nvPr/>
        </p:nvGrpSpPr>
        <p:grpSpPr>
          <a:xfrm>
            <a:off x="2962264" y="5756313"/>
            <a:ext cx="1071570" cy="787441"/>
            <a:chOff x="2962264" y="5899189"/>
            <a:chExt cx="1071570" cy="787441"/>
          </a:xfrm>
        </p:grpSpPr>
        <p:sp>
          <p:nvSpPr>
            <p:cNvPr id="105" name="TextBox 104"/>
            <p:cNvSpPr txBox="1"/>
            <p:nvPr/>
          </p:nvSpPr>
          <p:spPr>
            <a:xfrm>
              <a:off x="2962264" y="6286520"/>
              <a:ext cx="1071570" cy="400110"/>
            </a:xfrm>
            <a:prstGeom prst="rect">
              <a:avLst/>
            </a:prstGeom>
            <a:noFill/>
          </p:spPr>
          <p:txBody>
            <a:bodyPr wrap="square" rtlCol="0">
              <a:spAutoFit/>
            </a:bodyPr>
            <a:lstStyle/>
            <a:p>
              <a:pPr algn="ctr"/>
              <a:r>
                <a:rPr lang="zh-CN" altLang="en-US"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可行解</a:t>
              </a:r>
              <a:endParaRPr lang="zh-CN" altLang="en-US" sz="20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107" name="直接箭头连接符 106"/>
            <p:cNvCxnSpPr>
              <a:stCxn id="105" idx="0"/>
              <a:endCxn id="39" idx="2"/>
            </p:cNvCxnSpPr>
            <p:nvPr/>
          </p:nvCxnSpPr>
          <p:spPr>
            <a:xfrm rot="5400000" flipH="1" flipV="1">
              <a:off x="3305573" y="6091664"/>
              <a:ext cx="387332" cy="23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15" name="TextBox 114"/>
          <p:cNvSpPr txBox="1"/>
          <p:nvPr/>
        </p:nvSpPr>
        <p:spPr>
          <a:xfrm>
            <a:off x="4500562" y="6072206"/>
            <a:ext cx="3286148"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得到最终解：（</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0,1,1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71480"/>
            <a:ext cx="7929618" cy="1015663"/>
          </a:xfrm>
          <a:prstGeom prst="rect">
            <a:avLst/>
          </a:prstGeom>
          <a:solidFill>
            <a:schemeClr val="accent4">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STL</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queue&lt;NodeType&gt;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容器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qu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作为队列，队列中的结点类型声明如下：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714348" y="1785926"/>
            <a:ext cx="7286676" cy="371570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bIns="216000" rtlCol="0">
            <a:spAutoFit/>
          </a:bodyPr>
          <a:lstStyle/>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NodeType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队列中的结点类型</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no;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结点编号，从</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开始</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当前结点在搜索空间中的层次</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当前结点的总重量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当前结点的总价值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x[MAXN];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当前结点包含的解向量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double ub</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上界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571472" y="1357298"/>
            <a:ext cx="8064500" cy="1938992"/>
          </a:xfrm>
          <a:prstGeom prst="rect">
            <a:avLst/>
          </a:prstGeom>
          <a:solidFill>
            <a:schemeClr val="accent6">
              <a:lumMod val="20000"/>
              <a:lumOff val="80000"/>
            </a:schemeClr>
          </a:solidFill>
          <a:ln w="9525">
            <a:noFill/>
            <a:miter lim="800000"/>
          </a:ln>
        </p:spPr>
        <p:txBody>
          <a:bodyPr>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现在设计限界函数，为了简便，设根结点为第</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层，然后各层依次递增，显然</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时表示是叶子结点层。</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由于该问题是求装入背包的最大价值，属</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求最大值问题</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上界设计</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方式。</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148" name="Rectangle 4"/>
          <p:cNvSpPr>
            <a:spLocks noChangeArrowheads="1"/>
          </p:cNvSpPr>
          <p:nvPr/>
        </p:nvSpPr>
        <p:spPr bwMode="auto">
          <a:xfrm>
            <a:off x="0" y="272415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Text Box 5"/>
          <p:cNvSpPr txBox="1">
            <a:spLocks noChangeArrowheads="1"/>
          </p:cNvSpPr>
          <p:nvPr/>
        </p:nvSpPr>
        <p:spPr bwMode="auto">
          <a:xfrm>
            <a:off x="323850" y="1341438"/>
            <a:ext cx="4248150" cy="519112"/>
          </a:xfrm>
          <a:prstGeom prst="rect">
            <a:avLst/>
          </a:prstGeom>
          <a:solidFill>
            <a:schemeClr val="accent5">
              <a:lumMod val="60000"/>
              <a:lumOff val="40000"/>
            </a:schemeClr>
          </a:solidFill>
          <a:ln w="9525">
            <a:noFill/>
            <a:miter lim="800000"/>
          </a:ln>
          <a:effectLst/>
        </p:spPr>
        <p:txBody>
          <a:bodyPr>
            <a:spAutoFit/>
          </a:bodyPr>
          <a:lstStyle/>
          <a:p>
            <a:pPr algn="just">
              <a:spcBef>
                <a:spcPct val="50000"/>
              </a:spcBef>
              <a:defRPr/>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6.1.1 </a:t>
            </a:r>
            <a:r>
              <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rPr>
              <a:t>什么是分枝限界法</a:t>
            </a:r>
            <a:endPar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029" name="Text Box 6"/>
          <p:cNvSpPr txBox="1">
            <a:spLocks noChangeArrowheads="1"/>
          </p:cNvSpPr>
          <p:nvPr/>
        </p:nvSpPr>
        <p:spPr bwMode="auto">
          <a:xfrm>
            <a:off x="468312" y="2205038"/>
            <a:ext cx="8247091" cy="2790187"/>
          </a:xfrm>
          <a:prstGeom prst="rect">
            <a:avLst/>
          </a:prstGeom>
          <a:noFill/>
          <a:ln w="9525">
            <a:noFill/>
            <a:miter lim="800000"/>
          </a:ln>
        </p:spPr>
        <p:txBody>
          <a:bodyPr wrap="square">
            <a:spAutoFit/>
          </a:bodyPr>
          <a:lstStyle/>
          <a:p>
            <a:pPr>
              <a:lnSpc>
                <a:spcPct val="150000"/>
              </a:lnSpc>
            </a:pPr>
            <a:r>
              <a:rPr lang="en-US" altLang="zh-CN" sz="2000" smtClean="0">
                <a:solidFill>
                  <a:srgbClr val="0000FF"/>
                </a:solidFill>
                <a:latin typeface="楷体" panose="02010609060101010101" pitchFamily="49" charset="-122"/>
                <a:ea typeface="楷体" panose="02010609060101010101" pitchFamily="49" charset="-122"/>
              </a:rPr>
              <a:t>    </a:t>
            </a:r>
            <a:r>
              <a:rPr lang="zh-CN" altLang="zh-CN" sz="2000" smtClean="0">
                <a:solidFill>
                  <a:srgbClr val="0000FF"/>
                </a:solidFill>
                <a:latin typeface="楷体" panose="02010609060101010101" pitchFamily="49" charset="-122"/>
                <a:ea typeface="楷体" panose="02010609060101010101" pitchFamily="49" charset="-122"/>
              </a:rPr>
              <a:t>分枝限界法类似于回溯法</a:t>
            </a:r>
            <a:r>
              <a:rPr lang="zh-CN" altLang="en-US" sz="2000" smtClean="0">
                <a:solidFill>
                  <a:srgbClr val="0000FF"/>
                </a:solidFill>
                <a:latin typeface="楷体" panose="02010609060101010101" pitchFamily="49" charset="-122"/>
                <a:ea typeface="楷体" panose="02010609060101010101" pitchFamily="49" charset="-122"/>
              </a:rPr>
              <a:t>，</a:t>
            </a:r>
            <a:r>
              <a:rPr lang="zh-CN" altLang="zh-CN" sz="2000" smtClean="0">
                <a:solidFill>
                  <a:srgbClr val="0000FF"/>
                </a:solidFill>
                <a:latin typeface="楷体" panose="02010609060101010101" pitchFamily="49" charset="-122"/>
                <a:ea typeface="楷体" panose="02010609060101010101" pitchFamily="49" charset="-122"/>
              </a:rPr>
              <a:t>也是一种在问题的解空间树上搜索问题解的算法。</a:t>
            </a:r>
            <a:endParaRPr lang="en-US" altLang="zh-CN" sz="2000" smtClean="0">
              <a:solidFill>
                <a:srgbClr val="0000FF"/>
              </a:solidFill>
              <a:latin typeface="楷体" panose="02010609060101010101" pitchFamily="49" charset="-122"/>
              <a:ea typeface="楷体" panose="02010609060101010101" pitchFamily="49" charset="-122"/>
            </a:endParaRPr>
          </a:p>
          <a:p>
            <a:pPr>
              <a:lnSpc>
                <a:spcPct val="150000"/>
              </a:lnSpc>
            </a:pPr>
            <a:r>
              <a:rPr lang="en-US" altLang="zh-CN" sz="2000" smtClean="0">
                <a:solidFill>
                  <a:srgbClr val="0000FF"/>
                </a:solidFill>
                <a:latin typeface="楷体" panose="02010609060101010101" pitchFamily="49" charset="-122"/>
                <a:ea typeface="楷体" panose="02010609060101010101" pitchFamily="49" charset="-122"/>
              </a:rPr>
              <a:t>    </a:t>
            </a:r>
            <a:r>
              <a:rPr lang="zh-CN" altLang="zh-CN" sz="2000" smtClean="0">
                <a:solidFill>
                  <a:srgbClr val="0000FF"/>
                </a:solidFill>
                <a:latin typeface="楷体" panose="02010609060101010101" pitchFamily="49" charset="-122"/>
                <a:ea typeface="楷体" panose="02010609060101010101" pitchFamily="49" charset="-122"/>
              </a:rPr>
              <a:t>但在一般情况下</a:t>
            </a:r>
            <a:r>
              <a:rPr lang="zh-CN" altLang="en-US" sz="2000" smtClean="0">
                <a:solidFill>
                  <a:srgbClr val="0000FF"/>
                </a:solidFill>
                <a:latin typeface="楷体" panose="02010609060101010101" pitchFamily="49" charset="-122"/>
                <a:ea typeface="楷体" panose="02010609060101010101" pitchFamily="49" charset="-122"/>
              </a:rPr>
              <a:t>，</a:t>
            </a:r>
            <a:r>
              <a:rPr lang="zh-CN" altLang="zh-CN" sz="2000" smtClean="0">
                <a:solidFill>
                  <a:srgbClr val="0000FF"/>
                </a:solidFill>
                <a:latin typeface="楷体" panose="02010609060101010101" pitchFamily="49" charset="-122"/>
                <a:ea typeface="楷体" panose="02010609060101010101" pitchFamily="49" charset="-122"/>
              </a:rPr>
              <a:t>分枝限界法与回溯法的求解目标不同。回溯法的求解目标是找出解空间树中满足约束条件的所有解</a:t>
            </a:r>
            <a:r>
              <a:rPr lang="zh-CN" altLang="en-US" sz="2000" smtClean="0">
                <a:solidFill>
                  <a:srgbClr val="0000FF"/>
                </a:solidFill>
                <a:latin typeface="楷体" panose="02010609060101010101" pitchFamily="49" charset="-122"/>
                <a:ea typeface="楷体" panose="02010609060101010101" pitchFamily="49" charset="-122"/>
              </a:rPr>
              <a:t>，</a:t>
            </a:r>
            <a:r>
              <a:rPr lang="zh-CN" altLang="zh-CN" sz="2000" smtClean="0">
                <a:solidFill>
                  <a:srgbClr val="0000FF"/>
                </a:solidFill>
                <a:latin typeface="楷体" panose="02010609060101010101" pitchFamily="49" charset="-122"/>
                <a:ea typeface="楷体" panose="02010609060101010101" pitchFamily="49" charset="-122"/>
              </a:rPr>
              <a:t>而分枝限界法的求解目标则是找出</a:t>
            </a:r>
            <a:r>
              <a:rPr lang="zh-CN" altLang="zh-CN" sz="2000" smtClean="0">
                <a:solidFill>
                  <a:srgbClr val="006600"/>
                </a:solidFill>
                <a:latin typeface="楷体" panose="02010609060101010101" pitchFamily="49" charset="-122"/>
                <a:ea typeface="楷体" panose="02010609060101010101" pitchFamily="49" charset="-122"/>
              </a:rPr>
              <a:t>满足约束条件的一个</a:t>
            </a:r>
            <a:r>
              <a:rPr lang="zh-CN" altLang="zh-CN" sz="2000" smtClean="0">
                <a:solidFill>
                  <a:srgbClr val="0000FF"/>
                </a:solidFill>
                <a:latin typeface="楷体" panose="02010609060101010101" pitchFamily="49" charset="-122"/>
                <a:ea typeface="楷体" panose="02010609060101010101" pitchFamily="49" charset="-122"/>
              </a:rPr>
              <a:t>解</a:t>
            </a:r>
            <a:r>
              <a:rPr lang="zh-CN" altLang="en-US" sz="2000" smtClean="0">
                <a:solidFill>
                  <a:srgbClr val="0000FF"/>
                </a:solidFill>
                <a:latin typeface="楷体" panose="02010609060101010101" pitchFamily="49" charset="-122"/>
                <a:ea typeface="楷体" panose="02010609060101010101" pitchFamily="49" charset="-122"/>
              </a:rPr>
              <a:t>，</a:t>
            </a:r>
            <a:r>
              <a:rPr lang="zh-CN" altLang="zh-CN" sz="2000" smtClean="0">
                <a:solidFill>
                  <a:srgbClr val="0000FF"/>
                </a:solidFill>
                <a:latin typeface="楷体" panose="02010609060101010101" pitchFamily="49" charset="-122"/>
                <a:ea typeface="楷体" panose="02010609060101010101" pitchFamily="49" charset="-122"/>
              </a:rPr>
              <a:t>或是在满足约束条件的解中找出使某一目标函数值达到极大或极小的解</a:t>
            </a:r>
            <a:r>
              <a:rPr lang="zh-CN" altLang="en-US" sz="2000" smtClean="0">
                <a:solidFill>
                  <a:srgbClr val="0000FF"/>
                </a:solidFill>
                <a:latin typeface="楷体" panose="02010609060101010101" pitchFamily="49" charset="-122"/>
                <a:ea typeface="楷体" panose="02010609060101010101" pitchFamily="49" charset="-122"/>
              </a:rPr>
              <a:t>，</a:t>
            </a:r>
            <a:r>
              <a:rPr lang="zh-CN" altLang="zh-CN" sz="2000" smtClean="0">
                <a:solidFill>
                  <a:srgbClr val="0000FF"/>
                </a:solidFill>
                <a:latin typeface="楷体" panose="02010609060101010101" pitchFamily="49" charset="-122"/>
                <a:ea typeface="楷体" panose="02010609060101010101" pitchFamily="49" charset="-122"/>
              </a:rPr>
              <a:t>即在某种意义下的</a:t>
            </a:r>
            <a:r>
              <a:rPr lang="zh-CN" altLang="zh-CN" sz="2000" smtClean="0">
                <a:solidFill>
                  <a:srgbClr val="006600"/>
                </a:solidFill>
                <a:latin typeface="楷体" panose="02010609060101010101" pitchFamily="49" charset="-122"/>
                <a:ea typeface="楷体" panose="02010609060101010101" pitchFamily="49" charset="-122"/>
              </a:rPr>
              <a:t>最优解</a:t>
            </a:r>
            <a:r>
              <a:rPr lang="zh-CN" altLang="zh-CN" sz="2000" smtClean="0">
                <a:solidFill>
                  <a:srgbClr val="0000FF"/>
                </a:solidFill>
                <a:latin typeface="楷体" panose="02010609060101010101" pitchFamily="49" charset="-122"/>
                <a:ea typeface="楷体" panose="02010609060101010101" pitchFamily="49" charset="-122"/>
              </a:rPr>
              <a:t>。</a:t>
            </a:r>
            <a:endParaRPr lang="zh-CN" altLang="zh-CN" sz="2000">
              <a:solidFill>
                <a:srgbClr val="0000FF"/>
              </a:solidFill>
              <a:latin typeface="楷体" panose="02010609060101010101" pitchFamily="49" charset="-122"/>
              <a:ea typeface="楷体" panose="02010609060101010101" pitchFamily="49" charset="-122"/>
            </a:endParaRPr>
          </a:p>
        </p:txBody>
      </p:sp>
      <p:sp>
        <p:nvSpPr>
          <p:cNvPr id="1030" name="Rectangle 8"/>
          <p:cNvSpPr>
            <a:spLocks noChangeArrowheads="1"/>
          </p:cNvSpPr>
          <p:nvPr/>
        </p:nvSpPr>
        <p:spPr bwMode="auto">
          <a:xfrm>
            <a:off x="0" y="2952750"/>
            <a:ext cx="9144000" cy="0"/>
          </a:xfrm>
          <a:prstGeom prst="rect">
            <a:avLst/>
          </a:prstGeom>
          <a:noFill/>
          <a:ln w="9525">
            <a:noFill/>
            <a:miter lim="800000"/>
          </a:ln>
        </p:spPr>
        <p:txBody>
          <a:bodyPr wrap="none" anchor="ctr">
            <a:spAutoFit/>
          </a:bodyPr>
          <a:lstStyle/>
          <a:p>
            <a:endParaRPr lang="zh-CN" altLang="en-US"/>
          </a:p>
        </p:txBody>
      </p:sp>
      <p:sp>
        <p:nvSpPr>
          <p:cNvPr id="7" name="TextBox 6"/>
          <p:cNvSpPr txBox="1"/>
          <p:nvPr/>
        </p:nvSpPr>
        <p:spPr>
          <a:xfrm>
            <a:off x="857224" y="357166"/>
            <a:ext cx="407196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6.1 </a:t>
            </a:r>
            <a:r>
              <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分枝限界法概述</a:t>
            </a:r>
            <a:endPar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1140307"/>
            <a:ext cx="8143932" cy="961674"/>
          </a:xfrm>
          <a:prstGeom prst="rect">
            <a:avLst/>
          </a:prstGeom>
          <a:no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对于第</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层的某个结点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表示结点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时已装入的总重量，用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表示已装入的总价值</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928662" y="2357992"/>
            <a:ext cx="7429552" cy="2404656"/>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44000" bIns="180000" rtlCol="0">
            <a:spAutoFit/>
          </a:bodyPr>
          <a:lstStyle/>
          <a:p>
            <a:pPr marL="457200" indent="-457200">
              <a:lnSpc>
                <a:spcPct val="150000"/>
              </a:lnSpc>
              <a:buBlip>
                <a:blip r:embed="rId1"/>
              </a:buBlip>
            </a:pP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如果所有剩余的物品都能装入背包，那么价值的上界</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.ub=</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e</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+1]+…+</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如果所有剩余的物品不能全部装入背包，那么价值的上界</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e</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.ub=</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e</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+1]+…+</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k</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物品</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k</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装入的部分重量</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物品</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k</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的单位价值</a:t>
            </a:r>
            <a:endParaRPr lang="zh-CN" altLang="en-US" sz="1800">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ChangeArrowheads="1"/>
          </p:cNvSpPr>
          <p:nvPr/>
        </p:nvSpPr>
        <p:spPr bwMode="auto">
          <a:xfrm>
            <a:off x="0" y="2724150"/>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grpSp>
        <p:nvGrpSpPr>
          <p:cNvPr id="5" name="组合 4"/>
          <p:cNvGrpSpPr/>
          <p:nvPr/>
        </p:nvGrpSpPr>
        <p:grpSpPr>
          <a:xfrm>
            <a:off x="2559210" y="1714488"/>
            <a:ext cx="5311464" cy="428628"/>
            <a:chOff x="2630648" y="2143116"/>
            <a:chExt cx="5311464" cy="428628"/>
          </a:xfrm>
        </p:grpSpPr>
        <p:sp>
          <p:nvSpPr>
            <p:cNvPr id="6" name="TextBox 5"/>
            <p:cNvSpPr txBox="1"/>
            <p:nvPr/>
          </p:nvSpPr>
          <p:spPr>
            <a:xfrm>
              <a:off x="7429520" y="2223307"/>
              <a:ext cx="512592" cy="276999"/>
            </a:xfrm>
            <a:prstGeom prst="rect">
              <a:avLst/>
            </a:prstGeom>
            <a:noFill/>
          </p:spPr>
          <p:txBody>
            <a:bodyPr wrap="square" lIns="0" tIns="0" rIns="0" bIns="0"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i</a:t>
              </a:r>
              <a:r>
                <a:rPr lang="en-US" altLang="zh-CN" sz="1800" smtClean="0">
                  <a:solidFill>
                    <a:srgbClr val="0000FF"/>
                  </a:solidFill>
                  <a:latin typeface="Consolas" panose="020B0609020204030204" pitchFamily="49" charset="0"/>
                  <a:cs typeface="Consolas" panose="020B0609020204030204" pitchFamily="49" charset="0"/>
                </a:rPr>
                <a:t>=0</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7" name="直接连接符 6"/>
            <p:cNvCxnSpPr/>
            <p:nvPr/>
          </p:nvCxnSpPr>
          <p:spPr>
            <a:xfrm>
              <a:off x="3571868" y="2357430"/>
              <a:ext cx="3929090" cy="30086"/>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630648" y="2143116"/>
              <a:ext cx="79834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anose="020B0609020204030204" pitchFamily="49" charset="0"/>
                  <a:cs typeface="Consolas" panose="020B0609020204030204" pitchFamily="49" charset="0"/>
                </a:rPr>
                <a:t>A(0,0)</a:t>
              </a:r>
              <a:endParaRPr lang="zh-CN" altLang="en-US" sz="1600">
                <a:solidFill>
                  <a:srgbClr val="0000FF"/>
                </a:solidFill>
                <a:latin typeface="Consolas" panose="020B0609020204030204" pitchFamily="49" charset="0"/>
                <a:cs typeface="Consolas" panose="020B0609020204030204" pitchFamily="49" charset="0"/>
              </a:endParaRPr>
            </a:p>
          </p:txBody>
        </p:sp>
      </p:grpSp>
      <p:grpSp>
        <p:nvGrpSpPr>
          <p:cNvPr id="9" name="组合 8"/>
          <p:cNvGrpSpPr/>
          <p:nvPr/>
        </p:nvGrpSpPr>
        <p:grpSpPr>
          <a:xfrm>
            <a:off x="785786" y="2143116"/>
            <a:ext cx="8215370" cy="1285884"/>
            <a:chOff x="857224" y="2571744"/>
            <a:chExt cx="8215370" cy="1285884"/>
          </a:xfrm>
        </p:grpSpPr>
        <p:cxnSp>
          <p:nvCxnSpPr>
            <p:cNvPr id="10" name="直接连接符 9"/>
            <p:cNvCxnSpPr/>
            <p:nvPr/>
          </p:nvCxnSpPr>
          <p:spPr>
            <a:xfrm flipV="1">
              <a:off x="4500562" y="2920181"/>
              <a:ext cx="2416366"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57356" y="2786058"/>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2" name="TextBox 11"/>
            <p:cNvSpPr txBox="1"/>
            <p:nvPr/>
          </p:nvSpPr>
          <p:spPr>
            <a:xfrm>
              <a:off x="4168424" y="2782285"/>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3" name="TextBox 12"/>
            <p:cNvSpPr txBox="1"/>
            <p:nvPr/>
          </p:nvSpPr>
          <p:spPr>
            <a:xfrm>
              <a:off x="6988366" y="2786058"/>
              <a:ext cx="2084228" cy="276999"/>
            </a:xfrm>
            <a:prstGeom prst="rect">
              <a:avLst/>
            </a:prstGeom>
            <a:noFill/>
          </p:spPr>
          <p:txBody>
            <a:bodyPr wrap="square" lIns="0" tIns="0" rIns="0" bIns="0" rtlCol="0">
              <a:spAutoFit/>
            </a:bodyPr>
            <a:lstStyle/>
            <a:p>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选择或不选择物品</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矩形 13"/>
            <p:cNvSpPr/>
            <p:nvPr/>
          </p:nvSpPr>
          <p:spPr>
            <a:xfrm>
              <a:off x="857224" y="3429000"/>
              <a:ext cx="101265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anose="020B0609020204030204" pitchFamily="49" charset="0"/>
                  <a:cs typeface="Consolas" panose="020B0609020204030204" pitchFamily="49" charset="0"/>
                </a:rPr>
                <a:t>B(16,45)</a:t>
              </a:r>
              <a:endParaRPr lang="zh-CN" altLang="en-US" sz="1600">
                <a:solidFill>
                  <a:srgbClr val="0000FF"/>
                </a:solidFill>
                <a:latin typeface="Consolas" panose="020B0609020204030204" pitchFamily="49" charset="0"/>
                <a:cs typeface="Consolas" panose="020B0609020204030204" pitchFamily="49" charset="0"/>
              </a:endParaRPr>
            </a:p>
          </p:txBody>
        </p:sp>
        <p:cxnSp>
          <p:nvCxnSpPr>
            <p:cNvPr id="15" name="直接连接符 14"/>
            <p:cNvCxnSpPr>
              <a:stCxn id="8" idx="2"/>
              <a:endCxn id="14" idx="0"/>
            </p:cNvCxnSpPr>
            <p:nvPr/>
          </p:nvCxnSpPr>
          <p:spPr>
            <a:xfrm rot="5400000">
              <a:off x="1768059" y="2167239"/>
              <a:ext cx="857256" cy="1666267"/>
            </a:xfrm>
            <a:prstGeom prst="line">
              <a:avLst/>
            </a:prstGeom>
          </p:spPr>
          <p:style>
            <a:lnRef idx="2">
              <a:schemeClr val="dk1"/>
            </a:lnRef>
            <a:fillRef idx="0">
              <a:schemeClr val="dk1"/>
            </a:fillRef>
            <a:effectRef idx="1">
              <a:schemeClr val="dk1"/>
            </a:effectRef>
            <a:fontRef idx="minor">
              <a:schemeClr val="tx1"/>
            </a:fontRef>
          </p:style>
        </p:cxnSp>
        <p:sp>
          <p:nvSpPr>
            <p:cNvPr id="16" name="矩形 15"/>
            <p:cNvSpPr/>
            <p:nvPr/>
          </p:nvSpPr>
          <p:spPr>
            <a:xfrm>
              <a:off x="4572000" y="3429000"/>
              <a:ext cx="78581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anose="020B0609020204030204" pitchFamily="49" charset="0"/>
                  <a:cs typeface="Consolas" panose="020B0609020204030204" pitchFamily="49" charset="0"/>
                </a:rPr>
                <a:t>C(0,0)</a:t>
              </a:r>
              <a:endParaRPr lang="zh-CN" altLang="en-US" sz="1600">
                <a:solidFill>
                  <a:srgbClr val="0000FF"/>
                </a:solidFill>
                <a:latin typeface="Consolas" panose="020B0609020204030204" pitchFamily="49" charset="0"/>
                <a:cs typeface="Consolas" panose="020B0609020204030204" pitchFamily="49" charset="0"/>
              </a:endParaRPr>
            </a:p>
          </p:txBody>
        </p:sp>
        <p:cxnSp>
          <p:nvCxnSpPr>
            <p:cNvPr id="17" name="直接连接符 16"/>
            <p:cNvCxnSpPr>
              <a:stCxn id="8" idx="2"/>
              <a:endCxn id="16" idx="0"/>
            </p:cNvCxnSpPr>
            <p:nvPr/>
          </p:nvCxnSpPr>
          <p:spPr>
            <a:xfrm rot="16200000" flipH="1">
              <a:off x="3568736" y="2032827"/>
              <a:ext cx="857256" cy="1935089"/>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7429520" y="3491575"/>
              <a:ext cx="571504" cy="276999"/>
            </a:xfrm>
            <a:prstGeom prst="rect">
              <a:avLst/>
            </a:prstGeom>
            <a:noFill/>
          </p:spPr>
          <p:txBody>
            <a:bodyPr wrap="square" lIns="0" tIns="0" rIns="0" bIns="0"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i</a:t>
              </a: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9" name="直接连接符 18"/>
            <p:cNvCxnSpPr/>
            <p:nvPr/>
          </p:nvCxnSpPr>
          <p:spPr>
            <a:xfrm>
              <a:off x="5572132" y="3638224"/>
              <a:ext cx="1916300"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142844" y="3571876"/>
            <a:ext cx="8429684" cy="2385950"/>
            <a:chOff x="142844" y="3571876"/>
            <a:chExt cx="8429684" cy="2385950"/>
          </a:xfrm>
        </p:grpSpPr>
        <p:sp>
          <p:nvSpPr>
            <p:cNvPr id="8195" name="Text Box 2"/>
            <p:cNvSpPr txBox="1">
              <a:spLocks noChangeArrowheads="1"/>
            </p:cNvSpPr>
            <p:nvPr/>
          </p:nvSpPr>
          <p:spPr bwMode="auto">
            <a:xfrm>
              <a:off x="142844" y="3571876"/>
              <a:ext cx="8429684" cy="861774"/>
            </a:xfrm>
            <a:prstGeom prst="rect">
              <a:avLst/>
            </a:prstGeom>
            <a:noFill/>
            <a:ln w="9525">
              <a:noFill/>
              <a:miter lim="800000"/>
            </a:ln>
          </p:spPr>
          <p:txBody>
            <a:bodyPr wrap="square">
              <a:spAutoFit/>
            </a:bodyPr>
            <a:lstStyle/>
            <a:p>
              <a:pPr>
                <a:lnSpc>
                  <a:spcPts val="3000"/>
                </a:lnSpc>
                <a:spcBef>
                  <a:spcPts val="0"/>
                </a:spcBef>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根</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的层次</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ub=</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45</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30-16)×</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25/15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68</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用取整运</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 name="TextBox 19"/>
            <p:cNvSpPr txBox="1"/>
            <p:nvPr/>
          </p:nvSpPr>
          <p:spPr>
            <a:xfrm>
              <a:off x="428596" y="5000636"/>
              <a:ext cx="642942" cy="369332"/>
            </a:xfrm>
            <a:prstGeom prst="rect">
              <a:avLst/>
            </a:prstGeom>
            <a:noFill/>
          </p:spPr>
          <p:txBody>
            <a:bodyPr wrap="square" rtlCol="0">
              <a:spAutoFit/>
            </a:bodyPr>
            <a:lstStyle/>
            <a:p>
              <a:pPr algn="ctr"/>
              <a:r>
                <a:rPr lang="en-US" altLang="zh-CN" sz="1800" i="1" smtClean="0">
                  <a:solidFill>
                    <a:srgbClr val="0000FF"/>
                  </a:solidFill>
                  <a:latin typeface="Consolas" panose="020B0609020204030204" pitchFamily="49" charset="0"/>
                  <a:cs typeface="Consolas" panose="020B0609020204030204" pitchFamily="49" charset="0"/>
                </a:rPr>
                <a:t>w</a:t>
              </a:r>
              <a:r>
                <a:rPr lang="en-US" altLang="zh-CN" sz="1800" smtClean="0">
                  <a:solidFill>
                    <a:srgbClr val="0000FF"/>
                  </a:solidFill>
                  <a:latin typeface="Consolas" panose="020B0609020204030204" pitchFamily="49" charset="0"/>
                  <a:cs typeface="Consolas" panose="020B0609020204030204" pitchFamily="49" charset="0"/>
                </a:rPr>
                <a:t>=0</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2" name="直接箭头连接符 21"/>
            <p:cNvCxnSpPr/>
            <p:nvPr/>
          </p:nvCxnSpPr>
          <p:spPr>
            <a:xfrm rot="5400000" flipH="1" flipV="1">
              <a:off x="502687" y="4715949"/>
              <a:ext cx="50006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357290" y="5029154"/>
              <a:ext cx="1643074" cy="923330"/>
            </a:xfrm>
            <a:prstGeom prst="rect">
              <a:avLst/>
            </a:prstGeom>
            <a:noFill/>
          </p:spPr>
          <p:txBody>
            <a:bodyPr wrap="square" rtlCol="0">
              <a:spAutoFit/>
            </a:bodyPr>
            <a:lstStyle/>
            <a:p>
              <a:pPr algn="ct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[1]=16&lt;30</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可选物品</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ct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[1]=45</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24" name="直接箭头连接符 23"/>
            <p:cNvCxnSpPr/>
            <p:nvPr/>
          </p:nvCxnSpPr>
          <p:spPr>
            <a:xfrm rot="5400000" flipH="1" flipV="1">
              <a:off x="1717133" y="4744467"/>
              <a:ext cx="50006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3357554" y="5034496"/>
              <a:ext cx="1714512" cy="923330"/>
            </a:xfrm>
            <a:prstGeom prst="rect">
              <a:avLst/>
            </a:prstGeom>
            <a:noFill/>
          </p:spPr>
          <p:txBody>
            <a:bodyPr wrap="square" rtlCol="0">
              <a:spAutoFit/>
            </a:bodyP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可选物品</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的一部分</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30-16</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，对应的价值</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27" name="直接箭头连接符 26"/>
            <p:cNvCxnSpPr/>
            <p:nvPr/>
          </p:nvCxnSpPr>
          <p:spPr>
            <a:xfrm rot="5400000" flipH="1" flipV="1">
              <a:off x="3749669" y="4749809"/>
              <a:ext cx="50006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aphicFrame>
        <p:nvGraphicFramePr>
          <p:cNvPr id="28" name="表格 27"/>
          <p:cNvGraphicFramePr>
            <a:graphicFrameLocks noGrp="1"/>
          </p:cNvGraphicFramePr>
          <p:nvPr/>
        </p:nvGraphicFramePr>
        <p:xfrm>
          <a:off x="642910" y="357166"/>
          <a:ext cx="2571768" cy="1112520"/>
        </p:xfrm>
        <a:graphic>
          <a:graphicData uri="http://schemas.openxmlformats.org/drawingml/2006/table">
            <a:tbl>
              <a:tblPr firstRow="1" bandRow="1">
                <a:tableStyleId>{327F97BB-C833-4FB7-BDE5-3F7075034690}</a:tableStyleId>
              </a:tblPr>
              <a:tblGrid>
                <a:gridCol w="642942"/>
                <a:gridCol w="642942"/>
                <a:gridCol w="642942"/>
                <a:gridCol w="642942"/>
              </a:tblGrid>
              <a:tr h="370840">
                <a:tc>
                  <a:txBody>
                    <a:bodyPr/>
                    <a:lstStyle/>
                    <a:p>
                      <a:pPr algn="ctr"/>
                      <a:r>
                        <a:rPr lang="zh-CN" altLang="en-US" sz="1600" b="1" smtClean="0"/>
                        <a:t>编号</a:t>
                      </a:r>
                      <a:endParaRPr lang="zh-CN" altLang="en-US" sz="1600" b="1">
                        <a:solidFill>
                          <a:srgbClr val="9900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sz="1600" b="1" smtClean="0"/>
                        <a:t>1</a:t>
                      </a:r>
                      <a:endParaRPr lang="zh-CN" altLang="en-US" sz="1600" b="1">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sz="1600" b="1" smtClean="0"/>
                        <a:t>2</a:t>
                      </a:r>
                      <a:endParaRPr lang="zh-CN" altLang="en-US" sz="1600" b="1">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sz="1600" b="1" smtClean="0"/>
                        <a:t>3</a:t>
                      </a:r>
                      <a:endParaRPr lang="zh-CN" altLang="en-US" sz="1600" b="1">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zh-CN" altLang="en-US" sz="1600" b="1" smtClean="0"/>
                        <a:t>重量</a:t>
                      </a:r>
                      <a:endParaRPr lang="zh-CN" altLang="en-US" sz="1600" b="1">
                        <a:solidFill>
                          <a:srgbClr val="9900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sz="1600" b="1" smtClean="0"/>
                        <a:t>16</a:t>
                      </a:r>
                      <a:endParaRPr lang="zh-CN" altLang="en-US" sz="1600" b="1">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sz="1600" b="1" smtClean="0"/>
                        <a:t>15</a:t>
                      </a:r>
                      <a:endParaRPr lang="zh-CN" altLang="en-US" sz="1600" b="1">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sz="1600" b="1" smtClean="0"/>
                        <a:t>15</a:t>
                      </a:r>
                      <a:endParaRPr lang="zh-CN" altLang="en-US" sz="1600" b="1">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zh-CN" altLang="en-US" sz="1600" b="1" smtClean="0"/>
                        <a:t>价值</a:t>
                      </a:r>
                      <a:endParaRPr lang="zh-CN" altLang="en-US" sz="1600" b="1">
                        <a:solidFill>
                          <a:srgbClr val="9900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sz="1600" b="1" smtClean="0"/>
                        <a:t>45</a:t>
                      </a:r>
                      <a:endParaRPr lang="zh-CN" altLang="en-US" sz="1600" b="1">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sz="1600" b="1" smtClean="0"/>
                        <a:t>25</a:t>
                      </a:r>
                      <a:endParaRPr lang="zh-CN" altLang="en-US" sz="1600" b="1">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sz="1600" b="1" smtClean="0"/>
                        <a:t>25</a:t>
                      </a:r>
                      <a:endParaRPr lang="zh-CN" altLang="en-US" sz="1600" b="1">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95288" y="426345"/>
            <a:ext cx="8280400" cy="400110"/>
          </a:xfrm>
          <a:prstGeom prst="rect">
            <a:avLst/>
          </a:prstGeom>
          <a:noFill/>
          <a:ln w="9525">
            <a:noFill/>
            <a:miter lim="800000"/>
          </a:ln>
        </p:spPr>
        <p:txBody>
          <a:bodyPr>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求结点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的上界</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.ub</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的算法如下： </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1747" name="Text Box 3"/>
          <p:cNvSpPr txBox="1">
            <a:spLocks noChangeArrowheads="1"/>
          </p:cNvSpPr>
          <p:nvPr/>
        </p:nvSpPr>
        <p:spPr bwMode="auto">
          <a:xfrm>
            <a:off x="323850" y="1196975"/>
            <a:ext cx="8391554" cy="455485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1600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bound(NodeType &amp;e)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计算分枝结点</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e</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的上界</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i=e.i+1;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考虑结点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的余下物品</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sumw=e.w;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求已装入的总重量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double sumv=e.v;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求已装入的总价值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((sumw+w[i]&lt;=W) &amp;&amp; i&lt;=n)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sumw+=w[i];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计算背包已装入载重</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sumv+=v[i];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计算背包已装入价值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(i&lt;=n)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余下物品只能部分装入</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e.ub=sumv+(W-sumw)*v[i]/w[i];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余下物品全部可以装入</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e.ub=sumv;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7">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747">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7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95288" y="1190701"/>
            <a:ext cx="8105802" cy="47954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问题表示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n=3,W=30;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w[]={0,16,15,15};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重量，下标</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v[]={0,45,25,25};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价值，下标</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求解结果表示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maxv=-9999;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存放最大价值</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初始为最小值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bestx[MAXN];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存放最优解</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全局变量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total=1;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解空间中结点数累计</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全局变量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NodeType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队列中的结点类型</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no;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结点编号</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当前结点在搜索空间中的层次</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当前结点的总重量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当前结点的总价值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x[MAXN];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当前结点包含的解向量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double ub;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上界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95288" y="549275"/>
            <a:ext cx="8353425" cy="372385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216000" tIns="180000" bIns="21600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EnQueue(NodeType e,queue&lt;NodeType&gt; &amp;qu)</a:t>
            </a:r>
            <a:endPar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结点</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e</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进队</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qu</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e.i==n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到达叶子结点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(e.v&gt;maxv)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找到更大价值的解</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maxv=e.v;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j=1;j&lt;=n;j++)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bestx[j]=e.x[j];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qu.push(e);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非叶子结点进队</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9" name="组合 8"/>
          <p:cNvGrpSpPr/>
          <p:nvPr/>
        </p:nvGrpSpPr>
        <p:grpSpPr>
          <a:xfrm>
            <a:off x="423797" y="1540701"/>
            <a:ext cx="5576963" cy="4243717"/>
            <a:chOff x="423797" y="1540701"/>
            <a:chExt cx="5576963" cy="4243717"/>
          </a:xfrm>
        </p:grpSpPr>
        <p:sp>
          <p:nvSpPr>
            <p:cNvPr id="3" name="TextBox 2"/>
            <p:cNvSpPr txBox="1"/>
            <p:nvPr/>
          </p:nvSpPr>
          <p:spPr>
            <a:xfrm>
              <a:off x="1000100" y="4413601"/>
              <a:ext cx="5000660" cy="400110"/>
            </a:xfrm>
            <a:prstGeom prst="rect">
              <a:avLst/>
            </a:prstGeom>
            <a:noFill/>
          </p:spPr>
          <p:txBody>
            <a:bodyPr wrap="square" rtlCol="0">
              <a:spAutoFit/>
            </a:bodyPr>
            <a:lstStyle/>
            <a:p>
              <a:r>
                <a:rPr lang="zh-CN" altLang="en-US" sz="2000" smtClean="0">
                  <a:solidFill>
                    <a:srgbClr val="0000FF"/>
                  </a:solidFill>
                  <a:ea typeface="楷体" panose="02010609060101010101" pitchFamily="49" charset="-122"/>
                  <a:cs typeface="Times New Roman" panose="02020603050405020304" pitchFamily="18" charset="0"/>
                </a:rPr>
                <a:t>在结点进队时判断是否为叶子结点：</a:t>
              </a:r>
              <a:endParaRPr lang="zh-CN" altLang="en-US" sz="2000">
                <a:solidFill>
                  <a:srgbClr val="0000FF"/>
                </a:solidFill>
                <a:ea typeface="楷体" panose="02010609060101010101" pitchFamily="49" charset="-122"/>
                <a:cs typeface="Times New Roman" panose="02020603050405020304" pitchFamily="18" charset="0"/>
              </a:endParaRPr>
            </a:p>
          </p:txBody>
        </p:sp>
        <p:sp>
          <p:nvSpPr>
            <p:cNvPr id="4" name="TextBox 3"/>
            <p:cNvSpPr txBox="1"/>
            <p:nvPr/>
          </p:nvSpPr>
          <p:spPr>
            <a:xfrm>
              <a:off x="1071538" y="4913667"/>
              <a:ext cx="4143404" cy="870751"/>
            </a:xfrm>
            <a:prstGeom prst="rect">
              <a:avLst/>
            </a:prstGeom>
            <a:noFill/>
          </p:spPr>
          <p:txBody>
            <a:bodyPr wrap="square" rtlCol="0">
              <a:spAutoFit/>
            </a:bodyPr>
            <a:lstStyle/>
            <a:p>
              <a:pPr marL="457200" indent="-457200">
                <a:lnSpc>
                  <a:spcPct val="150000"/>
                </a:lnSpc>
                <a:buBlip>
                  <a:blip r:embed="rId1"/>
                </a:buBlip>
              </a:pPr>
              <a:r>
                <a:rPr lang="zh-CN" altLang="en-US" sz="180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叶子结点对应一个解</a:t>
              </a:r>
              <a:endParaRPr lang="en-US" altLang="zh-CN" sz="180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Blip>
                  <a:blip r:embed="rId1"/>
                </a:buBlip>
              </a:pPr>
              <a:r>
                <a:rPr lang="zh-CN" altLang="en-US" sz="180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叶子结点不再扩展</a:t>
              </a:r>
              <a:endParaRPr lang="zh-CN" altLang="en-US" sz="18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任意多边形 5"/>
            <p:cNvSpPr/>
            <p:nvPr/>
          </p:nvSpPr>
          <p:spPr>
            <a:xfrm>
              <a:off x="423797" y="1540701"/>
              <a:ext cx="1332978" cy="3068877"/>
            </a:xfrm>
            <a:custGeom>
              <a:avLst/>
              <a:gdLst>
                <a:gd name="connsiteX0" fmla="*/ 1292269 w 1373688"/>
                <a:gd name="connsiteY0" fmla="*/ 0 h 3068877"/>
                <a:gd name="connsiteX1" fmla="*/ 1242165 w 1373688"/>
                <a:gd name="connsiteY1" fmla="*/ 162839 h 3068877"/>
                <a:gd name="connsiteX2" fmla="*/ 503129 w 1373688"/>
                <a:gd name="connsiteY2" fmla="*/ 212943 h 3068877"/>
                <a:gd name="connsiteX3" fmla="*/ 64718 w 1373688"/>
                <a:gd name="connsiteY3" fmla="*/ 1440494 h 3068877"/>
                <a:gd name="connsiteX4" fmla="*/ 114822 w 1373688"/>
                <a:gd name="connsiteY4" fmla="*/ 2655518 h 3068877"/>
                <a:gd name="connsiteX5" fmla="*/ 590811 w 1373688"/>
                <a:gd name="connsiteY5" fmla="*/ 3068877 h 3068877"/>
                <a:gd name="connsiteX0-1" fmla="*/ 1292269 w 1332978"/>
                <a:gd name="connsiteY0-2" fmla="*/ 0 h 3068877"/>
                <a:gd name="connsiteX1-3" fmla="*/ 1076369 w 1332978"/>
                <a:gd name="connsiteY1-4" fmla="*/ 173787 h 3068877"/>
                <a:gd name="connsiteX2-5" fmla="*/ 503129 w 1332978"/>
                <a:gd name="connsiteY2-6" fmla="*/ 212943 h 3068877"/>
                <a:gd name="connsiteX3-7" fmla="*/ 64718 w 1332978"/>
                <a:gd name="connsiteY3-8" fmla="*/ 1440494 h 3068877"/>
                <a:gd name="connsiteX4-9" fmla="*/ 114822 w 1332978"/>
                <a:gd name="connsiteY4-10" fmla="*/ 2655518 h 3068877"/>
                <a:gd name="connsiteX5-11" fmla="*/ 590811 w 1332978"/>
                <a:gd name="connsiteY5-12" fmla="*/ 3068877 h 306887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332978" h="3068877">
                  <a:moveTo>
                    <a:pt x="1292269" y="0"/>
                  </a:moveTo>
                  <a:cubicBezTo>
                    <a:pt x="1332978" y="63674"/>
                    <a:pt x="1207892" y="138297"/>
                    <a:pt x="1076369" y="173787"/>
                  </a:cubicBezTo>
                  <a:cubicBezTo>
                    <a:pt x="944846" y="209277"/>
                    <a:pt x="671737" y="1825"/>
                    <a:pt x="503129" y="212943"/>
                  </a:cubicBezTo>
                  <a:cubicBezTo>
                    <a:pt x="334521" y="424061"/>
                    <a:pt x="129436" y="1033398"/>
                    <a:pt x="64718" y="1440494"/>
                  </a:cubicBezTo>
                  <a:cubicBezTo>
                    <a:pt x="0" y="1847590"/>
                    <a:pt x="27140" y="2384121"/>
                    <a:pt x="114822" y="2655518"/>
                  </a:cubicBezTo>
                  <a:cubicBezTo>
                    <a:pt x="202504" y="2926915"/>
                    <a:pt x="396657" y="2997896"/>
                    <a:pt x="590811" y="3068877"/>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cxnSp>
          <p:nvCxnSpPr>
            <p:cNvPr id="8" name="直接连接符 7"/>
            <p:cNvCxnSpPr/>
            <p:nvPr/>
          </p:nvCxnSpPr>
          <p:spPr>
            <a:xfrm>
              <a:off x="1507602" y="1559086"/>
              <a:ext cx="714380" cy="0"/>
            </a:xfrm>
            <a:prstGeom prst="line">
              <a:avLst/>
            </a:prstGeom>
          </p:spPr>
          <p:style>
            <a:lnRef idx="3">
              <a:schemeClr val="accent2"/>
            </a:lnRef>
            <a:fillRef idx="0">
              <a:schemeClr val="accent2"/>
            </a:fillRef>
            <a:effectRef idx="2">
              <a:schemeClr val="accent2"/>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57158" y="1000108"/>
            <a:ext cx="8320116" cy="379655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52000" tIns="216000" bIns="25200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bfs()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0/1</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背包的最优解</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NodeType e,e1,e2;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定义</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3</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queue&lt;NodeType&gt; qu;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定义一个队列</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e.i=0;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根结点置初值，其层次计为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e.w=0; e.v=0;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e.no=total++;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(j=1;j&lt;=n;j++)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e.x[j]=0;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bound(e);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求根结点的上界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qu.push(e);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根结点进队</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1414"/>
            <a:ext cx="8572560" cy="663056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08000" rtlCol="0">
            <a:spAutoFit/>
          </a:bodyPr>
          <a:lstStyle/>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(!qu.empty())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队不空循环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e=qu.front(); qu.pop();</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出队结点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(e.w+w[e.i+1]&lt;=W)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剪枝：检查左孩子结点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e1.no=total++; e1.i=e.i+1;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建立左孩子结点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e1.w=e.w+w[e1.i];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e1.v=e.v+v[e1.i];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(j=1;j&lt;=n;j++)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复制解向量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e1.x[j]=e.x[j];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e1.x[e1.i]=1;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bound(e1);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求左孩子结点的上界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EnQueue(e1,qu)</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左孩子结点进队操作</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e2.no=total++;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建立右孩子结点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e2.i=e.i+1;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e2.w=e.w; e2.v=e.v;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(j=1;j&lt;=n;j++)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复制解向量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e2.x[j]=e.x[j];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e2.x[e2.i]=0;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bound(e2);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求右孩子结点的上界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(e2.ub&gt;maxv)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若右孩子结点可行</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则进队</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否则被剪枝</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EnQueue(e2,qu)</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0" y="2257425"/>
            <a:ext cx="9144000" cy="0"/>
          </a:xfrm>
          <a:prstGeom prst="rect">
            <a:avLst/>
          </a:prstGeom>
          <a:noFill/>
          <a:ln w="9525">
            <a:noFill/>
            <a:miter lim="800000"/>
          </a:ln>
        </p:spPr>
        <p:txBody>
          <a:bodyPr wrap="none" anchor="ctr">
            <a:spAutoFit/>
          </a:bodyPr>
          <a:lstStyle/>
          <a:p>
            <a:endParaRPr lang="zh-CN" altLang="en-US"/>
          </a:p>
        </p:txBody>
      </p:sp>
      <p:sp>
        <p:nvSpPr>
          <p:cNvPr id="5" name="TextBox 4"/>
          <p:cNvSpPr txBox="1"/>
          <p:nvPr/>
        </p:nvSpPr>
        <p:spPr>
          <a:xfrm>
            <a:off x="1142976" y="1571612"/>
            <a:ext cx="3571900"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结点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e → e1,e2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剪枝</a:t>
            </a:r>
            <a:endPar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1214414" y="2214554"/>
            <a:ext cx="4214842" cy="1194512"/>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bIns="180000" rtlCol="0">
            <a:spAutoFit/>
          </a:bodyPr>
          <a:lstStyle/>
          <a:p>
            <a:pPr marL="457200" indent="-457200">
              <a:lnSpc>
                <a:spcPct val="150000"/>
              </a:lnSpc>
              <a:buBlip>
                <a:blip r:embed="rId1"/>
              </a:buBlip>
            </a:pP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左孩子</a:t>
            </a:r>
            <a:r>
              <a:rPr lang="zh-CN" altLang="en-US"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e.w+w[e.i+1]&lt;=W)</a:t>
            </a:r>
            <a:endPar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a:p>
            <a:pPr marL="457200" indent="-457200">
              <a:lnSpc>
                <a:spcPct val="150000"/>
              </a:lnSpc>
              <a:buBlip>
                <a:blip r:embed="rId1"/>
              </a:buBlip>
            </a:pP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右孩子</a:t>
            </a:r>
            <a:r>
              <a:rPr lang="zh-CN" altLang="en-US"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e2.</a:t>
            </a:r>
            <a:r>
              <a:rPr lang="en-US" altLang="zh-CN" sz="1800" smtClean="0">
                <a:solidFill>
                  <a:srgbClr val="9900FF"/>
                </a:solidFill>
                <a:latin typeface="Consolas" panose="020B0609020204030204" pitchFamily="49" charset="0"/>
                <a:ea typeface="微软雅黑" panose="020B0503020204020204" pitchFamily="34" charset="-122"/>
                <a:cs typeface="Consolas" panose="020B0609020204030204" pitchFamily="49" charset="0"/>
              </a:rPr>
              <a:t>ub</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&gt;maxv)</a:t>
            </a:r>
            <a:endParaRPr lang="zh-CN" altLang="en-US" sz="18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250824" y="260350"/>
            <a:ext cx="6607191" cy="523220"/>
          </a:xfrm>
          <a:prstGeom prst="rect">
            <a:avLst/>
          </a:prstGeom>
          <a:solidFill>
            <a:schemeClr val="accent6">
              <a:lumMod val="40000"/>
              <a:lumOff val="60000"/>
            </a:schemeClr>
          </a:solidFill>
          <a:ln w="9525">
            <a:noFill/>
            <a:miter lim="800000"/>
          </a:ln>
          <a:effectLst/>
        </p:spPr>
        <p:txBody>
          <a:bodyPr wrap="square">
            <a:spAutoFit/>
          </a:bodyPr>
          <a:lstStyle/>
          <a:p>
            <a:pPr algn="ctr">
              <a:spcBef>
                <a:spcPct val="50000"/>
              </a:spcBef>
              <a:defRPr/>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6.2.2 </a:t>
            </a:r>
            <a:r>
              <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rPr>
              <a:t>采用优先队列式分枝限界法求解</a:t>
            </a:r>
            <a:endPar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5843" name="Text Box 3"/>
          <p:cNvSpPr txBox="1">
            <a:spLocks noChangeArrowheads="1"/>
          </p:cNvSpPr>
          <p:nvPr/>
        </p:nvSpPr>
        <p:spPr bwMode="auto">
          <a:xfrm>
            <a:off x="468313" y="1341438"/>
            <a:ext cx="7991475" cy="2462084"/>
          </a:xfrm>
          <a:prstGeom prst="rect">
            <a:avLst/>
          </a:prstGeom>
          <a:noFill/>
          <a:ln w="9525">
            <a:noFill/>
            <a:miter lim="800000"/>
          </a:ln>
        </p:spPr>
        <p:txBody>
          <a:bodyPr>
            <a:spAutoFit/>
          </a:bodyPr>
          <a:lstStyle/>
          <a:p>
            <a:pPr>
              <a:lnSpc>
                <a:spcPct val="20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采用优先队列式分枝限界法求解就是将一般的队列改为</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优先队列</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，但必须设计限界函数，因为优先级是以限界函数值为基础的。</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限界函数的设计方法</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与前面的相同</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。这里用</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大根堆</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表示活结点表，取优先级为活结点所获得的价值。</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1285860"/>
            <a:ext cx="7715304" cy="400085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NodeType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队列中的结点类型</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no;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结点编号</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当前结点在搜索空间中的层次</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当前结点的总重量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当前结点的总价值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x[MAXN];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当前结点包含的解向量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double ub;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上界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bool operator&lt;(const NodeType &amp;s) const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重载</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&lt;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关系函数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      return ub&lt;s.ub;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//ub</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越大越优先出队</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142984"/>
            <a:ext cx="8001056" cy="707886"/>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所谓“分枝”就是采用广度优先的策略</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依次搜索活结点的所有分枝</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也就是所有相邻结点。</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4357686" y="2357430"/>
            <a:ext cx="4429156" cy="2862322"/>
          </a:xfrm>
          <a:prstGeom prst="rect">
            <a:avLst/>
          </a:prstGeom>
          <a:noFill/>
        </p:spPr>
        <p:txBody>
          <a:bodyPr wrap="square" rtlCol="0">
            <a:spAutoFit/>
          </a:bodyPr>
          <a:lstStyle/>
          <a:p>
            <a:pPr>
              <a:lnSpc>
                <a:spcPct val="150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最优解</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时，选择哪一个子</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结点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采用</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一个</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限界函数</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，计算</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限界函数值</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选择一个最有利的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子</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结点作为扩展结点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使搜索朝着解空间树上有最优解的分枝推进</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以便尽快地找出一个最优解。</a:t>
            </a:r>
            <a:endParaRPr lang="zh-CN" altLang="en-US" sz="2000">
              <a:latin typeface="Consolas" panose="020B0609020204030204" pitchFamily="49" charset="0"/>
              <a:cs typeface="Consolas" panose="020B0609020204030204" pitchFamily="49" charset="0"/>
            </a:endParaRPr>
          </a:p>
        </p:txBody>
      </p:sp>
      <p:grpSp>
        <p:nvGrpSpPr>
          <p:cNvPr id="18" name="组合 17"/>
          <p:cNvGrpSpPr/>
          <p:nvPr/>
        </p:nvGrpSpPr>
        <p:grpSpPr>
          <a:xfrm>
            <a:off x="785786" y="2500306"/>
            <a:ext cx="3357586" cy="2298158"/>
            <a:chOff x="2357422" y="2143116"/>
            <a:chExt cx="3357586" cy="2298158"/>
          </a:xfrm>
        </p:grpSpPr>
        <p:sp>
          <p:nvSpPr>
            <p:cNvPr id="4" name="椭圆 3"/>
            <p:cNvSpPr/>
            <p:nvPr/>
          </p:nvSpPr>
          <p:spPr>
            <a:xfrm>
              <a:off x="3714744" y="214311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s</a:t>
              </a:r>
              <a:r>
                <a:rPr lang="en-US" altLang="zh-CN" sz="2000" i="1" baseline="-25000" smtClean="0">
                  <a:solidFill>
                    <a:srgbClr val="0000FF"/>
                  </a:solidFill>
                  <a:latin typeface="Consolas" panose="020B0609020204030204" pitchFamily="49" charset="0"/>
                  <a:cs typeface="Consolas" panose="020B0609020204030204" pitchFamily="49" charset="0"/>
                </a:rPr>
                <a:t>i</a:t>
              </a:r>
              <a:endParaRPr lang="zh-CN" altLang="en-US" sz="2000" i="1" baseline="-25000">
                <a:solidFill>
                  <a:srgbClr val="0000FF"/>
                </a:solidFill>
                <a:latin typeface="Consolas" panose="020B0609020204030204" pitchFamily="49" charset="0"/>
                <a:cs typeface="Consolas" panose="020B0609020204030204" pitchFamily="49" charset="0"/>
              </a:endParaRPr>
            </a:p>
          </p:txBody>
        </p:sp>
        <p:sp>
          <p:nvSpPr>
            <p:cNvPr id="5" name="椭圆 4"/>
            <p:cNvSpPr/>
            <p:nvPr/>
          </p:nvSpPr>
          <p:spPr>
            <a:xfrm>
              <a:off x="2357422" y="3357562"/>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s</a:t>
              </a:r>
              <a:r>
                <a:rPr lang="en-US" altLang="zh-CN" sz="2000" i="1" baseline="-25000" smtClean="0">
                  <a:solidFill>
                    <a:srgbClr val="0000FF"/>
                  </a:solidFill>
                  <a:latin typeface="Consolas" panose="020B0609020204030204" pitchFamily="49" charset="0"/>
                  <a:cs typeface="Consolas" panose="020B0609020204030204" pitchFamily="49" charset="0"/>
                </a:rPr>
                <a:t>i</a:t>
              </a:r>
              <a:r>
                <a:rPr lang="en-US" altLang="zh-CN" sz="2000" baseline="-25000" smtClean="0">
                  <a:solidFill>
                    <a:srgbClr val="0000FF"/>
                  </a:solidFill>
                  <a:latin typeface="Consolas" panose="020B0609020204030204" pitchFamily="49" charset="0"/>
                  <a:cs typeface="Consolas" panose="020B0609020204030204" pitchFamily="49" charset="0"/>
                </a:rPr>
                <a:t>1</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3428992" y="3357562"/>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s</a:t>
              </a:r>
              <a:r>
                <a:rPr lang="en-US" altLang="zh-CN" sz="2000" i="1" baseline="-25000" smtClean="0">
                  <a:solidFill>
                    <a:srgbClr val="0000FF"/>
                  </a:solidFill>
                  <a:latin typeface="Consolas" panose="020B0609020204030204" pitchFamily="49" charset="0"/>
                  <a:cs typeface="Consolas" panose="020B0609020204030204" pitchFamily="49" charset="0"/>
                </a:rPr>
                <a:t>i</a:t>
              </a:r>
              <a:r>
                <a:rPr lang="en-US" altLang="zh-CN" sz="2000" baseline="-25000" smtClean="0">
                  <a:solidFill>
                    <a:srgbClr val="0000FF"/>
                  </a:solidFill>
                  <a:latin typeface="Consolas" panose="020B0609020204030204" pitchFamily="49" charset="0"/>
                  <a:cs typeface="Consolas" panose="020B0609020204030204" pitchFamily="49" charset="0"/>
                </a:rPr>
                <a:t>2</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5214942" y="3357562"/>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s</a:t>
              </a:r>
              <a:r>
                <a:rPr lang="en-US" altLang="zh-CN" sz="2000" i="1" baseline="-25000" smtClean="0">
                  <a:solidFill>
                    <a:srgbClr val="0000FF"/>
                  </a:solidFill>
                  <a:latin typeface="Consolas" panose="020B0609020204030204" pitchFamily="49" charset="0"/>
                  <a:cs typeface="Consolas" panose="020B0609020204030204" pitchFamily="49" charset="0"/>
                </a:rPr>
                <a:t>im</a:t>
              </a:r>
              <a:endParaRPr lang="zh-CN" altLang="en-US" sz="2000" i="1" baseline="-25000">
                <a:solidFill>
                  <a:srgbClr val="0000FF"/>
                </a:solidFill>
                <a:latin typeface="Consolas" panose="020B0609020204030204" pitchFamily="49" charset="0"/>
                <a:cs typeface="Consolas" panose="020B0609020204030204" pitchFamily="49" charset="0"/>
              </a:endParaRPr>
            </a:p>
          </p:txBody>
        </p:sp>
        <p:sp>
          <p:nvSpPr>
            <p:cNvPr id="8" name="TextBox 7"/>
            <p:cNvSpPr txBox="1"/>
            <p:nvPr/>
          </p:nvSpPr>
          <p:spPr>
            <a:xfrm>
              <a:off x="4214810" y="3357562"/>
              <a:ext cx="714380" cy="461665"/>
            </a:xfrm>
            <a:prstGeom prst="rect">
              <a:avLst/>
            </a:prstGeom>
            <a:noFill/>
          </p:spPr>
          <p:txBody>
            <a:bodyPr wrap="square" rtlCol="0">
              <a:spAutoFit/>
            </a:bodyPr>
            <a:lstStyle/>
            <a:p>
              <a:r>
                <a:rPr lang="en-US" altLang="zh-CN" smtClean="0">
                  <a:solidFill>
                    <a:srgbClr val="0000FF"/>
                  </a:solidFill>
                  <a:latin typeface="Consolas" panose="020B0609020204030204" pitchFamily="49" charset="0"/>
                  <a:cs typeface="Consolas" panose="020B0609020204030204" pitchFamily="49" charset="0"/>
                </a:rPr>
                <a:t>…</a:t>
              </a:r>
              <a:endParaRPr lang="zh-CN" altLang="en-US">
                <a:solidFill>
                  <a:srgbClr val="0000FF"/>
                </a:solidFill>
                <a:latin typeface="Consolas" panose="020B0609020204030204" pitchFamily="49" charset="0"/>
                <a:cs typeface="Consolas" panose="020B0609020204030204" pitchFamily="49" charset="0"/>
              </a:endParaRPr>
            </a:p>
          </p:txBody>
        </p:sp>
        <p:cxnSp>
          <p:nvCxnSpPr>
            <p:cNvPr id="10" name="直接箭头连接符 9"/>
            <p:cNvCxnSpPr>
              <a:stCxn id="4" idx="3"/>
              <a:endCxn id="5" idx="7"/>
            </p:cNvCxnSpPr>
            <p:nvPr/>
          </p:nvCxnSpPr>
          <p:spPr>
            <a:xfrm rot="5400000">
              <a:off x="2850462" y="2503742"/>
              <a:ext cx="860846" cy="9932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4" idx="4"/>
              <a:endCxn id="6" idx="0"/>
            </p:cNvCxnSpPr>
            <p:nvPr/>
          </p:nvCxnSpPr>
          <p:spPr>
            <a:xfrm rot="5400000">
              <a:off x="3446852" y="2875356"/>
              <a:ext cx="714380" cy="250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4" idx="5"/>
              <a:endCxn id="7" idx="1"/>
            </p:cNvCxnSpPr>
            <p:nvPr/>
          </p:nvCxnSpPr>
          <p:spPr>
            <a:xfrm rot="16200000" flipH="1">
              <a:off x="4253965" y="2396585"/>
              <a:ext cx="860846" cy="120757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4214810" y="2143116"/>
              <a:ext cx="928694" cy="369332"/>
            </a:xfrm>
            <a:prstGeom prst="rect">
              <a:avLst/>
            </a:prstGeom>
            <a:noFill/>
          </p:spPr>
          <p:txBody>
            <a:bodyPr wrap="square" lIns="0" rIns="0" rtlCol="0">
              <a:spAutoFit/>
            </a:bodyPr>
            <a:lstStyle/>
            <a:p>
              <a:r>
                <a:rPr lang="zh-CN" altLang="en-US" sz="1800" smtClean="0">
                  <a:solidFill>
                    <a:srgbClr val="FF00FF"/>
                  </a:solidFill>
                  <a:latin typeface="Consolas" panose="020B0609020204030204" pitchFamily="49" charset="0"/>
                  <a:ea typeface="楷体" panose="02010609060101010101" pitchFamily="49" charset="-122"/>
                  <a:cs typeface="Consolas" panose="020B0609020204030204" pitchFamily="49" charset="0"/>
                </a:rPr>
                <a:t>活结点</a:t>
              </a:r>
              <a:endParaRPr lang="zh-CN" altLang="en-US" sz="180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7" name="TextBox 16"/>
            <p:cNvSpPr txBox="1"/>
            <p:nvPr/>
          </p:nvSpPr>
          <p:spPr>
            <a:xfrm>
              <a:off x="2928926" y="4071942"/>
              <a:ext cx="2428892" cy="369332"/>
            </a:xfrm>
            <a:prstGeom prst="rect">
              <a:avLst/>
            </a:prstGeom>
            <a:noFill/>
          </p:spPr>
          <p:txBody>
            <a:bodyPr wrap="square" lIns="0" rIns="0" rtlCol="0">
              <a:spAutoFit/>
            </a:bodyP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产生所有的子结点</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14282" y="857232"/>
            <a:ext cx="8351838" cy="48853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bfs()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0/1</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背包的最优解</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j;</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NodeType e,e1,e2;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定义</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3</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priority_queue&lt;NodeType&gt; qu;</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定义一个优先队列（大根堆）</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e.i=0;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根结点置初值，其层次计为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e.w=0; e.v=0;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e.no=total++;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(j=1;j&lt;=n;j++)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e.x[j]=0;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bound(e);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求根结点的上界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qu.push(e);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根结点进队</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24799"/>
            <a:ext cx="8429684" cy="666178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72000" bIns="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(!qu.empty())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队不空循环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e=qu.top(); qu.pop();</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出队结点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(e.w+w[e.i+1]&lt;=W)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剪枝：检查左孩子结点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e1.no=total++;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e1.i=e.i+1;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建立左孩子结点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e1.w=e.w+w[e1.i];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e1.v=e.v+v[e1.i];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(j=1;j&lt;=n;j++) e1.x[j]=e.x[j];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复制解向量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e1.x[e1.i]=1;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bound(e1);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求左孩子结点的上界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        EnQueue(e1,qu);</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左孩子结点进队操作</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e2.no=total++;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建立右孩子结点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e2.i=e.i+1;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e2.w=e.w; e2.v=e.v;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(j=1;j&lt;=n;j++) e2.x[j]=e.x[j];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复制解向量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e2.x[e2.i]=0;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bound(e2);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求右孩子结点的上界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(e2.ub&gt;maxv)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若右孩子结点剪枝</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EnQueue(e2,qu);</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714348" y="1714488"/>
            <a:ext cx="7715304" cy="2000548"/>
          </a:xfrm>
          <a:prstGeom prst="rect">
            <a:avLst/>
          </a:prstGeom>
          <a:noFill/>
          <a:ln w="9525">
            <a:noFill/>
            <a:miter lim="800000"/>
          </a:ln>
        </p:spPr>
        <p:txBody>
          <a:bodyPr wrap="square">
            <a:spAutoFit/>
          </a:bodyPr>
          <a:lstStyle/>
          <a:p>
            <a:pPr>
              <a:lnSpc>
                <a:spcPct val="200000"/>
              </a:lnSpc>
            </a:pP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无论采用队列式分枝限界法还是优先队列式分枝限界法求解</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背包问题，最坏情况下要搜索整个解空间树，所以最坏时间和空间复杂度均为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O(2</a:t>
            </a:r>
            <a:r>
              <a:rPr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为物品个数。</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244" name="Rectangle 4"/>
          <p:cNvSpPr>
            <a:spLocks noChangeArrowheads="1"/>
          </p:cNvSpPr>
          <p:nvPr/>
        </p:nvSpPr>
        <p:spPr bwMode="auto">
          <a:xfrm>
            <a:off x="0" y="22574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285728"/>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6.3 </a:t>
            </a:r>
            <a:r>
              <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求解图的单源最短路径</a:t>
            </a:r>
            <a:endPar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endParaRPr>
          </a:p>
        </p:txBody>
      </p:sp>
      <p:sp>
        <p:nvSpPr>
          <p:cNvPr id="5" name="TextBox 4"/>
          <p:cNvSpPr txBox="1"/>
          <p:nvPr/>
        </p:nvSpPr>
        <p:spPr>
          <a:xfrm>
            <a:off x="571472" y="1357298"/>
            <a:ext cx="8072494" cy="1985159"/>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定一个带权有向图</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），其中每条边的权是一个正整数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另外，还给定</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中的一个顶点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，称为源点。计算从源点到其他所有顶点的最短路径长度。这里的长度是指路上各边权之和。</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357166"/>
            <a:ext cx="5286412"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6.3.1 </a:t>
            </a:r>
            <a:r>
              <a:rPr lang="zh-CN" altLang="zh-CN"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采用队列式分枝限界法求解</a:t>
            </a:r>
            <a:endParaRPr lang="zh-CN" altLang="zh-CN"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 name="椭圆 2"/>
          <p:cNvSpPr/>
          <p:nvPr/>
        </p:nvSpPr>
        <p:spPr>
          <a:xfrm>
            <a:off x="714348" y="3071810"/>
            <a:ext cx="428628" cy="4286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 name="椭圆 3"/>
          <p:cNvSpPr/>
          <p:nvPr/>
        </p:nvSpPr>
        <p:spPr>
          <a:xfrm>
            <a:off x="1714480"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 name="椭圆 4"/>
          <p:cNvSpPr/>
          <p:nvPr/>
        </p:nvSpPr>
        <p:spPr>
          <a:xfrm>
            <a:off x="1714480"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2857488"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1714480" y="414338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2857488"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0" name="直接箭头连接符 9"/>
          <p:cNvCxnSpPr>
            <a:stCxn id="3" idx="7"/>
            <a:endCxn id="4" idx="3"/>
          </p:cNvCxnSpPr>
          <p:nvPr/>
        </p:nvCxnSpPr>
        <p:spPr>
          <a:xfrm rot="5400000" flipH="1" flipV="1">
            <a:off x="1080205" y="2437535"/>
            <a:ext cx="697046"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1000100" y="2428868"/>
            <a:ext cx="500066"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10</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3" name="直接箭头连接符 12"/>
          <p:cNvCxnSpPr>
            <a:stCxn id="3" idx="5"/>
            <a:endCxn id="7" idx="1"/>
          </p:cNvCxnSpPr>
          <p:nvPr/>
        </p:nvCxnSpPr>
        <p:spPr>
          <a:xfrm rot="16200000" flipH="1">
            <a:off x="1044486" y="3473386"/>
            <a:ext cx="768484"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3" idx="6"/>
            <a:endCxn id="5" idx="2"/>
          </p:cNvCxnSpPr>
          <p:nvPr/>
        </p:nvCxnSpPr>
        <p:spPr>
          <a:xfrm>
            <a:off x="1142976" y="3286124"/>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4" idx="5"/>
            <a:endCxn id="6" idx="1"/>
          </p:cNvCxnSpPr>
          <p:nvPr/>
        </p:nvCxnSpPr>
        <p:spPr>
          <a:xfrm rot="16200000" flipH="1">
            <a:off x="2151775" y="2366097"/>
            <a:ext cx="697046"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5" idx="6"/>
            <a:endCxn id="6" idx="2"/>
          </p:cNvCxnSpPr>
          <p:nvPr/>
        </p:nvCxnSpPr>
        <p:spPr>
          <a:xfrm>
            <a:off x="2143108" y="3286124"/>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6" idx="3"/>
            <a:endCxn id="7" idx="7"/>
          </p:cNvCxnSpPr>
          <p:nvPr/>
        </p:nvCxnSpPr>
        <p:spPr>
          <a:xfrm rot="5400000">
            <a:off x="2116056" y="3401948"/>
            <a:ext cx="768484"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8" idx="2"/>
            <a:endCxn id="4" idx="6"/>
          </p:cNvCxnSpPr>
          <p:nvPr/>
        </p:nvCxnSpPr>
        <p:spPr>
          <a:xfrm rot="10800000">
            <a:off x="2143108" y="2285992"/>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5" idx="4"/>
            <a:endCxn id="7" idx="0"/>
          </p:cNvCxnSpPr>
          <p:nvPr/>
        </p:nvCxnSpPr>
        <p:spPr>
          <a:xfrm rot="5400000">
            <a:off x="1607323" y="382190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1214414" y="2916792"/>
            <a:ext cx="500066"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30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7" name="TextBox 26"/>
          <p:cNvSpPr txBox="1"/>
          <p:nvPr/>
        </p:nvSpPr>
        <p:spPr>
          <a:xfrm>
            <a:off x="1000100" y="3702610"/>
            <a:ext cx="500066" cy="369332"/>
          </a:xfrm>
          <a:prstGeom prst="rect">
            <a:avLst/>
          </a:prstGeom>
          <a:noFill/>
        </p:spPr>
        <p:txBody>
          <a:bodyPr wrap="square" lIns="0" r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100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8" name="TextBox 27"/>
          <p:cNvSpPr txBox="1"/>
          <p:nvPr/>
        </p:nvSpPr>
        <p:spPr>
          <a:xfrm>
            <a:off x="1882408" y="3534682"/>
            <a:ext cx="500066"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60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9" name="TextBox 28"/>
          <p:cNvSpPr txBox="1"/>
          <p:nvPr/>
        </p:nvSpPr>
        <p:spPr>
          <a:xfrm>
            <a:off x="2130582" y="2643566"/>
            <a:ext cx="500066"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50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2311036" y="1891224"/>
            <a:ext cx="500066"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1" name="TextBox 30"/>
          <p:cNvSpPr txBox="1"/>
          <p:nvPr/>
        </p:nvSpPr>
        <p:spPr>
          <a:xfrm>
            <a:off x="2500298" y="3774048"/>
            <a:ext cx="500066"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2" name="TextBox 31"/>
          <p:cNvSpPr txBox="1"/>
          <p:nvPr/>
        </p:nvSpPr>
        <p:spPr>
          <a:xfrm>
            <a:off x="2270456" y="3227212"/>
            <a:ext cx="500066"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78850"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22860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nvGrpSpPr>
          <p:cNvPr id="75" name="组合 74"/>
          <p:cNvGrpSpPr/>
          <p:nvPr/>
        </p:nvGrpSpPr>
        <p:grpSpPr>
          <a:xfrm>
            <a:off x="4572000" y="2071678"/>
            <a:ext cx="3643338" cy="2500330"/>
            <a:chOff x="4714876" y="3286124"/>
            <a:chExt cx="3643338" cy="2500330"/>
          </a:xfrm>
        </p:grpSpPr>
        <p:sp>
          <p:nvSpPr>
            <p:cNvPr id="36" name="TextBox 35"/>
            <p:cNvSpPr txBox="1"/>
            <p:nvPr/>
          </p:nvSpPr>
          <p:spPr>
            <a:xfrm>
              <a:off x="4929190" y="3357562"/>
              <a:ext cx="500066" cy="400110"/>
            </a:xfrm>
            <a:prstGeom prst="rect">
              <a:avLst/>
            </a:prstGeom>
            <a:noFill/>
          </p:spPr>
          <p:txBody>
            <a:bodyPr wrap="square" lIns="0" rIns="0" rtlCol="0">
              <a:spAutoFit/>
            </a:bodyPr>
            <a:lstStyle/>
            <a:p>
              <a:r>
                <a:rPr lang="en-US" altLang="zh-CN" sz="2000" smtClean="0">
                  <a:solidFill>
                    <a:srgbClr val="0000FF"/>
                  </a:solidFill>
                  <a:latin typeface="微软雅黑" panose="020B0503020204020204" pitchFamily="34" charset="-122"/>
                  <a:ea typeface="微软雅黑" panose="020B0503020204020204" pitchFamily="34" charset="-122"/>
                </a:rPr>
                <a:t>0</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4929190" y="3743270"/>
              <a:ext cx="500066" cy="400110"/>
            </a:xfrm>
            <a:prstGeom prst="rect">
              <a:avLst/>
            </a:prstGeom>
            <a:noFill/>
          </p:spPr>
          <p:txBody>
            <a:bodyPr wrap="square" lIns="0" rIns="0" rtlCol="0">
              <a:spAutoFit/>
            </a:bodyPr>
            <a:lstStyle/>
            <a:p>
              <a:r>
                <a:rPr lang="zh-CN" altLang="zh-CN" sz="2000" smtClean="0">
                  <a:solidFill>
                    <a:srgbClr val="0000FF"/>
                  </a:solidFill>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4929190" y="4143380"/>
              <a:ext cx="500066" cy="400110"/>
            </a:xfrm>
            <a:prstGeom prst="rect">
              <a:avLst/>
            </a:prstGeom>
            <a:noFill/>
          </p:spPr>
          <p:txBody>
            <a:bodyPr wrap="square" lIns="0" rIns="0" rtlCol="0">
              <a:spAutoFit/>
            </a:bodyPr>
            <a:lstStyle/>
            <a:p>
              <a:r>
                <a:rPr lang="zh-CN" altLang="zh-CN" sz="2000" smtClean="0">
                  <a:solidFill>
                    <a:srgbClr val="0000FF"/>
                  </a:solidFill>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4929190" y="4529088"/>
              <a:ext cx="500066" cy="400110"/>
            </a:xfrm>
            <a:prstGeom prst="rect">
              <a:avLst/>
            </a:prstGeom>
            <a:noFill/>
          </p:spPr>
          <p:txBody>
            <a:bodyPr wrap="square" lIns="0" rIns="0" rtlCol="0">
              <a:spAutoFit/>
            </a:bodyPr>
            <a:lstStyle/>
            <a:p>
              <a:r>
                <a:rPr lang="zh-CN" altLang="zh-CN" sz="2000" smtClean="0">
                  <a:solidFill>
                    <a:srgbClr val="0000FF"/>
                  </a:solidFill>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4929190" y="4929198"/>
              <a:ext cx="500066" cy="400110"/>
            </a:xfrm>
            <a:prstGeom prst="rect">
              <a:avLst/>
            </a:prstGeom>
            <a:noFill/>
          </p:spPr>
          <p:txBody>
            <a:bodyPr wrap="square" lIns="0" rIns="0" rtlCol="0">
              <a:spAutoFit/>
            </a:bodyPr>
            <a:lstStyle/>
            <a:p>
              <a:r>
                <a:rPr lang="zh-CN" altLang="zh-CN" sz="2000" smtClean="0">
                  <a:solidFill>
                    <a:srgbClr val="0000FF"/>
                  </a:solidFill>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4929190" y="5314906"/>
              <a:ext cx="500066" cy="400110"/>
            </a:xfrm>
            <a:prstGeom prst="rect">
              <a:avLst/>
            </a:prstGeom>
            <a:noFill/>
          </p:spPr>
          <p:txBody>
            <a:bodyPr wrap="square" lIns="0" rIns="0" rtlCol="0">
              <a:spAutoFit/>
            </a:bodyPr>
            <a:lstStyle/>
            <a:p>
              <a:r>
                <a:rPr lang="zh-CN" altLang="zh-CN" sz="2000" smtClean="0">
                  <a:solidFill>
                    <a:srgbClr val="0000FF"/>
                  </a:solidFill>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5500694" y="3357562"/>
              <a:ext cx="500066" cy="400110"/>
            </a:xfrm>
            <a:prstGeom prst="rect">
              <a:avLst/>
            </a:prstGeom>
            <a:noFill/>
          </p:spPr>
          <p:txBody>
            <a:bodyPr wrap="square" lIns="0" rIns="0" rtlCol="0">
              <a:spAutoFit/>
            </a:bodyPr>
            <a:lstStyle/>
            <a:p>
              <a:r>
                <a:rPr lang="zh-CN" altLang="zh-CN" sz="2000" smtClean="0">
                  <a:solidFill>
                    <a:srgbClr val="0000FF"/>
                  </a:solidFill>
                  <a:latin typeface="微软雅黑" panose="020B0503020204020204" pitchFamily="34" charset="-122"/>
                  <a:ea typeface="微软雅黑" panose="020B0503020204020204" pitchFamily="34" charset="-122"/>
                </a:rPr>
                <a:t>∞</a:t>
              </a:r>
              <a:endParaRPr lang="zh-CN" altLang="en-US" sz="2000" smtClean="0">
                <a:solidFill>
                  <a:srgbClr val="0000FF"/>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5500694" y="3743270"/>
              <a:ext cx="500066" cy="400110"/>
            </a:xfrm>
            <a:prstGeom prst="rect">
              <a:avLst/>
            </a:prstGeom>
            <a:noFill/>
          </p:spPr>
          <p:txBody>
            <a:bodyPr wrap="square" lIns="0" rIns="0" rtlCol="0">
              <a:spAutoFit/>
            </a:bodyPr>
            <a:lstStyle/>
            <a:p>
              <a:r>
                <a:rPr lang="en-US" altLang="zh-CN" sz="2000" smtClean="0">
                  <a:solidFill>
                    <a:srgbClr val="0000FF"/>
                  </a:solidFill>
                  <a:latin typeface="微软雅黑" panose="020B0503020204020204" pitchFamily="34" charset="-122"/>
                  <a:ea typeface="微软雅黑" panose="020B0503020204020204" pitchFamily="34" charset="-122"/>
                </a:rPr>
                <a:t>0</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5500694" y="4143380"/>
              <a:ext cx="500066" cy="400110"/>
            </a:xfrm>
            <a:prstGeom prst="rect">
              <a:avLst/>
            </a:prstGeom>
            <a:noFill/>
          </p:spPr>
          <p:txBody>
            <a:bodyPr wrap="square" lIns="0" rIns="0" rtlCol="0">
              <a:spAutoFit/>
            </a:bodyPr>
            <a:lstStyle/>
            <a:p>
              <a:r>
                <a:rPr lang="zh-CN" altLang="zh-CN" sz="2000" smtClean="0">
                  <a:solidFill>
                    <a:srgbClr val="0000FF"/>
                  </a:solidFill>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5500694" y="4529088"/>
              <a:ext cx="500066" cy="400110"/>
            </a:xfrm>
            <a:prstGeom prst="rect">
              <a:avLst/>
            </a:prstGeom>
            <a:noFill/>
          </p:spPr>
          <p:txBody>
            <a:bodyPr wrap="square" lIns="0" rIns="0" rtlCol="0">
              <a:spAutoFit/>
            </a:bodyPr>
            <a:lstStyle/>
            <a:p>
              <a:r>
                <a:rPr lang="zh-CN" altLang="zh-CN" sz="2000" smtClean="0">
                  <a:solidFill>
                    <a:srgbClr val="0000FF"/>
                  </a:solidFill>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5500694" y="4929198"/>
              <a:ext cx="500066" cy="400110"/>
            </a:xfrm>
            <a:prstGeom prst="rect">
              <a:avLst/>
            </a:prstGeom>
            <a:noFill/>
          </p:spPr>
          <p:txBody>
            <a:bodyPr wrap="square" lIns="0" rIns="0" rtlCol="0">
              <a:spAutoFit/>
            </a:bodyPr>
            <a:lstStyle/>
            <a:p>
              <a:r>
                <a:rPr lang="zh-CN" altLang="zh-CN" sz="2000" smtClean="0">
                  <a:solidFill>
                    <a:srgbClr val="0000FF"/>
                  </a:solidFill>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5500694" y="5314906"/>
              <a:ext cx="500066" cy="400110"/>
            </a:xfrm>
            <a:prstGeom prst="rect">
              <a:avLst/>
            </a:prstGeom>
            <a:noFill/>
          </p:spPr>
          <p:txBody>
            <a:bodyPr wrap="square" lIns="0" rIns="0" rtlCol="0">
              <a:spAutoFit/>
            </a:bodyPr>
            <a:lstStyle/>
            <a:p>
              <a:r>
                <a:rPr lang="zh-CN" altLang="zh-CN" sz="2000" smtClean="0">
                  <a:solidFill>
                    <a:srgbClr val="0000FF"/>
                  </a:solidFill>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6000760" y="3357562"/>
              <a:ext cx="500066" cy="400110"/>
            </a:xfrm>
            <a:prstGeom prst="rect">
              <a:avLst/>
            </a:prstGeom>
            <a:noFill/>
          </p:spPr>
          <p:txBody>
            <a:bodyPr wrap="square" lIns="0" rIns="0" rtlCol="0">
              <a:spAutoFit/>
            </a:bodyPr>
            <a:lstStyle/>
            <a:p>
              <a:r>
                <a:rPr lang="en-US" altLang="zh-CN" sz="2000" smtClean="0">
                  <a:solidFill>
                    <a:srgbClr val="0000FF"/>
                  </a:solidFill>
                  <a:latin typeface="微软雅黑" panose="020B0503020204020204" pitchFamily="34" charset="-122"/>
                  <a:ea typeface="微软雅黑" panose="020B0503020204020204" pitchFamily="34" charset="-122"/>
                </a:rPr>
                <a:t>10</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6000760" y="3743270"/>
              <a:ext cx="500066" cy="400110"/>
            </a:xfrm>
            <a:prstGeom prst="rect">
              <a:avLst/>
            </a:prstGeom>
            <a:noFill/>
          </p:spPr>
          <p:txBody>
            <a:bodyPr wrap="square" lIns="0" rIns="0" rtlCol="0">
              <a:spAutoFit/>
            </a:bodyPr>
            <a:lstStyle/>
            <a:p>
              <a:r>
                <a:rPr lang="en-US" altLang="zh-CN" sz="2000" smtClean="0">
                  <a:solidFill>
                    <a:srgbClr val="0000FF"/>
                  </a:solidFill>
                  <a:latin typeface="微软雅黑" panose="020B0503020204020204" pitchFamily="34" charset="-122"/>
                  <a:ea typeface="微软雅黑" panose="020B0503020204020204" pitchFamily="34" charset="-122"/>
                </a:rPr>
                <a:t>4</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6000760" y="4143380"/>
              <a:ext cx="500066" cy="400110"/>
            </a:xfrm>
            <a:prstGeom prst="rect">
              <a:avLst/>
            </a:prstGeom>
            <a:noFill/>
          </p:spPr>
          <p:txBody>
            <a:bodyPr wrap="square" lIns="0" rIns="0" rtlCol="0">
              <a:spAutoFit/>
            </a:bodyPr>
            <a:lstStyle/>
            <a:p>
              <a:r>
                <a:rPr lang="en-US" altLang="zh-CN" sz="2000" smtClean="0">
                  <a:solidFill>
                    <a:srgbClr val="0000FF"/>
                  </a:solidFill>
                  <a:latin typeface="微软雅黑" panose="020B0503020204020204" pitchFamily="34" charset="-122"/>
                  <a:ea typeface="微软雅黑" panose="020B0503020204020204" pitchFamily="34" charset="-122"/>
                </a:rPr>
                <a:t>0</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6000760" y="4529088"/>
              <a:ext cx="500066" cy="400110"/>
            </a:xfrm>
            <a:prstGeom prst="rect">
              <a:avLst/>
            </a:prstGeom>
            <a:noFill/>
          </p:spPr>
          <p:txBody>
            <a:bodyPr wrap="square" lIns="0" rIns="0" rtlCol="0">
              <a:spAutoFit/>
            </a:bodyPr>
            <a:lstStyle/>
            <a:p>
              <a:r>
                <a:rPr lang="zh-CN" altLang="zh-CN" sz="2000" smtClean="0">
                  <a:solidFill>
                    <a:srgbClr val="0000FF"/>
                  </a:solidFill>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6000760" y="4929198"/>
              <a:ext cx="500066" cy="400110"/>
            </a:xfrm>
            <a:prstGeom prst="rect">
              <a:avLst/>
            </a:prstGeom>
            <a:noFill/>
          </p:spPr>
          <p:txBody>
            <a:bodyPr wrap="square" lIns="0" rIns="0" rtlCol="0">
              <a:spAutoFit/>
            </a:bodyPr>
            <a:lstStyle/>
            <a:p>
              <a:r>
                <a:rPr lang="zh-CN" altLang="zh-CN" sz="2000" smtClean="0">
                  <a:solidFill>
                    <a:srgbClr val="0000FF"/>
                  </a:solidFill>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6000760" y="5314906"/>
              <a:ext cx="500066" cy="400110"/>
            </a:xfrm>
            <a:prstGeom prst="rect">
              <a:avLst/>
            </a:prstGeom>
            <a:noFill/>
          </p:spPr>
          <p:txBody>
            <a:bodyPr wrap="square" lIns="0" rIns="0" rtlCol="0">
              <a:spAutoFit/>
            </a:bodyPr>
            <a:lstStyle/>
            <a:p>
              <a:r>
                <a:rPr lang="zh-CN" altLang="zh-CN" sz="2000" smtClean="0">
                  <a:solidFill>
                    <a:srgbClr val="0000FF"/>
                  </a:solidFill>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54" name="TextBox 53"/>
            <p:cNvSpPr txBox="1"/>
            <p:nvPr/>
          </p:nvSpPr>
          <p:spPr>
            <a:xfrm>
              <a:off x="6572264" y="3357562"/>
              <a:ext cx="500066" cy="400110"/>
            </a:xfrm>
            <a:prstGeom prst="rect">
              <a:avLst/>
            </a:prstGeom>
            <a:noFill/>
          </p:spPr>
          <p:txBody>
            <a:bodyPr wrap="square" lIns="0" rIns="0" rtlCol="0">
              <a:spAutoFit/>
            </a:bodyPr>
            <a:lstStyle/>
            <a:p>
              <a:r>
                <a:rPr lang="zh-CN" altLang="zh-CN" sz="2000" smtClean="0">
                  <a:solidFill>
                    <a:srgbClr val="0000FF"/>
                  </a:solidFill>
                  <a:latin typeface="微软雅黑" panose="020B0503020204020204" pitchFamily="34" charset="-122"/>
                  <a:ea typeface="微软雅黑" panose="020B0503020204020204" pitchFamily="34" charset="-122"/>
                </a:rPr>
                <a:t>∞</a:t>
              </a:r>
              <a:endParaRPr lang="zh-CN" altLang="en-US" sz="2000" smtClean="0">
                <a:solidFill>
                  <a:srgbClr val="0000FF"/>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6572264" y="3743270"/>
              <a:ext cx="500066" cy="400110"/>
            </a:xfrm>
            <a:prstGeom prst="rect">
              <a:avLst/>
            </a:prstGeom>
            <a:noFill/>
          </p:spPr>
          <p:txBody>
            <a:bodyPr wrap="square" lIns="0" rIns="0" rtlCol="0">
              <a:spAutoFit/>
            </a:bodyPr>
            <a:lstStyle/>
            <a:p>
              <a:r>
                <a:rPr lang="zh-CN" altLang="zh-CN" sz="2000" smtClean="0">
                  <a:solidFill>
                    <a:srgbClr val="0000FF"/>
                  </a:solidFill>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6572264" y="4143380"/>
              <a:ext cx="500066" cy="400110"/>
            </a:xfrm>
            <a:prstGeom prst="rect">
              <a:avLst/>
            </a:prstGeom>
            <a:noFill/>
          </p:spPr>
          <p:txBody>
            <a:bodyPr wrap="square" lIns="0" rIns="0" rtlCol="0">
              <a:spAutoFit/>
            </a:bodyPr>
            <a:lstStyle/>
            <a:p>
              <a:r>
                <a:rPr lang="en-US" altLang="zh-CN" sz="2000" smtClean="0">
                  <a:solidFill>
                    <a:srgbClr val="0000FF"/>
                  </a:solidFill>
                  <a:latin typeface="微软雅黑" panose="020B0503020204020204" pitchFamily="34" charset="-122"/>
                  <a:ea typeface="微软雅黑" panose="020B0503020204020204" pitchFamily="34" charset="-122"/>
                </a:rPr>
                <a:t>50</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6572264" y="4529088"/>
              <a:ext cx="500066" cy="400110"/>
            </a:xfrm>
            <a:prstGeom prst="rect">
              <a:avLst/>
            </a:prstGeom>
            <a:noFill/>
          </p:spPr>
          <p:txBody>
            <a:bodyPr wrap="square" lIns="0" rIns="0" rtlCol="0">
              <a:spAutoFit/>
            </a:bodyPr>
            <a:lstStyle/>
            <a:p>
              <a:r>
                <a:rPr lang="en-US" altLang="zh-CN" sz="2000" smtClean="0">
                  <a:solidFill>
                    <a:srgbClr val="0000FF"/>
                  </a:solidFill>
                  <a:latin typeface="微软雅黑" panose="020B0503020204020204" pitchFamily="34" charset="-122"/>
                  <a:ea typeface="微软雅黑" panose="020B0503020204020204" pitchFamily="34" charset="-122"/>
                </a:rPr>
                <a:t>0</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58" name="TextBox 57"/>
            <p:cNvSpPr txBox="1"/>
            <p:nvPr/>
          </p:nvSpPr>
          <p:spPr>
            <a:xfrm>
              <a:off x="6572264" y="4929198"/>
              <a:ext cx="500066" cy="400110"/>
            </a:xfrm>
            <a:prstGeom prst="rect">
              <a:avLst/>
            </a:prstGeom>
            <a:noFill/>
          </p:spPr>
          <p:txBody>
            <a:bodyPr wrap="square" lIns="0" rIns="0" rtlCol="0">
              <a:spAutoFit/>
            </a:bodyPr>
            <a:lstStyle/>
            <a:p>
              <a:r>
                <a:rPr lang="en-US" altLang="zh-CN" sz="2000" smtClean="0">
                  <a:solidFill>
                    <a:srgbClr val="0000FF"/>
                  </a:solidFill>
                  <a:latin typeface="微软雅黑" panose="020B0503020204020204" pitchFamily="34" charset="-122"/>
                  <a:ea typeface="微软雅黑" panose="020B0503020204020204" pitchFamily="34" charset="-122"/>
                </a:rPr>
                <a:t>20</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6572264" y="5314906"/>
              <a:ext cx="500066" cy="400110"/>
            </a:xfrm>
            <a:prstGeom prst="rect">
              <a:avLst/>
            </a:prstGeom>
            <a:noFill/>
          </p:spPr>
          <p:txBody>
            <a:bodyPr wrap="square" lIns="0" rIns="0" rtlCol="0">
              <a:spAutoFit/>
            </a:bodyPr>
            <a:lstStyle/>
            <a:p>
              <a:r>
                <a:rPr lang="zh-CN" altLang="zh-CN" sz="2000" smtClean="0">
                  <a:solidFill>
                    <a:srgbClr val="0000FF"/>
                  </a:solidFill>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60" name="TextBox 59"/>
            <p:cNvSpPr txBox="1"/>
            <p:nvPr/>
          </p:nvSpPr>
          <p:spPr>
            <a:xfrm>
              <a:off x="7072330" y="3357562"/>
              <a:ext cx="500066" cy="400110"/>
            </a:xfrm>
            <a:prstGeom prst="rect">
              <a:avLst/>
            </a:prstGeom>
            <a:noFill/>
          </p:spPr>
          <p:txBody>
            <a:bodyPr wrap="square" lIns="0" rIns="0" rtlCol="0">
              <a:spAutoFit/>
            </a:bodyPr>
            <a:lstStyle/>
            <a:p>
              <a:r>
                <a:rPr lang="en-US" altLang="zh-CN" sz="2000" smtClean="0">
                  <a:solidFill>
                    <a:srgbClr val="0000FF"/>
                  </a:solidFill>
                  <a:latin typeface="微软雅黑" panose="020B0503020204020204" pitchFamily="34" charset="-122"/>
                  <a:ea typeface="微软雅黑" panose="020B0503020204020204" pitchFamily="34" charset="-122"/>
                </a:rPr>
                <a:t>30</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7072330" y="3743270"/>
              <a:ext cx="500066" cy="400110"/>
            </a:xfrm>
            <a:prstGeom prst="rect">
              <a:avLst/>
            </a:prstGeom>
            <a:noFill/>
          </p:spPr>
          <p:txBody>
            <a:bodyPr wrap="square" lIns="0" rIns="0" rtlCol="0">
              <a:spAutoFit/>
            </a:bodyPr>
            <a:lstStyle/>
            <a:p>
              <a:r>
                <a:rPr lang="zh-CN" altLang="zh-CN" sz="2000" smtClean="0">
                  <a:solidFill>
                    <a:srgbClr val="0000FF"/>
                  </a:solidFill>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7072330" y="4143380"/>
              <a:ext cx="500066" cy="400110"/>
            </a:xfrm>
            <a:prstGeom prst="rect">
              <a:avLst/>
            </a:prstGeom>
            <a:noFill/>
          </p:spPr>
          <p:txBody>
            <a:bodyPr wrap="square" lIns="0" rIns="0" rtlCol="0">
              <a:spAutoFit/>
            </a:bodyPr>
            <a:lstStyle/>
            <a:p>
              <a:r>
                <a:rPr lang="zh-CN" altLang="zh-CN" sz="2000" smtClean="0">
                  <a:solidFill>
                    <a:srgbClr val="0000FF"/>
                  </a:solidFill>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63" name="TextBox 62"/>
            <p:cNvSpPr txBox="1"/>
            <p:nvPr/>
          </p:nvSpPr>
          <p:spPr>
            <a:xfrm>
              <a:off x="7072330" y="4529088"/>
              <a:ext cx="500066" cy="400110"/>
            </a:xfrm>
            <a:prstGeom prst="rect">
              <a:avLst/>
            </a:prstGeom>
            <a:noFill/>
          </p:spPr>
          <p:txBody>
            <a:bodyPr wrap="square" lIns="0" rIns="0" rtlCol="0">
              <a:spAutoFit/>
            </a:bodyPr>
            <a:lstStyle/>
            <a:p>
              <a:r>
                <a:rPr lang="zh-CN" altLang="zh-CN" sz="2000" smtClean="0">
                  <a:solidFill>
                    <a:srgbClr val="0000FF"/>
                  </a:solidFill>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64" name="TextBox 63"/>
            <p:cNvSpPr txBox="1"/>
            <p:nvPr/>
          </p:nvSpPr>
          <p:spPr>
            <a:xfrm>
              <a:off x="7072330" y="4929198"/>
              <a:ext cx="500066" cy="400110"/>
            </a:xfrm>
            <a:prstGeom prst="rect">
              <a:avLst/>
            </a:prstGeom>
            <a:noFill/>
          </p:spPr>
          <p:txBody>
            <a:bodyPr wrap="square" lIns="0" rIns="0" rtlCol="0">
              <a:spAutoFit/>
            </a:bodyPr>
            <a:lstStyle/>
            <a:p>
              <a:r>
                <a:rPr lang="en-US" altLang="zh-CN" sz="2000" smtClean="0">
                  <a:solidFill>
                    <a:srgbClr val="0000FF"/>
                  </a:solidFill>
                  <a:latin typeface="微软雅黑" panose="020B0503020204020204" pitchFamily="34" charset="-122"/>
                  <a:ea typeface="微软雅黑" panose="020B0503020204020204" pitchFamily="34" charset="-122"/>
                </a:rPr>
                <a:t>0</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65" name="TextBox 64"/>
            <p:cNvSpPr txBox="1"/>
            <p:nvPr/>
          </p:nvSpPr>
          <p:spPr>
            <a:xfrm>
              <a:off x="7072330" y="5314906"/>
              <a:ext cx="500066" cy="400110"/>
            </a:xfrm>
            <a:prstGeom prst="rect">
              <a:avLst/>
            </a:prstGeom>
            <a:noFill/>
          </p:spPr>
          <p:txBody>
            <a:bodyPr wrap="square" lIns="0" rIns="0" rtlCol="0">
              <a:spAutoFit/>
            </a:bodyPr>
            <a:lstStyle/>
            <a:p>
              <a:r>
                <a:rPr lang="zh-CN" altLang="zh-CN" sz="2000" smtClean="0">
                  <a:solidFill>
                    <a:srgbClr val="0000FF"/>
                  </a:solidFill>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66" name="TextBox 65"/>
            <p:cNvSpPr txBox="1"/>
            <p:nvPr/>
          </p:nvSpPr>
          <p:spPr>
            <a:xfrm>
              <a:off x="7643834" y="3357562"/>
              <a:ext cx="500066" cy="400110"/>
            </a:xfrm>
            <a:prstGeom prst="rect">
              <a:avLst/>
            </a:prstGeom>
            <a:noFill/>
          </p:spPr>
          <p:txBody>
            <a:bodyPr wrap="square" lIns="0" rIns="0" rtlCol="0">
              <a:spAutoFit/>
            </a:bodyPr>
            <a:lstStyle/>
            <a:p>
              <a:r>
                <a:rPr lang="en-US" altLang="zh-CN" sz="2000" smtClean="0">
                  <a:solidFill>
                    <a:srgbClr val="0000FF"/>
                  </a:solidFill>
                  <a:latin typeface="微软雅黑" panose="020B0503020204020204" pitchFamily="34" charset="-122"/>
                  <a:ea typeface="微软雅黑" panose="020B0503020204020204" pitchFamily="34" charset="-122"/>
                </a:rPr>
                <a:t>100</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67" name="TextBox 66"/>
            <p:cNvSpPr txBox="1"/>
            <p:nvPr/>
          </p:nvSpPr>
          <p:spPr>
            <a:xfrm>
              <a:off x="7643834" y="3743270"/>
              <a:ext cx="500066" cy="400110"/>
            </a:xfrm>
            <a:prstGeom prst="rect">
              <a:avLst/>
            </a:prstGeom>
            <a:noFill/>
          </p:spPr>
          <p:txBody>
            <a:bodyPr wrap="square" lIns="0" rIns="0" rtlCol="0">
              <a:spAutoFit/>
            </a:bodyPr>
            <a:lstStyle/>
            <a:p>
              <a:r>
                <a:rPr lang="zh-CN" altLang="zh-CN" sz="2000" smtClean="0">
                  <a:solidFill>
                    <a:srgbClr val="0000FF"/>
                  </a:solidFill>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68" name="TextBox 67"/>
            <p:cNvSpPr txBox="1"/>
            <p:nvPr/>
          </p:nvSpPr>
          <p:spPr>
            <a:xfrm>
              <a:off x="7643834" y="4143380"/>
              <a:ext cx="500066" cy="400110"/>
            </a:xfrm>
            <a:prstGeom prst="rect">
              <a:avLst/>
            </a:prstGeom>
            <a:noFill/>
          </p:spPr>
          <p:txBody>
            <a:bodyPr wrap="square" lIns="0" rIns="0" rtlCol="0">
              <a:spAutoFit/>
            </a:bodyPr>
            <a:lstStyle/>
            <a:p>
              <a:r>
                <a:rPr lang="zh-CN" altLang="zh-CN" sz="2000" smtClean="0">
                  <a:solidFill>
                    <a:srgbClr val="0000FF"/>
                  </a:solidFill>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69" name="TextBox 68"/>
            <p:cNvSpPr txBox="1"/>
            <p:nvPr/>
          </p:nvSpPr>
          <p:spPr>
            <a:xfrm>
              <a:off x="7643834" y="4529088"/>
              <a:ext cx="500066" cy="400110"/>
            </a:xfrm>
            <a:prstGeom prst="rect">
              <a:avLst/>
            </a:prstGeom>
            <a:noFill/>
          </p:spPr>
          <p:txBody>
            <a:bodyPr wrap="square" lIns="0" rIns="0" rtlCol="0">
              <a:spAutoFit/>
            </a:bodyPr>
            <a:lstStyle/>
            <a:p>
              <a:r>
                <a:rPr lang="en-US" altLang="zh-CN" sz="2000" smtClean="0">
                  <a:solidFill>
                    <a:srgbClr val="0000FF"/>
                  </a:solidFill>
                  <a:latin typeface="微软雅黑" panose="020B0503020204020204" pitchFamily="34" charset="-122"/>
                  <a:ea typeface="微软雅黑" panose="020B0503020204020204" pitchFamily="34" charset="-122"/>
                </a:rPr>
                <a:t>10</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70" name="TextBox 69"/>
            <p:cNvSpPr txBox="1"/>
            <p:nvPr/>
          </p:nvSpPr>
          <p:spPr>
            <a:xfrm>
              <a:off x="7643834" y="4929198"/>
              <a:ext cx="500066" cy="400110"/>
            </a:xfrm>
            <a:prstGeom prst="rect">
              <a:avLst/>
            </a:prstGeom>
            <a:noFill/>
          </p:spPr>
          <p:txBody>
            <a:bodyPr wrap="square" lIns="0" rIns="0" rtlCol="0">
              <a:spAutoFit/>
            </a:bodyPr>
            <a:lstStyle/>
            <a:p>
              <a:r>
                <a:rPr lang="en-US" altLang="zh-CN" sz="2000" smtClean="0">
                  <a:solidFill>
                    <a:srgbClr val="0000FF"/>
                  </a:solidFill>
                  <a:latin typeface="微软雅黑" panose="020B0503020204020204" pitchFamily="34" charset="-122"/>
                  <a:ea typeface="微软雅黑" panose="020B0503020204020204" pitchFamily="34" charset="-122"/>
                </a:rPr>
                <a:t>60</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71" name="TextBox 70"/>
            <p:cNvSpPr txBox="1"/>
            <p:nvPr/>
          </p:nvSpPr>
          <p:spPr>
            <a:xfrm>
              <a:off x="7643834" y="5314906"/>
              <a:ext cx="500066" cy="400110"/>
            </a:xfrm>
            <a:prstGeom prst="rect">
              <a:avLst/>
            </a:prstGeom>
            <a:noFill/>
          </p:spPr>
          <p:txBody>
            <a:bodyPr wrap="square" lIns="0" rIns="0" rtlCol="0">
              <a:spAutoFit/>
            </a:bodyPr>
            <a:lstStyle/>
            <a:p>
              <a:r>
                <a:rPr lang="en-US" altLang="zh-CN" sz="2000" smtClean="0">
                  <a:solidFill>
                    <a:srgbClr val="0000FF"/>
                  </a:solidFill>
                  <a:latin typeface="微软雅黑" panose="020B0503020204020204" pitchFamily="34" charset="-122"/>
                  <a:ea typeface="微软雅黑" panose="020B0503020204020204" pitchFamily="34" charset="-122"/>
                </a:rPr>
                <a:t>0</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73" name="左中括号 72"/>
            <p:cNvSpPr/>
            <p:nvPr/>
          </p:nvSpPr>
          <p:spPr>
            <a:xfrm>
              <a:off x="4714876" y="3357562"/>
              <a:ext cx="142876" cy="2428892"/>
            </a:xfrm>
            <a:prstGeom prst="leftBracket">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4" name="右中括号 73"/>
            <p:cNvSpPr/>
            <p:nvPr/>
          </p:nvSpPr>
          <p:spPr>
            <a:xfrm>
              <a:off x="8143900" y="3286124"/>
              <a:ext cx="214314" cy="2428892"/>
            </a:xfrm>
            <a:prstGeom prst="rightBracket">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76" name="右箭头 75"/>
          <p:cNvSpPr/>
          <p:nvPr/>
        </p:nvSpPr>
        <p:spPr>
          <a:xfrm>
            <a:off x="3571868" y="3071810"/>
            <a:ext cx="500066"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7" name="TextBox 76"/>
          <p:cNvSpPr txBox="1"/>
          <p:nvPr/>
        </p:nvSpPr>
        <p:spPr>
          <a:xfrm>
            <a:off x="500034" y="1497915"/>
            <a:ext cx="1285884" cy="430887"/>
          </a:xfrm>
          <a:prstGeom prst="rect">
            <a:avLst/>
          </a:prstGeom>
          <a:noFill/>
        </p:spPr>
        <p:txBody>
          <a:bodyPr wrap="square" rtlCol="0">
            <a:spAutoFit/>
          </a:bodyPr>
          <a:lstStyle/>
          <a:p>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实例图</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285860"/>
            <a:ext cx="3357586" cy="400110"/>
          </a:xfrm>
          <a:prstGeom prst="rect">
            <a:avLst/>
          </a:prstGeom>
          <a:noFill/>
        </p:spPr>
        <p:txBody>
          <a:bodyPr wrap="square" rtlCol="0">
            <a:spAutoFit/>
          </a:bodyPr>
          <a:lstStyle/>
          <a:p>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队列结点类型声明如下：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1071538" y="2071678"/>
            <a:ext cx="6072230" cy="139880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NodeType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队列结点类型</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vno;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顶点编号</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length;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路径长度</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571472" y="3786190"/>
            <a:ext cx="7929618" cy="1733808"/>
          </a:xfrm>
          <a:prstGeom prst="rect">
            <a:avLst/>
          </a:prstGeom>
          <a:noFill/>
        </p:spPr>
        <p:txBody>
          <a:bodyPr wrap="square" rtlCol="0">
            <a:spAutoFit/>
          </a:bodyPr>
          <a:lstStyle/>
          <a:p>
            <a:pPr>
              <a:lnSpc>
                <a:spcPts val="32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数组存放源点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出发的最短路径长度，</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表示源点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的最短路径长度，初始时所有</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值为∞。</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prev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数组存放最短路径，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prev[</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表示源点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的最短路径中顶点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的前驱顶点。</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857884" y="500042"/>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anose="020B0609020204030204" pitchFamily="49" charset="0"/>
                <a:cs typeface="Consolas" panose="020B0609020204030204" pitchFamily="49" charset="0"/>
              </a:rPr>
              <a:t>0</a:t>
            </a:r>
            <a:r>
              <a:rPr lang="en-US" altLang="zh-CN" sz="1800" smtClean="0">
                <a:solidFill>
                  <a:srgbClr val="0000FF"/>
                </a:solidFill>
                <a:latin typeface="Consolas" panose="020B0609020204030204" pitchFamily="49" charset="0"/>
                <a:cs typeface="Consolas" panose="020B0609020204030204" pitchFamily="49" charset="0"/>
              </a:rPr>
              <a:t>,0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 name="TextBox 2"/>
          <p:cNvSpPr txBox="1"/>
          <p:nvPr/>
        </p:nvSpPr>
        <p:spPr>
          <a:xfrm>
            <a:off x="2857488" y="357166"/>
            <a:ext cx="2286016" cy="400110"/>
          </a:xfrm>
          <a:prstGeom prst="rect">
            <a:avLst/>
          </a:prstGeom>
          <a:noFill/>
        </p:spPr>
        <p:txBody>
          <a:bodyPr wrap="square" rtlCol="0">
            <a:spAutoFit/>
          </a:bodyPr>
          <a:lstStyle/>
          <a:p>
            <a:r>
              <a:rPr lang="zh-CN" altLang="zh-CN" sz="2000" smtClean="0">
                <a:solidFill>
                  <a:srgbClr val="C00000"/>
                </a:solidFill>
                <a:ea typeface="楷体" panose="02010609060101010101" pitchFamily="49" charset="-122"/>
                <a:cs typeface="Times New Roman" panose="02020603050405020304" pitchFamily="18" charset="0"/>
              </a:rPr>
              <a:t>顶点编号</a:t>
            </a:r>
            <a:r>
              <a:rPr lang="zh-CN" altLang="zh-CN"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length</a:t>
            </a:r>
            <a:endParaRPr lang="zh-CN" altLang="en-US" sz="2000">
              <a:solidFill>
                <a:srgbClr val="0000FF"/>
              </a:solidFill>
              <a:ea typeface="楷体" panose="02010609060101010101" pitchFamily="49" charset="-122"/>
              <a:cs typeface="Times New Roman" panose="02020603050405020304" pitchFamily="18" charset="0"/>
            </a:endParaRPr>
          </a:p>
        </p:txBody>
      </p:sp>
      <p:sp>
        <p:nvSpPr>
          <p:cNvPr id="4" name="TextBox 3"/>
          <p:cNvSpPr txBox="1"/>
          <p:nvPr/>
        </p:nvSpPr>
        <p:spPr>
          <a:xfrm>
            <a:off x="6715140" y="500042"/>
            <a:ext cx="1500198"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dist[</a:t>
            </a:r>
            <a:r>
              <a:rPr lang="en-US" altLang="zh-CN" sz="1800" i="1" smtClean="0">
                <a:solidFill>
                  <a:srgbClr val="0000FF"/>
                </a:solidFill>
                <a:latin typeface="Consolas" panose="020B0609020204030204" pitchFamily="49" charset="0"/>
                <a:cs typeface="Consolas" panose="020B0609020204030204" pitchFamily="49" charset="0"/>
              </a:rPr>
              <a:t>i</a:t>
            </a:r>
            <a:r>
              <a:rPr lang="en-US" altLang="zh-CN" sz="1800" smtClean="0">
                <a:solidFill>
                  <a:srgbClr val="0000FF"/>
                </a:solidFill>
                <a:latin typeface="Consolas" panose="020B0609020204030204" pitchFamily="49" charset="0"/>
                <a:cs typeface="Consolas" panose="020B0609020204030204" pitchFamily="49" charset="0"/>
              </a:rPr>
              <a:t>]=</a:t>
            </a:r>
            <a:r>
              <a:rPr lang="zh-CN" altLang="zh-CN" sz="1800" smtClean="0">
                <a:solidFill>
                  <a:srgbClr val="0000FF"/>
                </a:solidFill>
                <a:latin typeface="Consolas" panose="020B0609020204030204" pitchFamily="49" charset="0"/>
                <a:cs typeface="Consolas" panose="020B0609020204030204" pitchFamily="49" charset="0"/>
              </a:rPr>
              <a:t>∞</a:t>
            </a:r>
            <a:endParaRPr lang="zh-CN" altLang="zh-CN" sz="1800" smtClean="0">
              <a:solidFill>
                <a:srgbClr val="0000FF"/>
              </a:solidFill>
              <a:latin typeface="Consolas" panose="020B0609020204030204" pitchFamily="49" charset="0"/>
              <a:cs typeface="Consolas" panose="020B0609020204030204" pitchFamily="49" charset="0"/>
            </a:endParaRPr>
          </a:p>
        </p:txBody>
      </p:sp>
      <p:grpSp>
        <p:nvGrpSpPr>
          <p:cNvPr id="29" name="组合 28"/>
          <p:cNvGrpSpPr/>
          <p:nvPr/>
        </p:nvGrpSpPr>
        <p:grpSpPr>
          <a:xfrm>
            <a:off x="214282" y="142852"/>
            <a:ext cx="2071702" cy="2037842"/>
            <a:chOff x="4357686" y="1891224"/>
            <a:chExt cx="2571768" cy="2680784"/>
          </a:xfrm>
        </p:grpSpPr>
        <p:sp>
          <p:nvSpPr>
            <p:cNvPr id="6" name="椭圆 5"/>
            <p:cNvSpPr/>
            <p:nvPr/>
          </p:nvSpPr>
          <p:spPr>
            <a:xfrm>
              <a:off x="4357686" y="3071810"/>
              <a:ext cx="428628" cy="4286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5357818"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5357818"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6500826"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5357818" y="414338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6500826"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2" name="直接箭头连接符 11"/>
            <p:cNvCxnSpPr>
              <a:stCxn id="6" idx="7"/>
              <a:endCxn id="7" idx="3"/>
            </p:cNvCxnSpPr>
            <p:nvPr/>
          </p:nvCxnSpPr>
          <p:spPr>
            <a:xfrm rot="5400000" flipH="1" flipV="1">
              <a:off x="4723543" y="2437535"/>
              <a:ext cx="697046"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643438" y="2428868"/>
              <a:ext cx="689746" cy="404881"/>
            </a:xfrm>
            <a:prstGeom prst="rect">
              <a:avLst/>
            </a:prstGeom>
            <a:noFill/>
          </p:spPr>
          <p:txBody>
            <a:bodyPr wrap="square" rtlCol="0">
              <a:spAutoFit/>
            </a:bodyPr>
            <a:lstStyle/>
            <a:p>
              <a:r>
                <a:rPr lang="en-US" altLang="zh-CN" sz="1400" smtClean="0">
                  <a:solidFill>
                    <a:srgbClr val="0000FF"/>
                  </a:solidFill>
                  <a:latin typeface="Consolas" panose="020B0609020204030204" pitchFamily="49" charset="0"/>
                  <a:cs typeface="Consolas" panose="020B0609020204030204" pitchFamily="49" charset="0"/>
                </a:rPr>
                <a:t>10</a:t>
              </a:r>
              <a:endParaRPr lang="zh-CN" altLang="en-US" sz="1400">
                <a:solidFill>
                  <a:srgbClr val="0000FF"/>
                </a:solidFill>
                <a:latin typeface="Consolas" panose="020B0609020204030204" pitchFamily="49" charset="0"/>
                <a:cs typeface="Consolas" panose="020B0609020204030204" pitchFamily="49" charset="0"/>
              </a:endParaRPr>
            </a:p>
          </p:txBody>
        </p:sp>
        <p:cxnSp>
          <p:nvCxnSpPr>
            <p:cNvPr id="14" name="直接箭头连接符 13"/>
            <p:cNvCxnSpPr>
              <a:stCxn id="6" idx="5"/>
              <a:endCxn id="10" idx="1"/>
            </p:cNvCxnSpPr>
            <p:nvPr/>
          </p:nvCxnSpPr>
          <p:spPr>
            <a:xfrm rot="16200000" flipH="1">
              <a:off x="4687824" y="3473386"/>
              <a:ext cx="768484"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6"/>
              <a:endCxn id="8" idx="2"/>
            </p:cNvCxnSpPr>
            <p:nvPr/>
          </p:nvCxnSpPr>
          <p:spPr>
            <a:xfrm>
              <a:off x="4786314" y="3286124"/>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5"/>
              <a:endCxn id="9" idx="1"/>
            </p:cNvCxnSpPr>
            <p:nvPr/>
          </p:nvCxnSpPr>
          <p:spPr>
            <a:xfrm rot="16200000" flipH="1">
              <a:off x="5795113" y="2366097"/>
              <a:ext cx="697046"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8" idx="6"/>
              <a:endCxn id="9" idx="2"/>
            </p:cNvCxnSpPr>
            <p:nvPr/>
          </p:nvCxnSpPr>
          <p:spPr>
            <a:xfrm>
              <a:off x="5786446" y="3286124"/>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3"/>
              <a:endCxn id="10" idx="7"/>
            </p:cNvCxnSpPr>
            <p:nvPr/>
          </p:nvCxnSpPr>
          <p:spPr>
            <a:xfrm rot="5400000">
              <a:off x="5759394" y="3401948"/>
              <a:ext cx="768484"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2"/>
              <a:endCxn id="7" idx="6"/>
            </p:cNvCxnSpPr>
            <p:nvPr/>
          </p:nvCxnSpPr>
          <p:spPr>
            <a:xfrm rot="10800000">
              <a:off x="5786446" y="2285992"/>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8" idx="4"/>
              <a:endCxn id="10" idx="0"/>
            </p:cNvCxnSpPr>
            <p:nvPr/>
          </p:nvCxnSpPr>
          <p:spPr>
            <a:xfrm rot="5400000">
              <a:off x="5250661" y="382190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4857752" y="2916792"/>
              <a:ext cx="500066" cy="404881"/>
            </a:xfrm>
            <a:prstGeom prst="rect">
              <a:avLst/>
            </a:prstGeom>
            <a:noFill/>
          </p:spPr>
          <p:txBody>
            <a:bodyPr wrap="square" rtlCol="0">
              <a:spAutoFit/>
            </a:bodyPr>
            <a:lstStyle/>
            <a:p>
              <a:r>
                <a:rPr lang="en-US" altLang="zh-CN" sz="1400" smtClean="0">
                  <a:solidFill>
                    <a:srgbClr val="0000FF"/>
                  </a:solidFill>
                  <a:latin typeface="Consolas" panose="020B0609020204030204" pitchFamily="49" charset="0"/>
                  <a:cs typeface="Consolas" panose="020B0609020204030204" pitchFamily="49" charset="0"/>
                </a:rPr>
                <a:t>30</a:t>
              </a:r>
              <a:endParaRPr lang="zh-CN" altLang="en-US" sz="1400">
                <a:solidFill>
                  <a:srgbClr val="0000FF"/>
                </a:solidFill>
                <a:latin typeface="Consolas" panose="020B0609020204030204" pitchFamily="49" charset="0"/>
                <a:cs typeface="Consolas" panose="020B0609020204030204" pitchFamily="49" charset="0"/>
              </a:endParaRPr>
            </a:p>
          </p:txBody>
        </p:sp>
        <p:sp>
          <p:nvSpPr>
            <p:cNvPr id="22" name="TextBox 21"/>
            <p:cNvSpPr txBox="1"/>
            <p:nvPr/>
          </p:nvSpPr>
          <p:spPr>
            <a:xfrm>
              <a:off x="4643438" y="3702610"/>
              <a:ext cx="500066" cy="404881"/>
            </a:xfrm>
            <a:prstGeom prst="rect">
              <a:avLst/>
            </a:prstGeom>
            <a:noFill/>
          </p:spPr>
          <p:txBody>
            <a:bodyPr wrap="square" lIns="0" rIns="0" rtlCol="0">
              <a:spAutoFit/>
            </a:bodyPr>
            <a:lstStyle/>
            <a:p>
              <a:r>
                <a:rPr lang="en-US" altLang="zh-CN" sz="1400" smtClean="0">
                  <a:solidFill>
                    <a:srgbClr val="0000FF"/>
                  </a:solidFill>
                  <a:latin typeface="Consolas" panose="020B0609020204030204" pitchFamily="49" charset="0"/>
                  <a:cs typeface="Consolas" panose="020B0609020204030204" pitchFamily="49" charset="0"/>
                </a:rPr>
                <a:t>100</a:t>
              </a:r>
              <a:endParaRPr lang="zh-CN" altLang="en-US" sz="1400">
                <a:solidFill>
                  <a:srgbClr val="0000FF"/>
                </a:solidFill>
                <a:latin typeface="Consolas" panose="020B0609020204030204" pitchFamily="49" charset="0"/>
                <a:cs typeface="Consolas" panose="020B0609020204030204" pitchFamily="49" charset="0"/>
              </a:endParaRPr>
            </a:p>
          </p:txBody>
        </p:sp>
        <p:sp>
          <p:nvSpPr>
            <p:cNvPr id="23" name="TextBox 22"/>
            <p:cNvSpPr txBox="1"/>
            <p:nvPr/>
          </p:nvSpPr>
          <p:spPr>
            <a:xfrm>
              <a:off x="5525746" y="3534683"/>
              <a:ext cx="500066" cy="404881"/>
            </a:xfrm>
            <a:prstGeom prst="rect">
              <a:avLst/>
            </a:prstGeom>
            <a:noFill/>
          </p:spPr>
          <p:txBody>
            <a:bodyPr wrap="square" rtlCol="0">
              <a:spAutoFit/>
            </a:bodyPr>
            <a:lstStyle/>
            <a:p>
              <a:r>
                <a:rPr lang="en-US" altLang="zh-CN" sz="1400" smtClean="0">
                  <a:solidFill>
                    <a:srgbClr val="0000FF"/>
                  </a:solidFill>
                  <a:latin typeface="Consolas" panose="020B0609020204030204" pitchFamily="49" charset="0"/>
                  <a:cs typeface="Consolas" panose="020B0609020204030204" pitchFamily="49" charset="0"/>
                </a:rPr>
                <a:t>60</a:t>
              </a:r>
              <a:endParaRPr lang="zh-CN" altLang="en-US" sz="1400">
                <a:solidFill>
                  <a:srgbClr val="0000FF"/>
                </a:solidFill>
                <a:latin typeface="Consolas" panose="020B0609020204030204" pitchFamily="49" charset="0"/>
                <a:cs typeface="Consolas" panose="020B0609020204030204" pitchFamily="49" charset="0"/>
              </a:endParaRPr>
            </a:p>
          </p:txBody>
        </p:sp>
        <p:sp>
          <p:nvSpPr>
            <p:cNvPr id="24" name="TextBox 23"/>
            <p:cNvSpPr txBox="1"/>
            <p:nvPr/>
          </p:nvSpPr>
          <p:spPr>
            <a:xfrm>
              <a:off x="5773920" y="2643566"/>
              <a:ext cx="500066" cy="404881"/>
            </a:xfrm>
            <a:prstGeom prst="rect">
              <a:avLst/>
            </a:prstGeom>
            <a:noFill/>
          </p:spPr>
          <p:txBody>
            <a:bodyPr wrap="square" rtlCol="0">
              <a:spAutoFit/>
            </a:bodyPr>
            <a:lstStyle/>
            <a:p>
              <a:r>
                <a:rPr lang="en-US" altLang="zh-CN" sz="1400" smtClean="0">
                  <a:solidFill>
                    <a:srgbClr val="0000FF"/>
                  </a:solidFill>
                  <a:latin typeface="Consolas" panose="020B0609020204030204" pitchFamily="49" charset="0"/>
                  <a:cs typeface="Consolas" panose="020B0609020204030204" pitchFamily="49" charset="0"/>
                </a:rPr>
                <a:t>50</a:t>
              </a:r>
              <a:endParaRPr lang="zh-CN" altLang="en-US" sz="1400">
                <a:solidFill>
                  <a:srgbClr val="0000FF"/>
                </a:solidFill>
                <a:latin typeface="Consolas" panose="020B0609020204030204" pitchFamily="49" charset="0"/>
                <a:cs typeface="Consolas" panose="020B0609020204030204" pitchFamily="49" charset="0"/>
              </a:endParaRPr>
            </a:p>
          </p:txBody>
        </p:sp>
        <p:sp>
          <p:nvSpPr>
            <p:cNvPr id="25" name="TextBox 24"/>
            <p:cNvSpPr txBox="1"/>
            <p:nvPr/>
          </p:nvSpPr>
          <p:spPr>
            <a:xfrm>
              <a:off x="5954374" y="1891224"/>
              <a:ext cx="500066" cy="404881"/>
            </a:xfrm>
            <a:prstGeom prst="rect">
              <a:avLst/>
            </a:prstGeom>
            <a:noFill/>
          </p:spPr>
          <p:txBody>
            <a:bodyPr wrap="square" rtlCol="0">
              <a:spAutoFit/>
            </a:bodyPr>
            <a:lstStyle/>
            <a:p>
              <a:r>
                <a:rPr lang="en-US" altLang="zh-CN" sz="1400" smtClean="0">
                  <a:solidFill>
                    <a:srgbClr val="0000FF"/>
                  </a:solidFill>
                  <a:latin typeface="Consolas" panose="020B0609020204030204" pitchFamily="49" charset="0"/>
                  <a:cs typeface="Consolas" panose="020B0609020204030204" pitchFamily="49" charset="0"/>
                </a:rPr>
                <a:t>4</a:t>
              </a:r>
              <a:endParaRPr lang="zh-CN" altLang="en-US" sz="1400">
                <a:solidFill>
                  <a:srgbClr val="0000FF"/>
                </a:solidFill>
                <a:latin typeface="Consolas" panose="020B0609020204030204" pitchFamily="49" charset="0"/>
                <a:cs typeface="Consolas" panose="020B0609020204030204" pitchFamily="49" charset="0"/>
              </a:endParaRPr>
            </a:p>
          </p:txBody>
        </p:sp>
        <p:sp>
          <p:nvSpPr>
            <p:cNvPr id="26" name="TextBox 25"/>
            <p:cNvSpPr txBox="1"/>
            <p:nvPr/>
          </p:nvSpPr>
          <p:spPr>
            <a:xfrm>
              <a:off x="6143636" y="3774049"/>
              <a:ext cx="500066" cy="404881"/>
            </a:xfrm>
            <a:prstGeom prst="rect">
              <a:avLst/>
            </a:prstGeom>
            <a:noFill/>
          </p:spPr>
          <p:txBody>
            <a:bodyPr wrap="square" rtlCol="0">
              <a:spAutoFit/>
            </a:bodyPr>
            <a:lstStyle/>
            <a:p>
              <a:r>
                <a:rPr lang="en-US" altLang="zh-CN" sz="1400" smtClean="0">
                  <a:solidFill>
                    <a:srgbClr val="0000FF"/>
                  </a:solidFill>
                  <a:latin typeface="Consolas" panose="020B0609020204030204" pitchFamily="49" charset="0"/>
                  <a:cs typeface="Consolas" panose="020B0609020204030204" pitchFamily="49" charset="0"/>
                </a:rPr>
                <a:t>10</a:t>
              </a:r>
              <a:endParaRPr lang="zh-CN" altLang="en-US" sz="1400">
                <a:solidFill>
                  <a:srgbClr val="0000FF"/>
                </a:solidFill>
                <a:latin typeface="Consolas" panose="020B0609020204030204" pitchFamily="49" charset="0"/>
                <a:cs typeface="Consolas" panose="020B0609020204030204" pitchFamily="49" charset="0"/>
              </a:endParaRPr>
            </a:p>
          </p:txBody>
        </p:sp>
        <p:sp>
          <p:nvSpPr>
            <p:cNvPr id="27" name="TextBox 26"/>
            <p:cNvSpPr txBox="1"/>
            <p:nvPr/>
          </p:nvSpPr>
          <p:spPr>
            <a:xfrm>
              <a:off x="5913793" y="3227212"/>
              <a:ext cx="500066" cy="404881"/>
            </a:xfrm>
            <a:prstGeom prst="rect">
              <a:avLst/>
            </a:prstGeom>
            <a:noFill/>
          </p:spPr>
          <p:txBody>
            <a:bodyPr wrap="square" rtlCol="0">
              <a:spAutoFit/>
            </a:bodyPr>
            <a:lstStyle/>
            <a:p>
              <a:r>
                <a:rPr lang="en-US" altLang="zh-CN" sz="1400" smtClean="0">
                  <a:solidFill>
                    <a:srgbClr val="0000FF"/>
                  </a:solidFill>
                  <a:latin typeface="Consolas" panose="020B0609020204030204" pitchFamily="49" charset="0"/>
                  <a:cs typeface="Consolas" panose="020B0609020204030204" pitchFamily="49" charset="0"/>
                </a:rPr>
                <a:t>20</a:t>
              </a:r>
              <a:endParaRPr lang="zh-CN" altLang="en-US" sz="1400">
                <a:solidFill>
                  <a:srgbClr val="0000FF"/>
                </a:solidFill>
                <a:latin typeface="Consolas" panose="020B0609020204030204" pitchFamily="49" charset="0"/>
                <a:cs typeface="Consolas" panose="020B0609020204030204" pitchFamily="49" charset="0"/>
              </a:endParaRPr>
            </a:p>
          </p:txBody>
        </p:sp>
      </p:grpSp>
      <p:sp>
        <p:nvSpPr>
          <p:cNvPr id="30" name="任意多边形 29"/>
          <p:cNvSpPr/>
          <p:nvPr/>
        </p:nvSpPr>
        <p:spPr>
          <a:xfrm>
            <a:off x="4185461" y="89770"/>
            <a:ext cx="2004165" cy="473901"/>
          </a:xfrm>
          <a:custGeom>
            <a:avLst/>
            <a:gdLst>
              <a:gd name="connsiteX0" fmla="*/ 0 w 2004165"/>
              <a:gd name="connsiteY0" fmla="*/ 311063 h 473901"/>
              <a:gd name="connsiteX1" fmla="*/ 576197 w 2004165"/>
              <a:gd name="connsiteY1" fmla="*/ 35490 h 473901"/>
              <a:gd name="connsiteX2" fmla="*/ 1753644 w 2004165"/>
              <a:gd name="connsiteY2" fmla="*/ 98120 h 473901"/>
              <a:gd name="connsiteX3" fmla="*/ 2004165 w 2004165"/>
              <a:gd name="connsiteY3" fmla="*/ 473901 h 473901"/>
            </a:gdLst>
            <a:ahLst/>
            <a:cxnLst>
              <a:cxn ang="0">
                <a:pos x="connsiteX0" y="connsiteY0"/>
              </a:cxn>
              <a:cxn ang="0">
                <a:pos x="connsiteX1" y="connsiteY1"/>
              </a:cxn>
              <a:cxn ang="0">
                <a:pos x="connsiteX2" y="connsiteY2"/>
              </a:cxn>
              <a:cxn ang="0">
                <a:pos x="connsiteX3" y="connsiteY3"/>
              </a:cxn>
            </a:cxnLst>
            <a:rect l="l" t="t" r="r" b="b"/>
            <a:pathLst>
              <a:path w="2004165" h="473901">
                <a:moveTo>
                  <a:pt x="0" y="311063"/>
                </a:moveTo>
                <a:cubicBezTo>
                  <a:pt x="141961" y="191022"/>
                  <a:pt x="283923" y="70981"/>
                  <a:pt x="576197" y="35490"/>
                </a:cubicBezTo>
                <a:cubicBezTo>
                  <a:pt x="868471" y="0"/>
                  <a:pt x="1515649" y="25052"/>
                  <a:pt x="1753644" y="98120"/>
                </a:cubicBezTo>
                <a:cubicBezTo>
                  <a:pt x="1991639" y="171189"/>
                  <a:pt x="1997902" y="322545"/>
                  <a:pt x="2004165" y="473901"/>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nvGrpSpPr>
          <p:cNvPr id="72" name="组合 71"/>
          <p:cNvGrpSpPr/>
          <p:nvPr/>
        </p:nvGrpSpPr>
        <p:grpSpPr>
          <a:xfrm>
            <a:off x="2857488" y="928669"/>
            <a:ext cx="3357587" cy="1571637"/>
            <a:chOff x="2857488" y="928669"/>
            <a:chExt cx="3357587" cy="1571637"/>
          </a:xfrm>
        </p:grpSpPr>
        <p:sp>
          <p:nvSpPr>
            <p:cNvPr id="31" name="TextBox 30"/>
            <p:cNvSpPr txBox="1"/>
            <p:nvPr/>
          </p:nvSpPr>
          <p:spPr>
            <a:xfrm>
              <a:off x="2857488" y="1669309"/>
              <a:ext cx="1071570" cy="830997"/>
            </a:xfrm>
            <a:prstGeom prst="rect">
              <a:avLst/>
            </a:prstGeom>
            <a:noFill/>
          </p:spPr>
          <p:txBody>
            <a:bodyPr wrap="square" rtlCol="0">
              <a:spAutoFit/>
            </a:bodyPr>
            <a:lstStyle/>
            <a:p>
              <a:r>
                <a:rPr lang="en-US" altLang="zh-CN" sz="1600" smtClean="0">
                  <a:solidFill>
                    <a:srgbClr val="0000FF"/>
                  </a:solidFill>
                </a:rPr>
                <a:t>0+10&lt;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prev[2]=0</a:t>
              </a:r>
              <a:endParaRPr lang="zh-CN" altLang="zh-CN" sz="1600" smtClean="0">
                <a:solidFill>
                  <a:srgbClr val="FF0000"/>
                </a:solidFill>
              </a:endParaRPr>
            </a:p>
            <a:p>
              <a:r>
                <a:rPr lang="en-US" altLang="zh-CN" sz="1600" smtClean="0">
                  <a:solidFill>
                    <a:srgbClr val="FF0000"/>
                  </a:solidFill>
                </a:rPr>
                <a:t>dist[2]=10</a:t>
              </a:r>
              <a:endParaRPr lang="zh-CN" altLang="zh-CN" sz="1600" smtClean="0">
                <a:solidFill>
                  <a:srgbClr val="FF0000"/>
                </a:solidFill>
              </a:endParaRPr>
            </a:p>
          </p:txBody>
        </p:sp>
        <p:sp>
          <p:nvSpPr>
            <p:cNvPr id="5" name="圆角矩形 4"/>
            <p:cNvSpPr/>
            <p:nvPr/>
          </p:nvSpPr>
          <p:spPr>
            <a:xfrm>
              <a:off x="3929058"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anose="020B0609020204030204" pitchFamily="49" charset="0"/>
                  <a:cs typeface="Consolas" panose="020B0609020204030204" pitchFamily="49" charset="0"/>
                </a:rPr>
                <a:t>2</a:t>
              </a:r>
              <a:r>
                <a:rPr lang="en-US" altLang="zh-CN" sz="1800" smtClean="0">
                  <a:solidFill>
                    <a:srgbClr val="0000FF"/>
                  </a:solidFill>
                  <a:latin typeface="Consolas" panose="020B0609020204030204" pitchFamily="49" charset="0"/>
                  <a:cs typeface="Consolas" panose="020B0609020204030204" pitchFamily="49" charset="0"/>
                </a:rPr>
                <a:t>,10</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7" name="直接箭头连接符 36"/>
            <p:cNvCxnSpPr>
              <a:stCxn id="2" idx="2"/>
              <a:endCxn id="5" idx="0"/>
            </p:cNvCxnSpPr>
            <p:nvPr/>
          </p:nvCxnSpPr>
          <p:spPr>
            <a:xfrm rot="5400000">
              <a:off x="4808904" y="406014"/>
              <a:ext cx="883515" cy="19288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4572000" y="1071546"/>
              <a:ext cx="642942" cy="369332"/>
            </a:xfrm>
            <a:prstGeom prst="rect">
              <a:avLst/>
            </a:prstGeom>
            <a:noFill/>
          </p:spPr>
          <p:txBody>
            <a:bodyPr wrap="square" rtlCol="0">
              <a:spAutoFit/>
            </a:bodyPr>
            <a:lstStyle/>
            <a:p>
              <a:r>
                <a:rPr lang="en-US" altLang="zh-CN" sz="1800" smtClean="0">
                  <a:solidFill>
                    <a:srgbClr val="006600"/>
                  </a:solidFill>
                </a:rPr>
                <a:t>0→2</a:t>
              </a:r>
              <a:endParaRPr lang="zh-CN" altLang="en-US" sz="1800">
                <a:solidFill>
                  <a:srgbClr val="006600"/>
                </a:solidFill>
              </a:endParaRPr>
            </a:p>
          </p:txBody>
        </p:sp>
      </p:grpSp>
      <p:grpSp>
        <p:nvGrpSpPr>
          <p:cNvPr id="73" name="组合 72"/>
          <p:cNvGrpSpPr/>
          <p:nvPr/>
        </p:nvGrpSpPr>
        <p:grpSpPr>
          <a:xfrm>
            <a:off x="4857752" y="929463"/>
            <a:ext cx="2000264" cy="1544584"/>
            <a:chOff x="4857752" y="929463"/>
            <a:chExt cx="2000264" cy="1544584"/>
          </a:xfrm>
        </p:grpSpPr>
        <p:sp>
          <p:nvSpPr>
            <p:cNvPr id="32" name="圆角矩形 31"/>
            <p:cNvSpPr/>
            <p:nvPr/>
          </p:nvSpPr>
          <p:spPr>
            <a:xfrm>
              <a:off x="5857884"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anose="020B0609020204030204" pitchFamily="49" charset="0"/>
                  <a:cs typeface="Consolas" panose="020B0609020204030204" pitchFamily="49" charset="0"/>
                </a:rPr>
                <a:t>4</a:t>
              </a:r>
              <a:r>
                <a:rPr lang="en-US" altLang="zh-CN" sz="1800" smtClean="0">
                  <a:solidFill>
                    <a:srgbClr val="0000FF"/>
                  </a:solidFill>
                  <a:latin typeface="Consolas" panose="020B0609020204030204" pitchFamily="49" charset="0"/>
                  <a:cs typeface="Consolas" panose="020B0609020204030204" pitchFamily="49" charset="0"/>
                </a:rPr>
                <a:t>,30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3" name="TextBox 32"/>
            <p:cNvSpPr txBox="1"/>
            <p:nvPr/>
          </p:nvSpPr>
          <p:spPr>
            <a:xfrm>
              <a:off x="4857752" y="1643050"/>
              <a:ext cx="1071570" cy="830997"/>
            </a:xfrm>
            <a:prstGeom prst="rect">
              <a:avLst/>
            </a:prstGeom>
            <a:noFill/>
          </p:spPr>
          <p:txBody>
            <a:bodyPr wrap="square" rtlCol="0">
              <a:spAutoFit/>
            </a:bodyPr>
            <a:lstStyle/>
            <a:p>
              <a:r>
                <a:rPr lang="en-US" altLang="zh-CN" sz="1600" smtClean="0">
                  <a:solidFill>
                    <a:srgbClr val="0000FF"/>
                  </a:solidFill>
                </a:rPr>
                <a:t>0+30&lt;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prev[4]=0</a:t>
              </a:r>
              <a:endParaRPr lang="zh-CN" altLang="zh-CN" sz="1600" smtClean="0">
                <a:solidFill>
                  <a:srgbClr val="FF0000"/>
                </a:solidFill>
              </a:endParaRPr>
            </a:p>
            <a:p>
              <a:r>
                <a:rPr lang="en-US" altLang="zh-CN" sz="1600" smtClean="0">
                  <a:solidFill>
                    <a:srgbClr val="FF0000"/>
                  </a:solidFill>
                </a:rPr>
                <a:t>dist[4]=30</a:t>
              </a:r>
              <a:endParaRPr lang="zh-CN" altLang="zh-CN" sz="1600">
                <a:solidFill>
                  <a:srgbClr val="FF0000"/>
                </a:solidFill>
              </a:endParaRPr>
            </a:p>
          </p:txBody>
        </p:sp>
        <p:cxnSp>
          <p:nvCxnSpPr>
            <p:cNvPr id="39" name="直接箭头连接符 38"/>
            <p:cNvCxnSpPr>
              <a:stCxn id="2" idx="2"/>
              <a:endCxn id="32" idx="0"/>
            </p:cNvCxnSpPr>
            <p:nvPr/>
          </p:nvCxnSpPr>
          <p:spPr>
            <a:xfrm rot="5400000">
              <a:off x="5773317" y="1370427"/>
              <a:ext cx="88351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6215074" y="1273718"/>
              <a:ext cx="642942" cy="369332"/>
            </a:xfrm>
            <a:prstGeom prst="rect">
              <a:avLst/>
            </a:prstGeom>
            <a:noFill/>
          </p:spPr>
          <p:txBody>
            <a:bodyPr wrap="square" rtlCol="0">
              <a:spAutoFit/>
            </a:bodyPr>
            <a:lstStyle/>
            <a:p>
              <a:r>
                <a:rPr lang="en-US" altLang="zh-CN" sz="1800" smtClean="0">
                  <a:solidFill>
                    <a:srgbClr val="006600"/>
                  </a:solidFill>
                </a:rPr>
                <a:t>0→4</a:t>
              </a:r>
              <a:endParaRPr lang="zh-CN" altLang="en-US" sz="1800">
                <a:solidFill>
                  <a:srgbClr val="006600"/>
                </a:solidFill>
              </a:endParaRPr>
            </a:p>
          </p:txBody>
        </p:sp>
      </p:grpSp>
      <p:grpSp>
        <p:nvGrpSpPr>
          <p:cNvPr id="74" name="组合 73"/>
          <p:cNvGrpSpPr/>
          <p:nvPr/>
        </p:nvGrpSpPr>
        <p:grpSpPr>
          <a:xfrm>
            <a:off x="6215075" y="928669"/>
            <a:ext cx="2643205" cy="1486466"/>
            <a:chOff x="6215075" y="928669"/>
            <a:chExt cx="2643205" cy="1486466"/>
          </a:xfrm>
        </p:grpSpPr>
        <p:sp>
          <p:nvSpPr>
            <p:cNvPr id="34" name="圆角矩形 33"/>
            <p:cNvSpPr/>
            <p:nvPr/>
          </p:nvSpPr>
          <p:spPr>
            <a:xfrm>
              <a:off x="8143900"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anose="020B0609020204030204" pitchFamily="49" charset="0"/>
                  <a:cs typeface="Consolas" panose="020B0609020204030204" pitchFamily="49" charset="0"/>
                </a:rPr>
                <a:t>5</a:t>
              </a:r>
              <a:r>
                <a:rPr lang="en-US" altLang="zh-CN" sz="1800" smtClean="0">
                  <a:solidFill>
                    <a:srgbClr val="0000FF"/>
                  </a:solidFill>
                  <a:latin typeface="Consolas" panose="020B0609020204030204" pitchFamily="49" charset="0"/>
                  <a:cs typeface="Consolas" panose="020B0609020204030204" pitchFamily="49" charset="0"/>
                </a:rPr>
                <a:t>,100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5" name="TextBox 34"/>
            <p:cNvSpPr txBox="1"/>
            <p:nvPr/>
          </p:nvSpPr>
          <p:spPr>
            <a:xfrm>
              <a:off x="7000892" y="1584138"/>
              <a:ext cx="1298410" cy="830997"/>
            </a:xfrm>
            <a:prstGeom prst="rect">
              <a:avLst/>
            </a:prstGeom>
            <a:noFill/>
          </p:spPr>
          <p:txBody>
            <a:bodyPr wrap="square" rtlCol="0">
              <a:spAutoFit/>
            </a:bodyPr>
            <a:lstStyle/>
            <a:p>
              <a:r>
                <a:rPr lang="en-US" altLang="zh-CN" sz="1600" smtClean="0">
                  <a:solidFill>
                    <a:srgbClr val="0000FF"/>
                  </a:solidFill>
                </a:rPr>
                <a:t>0+100&lt;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prev[5]=0</a:t>
              </a:r>
              <a:endParaRPr lang="zh-CN" altLang="zh-CN" sz="1600" smtClean="0">
                <a:solidFill>
                  <a:srgbClr val="FF0000"/>
                </a:solidFill>
              </a:endParaRPr>
            </a:p>
            <a:p>
              <a:r>
                <a:rPr lang="en-US" altLang="zh-CN" sz="1600" smtClean="0">
                  <a:solidFill>
                    <a:srgbClr val="FF0000"/>
                  </a:solidFill>
                </a:rPr>
                <a:t>dist[5]=100</a:t>
              </a:r>
              <a:endParaRPr lang="zh-CN" altLang="zh-CN" sz="1600">
                <a:solidFill>
                  <a:srgbClr val="FF0000"/>
                </a:solidFill>
              </a:endParaRPr>
            </a:p>
          </p:txBody>
        </p:sp>
        <p:cxnSp>
          <p:nvCxnSpPr>
            <p:cNvPr id="41" name="直接箭头连接符 40"/>
            <p:cNvCxnSpPr>
              <a:stCxn id="2" idx="2"/>
              <a:endCxn id="34" idx="0"/>
            </p:cNvCxnSpPr>
            <p:nvPr/>
          </p:nvCxnSpPr>
          <p:spPr>
            <a:xfrm rot="16200000" flipH="1">
              <a:off x="6916325" y="227419"/>
              <a:ext cx="883515" cy="2286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7572396" y="1130842"/>
              <a:ext cx="642942" cy="369332"/>
            </a:xfrm>
            <a:prstGeom prst="rect">
              <a:avLst/>
            </a:prstGeom>
            <a:noFill/>
          </p:spPr>
          <p:txBody>
            <a:bodyPr wrap="square" rtlCol="0">
              <a:spAutoFit/>
            </a:bodyPr>
            <a:lstStyle/>
            <a:p>
              <a:r>
                <a:rPr lang="en-US" altLang="zh-CN" sz="1800" smtClean="0">
                  <a:solidFill>
                    <a:srgbClr val="006600"/>
                  </a:solidFill>
                </a:rPr>
                <a:t>0→5</a:t>
              </a:r>
              <a:endParaRPr lang="zh-CN" altLang="en-US" sz="1800">
                <a:solidFill>
                  <a:srgbClr val="006600"/>
                </a:solidFill>
              </a:endParaRPr>
            </a:p>
          </p:txBody>
        </p:sp>
      </p:grpSp>
      <p:grpSp>
        <p:nvGrpSpPr>
          <p:cNvPr id="75" name="组合 74"/>
          <p:cNvGrpSpPr/>
          <p:nvPr/>
        </p:nvGrpSpPr>
        <p:grpSpPr>
          <a:xfrm>
            <a:off x="2214546" y="2240813"/>
            <a:ext cx="2357454" cy="1545377"/>
            <a:chOff x="2214546" y="2240813"/>
            <a:chExt cx="2357454" cy="1545377"/>
          </a:xfrm>
        </p:grpSpPr>
        <p:sp>
          <p:nvSpPr>
            <p:cNvPr id="45" name="圆角矩形 44"/>
            <p:cNvSpPr/>
            <p:nvPr/>
          </p:nvSpPr>
          <p:spPr>
            <a:xfrm>
              <a:off x="3286116" y="3098069"/>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anose="020B0609020204030204" pitchFamily="49" charset="0"/>
                  <a:cs typeface="Consolas" panose="020B0609020204030204" pitchFamily="49" charset="0"/>
                </a:rPr>
                <a:t>3</a:t>
              </a:r>
              <a:r>
                <a:rPr lang="en-US" altLang="zh-CN" sz="1800" smtClean="0">
                  <a:solidFill>
                    <a:srgbClr val="0000FF"/>
                  </a:solidFill>
                  <a:latin typeface="Consolas" panose="020B0609020204030204" pitchFamily="49" charset="0"/>
                  <a:cs typeface="Consolas" panose="020B0609020204030204" pitchFamily="49" charset="0"/>
                </a:rPr>
                <a:t>,60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6" name="TextBox 45"/>
            <p:cNvSpPr txBox="1"/>
            <p:nvPr/>
          </p:nvSpPr>
          <p:spPr>
            <a:xfrm>
              <a:off x="2214546" y="2955193"/>
              <a:ext cx="1071570" cy="830997"/>
            </a:xfrm>
            <a:prstGeom prst="rect">
              <a:avLst/>
            </a:prstGeom>
            <a:noFill/>
          </p:spPr>
          <p:txBody>
            <a:bodyPr wrap="square" rtlCol="0">
              <a:spAutoFit/>
            </a:bodyPr>
            <a:lstStyle/>
            <a:p>
              <a:r>
                <a:rPr lang="en-US" altLang="zh-CN" sz="1600" smtClean="0">
                  <a:solidFill>
                    <a:srgbClr val="0000FF"/>
                  </a:solidFill>
                </a:rPr>
                <a:t>10+50&lt;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prev[3]=2</a:t>
              </a:r>
              <a:endParaRPr lang="zh-CN" altLang="zh-CN" sz="1600" smtClean="0">
                <a:solidFill>
                  <a:srgbClr val="FF0000"/>
                </a:solidFill>
              </a:endParaRPr>
            </a:p>
            <a:p>
              <a:r>
                <a:rPr lang="en-US" altLang="zh-CN" sz="1600" smtClean="0">
                  <a:solidFill>
                    <a:srgbClr val="FF0000"/>
                  </a:solidFill>
                </a:rPr>
                <a:t>dist[3]=60</a:t>
              </a:r>
              <a:endParaRPr lang="zh-CN" altLang="zh-CN" sz="1600">
                <a:solidFill>
                  <a:srgbClr val="FF0000"/>
                </a:solidFill>
              </a:endParaRPr>
            </a:p>
          </p:txBody>
        </p:sp>
        <p:cxnSp>
          <p:nvCxnSpPr>
            <p:cNvPr id="48" name="直接箭头连接符 47"/>
            <p:cNvCxnSpPr>
              <a:stCxn id="5" idx="2"/>
              <a:endCxn id="45" idx="0"/>
            </p:cNvCxnSpPr>
            <p:nvPr/>
          </p:nvCxnSpPr>
          <p:spPr>
            <a:xfrm rot="5400000">
              <a:off x="3536149" y="2347970"/>
              <a:ext cx="857256"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3929058" y="2559602"/>
              <a:ext cx="642942" cy="369332"/>
            </a:xfrm>
            <a:prstGeom prst="rect">
              <a:avLst/>
            </a:prstGeom>
            <a:noFill/>
          </p:spPr>
          <p:txBody>
            <a:bodyPr wrap="square" rtlCol="0">
              <a:spAutoFit/>
            </a:bodyPr>
            <a:lstStyle/>
            <a:p>
              <a:r>
                <a:rPr lang="en-US" altLang="zh-CN" sz="1800" smtClean="0">
                  <a:solidFill>
                    <a:srgbClr val="006600"/>
                  </a:solidFill>
                </a:rPr>
                <a:t>2→3</a:t>
              </a:r>
              <a:endParaRPr lang="zh-CN" altLang="en-US" sz="1800">
                <a:solidFill>
                  <a:srgbClr val="006600"/>
                </a:solidFill>
              </a:endParaRPr>
            </a:p>
          </p:txBody>
        </p:sp>
      </p:grpSp>
      <p:grpSp>
        <p:nvGrpSpPr>
          <p:cNvPr id="76" name="组合 75"/>
          <p:cNvGrpSpPr/>
          <p:nvPr/>
        </p:nvGrpSpPr>
        <p:grpSpPr>
          <a:xfrm>
            <a:off x="4357686" y="2240812"/>
            <a:ext cx="1857389" cy="1519119"/>
            <a:chOff x="4357686" y="2240812"/>
            <a:chExt cx="1857389" cy="1519119"/>
          </a:xfrm>
        </p:grpSpPr>
        <p:sp>
          <p:nvSpPr>
            <p:cNvPr id="51" name="圆角矩形 50"/>
            <p:cNvSpPr/>
            <p:nvPr/>
          </p:nvSpPr>
          <p:spPr>
            <a:xfrm>
              <a:off x="5429256"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anose="020B0609020204030204" pitchFamily="49" charset="0"/>
                  <a:cs typeface="Consolas" panose="020B0609020204030204" pitchFamily="49" charset="0"/>
                </a:rPr>
                <a:t>3</a:t>
              </a:r>
              <a:r>
                <a:rPr lang="en-US" altLang="zh-CN" sz="1800" smtClean="0">
                  <a:solidFill>
                    <a:srgbClr val="0000FF"/>
                  </a:solidFill>
                  <a:latin typeface="Consolas" panose="020B0609020204030204" pitchFamily="49" charset="0"/>
                  <a:cs typeface="Consolas" panose="020B0609020204030204" pitchFamily="49" charset="0"/>
                </a:rPr>
                <a:t>,50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2" name="TextBox 51"/>
            <p:cNvSpPr txBox="1"/>
            <p:nvPr/>
          </p:nvSpPr>
          <p:spPr>
            <a:xfrm>
              <a:off x="4357686" y="2928934"/>
              <a:ext cx="1071570" cy="830997"/>
            </a:xfrm>
            <a:prstGeom prst="rect">
              <a:avLst/>
            </a:prstGeom>
            <a:noFill/>
          </p:spPr>
          <p:txBody>
            <a:bodyPr wrap="square" rtlCol="0">
              <a:spAutoFit/>
            </a:bodyPr>
            <a:lstStyle/>
            <a:p>
              <a:r>
                <a:rPr lang="en-US" altLang="zh-CN" sz="1600" smtClean="0">
                  <a:solidFill>
                    <a:srgbClr val="0000FF"/>
                  </a:solidFill>
                </a:rPr>
                <a:t>30+20&lt;60:</a:t>
              </a:r>
              <a:endParaRPr lang="zh-CN" altLang="zh-CN" sz="1600" smtClean="0">
                <a:solidFill>
                  <a:srgbClr val="0000FF"/>
                </a:solidFill>
              </a:endParaRPr>
            </a:p>
            <a:p>
              <a:r>
                <a:rPr lang="en-US" altLang="zh-CN" sz="1600" smtClean="0">
                  <a:solidFill>
                    <a:srgbClr val="FF0000"/>
                  </a:solidFill>
                </a:rPr>
                <a:t>prev[3]=4</a:t>
              </a:r>
              <a:endParaRPr lang="zh-CN" altLang="zh-CN" sz="1600" smtClean="0">
                <a:solidFill>
                  <a:srgbClr val="FF0000"/>
                </a:solidFill>
              </a:endParaRPr>
            </a:p>
            <a:p>
              <a:r>
                <a:rPr lang="en-US" altLang="zh-CN" sz="1600" smtClean="0">
                  <a:solidFill>
                    <a:srgbClr val="FF0000"/>
                  </a:solidFill>
                </a:rPr>
                <a:t>dist[3]=50</a:t>
              </a:r>
              <a:endParaRPr lang="zh-CN" altLang="zh-CN" sz="1600">
                <a:solidFill>
                  <a:srgbClr val="FF0000"/>
                </a:solidFill>
              </a:endParaRPr>
            </a:p>
          </p:txBody>
        </p:sp>
        <p:cxnSp>
          <p:nvCxnSpPr>
            <p:cNvPr id="56" name="直接箭头连接符 55"/>
            <p:cNvCxnSpPr>
              <a:stCxn id="32" idx="2"/>
              <a:endCxn id="51" idx="0"/>
            </p:cNvCxnSpPr>
            <p:nvPr/>
          </p:nvCxnSpPr>
          <p:spPr>
            <a:xfrm rot="5400000">
              <a:off x="5585262" y="2441997"/>
              <a:ext cx="830997"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5357818" y="2428868"/>
              <a:ext cx="642942" cy="369332"/>
            </a:xfrm>
            <a:prstGeom prst="rect">
              <a:avLst/>
            </a:prstGeom>
            <a:noFill/>
          </p:spPr>
          <p:txBody>
            <a:bodyPr wrap="square" rtlCol="0">
              <a:spAutoFit/>
            </a:bodyPr>
            <a:lstStyle/>
            <a:p>
              <a:r>
                <a:rPr lang="en-US" altLang="zh-CN" sz="1800" smtClean="0">
                  <a:solidFill>
                    <a:srgbClr val="006600"/>
                  </a:solidFill>
                </a:rPr>
                <a:t>4→3</a:t>
              </a:r>
              <a:endParaRPr lang="zh-CN" altLang="en-US" sz="1800">
                <a:solidFill>
                  <a:srgbClr val="006600"/>
                </a:solidFill>
              </a:endParaRPr>
            </a:p>
          </p:txBody>
        </p:sp>
      </p:grpSp>
      <p:grpSp>
        <p:nvGrpSpPr>
          <p:cNvPr id="77" name="组合 76"/>
          <p:cNvGrpSpPr/>
          <p:nvPr/>
        </p:nvGrpSpPr>
        <p:grpSpPr>
          <a:xfrm>
            <a:off x="6215075" y="2240812"/>
            <a:ext cx="2286015" cy="1519119"/>
            <a:chOff x="6215075" y="2240812"/>
            <a:chExt cx="2286015" cy="1519119"/>
          </a:xfrm>
        </p:grpSpPr>
        <p:sp>
          <p:nvSpPr>
            <p:cNvPr id="53" name="圆角矩形 52"/>
            <p:cNvSpPr/>
            <p:nvPr/>
          </p:nvSpPr>
          <p:spPr>
            <a:xfrm>
              <a:off x="6429388"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anose="020B0609020204030204" pitchFamily="49" charset="0"/>
                  <a:cs typeface="Consolas" panose="020B0609020204030204" pitchFamily="49" charset="0"/>
                </a:rPr>
                <a:t>5</a:t>
              </a:r>
              <a:r>
                <a:rPr lang="en-US" altLang="zh-CN" sz="1800" smtClean="0">
                  <a:solidFill>
                    <a:srgbClr val="0000FF"/>
                  </a:solidFill>
                  <a:latin typeface="Consolas" panose="020B0609020204030204" pitchFamily="49" charset="0"/>
                  <a:cs typeface="Consolas" panose="020B0609020204030204" pitchFamily="49" charset="0"/>
                </a:rPr>
                <a:t>,90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4" name="TextBox 53"/>
            <p:cNvSpPr txBox="1"/>
            <p:nvPr/>
          </p:nvSpPr>
          <p:spPr>
            <a:xfrm>
              <a:off x="7286644" y="2928934"/>
              <a:ext cx="1214446" cy="830997"/>
            </a:xfrm>
            <a:prstGeom prst="rect">
              <a:avLst/>
            </a:prstGeom>
            <a:noFill/>
          </p:spPr>
          <p:txBody>
            <a:bodyPr wrap="square" rtlCol="0">
              <a:spAutoFit/>
            </a:bodyPr>
            <a:lstStyle/>
            <a:p>
              <a:r>
                <a:rPr lang="en-US" altLang="zh-CN" sz="1600" smtClean="0">
                  <a:solidFill>
                    <a:srgbClr val="0000FF"/>
                  </a:solidFill>
                </a:rPr>
                <a:t>30+60&lt;100:</a:t>
              </a:r>
              <a:endParaRPr lang="zh-CN" altLang="zh-CN" sz="1600" smtClean="0">
                <a:solidFill>
                  <a:srgbClr val="0000FF"/>
                </a:solidFill>
              </a:endParaRPr>
            </a:p>
            <a:p>
              <a:r>
                <a:rPr lang="en-US" altLang="zh-CN" sz="1600" smtClean="0">
                  <a:solidFill>
                    <a:srgbClr val="FF0000"/>
                  </a:solidFill>
                </a:rPr>
                <a:t>prev[5]=4</a:t>
              </a:r>
              <a:endParaRPr lang="zh-CN" altLang="zh-CN" sz="1600" smtClean="0">
                <a:solidFill>
                  <a:srgbClr val="FF0000"/>
                </a:solidFill>
              </a:endParaRPr>
            </a:p>
            <a:p>
              <a:r>
                <a:rPr lang="en-US" altLang="zh-CN" sz="1600" smtClean="0">
                  <a:solidFill>
                    <a:srgbClr val="FF0000"/>
                  </a:solidFill>
                </a:rPr>
                <a:t>dist[5]=90</a:t>
              </a:r>
              <a:endParaRPr lang="zh-CN" altLang="zh-CN" sz="1600">
                <a:solidFill>
                  <a:srgbClr val="FF0000"/>
                </a:solidFill>
              </a:endParaRPr>
            </a:p>
          </p:txBody>
        </p:sp>
        <p:cxnSp>
          <p:nvCxnSpPr>
            <p:cNvPr id="58" name="直接箭头连接符 57"/>
            <p:cNvCxnSpPr>
              <a:stCxn id="32" idx="2"/>
              <a:endCxn id="53" idx="0"/>
            </p:cNvCxnSpPr>
            <p:nvPr/>
          </p:nvCxnSpPr>
          <p:spPr>
            <a:xfrm rot="16200000" flipH="1">
              <a:off x="6085328" y="2370559"/>
              <a:ext cx="830997" cy="5715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0" name="TextBox 59"/>
            <p:cNvSpPr txBox="1"/>
            <p:nvPr/>
          </p:nvSpPr>
          <p:spPr>
            <a:xfrm>
              <a:off x="6572264" y="2500306"/>
              <a:ext cx="642942" cy="369332"/>
            </a:xfrm>
            <a:prstGeom prst="rect">
              <a:avLst/>
            </a:prstGeom>
            <a:noFill/>
          </p:spPr>
          <p:txBody>
            <a:bodyPr wrap="square" rtlCol="0">
              <a:spAutoFit/>
            </a:bodyPr>
            <a:lstStyle/>
            <a:p>
              <a:r>
                <a:rPr lang="en-US" altLang="zh-CN" sz="1800" smtClean="0">
                  <a:solidFill>
                    <a:srgbClr val="006600"/>
                  </a:solidFill>
                </a:rPr>
                <a:t>4→5</a:t>
              </a:r>
              <a:endParaRPr lang="zh-CN" altLang="en-US" sz="1800">
                <a:solidFill>
                  <a:srgbClr val="006600"/>
                </a:solidFill>
              </a:endParaRPr>
            </a:p>
          </p:txBody>
        </p:sp>
      </p:grpSp>
      <p:grpSp>
        <p:nvGrpSpPr>
          <p:cNvPr id="78" name="组合 77"/>
          <p:cNvGrpSpPr/>
          <p:nvPr/>
        </p:nvGrpSpPr>
        <p:grpSpPr>
          <a:xfrm>
            <a:off x="2214546" y="3527491"/>
            <a:ext cx="1785950" cy="1758897"/>
            <a:chOff x="2214546" y="3527491"/>
            <a:chExt cx="1785950" cy="1758897"/>
          </a:xfrm>
        </p:grpSpPr>
        <p:sp>
          <p:nvSpPr>
            <p:cNvPr id="62" name="圆角矩形 61"/>
            <p:cNvSpPr/>
            <p:nvPr/>
          </p:nvSpPr>
          <p:spPr>
            <a:xfrm>
              <a:off x="3286116" y="4598267"/>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anose="020B0609020204030204" pitchFamily="49" charset="0"/>
                  <a:cs typeface="Consolas" panose="020B0609020204030204" pitchFamily="49" charset="0"/>
                </a:rPr>
                <a:t>5</a:t>
              </a:r>
              <a:r>
                <a:rPr lang="en-US" altLang="zh-CN" sz="1800" smtClean="0">
                  <a:solidFill>
                    <a:srgbClr val="0000FF"/>
                  </a:solidFill>
                  <a:latin typeface="Consolas" panose="020B0609020204030204" pitchFamily="49" charset="0"/>
                  <a:cs typeface="Consolas" panose="020B0609020204030204" pitchFamily="49" charset="0"/>
                </a:rPr>
                <a:t>,70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3" name="TextBox 62"/>
            <p:cNvSpPr txBox="1"/>
            <p:nvPr/>
          </p:nvSpPr>
          <p:spPr>
            <a:xfrm>
              <a:off x="2214546" y="4455391"/>
              <a:ext cx="1071570" cy="830997"/>
            </a:xfrm>
            <a:prstGeom prst="rect">
              <a:avLst/>
            </a:prstGeom>
            <a:noFill/>
          </p:spPr>
          <p:txBody>
            <a:bodyPr wrap="square" rtlCol="0">
              <a:spAutoFit/>
            </a:bodyPr>
            <a:lstStyle/>
            <a:p>
              <a:r>
                <a:rPr lang="en-US" altLang="zh-CN" sz="1600" smtClean="0">
                  <a:solidFill>
                    <a:srgbClr val="0000FF"/>
                  </a:solidFill>
                </a:rPr>
                <a:t>60+10&lt;90:</a:t>
              </a:r>
              <a:endParaRPr lang="zh-CN" altLang="zh-CN" sz="1600" smtClean="0">
                <a:solidFill>
                  <a:srgbClr val="0000FF"/>
                </a:solidFill>
              </a:endParaRPr>
            </a:p>
            <a:p>
              <a:r>
                <a:rPr lang="en-US" altLang="zh-CN" sz="1600" smtClean="0">
                  <a:solidFill>
                    <a:srgbClr val="FF0000"/>
                  </a:solidFill>
                </a:rPr>
                <a:t>prev[5]=3</a:t>
              </a:r>
              <a:endParaRPr lang="zh-CN" altLang="zh-CN" sz="1600" smtClean="0">
                <a:solidFill>
                  <a:srgbClr val="FF0000"/>
                </a:solidFill>
              </a:endParaRPr>
            </a:p>
            <a:p>
              <a:r>
                <a:rPr lang="en-US" altLang="zh-CN" sz="1600" smtClean="0">
                  <a:solidFill>
                    <a:srgbClr val="FF0000"/>
                  </a:solidFill>
                </a:rPr>
                <a:t>dist[5]=70</a:t>
              </a:r>
              <a:endParaRPr lang="zh-CN" altLang="zh-CN" sz="1600">
                <a:solidFill>
                  <a:srgbClr val="FF0000"/>
                </a:solidFill>
              </a:endParaRPr>
            </a:p>
          </p:txBody>
        </p:sp>
        <p:cxnSp>
          <p:nvCxnSpPr>
            <p:cNvPr id="65" name="直接箭头连接符 64"/>
            <p:cNvCxnSpPr>
              <a:stCxn id="45" idx="2"/>
              <a:endCxn id="62" idx="0"/>
            </p:cNvCxnSpPr>
            <p:nvPr/>
          </p:nvCxnSpPr>
          <p:spPr>
            <a:xfrm rot="5400000">
              <a:off x="3107521" y="4062482"/>
              <a:ext cx="10715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2928926" y="3845486"/>
              <a:ext cx="642942" cy="369332"/>
            </a:xfrm>
            <a:prstGeom prst="rect">
              <a:avLst/>
            </a:prstGeom>
            <a:noFill/>
          </p:spPr>
          <p:txBody>
            <a:bodyPr wrap="square" rtlCol="0">
              <a:spAutoFit/>
            </a:bodyPr>
            <a:lstStyle/>
            <a:p>
              <a:r>
                <a:rPr lang="en-US" altLang="zh-CN" sz="1800" smtClean="0">
                  <a:solidFill>
                    <a:srgbClr val="006600"/>
                  </a:solidFill>
                </a:rPr>
                <a:t>3→5</a:t>
              </a:r>
              <a:endParaRPr lang="zh-CN" altLang="en-US" sz="1800">
                <a:solidFill>
                  <a:srgbClr val="006600"/>
                </a:solidFill>
              </a:endParaRPr>
            </a:p>
          </p:txBody>
        </p:sp>
      </p:grpSp>
      <p:grpSp>
        <p:nvGrpSpPr>
          <p:cNvPr id="79" name="组合 78"/>
          <p:cNvGrpSpPr/>
          <p:nvPr/>
        </p:nvGrpSpPr>
        <p:grpSpPr>
          <a:xfrm>
            <a:off x="4370212" y="3512964"/>
            <a:ext cx="2202052" cy="1758897"/>
            <a:chOff x="4370212" y="3512964"/>
            <a:chExt cx="2202052" cy="1758897"/>
          </a:xfrm>
        </p:grpSpPr>
        <p:sp>
          <p:nvSpPr>
            <p:cNvPr id="67" name="圆角矩形 66"/>
            <p:cNvSpPr/>
            <p:nvPr/>
          </p:nvSpPr>
          <p:spPr>
            <a:xfrm>
              <a:off x="5441782" y="458374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anose="020B0609020204030204" pitchFamily="49" charset="0"/>
                  <a:cs typeface="Consolas" panose="020B0609020204030204" pitchFamily="49" charset="0"/>
                </a:rPr>
                <a:t>5</a:t>
              </a:r>
              <a:r>
                <a:rPr lang="en-US" altLang="zh-CN" sz="1800" smtClean="0">
                  <a:solidFill>
                    <a:srgbClr val="0000FF"/>
                  </a:solidFill>
                  <a:latin typeface="Consolas" panose="020B0609020204030204" pitchFamily="49" charset="0"/>
                  <a:cs typeface="Consolas" panose="020B0609020204030204" pitchFamily="49" charset="0"/>
                </a:rPr>
                <a:t>,60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8" name="TextBox 67"/>
            <p:cNvSpPr txBox="1"/>
            <p:nvPr/>
          </p:nvSpPr>
          <p:spPr>
            <a:xfrm>
              <a:off x="4370212" y="4440864"/>
              <a:ext cx="1071570" cy="830997"/>
            </a:xfrm>
            <a:prstGeom prst="rect">
              <a:avLst/>
            </a:prstGeom>
            <a:noFill/>
          </p:spPr>
          <p:txBody>
            <a:bodyPr wrap="square" rtlCol="0">
              <a:spAutoFit/>
            </a:bodyPr>
            <a:lstStyle/>
            <a:p>
              <a:r>
                <a:rPr lang="en-US" altLang="zh-CN" sz="1600" smtClean="0">
                  <a:solidFill>
                    <a:srgbClr val="0000FF"/>
                  </a:solidFill>
                </a:rPr>
                <a:t>50+10&lt;70</a:t>
              </a:r>
              <a:endParaRPr lang="zh-CN" altLang="zh-CN" sz="1600" smtClean="0">
                <a:solidFill>
                  <a:srgbClr val="0000FF"/>
                </a:solidFill>
              </a:endParaRPr>
            </a:p>
            <a:p>
              <a:r>
                <a:rPr lang="en-US" altLang="zh-CN" sz="1600" smtClean="0">
                  <a:solidFill>
                    <a:srgbClr val="FF0000"/>
                  </a:solidFill>
                </a:rPr>
                <a:t>prev[5]=3</a:t>
              </a:r>
              <a:endParaRPr lang="zh-CN" altLang="zh-CN" sz="1600" smtClean="0">
                <a:solidFill>
                  <a:srgbClr val="FF0000"/>
                </a:solidFill>
              </a:endParaRPr>
            </a:p>
            <a:p>
              <a:r>
                <a:rPr lang="en-US" altLang="zh-CN" sz="1600" smtClean="0">
                  <a:solidFill>
                    <a:srgbClr val="FF0000"/>
                  </a:solidFill>
                </a:rPr>
                <a:t>dist[5]=60</a:t>
              </a:r>
              <a:endParaRPr lang="zh-CN" altLang="zh-CN" sz="1600">
                <a:solidFill>
                  <a:srgbClr val="FF0000"/>
                </a:solidFill>
              </a:endParaRPr>
            </a:p>
          </p:txBody>
        </p:sp>
        <p:cxnSp>
          <p:nvCxnSpPr>
            <p:cNvPr id="69" name="直接箭头连接符 68"/>
            <p:cNvCxnSpPr>
              <a:endCxn id="67" idx="0"/>
            </p:cNvCxnSpPr>
            <p:nvPr/>
          </p:nvCxnSpPr>
          <p:spPr>
            <a:xfrm rot="5400000">
              <a:off x="5263187" y="4047955"/>
              <a:ext cx="10715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5929322" y="3916924"/>
              <a:ext cx="642942" cy="369332"/>
            </a:xfrm>
            <a:prstGeom prst="rect">
              <a:avLst/>
            </a:prstGeom>
            <a:noFill/>
          </p:spPr>
          <p:txBody>
            <a:bodyPr wrap="square" rtlCol="0">
              <a:spAutoFit/>
            </a:bodyPr>
            <a:lstStyle/>
            <a:p>
              <a:r>
                <a:rPr lang="en-US" altLang="zh-CN" sz="1800" smtClean="0">
                  <a:solidFill>
                    <a:srgbClr val="006600"/>
                  </a:solidFill>
                </a:rPr>
                <a:t>3→5</a:t>
              </a:r>
              <a:endParaRPr lang="zh-CN" altLang="en-US" sz="1800">
                <a:solidFill>
                  <a:srgbClr val="006600"/>
                </a:solidFill>
              </a:endParaRPr>
            </a:p>
          </p:txBody>
        </p:sp>
      </p:grpSp>
      <p:grpSp>
        <p:nvGrpSpPr>
          <p:cNvPr id="84" name="组合 83"/>
          <p:cNvGrpSpPr/>
          <p:nvPr/>
        </p:nvGrpSpPr>
        <p:grpSpPr>
          <a:xfrm>
            <a:off x="1071538" y="4071942"/>
            <a:ext cx="5786478" cy="2280652"/>
            <a:chOff x="1071538" y="4071942"/>
            <a:chExt cx="5786478" cy="2280652"/>
          </a:xfrm>
        </p:grpSpPr>
        <p:sp>
          <p:nvSpPr>
            <p:cNvPr id="80" name="TextBox 79"/>
            <p:cNvSpPr txBox="1"/>
            <p:nvPr/>
          </p:nvSpPr>
          <p:spPr>
            <a:xfrm>
              <a:off x="1285852" y="5429264"/>
              <a:ext cx="5572164" cy="923330"/>
            </a:xfrm>
            <a:prstGeom prst="rect">
              <a:avLst/>
            </a:prstGeom>
            <a:blipFill>
              <a:blip r:embed="rId1" cstate="print"/>
              <a:tile tx="0" ty="0" sx="100000" sy="100000" flip="none" algn="tl"/>
            </a:blipFill>
          </p:spPr>
          <p:txBody>
            <a:bodyPr wrap="square" rtlCol="0">
              <a:spAutoFit/>
            </a:bodyPr>
            <a:lstStyle/>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prev[1]=*	dist[2]=10</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prev[2]=0</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dist[3]=50</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prev[3]=4	dist[4]=30</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prev[4]=0</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dist[5]=60</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prev[5]=3</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1" name="左弧形箭头 80"/>
            <p:cNvSpPr/>
            <p:nvPr/>
          </p:nvSpPr>
          <p:spPr>
            <a:xfrm>
              <a:off x="1071538" y="4071942"/>
              <a:ext cx="428628" cy="128588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grpSp>
        <p:nvGrpSpPr>
          <p:cNvPr id="85" name="组合 84"/>
          <p:cNvGrpSpPr/>
          <p:nvPr/>
        </p:nvGrpSpPr>
        <p:grpSpPr>
          <a:xfrm>
            <a:off x="7000892" y="5429264"/>
            <a:ext cx="1928826" cy="707886"/>
            <a:chOff x="7000892" y="5429264"/>
            <a:chExt cx="1928826" cy="707886"/>
          </a:xfrm>
        </p:grpSpPr>
        <p:sp>
          <p:nvSpPr>
            <p:cNvPr id="82" name="TextBox 81"/>
            <p:cNvSpPr txBox="1"/>
            <p:nvPr/>
          </p:nvSpPr>
          <p:spPr>
            <a:xfrm>
              <a:off x="7286644" y="5429264"/>
              <a:ext cx="1643074" cy="707886"/>
            </a:xfrm>
            <a:prstGeom prst="rect">
              <a:avLst/>
            </a:prstGeom>
            <a:noFill/>
          </p:spPr>
          <p:txBody>
            <a:bodyPr wrap="square" rtlCol="0">
              <a:spAutoFit/>
            </a:bodyPr>
            <a:lstStyle/>
            <a:p>
              <a:pPr algn="ctr"/>
              <a:r>
                <a:rPr lang="zh-CN" altLang="en-US" sz="2000" smtClean="0">
                  <a:solidFill>
                    <a:srgbClr val="0000FF"/>
                  </a:solidFill>
                  <a:latin typeface="微软雅黑" panose="020B0503020204020204" pitchFamily="34" charset="-122"/>
                  <a:ea typeface="微软雅黑" panose="020B0503020204020204" pitchFamily="34" charset="-122"/>
                </a:rPr>
                <a:t>求顶点</a:t>
              </a:r>
              <a:r>
                <a:rPr lang="en-US" altLang="zh-CN" sz="2000" smtClean="0">
                  <a:solidFill>
                    <a:srgbClr val="0000FF"/>
                  </a:solidFill>
                  <a:latin typeface="微软雅黑" panose="020B0503020204020204" pitchFamily="34" charset="-122"/>
                  <a:ea typeface="微软雅黑" panose="020B0503020204020204" pitchFamily="34" charset="-122"/>
                </a:rPr>
                <a:t>0</a:t>
              </a:r>
              <a:r>
                <a:rPr lang="zh-CN" altLang="en-US" sz="2000" smtClean="0">
                  <a:solidFill>
                    <a:srgbClr val="0000FF"/>
                  </a:solidFill>
                  <a:latin typeface="微软雅黑" panose="020B0503020204020204" pitchFamily="34" charset="-122"/>
                  <a:ea typeface="微软雅黑" panose="020B0503020204020204" pitchFamily="34" charset="-122"/>
                </a:rPr>
                <a:t>出发的最短路径</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83" name="右箭头 82"/>
            <p:cNvSpPr/>
            <p:nvPr/>
          </p:nvSpPr>
          <p:spPr>
            <a:xfrm>
              <a:off x="7000892" y="5715016"/>
              <a:ext cx="285752"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714356"/>
            <a:ext cx="8643998" cy="44457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44000" bIns="144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#define INF 0x3f3f3f3f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表示∞</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#define MAXN 51</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问题表示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图顶点个数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a[MAXN][MAXN];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图的邻接矩阵</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源点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求解结果表示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dist[MAXN];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//dist[i]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源点到顶点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的最短路径长度</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prev[MAXN];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//prev[i]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表示源点到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的最短路径中顶点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的前驱顶点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NodeType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队列结点类型</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vno;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顶点编号</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length;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路径长度</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86218"/>
            <a:ext cx="8358246" cy="620993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36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bfs(int v)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求解算法</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NodeType e,e1;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queue&lt;NodeType&gt; pqu;</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e.vno=v;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建立源点结点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（根结点）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e.length=0;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pqu.push(e);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源点结点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进队</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dist[v]=0;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while(!pqu.empty())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队列不空循环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e=pqu.front(); pqu.pop();</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出队列结点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j=0; j&lt;n; 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if(a[e.vno][j]&lt;INF &amp;&amp; e.length+a[e.vno][j]&lt;dist[j])</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剪枝：</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e.vno</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有边并且路径长度更短</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dist[j]=e.length+a[e.vno][j];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prev[j]=e.vno;</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e1.vno=j;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建立相邻顶点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e1.length=dist[j];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pqu.push(e1);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进队</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7" end="1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8" end="1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428604"/>
            <a:ext cx="642942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6.3.2 </a:t>
            </a:r>
            <a:r>
              <a:rPr lang="zh-CN"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采用优先队列式分枝限界法求解</a:t>
            </a:r>
            <a:endParaRPr lang="zh-CN"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 name="TextBox 2"/>
          <p:cNvSpPr txBox="1"/>
          <p:nvPr/>
        </p:nvSpPr>
        <p:spPr>
          <a:xfrm>
            <a:off x="714348" y="1428736"/>
            <a:ext cx="7858180" cy="1733808"/>
          </a:xfrm>
          <a:prstGeom prst="rect">
            <a:avLst/>
          </a:prstGeom>
          <a:noFill/>
        </p:spPr>
        <p:txBody>
          <a:bodyPr wrap="square" rtlCol="0">
            <a:spAutoFit/>
          </a:bodyPr>
          <a:lstStyle/>
          <a:p>
            <a:pPr>
              <a:lnSpc>
                <a:spcPts val="32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STL</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priority_queue&lt;NodeType&gt;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容器作为优先队列（</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小根堆</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），优先队列结点类型与</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前面</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的相同，添加比较重载函数，即按结点的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length</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成员值越小越优先出队，为此设计</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NodeType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结构体的比较重载函数如下：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1000100" y="3429000"/>
            <a:ext cx="7572428" cy="147151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80000" bIns="180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bool operator&lt;(const NodeType &amp; node) const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length&gt;node.length;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//length</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越小越优先出队</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85860"/>
            <a:ext cx="4929222" cy="430887"/>
          </a:xfrm>
          <a:prstGeom prst="rect">
            <a:avLst/>
          </a:prstGeom>
          <a:noFill/>
        </p:spPr>
        <p:txBody>
          <a:bodyPr wrap="square" rtlCol="0">
            <a:spAutoFit/>
          </a:bodyPr>
          <a:lstStyle/>
          <a:p>
            <a:r>
              <a:rPr lang="zh-CN" altLang="zh-CN" sz="2200" smtClean="0">
                <a:solidFill>
                  <a:srgbClr val="0000FF"/>
                </a:solidFill>
              </a:rPr>
              <a:t>分枝限界法与回溯法的主要区别</a:t>
            </a:r>
            <a:endParaRPr lang="zh-CN" altLang="en-US" sz="2200">
              <a:solidFill>
                <a:srgbClr val="0000FF"/>
              </a:solidFill>
            </a:endParaRPr>
          </a:p>
        </p:txBody>
      </p:sp>
      <p:graphicFrame>
        <p:nvGraphicFramePr>
          <p:cNvPr id="3" name="表格 2"/>
          <p:cNvGraphicFramePr>
            <a:graphicFrameLocks noGrp="1"/>
          </p:cNvGraphicFramePr>
          <p:nvPr/>
        </p:nvGraphicFramePr>
        <p:xfrm>
          <a:off x="714348" y="2071677"/>
          <a:ext cx="8001055" cy="3857654"/>
        </p:xfrm>
        <a:graphic>
          <a:graphicData uri="http://schemas.openxmlformats.org/drawingml/2006/table">
            <a:tbl>
              <a:tblPr>
                <a:tableStyleId>{22838BEF-8BB2-4498-84A7-C5851F593DF1}</a:tableStyleId>
              </a:tblPr>
              <a:tblGrid>
                <a:gridCol w="1044482"/>
                <a:gridCol w="1344260"/>
                <a:gridCol w="1478971"/>
                <a:gridCol w="2148730"/>
                <a:gridCol w="1984612"/>
              </a:tblGrid>
              <a:tr h="964414">
                <a:tc>
                  <a:txBody>
                    <a:bodyPr/>
                    <a:lstStyle/>
                    <a:p>
                      <a:pPr indent="0" algn="ctr">
                        <a:lnSpc>
                          <a:spcPct val="150000"/>
                        </a:lnSpc>
                        <a:spcAft>
                          <a:spcPts val="0"/>
                        </a:spcAft>
                      </a:pPr>
                      <a:r>
                        <a:rPr lang="zh-CN" sz="1800" b="1" kern="100">
                          <a:solidFill>
                            <a:srgbClr val="C00000"/>
                          </a:solidFill>
                          <a:latin typeface="楷体" panose="02010609060101010101" pitchFamily="49" charset="-122"/>
                          <a:ea typeface="楷体" panose="02010609060101010101" pitchFamily="49" charset="-122"/>
                        </a:rPr>
                        <a:t>方法</a:t>
                      </a:r>
                      <a:endParaRPr lang="zh-CN" sz="1800" b="1" kern="100">
                        <a:solidFill>
                          <a:srgbClr val="C00000"/>
                        </a:solidFill>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solidFill>
                      <a:schemeClr val="accent5">
                        <a:lumMod val="60000"/>
                        <a:lumOff val="40000"/>
                      </a:schemeClr>
                    </a:solidFill>
                  </a:tcPr>
                </a:tc>
                <a:tc>
                  <a:txBody>
                    <a:bodyPr/>
                    <a:lstStyle/>
                    <a:p>
                      <a:pPr indent="0" algn="ctr">
                        <a:lnSpc>
                          <a:spcPct val="150000"/>
                        </a:lnSpc>
                        <a:spcAft>
                          <a:spcPts val="0"/>
                        </a:spcAft>
                      </a:pPr>
                      <a:r>
                        <a:rPr lang="zh-CN" sz="1800" b="1" kern="100">
                          <a:solidFill>
                            <a:srgbClr val="C00000"/>
                          </a:solidFill>
                          <a:latin typeface="楷体" panose="02010609060101010101" pitchFamily="49" charset="-122"/>
                          <a:ea typeface="楷体" panose="02010609060101010101" pitchFamily="49" charset="-122"/>
                        </a:rPr>
                        <a:t>解空间搜索方式</a:t>
                      </a:r>
                      <a:endParaRPr lang="zh-CN" sz="1800" b="1" kern="100">
                        <a:solidFill>
                          <a:srgbClr val="C00000"/>
                        </a:solidFill>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solidFill>
                      <a:schemeClr val="accent5">
                        <a:lumMod val="60000"/>
                        <a:lumOff val="40000"/>
                      </a:schemeClr>
                    </a:solidFill>
                  </a:tcPr>
                </a:tc>
                <a:tc>
                  <a:txBody>
                    <a:bodyPr/>
                    <a:lstStyle/>
                    <a:p>
                      <a:pPr indent="0" algn="ctr">
                        <a:lnSpc>
                          <a:spcPct val="150000"/>
                        </a:lnSpc>
                        <a:spcAft>
                          <a:spcPts val="0"/>
                        </a:spcAft>
                      </a:pPr>
                      <a:r>
                        <a:rPr lang="zh-CN" sz="1800" b="1" kern="100">
                          <a:solidFill>
                            <a:srgbClr val="C00000"/>
                          </a:solidFill>
                          <a:latin typeface="楷体" panose="02010609060101010101" pitchFamily="49" charset="-122"/>
                          <a:ea typeface="楷体" panose="02010609060101010101" pitchFamily="49" charset="-122"/>
                        </a:rPr>
                        <a:t>存储结点的数据结构</a:t>
                      </a:r>
                      <a:endParaRPr lang="zh-CN" sz="1800" b="1" kern="100">
                        <a:solidFill>
                          <a:srgbClr val="C00000"/>
                        </a:solidFill>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solidFill>
                      <a:schemeClr val="accent5">
                        <a:lumMod val="60000"/>
                        <a:lumOff val="40000"/>
                      </a:schemeClr>
                    </a:solidFill>
                  </a:tcPr>
                </a:tc>
                <a:tc>
                  <a:txBody>
                    <a:bodyPr/>
                    <a:lstStyle/>
                    <a:p>
                      <a:pPr indent="0" algn="ctr">
                        <a:lnSpc>
                          <a:spcPct val="150000"/>
                        </a:lnSpc>
                        <a:spcAft>
                          <a:spcPts val="0"/>
                        </a:spcAft>
                      </a:pPr>
                      <a:r>
                        <a:rPr lang="zh-CN" sz="1800" b="1" kern="100">
                          <a:solidFill>
                            <a:srgbClr val="C00000"/>
                          </a:solidFill>
                          <a:latin typeface="楷体" panose="02010609060101010101" pitchFamily="49" charset="-122"/>
                          <a:ea typeface="楷体" panose="02010609060101010101" pitchFamily="49" charset="-122"/>
                        </a:rPr>
                        <a:t>结点存储特性</a:t>
                      </a:r>
                      <a:endParaRPr lang="zh-CN" sz="1800" b="1" kern="100">
                        <a:solidFill>
                          <a:srgbClr val="C00000"/>
                        </a:solidFill>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solidFill>
                      <a:schemeClr val="accent5">
                        <a:lumMod val="60000"/>
                        <a:lumOff val="40000"/>
                      </a:schemeClr>
                    </a:solidFill>
                  </a:tcPr>
                </a:tc>
                <a:tc>
                  <a:txBody>
                    <a:bodyPr/>
                    <a:lstStyle/>
                    <a:p>
                      <a:pPr indent="0" algn="ctr">
                        <a:lnSpc>
                          <a:spcPct val="150000"/>
                        </a:lnSpc>
                        <a:spcAft>
                          <a:spcPts val="0"/>
                        </a:spcAft>
                      </a:pPr>
                      <a:r>
                        <a:rPr lang="zh-CN" sz="1800" b="1" kern="100">
                          <a:solidFill>
                            <a:srgbClr val="C00000"/>
                          </a:solidFill>
                          <a:latin typeface="楷体" panose="02010609060101010101" pitchFamily="49" charset="-122"/>
                          <a:ea typeface="楷体" panose="02010609060101010101" pitchFamily="49" charset="-122"/>
                        </a:rPr>
                        <a:t>常用应用</a:t>
                      </a:r>
                      <a:endParaRPr lang="zh-CN" sz="1800" b="1" kern="100">
                        <a:solidFill>
                          <a:srgbClr val="C00000"/>
                        </a:solidFill>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solidFill>
                      <a:schemeClr val="accent5">
                        <a:lumMod val="60000"/>
                        <a:lumOff val="40000"/>
                      </a:schemeClr>
                    </a:solidFill>
                  </a:tcPr>
                </a:tc>
              </a:tr>
              <a:tr h="1446620">
                <a:tc>
                  <a:txBody>
                    <a:bodyPr/>
                    <a:lstStyle/>
                    <a:p>
                      <a:pPr indent="0" algn="ctr">
                        <a:lnSpc>
                          <a:spcPct val="150000"/>
                        </a:lnSpc>
                        <a:spcAft>
                          <a:spcPts val="0"/>
                        </a:spcAft>
                      </a:pPr>
                      <a:r>
                        <a:rPr lang="zh-CN" sz="1800" b="1" kern="100">
                          <a:solidFill>
                            <a:srgbClr val="C00000"/>
                          </a:solidFill>
                          <a:latin typeface="楷体" panose="02010609060101010101" pitchFamily="49" charset="-122"/>
                          <a:ea typeface="楷体" panose="02010609060101010101" pitchFamily="49" charset="-122"/>
                        </a:rPr>
                        <a:t>回溯法</a:t>
                      </a:r>
                      <a:endParaRPr lang="zh-CN" sz="1800" b="1" kern="100">
                        <a:solidFill>
                          <a:srgbClr val="C00000"/>
                        </a:solidFill>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anose="02010609060101010101" pitchFamily="49" charset="-122"/>
                          <a:ea typeface="楷体" panose="02010609060101010101" pitchFamily="49" charset="-122"/>
                        </a:rPr>
                        <a:t>深度优先</a:t>
                      </a:r>
                      <a:endParaRPr lang="zh-CN" sz="1800" b="1" kern="100">
                        <a:solidFill>
                          <a:srgbClr val="0000FF"/>
                        </a:solidFill>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anose="02010609060101010101" pitchFamily="49" charset="-122"/>
                          <a:ea typeface="楷体" panose="02010609060101010101" pitchFamily="49" charset="-122"/>
                        </a:rPr>
                        <a:t>栈</a:t>
                      </a:r>
                      <a:endParaRPr lang="zh-CN" sz="1800" b="1" kern="100">
                        <a:solidFill>
                          <a:srgbClr val="0000FF"/>
                        </a:solidFill>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anose="02010609060101010101" pitchFamily="49" charset="-122"/>
                          <a:ea typeface="楷体" panose="02010609060101010101" pitchFamily="49" charset="-122"/>
                        </a:rPr>
                        <a:t>活结点的所有可行子结点被遍历后才从栈中出栈</a:t>
                      </a:r>
                      <a:endParaRPr lang="zh-CN" sz="1800" b="1" kern="100">
                        <a:solidFill>
                          <a:srgbClr val="0000FF"/>
                        </a:solidFill>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anose="02010609060101010101" pitchFamily="49" charset="-122"/>
                          <a:ea typeface="楷体" panose="02010609060101010101" pitchFamily="49" charset="-122"/>
                        </a:rPr>
                        <a:t>找出满足条件的所有解</a:t>
                      </a:r>
                      <a:endParaRPr lang="zh-CN" sz="1800" b="1" kern="100">
                        <a:solidFill>
                          <a:srgbClr val="0000FF"/>
                        </a:solidFill>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tc>
              </a:tr>
              <a:tr h="1446620">
                <a:tc>
                  <a:txBody>
                    <a:bodyPr/>
                    <a:lstStyle/>
                    <a:p>
                      <a:pPr indent="0" algn="ctr">
                        <a:lnSpc>
                          <a:spcPct val="150000"/>
                        </a:lnSpc>
                        <a:spcAft>
                          <a:spcPts val="0"/>
                        </a:spcAft>
                      </a:pPr>
                      <a:r>
                        <a:rPr lang="zh-CN" sz="1800" b="1" kern="100">
                          <a:solidFill>
                            <a:srgbClr val="C00000"/>
                          </a:solidFill>
                          <a:latin typeface="楷体" panose="02010609060101010101" pitchFamily="49" charset="-122"/>
                          <a:ea typeface="楷体" panose="02010609060101010101" pitchFamily="49" charset="-122"/>
                        </a:rPr>
                        <a:t>分枝限界法</a:t>
                      </a:r>
                      <a:endParaRPr lang="zh-CN" sz="1800" b="1" kern="100">
                        <a:solidFill>
                          <a:srgbClr val="C00000"/>
                        </a:solidFill>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anose="02010609060101010101" pitchFamily="49" charset="-122"/>
                          <a:ea typeface="楷体" panose="02010609060101010101" pitchFamily="49" charset="-122"/>
                        </a:rPr>
                        <a:t>广度优先</a:t>
                      </a:r>
                      <a:endParaRPr lang="zh-CN" sz="1800" b="1" kern="100">
                        <a:solidFill>
                          <a:srgbClr val="0000FF"/>
                        </a:solidFill>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anose="02010609060101010101" pitchFamily="49" charset="-122"/>
                          <a:ea typeface="楷体" panose="02010609060101010101" pitchFamily="49" charset="-122"/>
                        </a:rPr>
                        <a:t>队</a:t>
                      </a:r>
                      <a:r>
                        <a:rPr lang="zh-CN" sz="1800" b="1" kern="100" smtClean="0">
                          <a:solidFill>
                            <a:srgbClr val="0000FF"/>
                          </a:solidFill>
                          <a:latin typeface="楷体" panose="02010609060101010101" pitchFamily="49" charset="-122"/>
                          <a:ea typeface="楷体" panose="02010609060101010101" pitchFamily="49" charset="-122"/>
                        </a:rPr>
                        <a:t>列</a:t>
                      </a:r>
                      <a:r>
                        <a:rPr lang="zh-CN" altLang="en-US" sz="1800" b="1" kern="100" smtClean="0">
                          <a:solidFill>
                            <a:srgbClr val="0000FF"/>
                          </a:solidFill>
                          <a:latin typeface="楷体" panose="02010609060101010101" pitchFamily="49" charset="-122"/>
                          <a:ea typeface="楷体" panose="02010609060101010101" pitchFamily="49" charset="-122"/>
                        </a:rPr>
                        <a:t>，</a:t>
                      </a:r>
                      <a:r>
                        <a:rPr lang="zh-CN" sz="1800" b="1" kern="100" smtClean="0">
                          <a:solidFill>
                            <a:srgbClr val="0000FF"/>
                          </a:solidFill>
                          <a:latin typeface="楷体" panose="02010609060101010101" pitchFamily="49" charset="-122"/>
                          <a:ea typeface="楷体" panose="02010609060101010101" pitchFamily="49" charset="-122"/>
                        </a:rPr>
                        <a:t>优</a:t>
                      </a:r>
                      <a:r>
                        <a:rPr lang="zh-CN" sz="1800" b="1" kern="100">
                          <a:solidFill>
                            <a:srgbClr val="0000FF"/>
                          </a:solidFill>
                          <a:latin typeface="楷体" panose="02010609060101010101" pitchFamily="49" charset="-122"/>
                          <a:ea typeface="楷体" panose="02010609060101010101" pitchFamily="49" charset="-122"/>
                        </a:rPr>
                        <a:t>先队列</a:t>
                      </a:r>
                      <a:endParaRPr lang="zh-CN" sz="1800" b="1" kern="100">
                        <a:solidFill>
                          <a:srgbClr val="0000FF"/>
                        </a:solidFill>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anose="02010609060101010101" pitchFamily="49" charset="-122"/>
                          <a:ea typeface="楷体" panose="02010609060101010101" pitchFamily="49" charset="-122"/>
                        </a:rPr>
                        <a:t>每个结点只有一次成为活结点的机会</a:t>
                      </a:r>
                      <a:endParaRPr lang="zh-CN" sz="1800" b="1" kern="100">
                        <a:solidFill>
                          <a:srgbClr val="0000FF"/>
                        </a:solidFill>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anose="02010609060101010101" pitchFamily="49" charset="-122"/>
                          <a:ea typeface="楷体" panose="02010609060101010101" pitchFamily="49" charset="-122"/>
                        </a:rPr>
                        <a:t>找出满足条件一个解或者特定意义的最优解</a:t>
                      </a:r>
                      <a:endParaRPr lang="zh-CN" sz="1800" b="1" kern="100">
                        <a:solidFill>
                          <a:srgbClr val="0000FF"/>
                        </a:solidFill>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85728"/>
            <a:ext cx="8358246" cy="638478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08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bfs(int v)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求解算法</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NodeType e,e1;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priority_queue&lt;NodeType&gt; pqu;</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定义优先队列</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e.vno=v;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建立源点结点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e.length=0;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pqu.push(e);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源点结点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进队</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dist[v]=0;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while(!pqu.empty())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队列不空循环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e=pqu.top(); pqu.pop();</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出队列结点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endPar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j=0; j&lt;n; 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if(a[e.vno][j]&lt;INF &amp;&amp; e.length+a[e.vno][j]&lt;dist[j]</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剪枝：</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e.vno</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有边并且路径长度更短</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dist[j]=e.length+a[e.vno][j];</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prev[j]=e.vno;</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e1.vno=j;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建立相邻顶点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e1.length=dist[j];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pqu.push(e1);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进队</a:t>
            </a:r>
            <a:endPar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857884" y="500042"/>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anose="020B0609020204030204" pitchFamily="49" charset="0"/>
                <a:cs typeface="Consolas" panose="020B0609020204030204" pitchFamily="49" charset="0"/>
              </a:rPr>
              <a:t>0</a:t>
            </a:r>
            <a:r>
              <a:rPr lang="en-US" altLang="zh-CN" sz="1800" smtClean="0">
                <a:solidFill>
                  <a:srgbClr val="0000FF"/>
                </a:solidFill>
                <a:latin typeface="Consolas" panose="020B0609020204030204" pitchFamily="49" charset="0"/>
                <a:cs typeface="Consolas" panose="020B0609020204030204" pitchFamily="49" charset="0"/>
              </a:rPr>
              <a:t>,0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 name="TextBox 2"/>
          <p:cNvSpPr txBox="1"/>
          <p:nvPr/>
        </p:nvSpPr>
        <p:spPr>
          <a:xfrm>
            <a:off x="2857488" y="357166"/>
            <a:ext cx="2286016" cy="400110"/>
          </a:xfrm>
          <a:prstGeom prst="rect">
            <a:avLst/>
          </a:prstGeom>
          <a:noFill/>
        </p:spPr>
        <p:txBody>
          <a:bodyPr wrap="square" rtlCol="0">
            <a:spAutoFit/>
          </a:bodyPr>
          <a:lstStyle/>
          <a:p>
            <a:r>
              <a:rPr lang="zh-CN" altLang="zh-CN" sz="2000" smtClean="0">
                <a:solidFill>
                  <a:srgbClr val="C00000"/>
                </a:solidFill>
                <a:ea typeface="楷体" panose="02010609060101010101" pitchFamily="49" charset="-122"/>
                <a:cs typeface="Times New Roman" panose="02020603050405020304" pitchFamily="18" charset="0"/>
              </a:rPr>
              <a:t>顶点编号</a:t>
            </a:r>
            <a:r>
              <a:rPr lang="zh-CN" altLang="zh-CN"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length</a:t>
            </a:r>
            <a:endParaRPr lang="zh-CN" altLang="en-US" sz="2000">
              <a:solidFill>
                <a:srgbClr val="0000FF"/>
              </a:solidFill>
              <a:ea typeface="楷体" panose="02010609060101010101" pitchFamily="49" charset="-122"/>
              <a:cs typeface="Times New Roman" panose="02020603050405020304" pitchFamily="18" charset="0"/>
            </a:endParaRPr>
          </a:p>
        </p:txBody>
      </p:sp>
      <p:sp>
        <p:nvSpPr>
          <p:cNvPr id="4" name="TextBox 3"/>
          <p:cNvSpPr txBox="1"/>
          <p:nvPr/>
        </p:nvSpPr>
        <p:spPr>
          <a:xfrm>
            <a:off x="6715140" y="500042"/>
            <a:ext cx="1500198"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dist[</a:t>
            </a:r>
            <a:r>
              <a:rPr lang="en-US" altLang="zh-CN" sz="1800" i="1" smtClean="0">
                <a:solidFill>
                  <a:srgbClr val="0000FF"/>
                </a:solidFill>
                <a:latin typeface="Consolas" panose="020B0609020204030204" pitchFamily="49" charset="0"/>
                <a:cs typeface="Consolas" panose="020B0609020204030204" pitchFamily="49" charset="0"/>
              </a:rPr>
              <a:t>i</a:t>
            </a:r>
            <a:r>
              <a:rPr lang="en-US" altLang="zh-CN" sz="1800" smtClean="0">
                <a:solidFill>
                  <a:srgbClr val="0000FF"/>
                </a:solidFill>
                <a:latin typeface="Consolas" panose="020B0609020204030204" pitchFamily="49" charset="0"/>
                <a:cs typeface="Consolas" panose="020B0609020204030204" pitchFamily="49" charset="0"/>
              </a:rPr>
              <a:t>]=</a:t>
            </a:r>
            <a:r>
              <a:rPr lang="zh-CN" altLang="zh-CN" sz="1800" smtClean="0">
                <a:solidFill>
                  <a:srgbClr val="0000FF"/>
                </a:solidFill>
                <a:latin typeface="Consolas" panose="020B0609020204030204" pitchFamily="49" charset="0"/>
                <a:cs typeface="Consolas" panose="020B0609020204030204" pitchFamily="49" charset="0"/>
              </a:rPr>
              <a:t>∞</a:t>
            </a:r>
            <a:endParaRPr lang="zh-CN" altLang="zh-CN" sz="1800" smtClean="0">
              <a:solidFill>
                <a:srgbClr val="0000FF"/>
              </a:solidFill>
              <a:latin typeface="Consolas" panose="020B0609020204030204" pitchFamily="49" charset="0"/>
              <a:cs typeface="Consolas" panose="020B0609020204030204" pitchFamily="49" charset="0"/>
            </a:endParaRPr>
          </a:p>
        </p:txBody>
      </p:sp>
      <p:grpSp>
        <p:nvGrpSpPr>
          <p:cNvPr id="28" name="组合 28"/>
          <p:cNvGrpSpPr/>
          <p:nvPr/>
        </p:nvGrpSpPr>
        <p:grpSpPr>
          <a:xfrm>
            <a:off x="214282" y="142852"/>
            <a:ext cx="2071702" cy="2037842"/>
            <a:chOff x="4357686" y="1891224"/>
            <a:chExt cx="2571768" cy="2680784"/>
          </a:xfrm>
        </p:grpSpPr>
        <p:sp>
          <p:nvSpPr>
            <p:cNvPr id="6" name="椭圆 5"/>
            <p:cNvSpPr/>
            <p:nvPr/>
          </p:nvSpPr>
          <p:spPr>
            <a:xfrm>
              <a:off x="4357686" y="3071810"/>
              <a:ext cx="428628" cy="4286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5357818"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5357818"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6500826"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5357818" y="414338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6500826"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2" name="直接箭头连接符 11"/>
            <p:cNvCxnSpPr>
              <a:stCxn id="6" idx="7"/>
              <a:endCxn id="7" idx="3"/>
            </p:cNvCxnSpPr>
            <p:nvPr/>
          </p:nvCxnSpPr>
          <p:spPr>
            <a:xfrm rot="5400000" flipH="1" flipV="1">
              <a:off x="4723543" y="2437535"/>
              <a:ext cx="697046"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643438" y="2428868"/>
              <a:ext cx="689746" cy="404881"/>
            </a:xfrm>
            <a:prstGeom prst="rect">
              <a:avLst/>
            </a:prstGeom>
            <a:noFill/>
          </p:spPr>
          <p:txBody>
            <a:bodyPr wrap="square" rtlCol="0">
              <a:spAutoFit/>
            </a:bodyPr>
            <a:lstStyle/>
            <a:p>
              <a:r>
                <a:rPr lang="en-US" altLang="zh-CN" sz="1400" smtClean="0">
                  <a:solidFill>
                    <a:srgbClr val="0000FF"/>
                  </a:solidFill>
                  <a:latin typeface="Consolas" panose="020B0609020204030204" pitchFamily="49" charset="0"/>
                  <a:cs typeface="Consolas" panose="020B0609020204030204" pitchFamily="49" charset="0"/>
                </a:rPr>
                <a:t>10</a:t>
              </a:r>
              <a:endParaRPr lang="zh-CN" altLang="en-US" sz="1400">
                <a:solidFill>
                  <a:srgbClr val="0000FF"/>
                </a:solidFill>
                <a:latin typeface="Consolas" panose="020B0609020204030204" pitchFamily="49" charset="0"/>
                <a:cs typeface="Consolas" panose="020B0609020204030204" pitchFamily="49" charset="0"/>
              </a:endParaRPr>
            </a:p>
          </p:txBody>
        </p:sp>
        <p:cxnSp>
          <p:nvCxnSpPr>
            <p:cNvPr id="14" name="直接箭头连接符 13"/>
            <p:cNvCxnSpPr>
              <a:stCxn id="6" idx="5"/>
              <a:endCxn id="10" idx="1"/>
            </p:cNvCxnSpPr>
            <p:nvPr/>
          </p:nvCxnSpPr>
          <p:spPr>
            <a:xfrm rot="16200000" flipH="1">
              <a:off x="4687824" y="3473386"/>
              <a:ext cx="768484"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6"/>
              <a:endCxn id="8" idx="2"/>
            </p:cNvCxnSpPr>
            <p:nvPr/>
          </p:nvCxnSpPr>
          <p:spPr>
            <a:xfrm>
              <a:off x="4786314" y="3286124"/>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5"/>
              <a:endCxn id="9" idx="1"/>
            </p:cNvCxnSpPr>
            <p:nvPr/>
          </p:nvCxnSpPr>
          <p:spPr>
            <a:xfrm rot="16200000" flipH="1">
              <a:off x="5795113" y="2366097"/>
              <a:ext cx="697046"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8" idx="6"/>
              <a:endCxn id="9" idx="2"/>
            </p:cNvCxnSpPr>
            <p:nvPr/>
          </p:nvCxnSpPr>
          <p:spPr>
            <a:xfrm>
              <a:off x="5786446" y="3286124"/>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3"/>
              <a:endCxn id="10" idx="7"/>
            </p:cNvCxnSpPr>
            <p:nvPr/>
          </p:nvCxnSpPr>
          <p:spPr>
            <a:xfrm rot="5400000">
              <a:off x="5759394" y="3401948"/>
              <a:ext cx="768484"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2"/>
              <a:endCxn id="7" idx="6"/>
            </p:cNvCxnSpPr>
            <p:nvPr/>
          </p:nvCxnSpPr>
          <p:spPr>
            <a:xfrm rot="10800000">
              <a:off x="5786446" y="2285992"/>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8" idx="4"/>
              <a:endCxn id="10" idx="0"/>
            </p:cNvCxnSpPr>
            <p:nvPr/>
          </p:nvCxnSpPr>
          <p:spPr>
            <a:xfrm rot="5400000">
              <a:off x="5250661" y="382190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4857752" y="2916792"/>
              <a:ext cx="500066" cy="404881"/>
            </a:xfrm>
            <a:prstGeom prst="rect">
              <a:avLst/>
            </a:prstGeom>
            <a:noFill/>
          </p:spPr>
          <p:txBody>
            <a:bodyPr wrap="square" rtlCol="0">
              <a:spAutoFit/>
            </a:bodyPr>
            <a:lstStyle/>
            <a:p>
              <a:r>
                <a:rPr lang="en-US" altLang="zh-CN" sz="1400" smtClean="0">
                  <a:solidFill>
                    <a:srgbClr val="0000FF"/>
                  </a:solidFill>
                  <a:latin typeface="Consolas" panose="020B0609020204030204" pitchFamily="49" charset="0"/>
                  <a:cs typeface="Consolas" panose="020B0609020204030204" pitchFamily="49" charset="0"/>
                </a:rPr>
                <a:t>30</a:t>
              </a:r>
              <a:endParaRPr lang="zh-CN" altLang="en-US" sz="1400">
                <a:solidFill>
                  <a:srgbClr val="0000FF"/>
                </a:solidFill>
                <a:latin typeface="Consolas" panose="020B0609020204030204" pitchFamily="49" charset="0"/>
                <a:cs typeface="Consolas" panose="020B0609020204030204" pitchFamily="49" charset="0"/>
              </a:endParaRPr>
            </a:p>
          </p:txBody>
        </p:sp>
        <p:sp>
          <p:nvSpPr>
            <p:cNvPr id="22" name="TextBox 21"/>
            <p:cNvSpPr txBox="1"/>
            <p:nvPr/>
          </p:nvSpPr>
          <p:spPr>
            <a:xfrm>
              <a:off x="4643438" y="3702610"/>
              <a:ext cx="500066" cy="404881"/>
            </a:xfrm>
            <a:prstGeom prst="rect">
              <a:avLst/>
            </a:prstGeom>
            <a:noFill/>
          </p:spPr>
          <p:txBody>
            <a:bodyPr wrap="square" lIns="0" rIns="0" rtlCol="0">
              <a:spAutoFit/>
            </a:bodyPr>
            <a:lstStyle/>
            <a:p>
              <a:r>
                <a:rPr lang="en-US" altLang="zh-CN" sz="1400" smtClean="0">
                  <a:solidFill>
                    <a:srgbClr val="0000FF"/>
                  </a:solidFill>
                  <a:latin typeface="Consolas" panose="020B0609020204030204" pitchFamily="49" charset="0"/>
                  <a:cs typeface="Consolas" panose="020B0609020204030204" pitchFamily="49" charset="0"/>
                </a:rPr>
                <a:t>100</a:t>
              </a:r>
              <a:endParaRPr lang="zh-CN" altLang="en-US" sz="1400">
                <a:solidFill>
                  <a:srgbClr val="0000FF"/>
                </a:solidFill>
                <a:latin typeface="Consolas" panose="020B0609020204030204" pitchFamily="49" charset="0"/>
                <a:cs typeface="Consolas" panose="020B0609020204030204" pitchFamily="49" charset="0"/>
              </a:endParaRPr>
            </a:p>
          </p:txBody>
        </p:sp>
        <p:sp>
          <p:nvSpPr>
            <p:cNvPr id="23" name="TextBox 22"/>
            <p:cNvSpPr txBox="1"/>
            <p:nvPr/>
          </p:nvSpPr>
          <p:spPr>
            <a:xfrm>
              <a:off x="5525746" y="3534683"/>
              <a:ext cx="500066" cy="404881"/>
            </a:xfrm>
            <a:prstGeom prst="rect">
              <a:avLst/>
            </a:prstGeom>
            <a:noFill/>
          </p:spPr>
          <p:txBody>
            <a:bodyPr wrap="square" rtlCol="0">
              <a:spAutoFit/>
            </a:bodyPr>
            <a:lstStyle/>
            <a:p>
              <a:r>
                <a:rPr lang="en-US" altLang="zh-CN" sz="1400" smtClean="0">
                  <a:solidFill>
                    <a:srgbClr val="0000FF"/>
                  </a:solidFill>
                  <a:latin typeface="Consolas" panose="020B0609020204030204" pitchFamily="49" charset="0"/>
                  <a:cs typeface="Consolas" panose="020B0609020204030204" pitchFamily="49" charset="0"/>
                </a:rPr>
                <a:t>60</a:t>
              </a:r>
              <a:endParaRPr lang="zh-CN" altLang="en-US" sz="1400">
                <a:solidFill>
                  <a:srgbClr val="0000FF"/>
                </a:solidFill>
                <a:latin typeface="Consolas" panose="020B0609020204030204" pitchFamily="49" charset="0"/>
                <a:cs typeface="Consolas" panose="020B0609020204030204" pitchFamily="49" charset="0"/>
              </a:endParaRPr>
            </a:p>
          </p:txBody>
        </p:sp>
        <p:sp>
          <p:nvSpPr>
            <p:cNvPr id="24" name="TextBox 23"/>
            <p:cNvSpPr txBox="1"/>
            <p:nvPr/>
          </p:nvSpPr>
          <p:spPr>
            <a:xfrm>
              <a:off x="5773920" y="2643566"/>
              <a:ext cx="500066" cy="404881"/>
            </a:xfrm>
            <a:prstGeom prst="rect">
              <a:avLst/>
            </a:prstGeom>
            <a:noFill/>
          </p:spPr>
          <p:txBody>
            <a:bodyPr wrap="square" rtlCol="0">
              <a:spAutoFit/>
            </a:bodyPr>
            <a:lstStyle/>
            <a:p>
              <a:r>
                <a:rPr lang="en-US" altLang="zh-CN" sz="1400" smtClean="0">
                  <a:solidFill>
                    <a:srgbClr val="0000FF"/>
                  </a:solidFill>
                  <a:latin typeface="Consolas" panose="020B0609020204030204" pitchFamily="49" charset="0"/>
                  <a:cs typeface="Consolas" panose="020B0609020204030204" pitchFamily="49" charset="0"/>
                </a:rPr>
                <a:t>50</a:t>
              </a:r>
              <a:endParaRPr lang="zh-CN" altLang="en-US" sz="1400">
                <a:solidFill>
                  <a:srgbClr val="0000FF"/>
                </a:solidFill>
                <a:latin typeface="Consolas" panose="020B0609020204030204" pitchFamily="49" charset="0"/>
                <a:cs typeface="Consolas" panose="020B0609020204030204" pitchFamily="49" charset="0"/>
              </a:endParaRPr>
            </a:p>
          </p:txBody>
        </p:sp>
        <p:sp>
          <p:nvSpPr>
            <p:cNvPr id="25" name="TextBox 24"/>
            <p:cNvSpPr txBox="1"/>
            <p:nvPr/>
          </p:nvSpPr>
          <p:spPr>
            <a:xfrm>
              <a:off x="5954374" y="1891224"/>
              <a:ext cx="500066" cy="404881"/>
            </a:xfrm>
            <a:prstGeom prst="rect">
              <a:avLst/>
            </a:prstGeom>
            <a:noFill/>
          </p:spPr>
          <p:txBody>
            <a:bodyPr wrap="square" rtlCol="0">
              <a:spAutoFit/>
            </a:bodyPr>
            <a:lstStyle/>
            <a:p>
              <a:r>
                <a:rPr lang="en-US" altLang="zh-CN" sz="1400" smtClean="0">
                  <a:solidFill>
                    <a:srgbClr val="0000FF"/>
                  </a:solidFill>
                  <a:latin typeface="Consolas" panose="020B0609020204030204" pitchFamily="49" charset="0"/>
                  <a:cs typeface="Consolas" panose="020B0609020204030204" pitchFamily="49" charset="0"/>
                </a:rPr>
                <a:t>4</a:t>
              </a:r>
              <a:endParaRPr lang="zh-CN" altLang="en-US" sz="1400">
                <a:solidFill>
                  <a:srgbClr val="0000FF"/>
                </a:solidFill>
                <a:latin typeface="Consolas" panose="020B0609020204030204" pitchFamily="49" charset="0"/>
                <a:cs typeface="Consolas" panose="020B0609020204030204" pitchFamily="49" charset="0"/>
              </a:endParaRPr>
            </a:p>
          </p:txBody>
        </p:sp>
        <p:sp>
          <p:nvSpPr>
            <p:cNvPr id="26" name="TextBox 25"/>
            <p:cNvSpPr txBox="1"/>
            <p:nvPr/>
          </p:nvSpPr>
          <p:spPr>
            <a:xfrm>
              <a:off x="6143636" y="3774049"/>
              <a:ext cx="500066" cy="404881"/>
            </a:xfrm>
            <a:prstGeom prst="rect">
              <a:avLst/>
            </a:prstGeom>
            <a:noFill/>
          </p:spPr>
          <p:txBody>
            <a:bodyPr wrap="square" rtlCol="0">
              <a:spAutoFit/>
            </a:bodyPr>
            <a:lstStyle/>
            <a:p>
              <a:r>
                <a:rPr lang="en-US" altLang="zh-CN" sz="1400" smtClean="0">
                  <a:solidFill>
                    <a:srgbClr val="0000FF"/>
                  </a:solidFill>
                  <a:latin typeface="Consolas" panose="020B0609020204030204" pitchFamily="49" charset="0"/>
                  <a:cs typeface="Consolas" panose="020B0609020204030204" pitchFamily="49" charset="0"/>
                </a:rPr>
                <a:t>10</a:t>
              </a:r>
              <a:endParaRPr lang="zh-CN" altLang="en-US" sz="1400">
                <a:solidFill>
                  <a:srgbClr val="0000FF"/>
                </a:solidFill>
                <a:latin typeface="Consolas" panose="020B0609020204030204" pitchFamily="49" charset="0"/>
                <a:cs typeface="Consolas" panose="020B0609020204030204" pitchFamily="49" charset="0"/>
              </a:endParaRPr>
            </a:p>
          </p:txBody>
        </p:sp>
        <p:sp>
          <p:nvSpPr>
            <p:cNvPr id="27" name="TextBox 26"/>
            <p:cNvSpPr txBox="1"/>
            <p:nvPr/>
          </p:nvSpPr>
          <p:spPr>
            <a:xfrm>
              <a:off x="5913793" y="3227212"/>
              <a:ext cx="500066" cy="404881"/>
            </a:xfrm>
            <a:prstGeom prst="rect">
              <a:avLst/>
            </a:prstGeom>
            <a:noFill/>
          </p:spPr>
          <p:txBody>
            <a:bodyPr wrap="square" rtlCol="0">
              <a:spAutoFit/>
            </a:bodyPr>
            <a:lstStyle/>
            <a:p>
              <a:r>
                <a:rPr lang="en-US" altLang="zh-CN" sz="1400" smtClean="0">
                  <a:solidFill>
                    <a:srgbClr val="0000FF"/>
                  </a:solidFill>
                  <a:latin typeface="Consolas" panose="020B0609020204030204" pitchFamily="49" charset="0"/>
                  <a:cs typeface="Consolas" panose="020B0609020204030204" pitchFamily="49" charset="0"/>
                </a:rPr>
                <a:t>20</a:t>
              </a:r>
              <a:endParaRPr lang="zh-CN" altLang="en-US" sz="1400">
                <a:solidFill>
                  <a:srgbClr val="0000FF"/>
                </a:solidFill>
                <a:latin typeface="Consolas" panose="020B0609020204030204" pitchFamily="49" charset="0"/>
                <a:cs typeface="Consolas" panose="020B0609020204030204" pitchFamily="49" charset="0"/>
              </a:endParaRPr>
            </a:p>
          </p:txBody>
        </p:sp>
      </p:grpSp>
      <p:sp>
        <p:nvSpPr>
          <p:cNvPr id="30" name="任意多边形 29"/>
          <p:cNvSpPr/>
          <p:nvPr/>
        </p:nvSpPr>
        <p:spPr>
          <a:xfrm>
            <a:off x="4185461" y="89770"/>
            <a:ext cx="2004165" cy="473901"/>
          </a:xfrm>
          <a:custGeom>
            <a:avLst/>
            <a:gdLst>
              <a:gd name="connsiteX0" fmla="*/ 0 w 2004165"/>
              <a:gd name="connsiteY0" fmla="*/ 311063 h 473901"/>
              <a:gd name="connsiteX1" fmla="*/ 576197 w 2004165"/>
              <a:gd name="connsiteY1" fmla="*/ 35490 h 473901"/>
              <a:gd name="connsiteX2" fmla="*/ 1753644 w 2004165"/>
              <a:gd name="connsiteY2" fmla="*/ 98120 h 473901"/>
              <a:gd name="connsiteX3" fmla="*/ 2004165 w 2004165"/>
              <a:gd name="connsiteY3" fmla="*/ 473901 h 473901"/>
            </a:gdLst>
            <a:ahLst/>
            <a:cxnLst>
              <a:cxn ang="0">
                <a:pos x="connsiteX0" y="connsiteY0"/>
              </a:cxn>
              <a:cxn ang="0">
                <a:pos x="connsiteX1" y="connsiteY1"/>
              </a:cxn>
              <a:cxn ang="0">
                <a:pos x="connsiteX2" y="connsiteY2"/>
              </a:cxn>
              <a:cxn ang="0">
                <a:pos x="connsiteX3" y="connsiteY3"/>
              </a:cxn>
            </a:cxnLst>
            <a:rect l="l" t="t" r="r" b="b"/>
            <a:pathLst>
              <a:path w="2004165" h="473901">
                <a:moveTo>
                  <a:pt x="0" y="311063"/>
                </a:moveTo>
                <a:cubicBezTo>
                  <a:pt x="141961" y="191022"/>
                  <a:pt x="283923" y="70981"/>
                  <a:pt x="576197" y="35490"/>
                </a:cubicBezTo>
                <a:cubicBezTo>
                  <a:pt x="868471" y="0"/>
                  <a:pt x="1515649" y="25052"/>
                  <a:pt x="1753644" y="98120"/>
                </a:cubicBezTo>
                <a:cubicBezTo>
                  <a:pt x="1991639" y="171189"/>
                  <a:pt x="1997902" y="322545"/>
                  <a:pt x="2004165" y="473901"/>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nvGrpSpPr>
          <p:cNvPr id="29" name="组合 71"/>
          <p:cNvGrpSpPr/>
          <p:nvPr/>
        </p:nvGrpSpPr>
        <p:grpSpPr>
          <a:xfrm>
            <a:off x="2857488" y="928669"/>
            <a:ext cx="3357587" cy="1571637"/>
            <a:chOff x="2857488" y="928669"/>
            <a:chExt cx="3357587" cy="1571637"/>
          </a:xfrm>
        </p:grpSpPr>
        <p:sp>
          <p:nvSpPr>
            <p:cNvPr id="31" name="TextBox 30"/>
            <p:cNvSpPr txBox="1"/>
            <p:nvPr/>
          </p:nvSpPr>
          <p:spPr>
            <a:xfrm>
              <a:off x="2857488" y="1669309"/>
              <a:ext cx="1071570" cy="830997"/>
            </a:xfrm>
            <a:prstGeom prst="rect">
              <a:avLst/>
            </a:prstGeom>
            <a:noFill/>
          </p:spPr>
          <p:txBody>
            <a:bodyPr wrap="square" rtlCol="0">
              <a:spAutoFit/>
            </a:bodyPr>
            <a:lstStyle/>
            <a:p>
              <a:r>
                <a:rPr lang="en-US" altLang="zh-CN" sz="1600" smtClean="0">
                  <a:solidFill>
                    <a:srgbClr val="0000FF"/>
                  </a:solidFill>
                </a:rPr>
                <a:t>0+10&lt;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prev[2]=0</a:t>
              </a:r>
              <a:endParaRPr lang="zh-CN" altLang="zh-CN" sz="1600" smtClean="0">
                <a:solidFill>
                  <a:srgbClr val="FF0000"/>
                </a:solidFill>
              </a:endParaRPr>
            </a:p>
            <a:p>
              <a:r>
                <a:rPr lang="en-US" altLang="zh-CN" sz="1600" smtClean="0">
                  <a:solidFill>
                    <a:srgbClr val="FF0000"/>
                  </a:solidFill>
                </a:rPr>
                <a:t>dist[2]=10</a:t>
              </a:r>
              <a:endParaRPr lang="zh-CN" altLang="zh-CN" sz="1600" smtClean="0">
                <a:solidFill>
                  <a:srgbClr val="FF0000"/>
                </a:solidFill>
              </a:endParaRPr>
            </a:p>
          </p:txBody>
        </p:sp>
        <p:sp>
          <p:nvSpPr>
            <p:cNvPr id="5" name="圆角矩形 4"/>
            <p:cNvSpPr/>
            <p:nvPr/>
          </p:nvSpPr>
          <p:spPr>
            <a:xfrm>
              <a:off x="3929058"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anose="020B0609020204030204" pitchFamily="49" charset="0"/>
                  <a:cs typeface="Consolas" panose="020B0609020204030204" pitchFamily="49" charset="0"/>
                </a:rPr>
                <a:t>2</a:t>
              </a:r>
              <a:r>
                <a:rPr lang="en-US" altLang="zh-CN" sz="1800" smtClean="0">
                  <a:solidFill>
                    <a:srgbClr val="0000FF"/>
                  </a:solidFill>
                  <a:latin typeface="Consolas" panose="020B0609020204030204" pitchFamily="49" charset="0"/>
                  <a:cs typeface="Consolas" panose="020B0609020204030204" pitchFamily="49" charset="0"/>
                </a:rPr>
                <a:t>,10</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7" name="直接箭头连接符 36"/>
            <p:cNvCxnSpPr>
              <a:stCxn id="2" idx="2"/>
              <a:endCxn id="5" idx="0"/>
            </p:cNvCxnSpPr>
            <p:nvPr/>
          </p:nvCxnSpPr>
          <p:spPr>
            <a:xfrm rot="5400000">
              <a:off x="4808904" y="406014"/>
              <a:ext cx="883515" cy="19288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4572000" y="1071546"/>
              <a:ext cx="642942" cy="369332"/>
            </a:xfrm>
            <a:prstGeom prst="rect">
              <a:avLst/>
            </a:prstGeom>
            <a:noFill/>
          </p:spPr>
          <p:txBody>
            <a:bodyPr wrap="square" rtlCol="0">
              <a:spAutoFit/>
            </a:bodyPr>
            <a:lstStyle/>
            <a:p>
              <a:r>
                <a:rPr lang="en-US" altLang="zh-CN" sz="1800" smtClean="0">
                  <a:solidFill>
                    <a:srgbClr val="006600"/>
                  </a:solidFill>
                </a:rPr>
                <a:t>0→2</a:t>
              </a:r>
              <a:endParaRPr lang="zh-CN" altLang="en-US" sz="1800">
                <a:solidFill>
                  <a:srgbClr val="006600"/>
                </a:solidFill>
              </a:endParaRPr>
            </a:p>
          </p:txBody>
        </p:sp>
      </p:grpSp>
      <p:grpSp>
        <p:nvGrpSpPr>
          <p:cNvPr id="36" name="组合 72"/>
          <p:cNvGrpSpPr/>
          <p:nvPr/>
        </p:nvGrpSpPr>
        <p:grpSpPr>
          <a:xfrm>
            <a:off x="4857752" y="929463"/>
            <a:ext cx="2000264" cy="1544584"/>
            <a:chOff x="4857752" y="929463"/>
            <a:chExt cx="2000264" cy="1544584"/>
          </a:xfrm>
        </p:grpSpPr>
        <p:sp>
          <p:nvSpPr>
            <p:cNvPr id="32" name="圆角矩形 31"/>
            <p:cNvSpPr/>
            <p:nvPr/>
          </p:nvSpPr>
          <p:spPr>
            <a:xfrm>
              <a:off x="5857884"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anose="020B0609020204030204" pitchFamily="49" charset="0"/>
                  <a:cs typeface="Consolas" panose="020B0609020204030204" pitchFamily="49" charset="0"/>
                </a:rPr>
                <a:t>4</a:t>
              </a:r>
              <a:r>
                <a:rPr lang="en-US" altLang="zh-CN" sz="1800" smtClean="0">
                  <a:solidFill>
                    <a:srgbClr val="0000FF"/>
                  </a:solidFill>
                  <a:latin typeface="Consolas" panose="020B0609020204030204" pitchFamily="49" charset="0"/>
                  <a:cs typeface="Consolas" panose="020B0609020204030204" pitchFamily="49" charset="0"/>
                </a:rPr>
                <a:t>,30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3" name="TextBox 32"/>
            <p:cNvSpPr txBox="1"/>
            <p:nvPr/>
          </p:nvSpPr>
          <p:spPr>
            <a:xfrm>
              <a:off x="4857752" y="1643050"/>
              <a:ext cx="1071570" cy="830997"/>
            </a:xfrm>
            <a:prstGeom prst="rect">
              <a:avLst/>
            </a:prstGeom>
            <a:noFill/>
          </p:spPr>
          <p:txBody>
            <a:bodyPr wrap="square" rtlCol="0">
              <a:spAutoFit/>
            </a:bodyPr>
            <a:lstStyle/>
            <a:p>
              <a:r>
                <a:rPr lang="en-US" altLang="zh-CN" sz="1600" smtClean="0">
                  <a:solidFill>
                    <a:srgbClr val="0000FF"/>
                  </a:solidFill>
                </a:rPr>
                <a:t>0+30&lt;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prev[4]=0</a:t>
              </a:r>
              <a:endParaRPr lang="zh-CN" altLang="zh-CN" sz="1600" smtClean="0">
                <a:solidFill>
                  <a:srgbClr val="FF0000"/>
                </a:solidFill>
              </a:endParaRPr>
            </a:p>
            <a:p>
              <a:r>
                <a:rPr lang="en-US" altLang="zh-CN" sz="1600" smtClean="0">
                  <a:solidFill>
                    <a:srgbClr val="FF0000"/>
                  </a:solidFill>
                </a:rPr>
                <a:t>dist[4]=30</a:t>
              </a:r>
              <a:endParaRPr lang="zh-CN" altLang="zh-CN" sz="1600">
                <a:solidFill>
                  <a:srgbClr val="FF0000"/>
                </a:solidFill>
              </a:endParaRPr>
            </a:p>
          </p:txBody>
        </p:sp>
        <p:cxnSp>
          <p:nvCxnSpPr>
            <p:cNvPr id="39" name="直接箭头连接符 38"/>
            <p:cNvCxnSpPr>
              <a:stCxn id="2" idx="2"/>
              <a:endCxn id="32" idx="0"/>
            </p:cNvCxnSpPr>
            <p:nvPr/>
          </p:nvCxnSpPr>
          <p:spPr>
            <a:xfrm rot="5400000">
              <a:off x="5773317" y="1370427"/>
              <a:ext cx="88351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6215074" y="1273718"/>
              <a:ext cx="642942" cy="369332"/>
            </a:xfrm>
            <a:prstGeom prst="rect">
              <a:avLst/>
            </a:prstGeom>
            <a:noFill/>
          </p:spPr>
          <p:txBody>
            <a:bodyPr wrap="square" rtlCol="0">
              <a:spAutoFit/>
            </a:bodyPr>
            <a:lstStyle/>
            <a:p>
              <a:r>
                <a:rPr lang="en-US" altLang="zh-CN" sz="1800" smtClean="0">
                  <a:solidFill>
                    <a:srgbClr val="006600"/>
                  </a:solidFill>
                </a:rPr>
                <a:t>0→4</a:t>
              </a:r>
              <a:endParaRPr lang="zh-CN" altLang="en-US" sz="1800">
                <a:solidFill>
                  <a:srgbClr val="006600"/>
                </a:solidFill>
              </a:endParaRPr>
            </a:p>
          </p:txBody>
        </p:sp>
      </p:grpSp>
      <p:grpSp>
        <p:nvGrpSpPr>
          <p:cNvPr id="38" name="组合 73"/>
          <p:cNvGrpSpPr/>
          <p:nvPr/>
        </p:nvGrpSpPr>
        <p:grpSpPr>
          <a:xfrm>
            <a:off x="6215075" y="928669"/>
            <a:ext cx="2643205" cy="1486466"/>
            <a:chOff x="6215075" y="928669"/>
            <a:chExt cx="2643205" cy="1486466"/>
          </a:xfrm>
        </p:grpSpPr>
        <p:sp>
          <p:nvSpPr>
            <p:cNvPr id="34" name="圆角矩形 33"/>
            <p:cNvSpPr/>
            <p:nvPr/>
          </p:nvSpPr>
          <p:spPr>
            <a:xfrm>
              <a:off x="8143900"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anose="020B0609020204030204" pitchFamily="49" charset="0"/>
                  <a:cs typeface="Consolas" panose="020B0609020204030204" pitchFamily="49" charset="0"/>
                </a:rPr>
                <a:t>5</a:t>
              </a:r>
              <a:r>
                <a:rPr lang="en-US" altLang="zh-CN" sz="1800" smtClean="0">
                  <a:solidFill>
                    <a:srgbClr val="0000FF"/>
                  </a:solidFill>
                  <a:latin typeface="Consolas" panose="020B0609020204030204" pitchFamily="49" charset="0"/>
                  <a:cs typeface="Consolas" panose="020B0609020204030204" pitchFamily="49" charset="0"/>
                </a:rPr>
                <a:t>,100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5" name="TextBox 34"/>
            <p:cNvSpPr txBox="1"/>
            <p:nvPr/>
          </p:nvSpPr>
          <p:spPr>
            <a:xfrm>
              <a:off x="7000892" y="1584138"/>
              <a:ext cx="1298410" cy="830997"/>
            </a:xfrm>
            <a:prstGeom prst="rect">
              <a:avLst/>
            </a:prstGeom>
            <a:noFill/>
          </p:spPr>
          <p:txBody>
            <a:bodyPr wrap="square" rtlCol="0">
              <a:spAutoFit/>
            </a:bodyPr>
            <a:lstStyle/>
            <a:p>
              <a:r>
                <a:rPr lang="en-US" altLang="zh-CN" sz="1600" smtClean="0">
                  <a:solidFill>
                    <a:srgbClr val="0000FF"/>
                  </a:solidFill>
                </a:rPr>
                <a:t>0+100&lt;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prev[5]=0</a:t>
              </a:r>
              <a:endParaRPr lang="zh-CN" altLang="zh-CN" sz="1600" smtClean="0">
                <a:solidFill>
                  <a:srgbClr val="FF0000"/>
                </a:solidFill>
              </a:endParaRPr>
            </a:p>
            <a:p>
              <a:r>
                <a:rPr lang="en-US" altLang="zh-CN" sz="1600" smtClean="0">
                  <a:solidFill>
                    <a:srgbClr val="FF0000"/>
                  </a:solidFill>
                </a:rPr>
                <a:t>dist[5]=100</a:t>
              </a:r>
              <a:endParaRPr lang="zh-CN" altLang="zh-CN" sz="1600">
                <a:solidFill>
                  <a:srgbClr val="FF0000"/>
                </a:solidFill>
              </a:endParaRPr>
            </a:p>
          </p:txBody>
        </p:sp>
        <p:cxnSp>
          <p:nvCxnSpPr>
            <p:cNvPr id="41" name="直接箭头连接符 40"/>
            <p:cNvCxnSpPr>
              <a:stCxn id="2" idx="2"/>
              <a:endCxn id="34" idx="0"/>
            </p:cNvCxnSpPr>
            <p:nvPr/>
          </p:nvCxnSpPr>
          <p:spPr>
            <a:xfrm rot="16200000" flipH="1">
              <a:off x="6916325" y="227419"/>
              <a:ext cx="883515" cy="2286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7572396" y="1130842"/>
              <a:ext cx="642942" cy="369332"/>
            </a:xfrm>
            <a:prstGeom prst="rect">
              <a:avLst/>
            </a:prstGeom>
            <a:noFill/>
          </p:spPr>
          <p:txBody>
            <a:bodyPr wrap="square" rtlCol="0">
              <a:spAutoFit/>
            </a:bodyPr>
            <a:lstStyle/>
            <a:p>
              <a:r>
                <a:rPr lang="en-US" altLang="zh-CN" sz="1800" smtClean="0">
                  <a:solidFill>
                    <a:srgbClr val="006600"/>
                  </a:solidFill>
                </a:rPr>
                <a:t>0→5</a:t>
              </a:r>
              <a:endParaRPr lang="zh-CN" altLang="en-US" sz="1800">
                <a:solidFill>
                  <a:srgbClr val="006600"/>
                </a:solidFill>
              </a:endParaRPr>
            </a:p>
          </p:txBody>
        </p:sp>
      </p:grpSp>
      <p:grpSp>
        <p:nvGrpSpPr>
          <p:cNvPr id="40" name="组合 74"/>
          <p:cNvGrpSpPr/>
          <p:nvPr/>
        </p:nvGrpSpPr>
        <p:grpSpPr>
          <a:xfrm>
            <a:off x="2214546" y="2240813"/>
            <a:ext cx="2357454" cy="1545377"/>
            <a:chOff x="2214546" y="2240813"/>
            <a:chExt cx="2357454" cy="1545377"/>
          </a:xfrm>
        </p:grpSpPr>
        <p:sp>
          <p:nvSpPr>
            <p:cNvPr id="45" name="圆角矩形 44"/>
            <p:cNvSpPr/>
            <p:nvPr/>
          </p:nvSpPr>
          <p:spPr>
            <a:xfrm>
              <a:off x="3286116" y="3098069"/>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anose="020B0609020204030204" pitchFamily="49" charset="0"/>
                  <a:cs typeface="Consolas" panose="020B0609020204030204" pitchFamily="49" charset="0"/>
                </a:rPr>
                <a:t>3</a:t>
              </a:r>
              <a:r>
                <a:rPr lang="en-US" altLang="zh-CN" sz="1800" smtClean="0">
                  <a:solidFill>
                    <a:srgbClr val="0000FF"/>
                  </a:solidFill>
                  <a:latin typeface="Consolas" panose="020B0609020204030204" pitchFamily="49" charset="0"/>
                  <a:cs typeface="Consolas" panose="020B0609020204030204" pitchFamily="49" charset="0"/>
                </a:rPr>
                <a:t>,60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6" name="TextBox 45"/>
            <p:cNvSpPr txBox="1"/>
            <p:nvPr/>
          </p:nvSpPr>
          <p:spPr>
            <a:xfrm>
              <a:off x="2214546" y="2955193"/>
              <a:ext cx="1071570" cy="830997"/>
            </a:xfrm>
            <a:prstGeom prst="rect">
              <a:avLst/>
            </a:prstGeom>
            <a:noFill/>
          </p:spPr>
          <p:txBody>
            <a:bodyPr wrap="square" rtlCol="0">
              <a:spAutoFit/>
            </a:bodyPr>
            <a:lstStyle/>
            <a:p>
              <a:r>
                <a:rPr lang="en-US" altLang="zh-CN" sz="1600" smtClean="0">
                  <a:solidFill>
                    <a:srgbClr val="0000FF"/>
                  </a:solidFill>
                </a:rPr>
                <a:t>10+50&lt;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prev[3]=2</a:t>
              </a:r>
              <a:endParaRPr lang="zh-CN" altLang="zh-CN" sz="1600" smtClean="0">
                <a:solidFill>
                  <a:srgbClr val="FF0000"/>
                </a:solidFill>
              </a:endParaRPr>
            </a:p>
            <a:p>
              <a:r>
                <a:rPr lang="en-US" altLang="zh-CN" sz="1600" smtClean="0">
                  <a:solidFill>
                    <a:srgbClr val="FF0000"/>
                  </a:solidFill>
                </a:rPr>
                <a:t>dist[3]=60</a:t>
              </a:r>
              <a:endParaRPr lang="zh-CN" altLang="zh-CN" sz="1600">
                <a:solidFill>
                  <a:srgbClr val="FF0000"/>
                </a:solidFill>
              </a:endParaRPr>
            </a:p>
          </p:txBody>
        </p:sp>
        <p:cxnSp>
          <p:nvCxnSpPr>
            <p:cNvPr id="48" name="直接箭头连接符 47"/>
            <p:cNvCxnSpPr>
              <a:stCxn id="5" idx="2"/>
              <a:endCxn id="45" idx="0"/>
            </p:cNvCxnSpPr>
            <p:nvPr/>
          </p:nvCxnSpPr>
          <p:spPr>
            <a:xfrm rot="5400000">
              <a:off x="3536149" y="2347970"/>
              <a:ext cx="857256"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3929058" y="2559602"/>
              <a:ext cx="642942" cy="369332"/>
            </a:xfrm>
            <a:prstGeom prst="rect">
              <a:avLst/>
            </a:prstGeom>
            <a:noFill/>
          </p:spPr>
          <p:txBody>
            <a:bodyPr wrap="square" rtlCol="0">
              <a:spAutoFit/>
            </a:bodyPr>
            <a:lstStyle/>
            <a:p>
              <a:r>
                <a:rPr lang="en-US" altLang="zh-CN" sz="1800" smtClean="0">
                  <a:solidFill>
                    <a:srgbClr val="006600"/>
                  </a:solidFill>
                </a:rPr>
                <a:t>2→3</a:t>
              </a:r>
              <a:endParaRPr lang="zh-CN" altLang="en-US" sz="1800">
                <a:solidFill>
                  <a:srgbClr val="006600"/>
                </a:solidFill>
              </a:endParaRPr>
            </a:p>
          </p:txBody>
        </p:sp>
      </p:grpSp>
      <p:grpSp>
        <p:nvGrpSpPr>
          <p:cNvPr id="47" name="组合 75"/>
          <p:cNvGrpSpPr/>
          <p:nvPr/>
        </p:nvGrpSpPr>
        <p:grpSpPr>
          <a:xfrm>
            <a:off x="4357686" y="2240812"/>
            <a:ext cx="1857389" cy="1519119"/>
            <a:chOff x="4357686" y="2240812"/>
            <a:chExt cx="1857389" cy="1519119"/>
          </a:xfrm>
        </p:grpSpPr>
        <p:sp>
          <p:nvSpPr>
            <p:cNvPr id="51" name="圆角矩形 50"/>
            <p:cNvSpPr/>
            <p:nvPr/>
          </p:nvSpPr>
          <p:spPr>
            <a:xfrm>
              <a:off x="5429256"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anose="020B0609020204030204" pitchFamily="49" charset="0"/>
                  <a:cs typeface="Consolas" panose="020B0609020204030204" pitchFamily="49" charset="0"/>
                </a:rPr>
                <a:t>3</a:t>
              </a:r>
              <a:r>
                <a:rPr lang="en-US" altLang="zh-CN" sz="1800" smtClean="0">
                  <a:solidFill>
                    <a:srgbClr val="0000FF"/>
                  </a:solidFill>
                  <a:latin typeface="Consolas" panose="020B0609020204030204" pitchFamily="49" charset="0"/>
                  <a:cs typeface="Consolas" panose="020B0609020204030204" pitchFamily="49" charset="0"/>
                </a:rPr>
                <a:t>,50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2" name="TextBox 51"/>
            <p:cNvSpPr txBox="1"/>
            <p:nvPr/>
          </p:nvSpPr>
          <p:spPr>
            <a:xfrm>
              <a:off x="4357686" y="2928934"/>
              <a:ext cx="1071570" cy="830997"/>
            </a:xfrm>
            <a:prstGeom prst="rect">
              <a:avLst/>
            </a:prstGeom>
            <a:noFill/>
          </p:spPr>
          <p:txBody>
            <a:bodyPr wrap="square" rtlCol="0">
              <a:spAutoFit/>
            </a:bodyPr>
            <a:lstStyle/>
            <a:p>
              <a:r>
                <a:rPr lang="en-US" altLang="zh-CN" sz="1600" smtClean="0">
                  <a:solidFill>
                    <a:srgbClr val="0000FF"/>
                  </a:solidFill>
                </a:rPr>
                <a:t>30+20&lt;60:</a:t>
              </a:r>
              <a:endParaRPr lang="zh-CN" altLang="zh-CN" sz="1600" smtClean="0">
                <a:solidFill>
                  <a:srgbClr val="0000FF"/>
                </a:solidFill>
              </a:endParaRPr>
            </a:p>
            <a:p>
              <a:r>
                <a:rPr lang="en-US" altLang="zh-CN" sz="1600" smtClean="0">
                  <a:solidFill>
                    <a:srgbClr val="FF0000"/>
                  </a:solidFill>
                </a:rPr>
                <a:t>prev[3]=4</a:t>
              </a:r>
              <a:endParaRPr lang="zh-CN" altLang="zh-CN" sz="1600" smtClean="0">
                <a:solidFill>
                  <a:srgbClr val="FF0000"/>
                </a:solidFill>
              </a:endParaRPr>
            </a:p>
            <a:p>
              <a:r>
                <a:rPr lang="en-US" altLang="zh-CN" sz="1600" smtClean="0">
                  <a:solidFill>
                    <a:srgbClr val="FF0000"/>
                  </a:solidFill>
                </a:rPr>
                <a:t>dist[3]=50</a:t>
              </a:r>
              <a:endParaRPr lang="zh-CN" altLang="zh-CN" sz="1600">
                <a:solidFill>
                  <a:srgbClr val="FF0000"/>
                </a:solidFill>
              </a:endParaRPr>
            </a:p>
          </p:txBody>
        </p:sp>
        <p:cxnSp>
          <p:nvCxnSpPr>
            <p:cNvPr id="56" name="直接箭头连接符 55"/>
            <p:cNvCxnSpPr>
              <a:stCxn id="32" idx="2"/>
              <a:endCxn id="51" idx="0"/>
            </p:cNvCxnSpPr>
            <p:nvPr/>
          </p:nvCxnSpPr>
          <p:spPr>
            <a:xfrm rot="5400000">
              <a:off x="5585262" y="2441997"/>
              <a:ext cx="830997"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5357818" y="2428868"/>
              <a:ext cx="642942" cy="369332"/>
            </a:xfrm>
            <a:prstGeom prst="rect">
              <a:avLst/>
            </a:prstGeom>
            <a:noFill/>
          </p:spPr>
          <p:txBody>
            <a:bodyPr wrap="square" rtlCol="0">
              <a:spAutoFit/>
            </a:bodyPr>
            <a:lstStyle/>
            <a:p>
              <a:r>
                <a:rPr lang="en-US" altLang="zh-CN" sz="1800" smtClean="0">
                  <a:solidFill>
                    <a:srgbClr val="006600"/>
                  </a:solidFill>
                </a:rPr>
                <a:t>4→3</a:t>
              </a:r>
              <a:endParaRPr lang="zh-CN" altLang="en-US" sz="1800">
                <a:solidFill>
                  <a:srgbClr val="006600"/>
                </a:solidFill>
              </a:endParaRPr>
            </a:p>
          </p:txBody>
        </p:sp>
      </p:grpSp>
      <p:grpSp>
        <p:nvGrpSpPr>
          <p:cNvPr id="49" name="组合 76"/>
          <p:cNvGrpSpPr/>
          <p:nvPr/>
        </p:nvGrpSpPr>
        <p:grpSpPr>
          <a:xfrm>
            <a:off x="6215075" y="2240812"/>
            <a:ext cx="2286015" cy="1519119"/>
            <a:chOff x="6215075" y="2240812"/>
            <a:chExt cx="2286015" cy="1519119"/>
          </a:xfrm>
        </p:grpSpPr>
        <p:sp>
          <p:nvSpPr>
            <p:cNvPr id="53" name="圆角矩形 52"/>
            <p:cNvSpPr/>
            <p:nvPr/>
          </p:nvSpPr>
          <p:spPr>
            <a:xfrm>
              <a:off x="6429388"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anose="020B0609020204030204" pitchFamily="49" charset="0"/>
                  <a:cs typeface="Consolas" panose="020B0609020204030204" pitchFamily="49" charset="0"/>
                </a:rPr>
                <a:t>5</a:t>
              </a:r>
              <a:r>
                <a:rPr lang="en-US" altLang="zh-CN" sz="1800" smtClean="0">
                  <a:solidFill>
                    <a:srgbClr val="0000FF"/>
                  </a:solidFill>
                  <a:latin typeface="Consolas" panose="020B0609020204030204" pitchFamily="49" charset="0"/>
                  <a:cs typeface="Consolas" panose="020B0609020204030204" pitchFamily="49" charset="0"/>
                </a:rPr>
                <a:t>,90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4" name="TextBox 53"/>
            <p:cNvSpPr txBox="1"/>
            <p:nvPr/>
          </p:nvSpPr>
          <p:spPr>
            <a:xfrm>
              <a:off x="7286644" y="2928934"/>
              <a:ext cx="1214446" cy="830997"/>
            </a:xfrm>
            <a:prstGeom prst="rect">
              <a:avLst/>
            </a:prstGeom>
            <a:noFill/>
          </p:spPr>
          <p:txBody>
            <a:bodyPr wrap="square" rtlCol="0">
              <a:spAutoFit/>
            </a:bodyPr>
            <a:lstStyle/>
            <a:p>
              <a:r>
                <a:rPr lang="en-US" altLang="zh-CN" sz="1600" smtClean="0">
                  <a:solidFill>
                    <a:srgbClr val="0000FF"/>
                  </a:solidFill>
                </a:rPr>
                <a:t>30+60&lt;100:</a:t>
              </a:r>
              <a:endParaRPr lang="zh-CN" altLang="zh-CN" sz="1600" smtClean="0">
                <a:solidFill>
                  <a:srgbClr val="0000FF"/>
                </a:solidFill>
              </a:endParaRPr>
            </a:p>
            <a:p>
              <a:r>
                <a:rPr lang="en-US" altLang="zh-CN" sz="1600" smtClean="0">
                  <a:solidFill>
                    <a:srgbClr val="FF0000"/>
                  </a:solidFill>
                </a:rPr>
                <a:t>prev[5]=4</a:t>
              </a:r>
              <a:endParaRPr lang="zh-CN" altLang="zh-CN" sz="1600" smtClean="0">
                <a:solidFill>
                  <a:srgbClr val="FF0000"/>
                </a:solidFill>
              </a:endParaRPr>
            </a:p>
            <a:p>
              <a:r>
                <a:rPr lang="en-US" altLang="zh-CN" sz="1600" smtClean="0">
                  <a:solidFill>
                    <a:srgbClr val="FF0000"/>
                  </a:solidFill>
                </a:rPr>
                <a:t>dist[5]=90</a:t>
              </a:r>
              <a:endParaRPr lang="zh-CN" altLang="zh-CN" sz="1600">
                <a:solidFill>
                  <a:srgbClr val="FF0000"/>
                </a:solidFill>
              </a:endParaRPr>
            </a:p>
          </p:txBody>
        </p:sp>
        <p:cxnSp>
          <p:nvCxnSpPr>
            <p:cNvPr id="58" name="直接箭头连接符 57"/>
            <p:cNvCxnSpPr>
              <a:stCxn id="32" idx="2"/>
              <a:endCxn id="53" idx="0"/>
            </p:cNvCxnSpPr>
            <p:nvPr/>
          </p:nvCxnSpPr>
          <p:spPr>
            <a:xfrm rot="16200000" flipH="1">
              <a:off x="6085328" y="2370559"/>
              <a:ext cx="830997" cy="5715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0" name="TextBox 59"/>
            <p:cNvSpPr txBox="1"/>
            <p:nvPr/>
          </p:nvSpPr>
          <p:spPr>
            <a:xfrm>
              <a:off x="6572264" y="2500306"/>
              <a:ext cx="642942" cy="369332"/>
            </a:xfrm>
            <a:prstGeom prst="rect">
              <a:avLst/>
            </a:prstGeom>
            <a:noFill/>
          </p:spPr>
          <p:txBody>
            <a:bodyPr wrap="square" rtlCol="0">
              <a:spAutoFit/>
            </a:bodyPr>
            <a:lstStyle/>
            <a:p>
              <a:r>
                <a:rPr lang="en-US" altLang="zh-CN" sz="1800" smtClean="0">
                  <a:solidFill>
                    <a:srgbClr val="006600"/>
                  </a:solidFill>
                </a:rPr>
                <a:t>4→5</a:t>
              </a:r>
              <a:endParaRPr lang="zh-CN" altLang="en-US" sz="1800">
                <a:solidFill>
                  <a:srgbClr val="006600"/>
                </a:solidFill>
              </a:endParaRPr>
            </a:p>
          </p:txBody>
        </p:sp>
      </p:grpSp>
      <p:grpSp>
        <p:nvGrpSpPr>
          <p:cNvPr id="57" name="组合 78"/>
          <p:cNvGrpSpPr/>
          <p:nvPr/>
        </p:nvGrpSpPr>
        <p:grpSpPr>
          <a:xfrm>
            <a:off x="4370212" y="3512964"/>
            <a:ext cx="2202052" cy="1758897"/>
            <a:chOff x="4370212" y="3512964"/>
            <a:chExt cx="2202052" cy="1758897"/>
          </a:xfrm>
        </p:grpSpPr>
        <p:sp>
          <p:nvSpPr>
            <p:cNvPr id="67" name="圆角矩形 66"/>
            <p:cNvSpPr/>
            <p:nvPr/>
          </p:nvSpPr>
          <p:spPr>
            <a:xfrm>
              <a:off x="5441782" y="458374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anose="020B0609020204030204" pitchFamily="49" charset="0"/>
                  <a:cs typeface="Consolas" panose="020B0609020204030204" pitchFamily="49" charset="0"/>
                </a:rPr>
                <a:t>5</a:t>
              </a:r>
              <a:r>
                <a:rPr lang="en-US" altLang="zh-CN" sz="1800" smtClean="0">
                  <a:solidFill>
                    <a:srgbClr val="0000FF"/>
                  </a:solidFill>
                  <a:latin typeface="Consolas" panose="020B0609020204030204" pitchFamily="49" charset="0"/>
                  <a:cs typeface="Consolas" panose="020B0609020204030204" pitchFamily="49" charset="0"/>
                </a:rPr>
                <a:t>,60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8" name="TextBox 67"/>
            <p:cNvSpPr txBox="1"/>
            <p:nvPr/>
          </p:nvSpPr>
          <p:spPr>
            <a:xfrm>
              <a:off x="4370212" y="4440864"/>
              <a:ext cx="1071570" cy="830997"/>
            </a:xfrm>
            <a:prstGeom prst="rect">
              <a:avLst/>
            </a:prstGeom>
            <a:noFill/>
          </p:spPr>
          <p:txBody>
            <a:bodyPr wrap="square" rtlCol="0">
              <a:spAutoFit/>
            </a:bodyPr>
            <a:lstStyle/>
            <a:p>
              <a:r>
                <a:rPr lang="en-US" altLang="zh-CN" sz="1600" smtClean="0">
                  <a:solidFill>
                    <a:srgbClr val="0000FF"/>
                  </a:solidFill>
                </a:rPr>
                <a:t>50+10&lt;70</a:t>
              </a:r>
              <a:endParaRPr lang="zh-CN" altLang="zh-CN" sz="1600" smtClean="0">
                <a:solidFill>
                  <a:srgbClr val="0000FF"/>
                </a:solidFill>
              </a:endParaRPr>
            </a:p>
            <a:p>
              <a:r>
                <a:rPr lang="en-US" altLang="zh-CN" sz="1600" smtClean="0">
                  <a:solidFill>
                    <a:srgbClr val="FF0000"/>
                  </a:solidFill>
                </a:rPr>
                <a:t>prev[5]=3</a:t>
              </a:r>
              <a:endParaRPr lang="zh-CN" altLang="zh-CN" sz="1600" smtClean="0">
                <a:solidFill>
                  <a:srgbClr val="FF0000"/>
                </a:solidFill>
              </a:endParaRPr>
            </a:p>
            <a:p>
              <a:r>
                <a:rPr lang="en-US" altLang="zh-CN" sz="1600" smtClean="0">
                  <a:solidFill>
                    <a:srgbClr val="FF0000"/>
                  </a:solidFill>
                </a:rPr>
                <a:t>dist[5]=60</a:t>
              </a:r>
              <a:endParaRPr lang="zh-CN" altLang="zh-CN" sz="1600">
                <a:solidFill>
                  <a:srgbClr val="FF0000"/>
                </a:solidFill>
              </a:endParaRPr>
            </a:p>
          </p:txBody>
        </p:sp>
        <p:cxnSp>
          <p:nvCxnSpPr>
            <p:cNvPr id="69" name="直接箭头连接符 68"/>
            <p:cNvCxnSpPr>
              <a:endCxn id="67" idx="0"/>
            </p:cNvCxnSpPr>
            <p:nvPr/>
          </p:nvCxnSpPr>
          <p:spPr>
            <a:xfrm rot="5400000">
              <a:off x="5263187" y="4047955"/>
              <a:ext cx="10715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5929322" y="3916924"/>
              <a:ext cx="642942" cy="369332"/>
            </a:xfrm>
            <a:prstGeom prst="rect">
              <a:avLst/>
            </a:prstGeom>
            <a:noFill/>
          </p:spPr>
          <p:txBody>
            <a:bodyPr wrap="square" rtlCol="0">
              <a:spAutoFit/>
            </a:bodyPr>
            <a:lstStyle/>
            <a:p>
              <a:r>
                <a:rPr lang="en-US" altLang="zh-CN" sz="1800" smtClean="0">
                  <a:solidFill>
                    <a:srgbClr val="006600"/>
                  </a:solidFill>
                </a:rPr>
                <a:t>3→5</a:t>
              </a:r>
              <a:endParaRPr lang="zh-CN" altLang="en-US" sz="1800">
                <a:solidFill>
                  <a:srgbClr val="006600"/>
                </a:solidFill>
              </a:endParaRPr>
            </a:p>
          </p:txBody>
        </p:sp>
      </p:grpSp>
      <p:grpSp>
        <p:nvGrpSpPr>
          <p:cNvPr id="64" name="组合 83"/>
          <p:cNvGrpSpPr/>
          <p:nvPr/>
        </p:nvGrpSpPr>
        <p:grpSpPr>
          <a:xfrm>
            <a:off x="1071538" y="4071942"/>
            <a:ext cx="5786478" cy="2280652"/>
            <a:chOff x="1071538" y="4071942"/>
            <a:chExt cx="5786478" cy="2280652"/>
          </a:xfrm>
        </p:grpSpPr>
        <p:sp>
          <p:nvSpPr>
            <p:cNvPr id="80" name="TextBox 79"/>
            <p:cNvSpPr txBox="1"/>
            <p:nvPr/>
          </p:nvSpPr>
          <p:spPr>
            <a:xfrm>
              <a:off x="1285852" y="5429264"/>
              <a:ext cx="5572164" cy="923330"/>
            </a:xfrm>
            <a:prstGeom prst="rect">
              <a:avLst/>
            </a:prstGeom>
            <a:blipFill>
              <a:blip r:embed="rId1" cstate="print"/>
              <a:tile tx="0" ty="0" sx="100000" sy="100000" flip="none" algn="tl"/>
            </a:blipFill>
          </p:spPr>
          <p:txBody>
            <a:bodyPr wrap="square" rtlCol="0">
              <a:spAutoFit/>
            </a:bodyPr>
            <a:lstStyle/>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prev[1]=*	dist[2]=10</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prev[2]=0</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dist[3]=50</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prev[3]=4	dist[4]=30</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prev[4]=0</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dist[5]=60</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prev[5]=3</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1" name="左弧形箭头 80"/>
            <p:cNvSpPr/>
            <p:nvPr/>
          </p:nvSpPr>
          <p:spPr>
            <a:xfrm>
              <a:off x="1071538" y="4071942"/>
              <a:ext cx="428628" cy="128588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grpSp>
        <p:nvGrpSpPr>
          <p:cNvPr id="71" name="组合 84"/>
          <p:cNvGrpSpPr/>
          <p:nvPr/>
        </p:nvGrpSpPr>
        <p:grpSpPr>
          <a:xfrm>
            <a:off x="7000892" y="5429264"/>
            <a:ext cx="1928826" cy="707886"/>
            <a:chOff x="7000892" y="5429264"/>
            <a:chExt cx="1928826" cy="707886"/>
          </a:xfrm>
        </p:grpSpPr>
        <p:sp>
          <p:nvSpPr>
            <p:cNvPr id="82" name="TextBox 81"/>
            <p:cNvSpPr txBox="1"/>
            <p:nvPr/>
          </p:nvSpPr>
          <p:spPr>
            <a:xfrm>
              <a:off x="7286644" y="5429264"/>
              <a:ext cx="1643074" cy="707886"/>
            </a:xfrm>
            <a:prstGeom prst="rect">
              <a:avLst/>
            </a:prstGeom>
            <a:noFill/>
          </p:spPr>
          <p:txBody>
            <a:bodyPr wrap="square" rtlCol="0">
              <a:spAutoFit/>
            </a:bodyPr>
            <a:lstStyle/>
            <a:p>
              <a:pPr algn="ctr"/>
              <a:r>
                <a:rPr lang="zh-CN" altLang="en-US" sz="2000" smtClean="0">
                  <a:solidFill>
                    <a:srgbClr val="0000FF"/>
                  </a:solidFill>
                  <a:latin typeface="微软雅黑" panose="020B0503020204020204" pitchFamily="34" charset="-122"/>
                  <a:ea typeface="微软雅黑" panose="020B0503020204020204" pitchFamily="34" charset="-122"/>
                </a:rPr>
                <a:t>求顶点</a:t>
              </a:r>
              <a:r>
                <a:rPr lang="en-US" altLang="zh-CN" sz="2000" smtClean="0">
                  <a:solidFill>
                    <a:srgbClr val="0000FF"/>
                  </a:solidFill>
                  <a:latin typeface="微软雅黑" panose="020B0503020204020204" pitchFamily="34" charset="-122"/>
                  <a:ea typeface="微软雅黑" panose="020B0503020204020204" pitchFamily="34" charset="-122"/>
                </a:rPr>
                <a:t>0</a:t>
              </a:r>
              <a:r>
                <a:rPr lang="zh-CN" altLang="en-US" sz="2000" smtClean="0">
                  <a:solidFill>
                    <a:srgbClr val="0000FF"/>
                  </a:solidFill>
                  <a:latin typeface="微软雅黑" panose="020B0503020204020204" pitchFamily="34" charset="-122"/>
                  <a:ea typeface="微软雅黑" panose="020B0503020204020204" pitchFamily="34" charset="-122"/>
                </a:rPr>
                <a:t>出发的最短路径</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83" name="右箭头 82"/>
            <p:cNvSpPr/>
            <p:nvPr/>
          </p:nvSpPr>
          <p:spPr>
            <a:xfrm>
              <a:off x="7000892" y="5715016"/>
              <a:ext cx="285752"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1670" y="530339"/>
            <a:ext cx="4500594" cy="612645"/>
          </a:xfrm>
          <a:prstGeom prst="rect">
            <a:avLst/>
          </a:prstGeom>
        </p:spPr>
        <p:style>
          <a:lnRef idx="1">
            <a:schemeClr val="accent1"/>
          </a:lnRef>
          <a:fillRef idx="2">
            <a:schemeClr val="accent1"/>
          </a:fillRef>
          <a:effectRef idx="1">
            <a:schemeClr val="accent1"/>
          </a:effectRef>
          <a:fontRef idx="minor">
            <a:schemeClr val="dk1"/>
          </a:fontRef>
        </p:style>
        <p:txBody>
          <a:bodyPr wrap="square" tIns="108000" bIns="72000" rtlCol="0">
            <a:spAutoFit/>
          </a:bodyPr>
          <a:lstStyle/>
          <a:p>
            <a:pPr algn="ctr"/>
            <a:r>
              <a:rPr lang="pt-BR"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6.4 </a:t>
            </a:r>
            <a:r>
              <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求解任务分配问题</a:t>
            </a:r>
            <a:endPar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endParaRPr>
          </a:p>
        </p:txBody>
      </p:sp>
      <p:sp>
        <p:nvSpPr>
          <p:cNvPr id="3" name="TextBox 2"/>
          <p:cNvSpPr txBox="1"/>
          <p:nvPr/>
        </p:nvSpPr>
        <p:spPr>
          <a:xfrm>
            <a:off x="928662" y="1571612"/>
            <a:ext cx="7500990" cy="1838837"/>
          </a:xfrm>
          <a:prstGeom prst="rect">
            <a:avLst/>
          </a:prstGeom>
          <a:noFill/>
        </p:spPr>
        <p:txBody>
          <a:bodyPr wrap="square" lIns="0" tIns="0" rIns="0" bIns="0" rtlCol="0">
            <a:spAutoFit/>
          </a:bodyPr>
          <a:lstStyle/>
          <a:p>
            <a:pPr algn="l">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）个任务需要分配给</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个人执行，每个任务只能分配给一个人，每个人只能执行一个任务。</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个人执行第</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个任务的成本是</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）。求出总成本最小的分配方案。</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4" name="表格 3"/>
          <p:cNvGraphicFramePr>
            <a:graphicFrameLocks noGrp="1"/>
          </p:cNvGraphicFramePr>
          <p:nvPr/>
        </p:nvGraphicFramePr>
        <p:xfrm>
          <a:off x="1285852" y="4214818"/>
          <a:ext cx="6858048" cy="2057400"/>
        </p:xfrm>
        <a:graphic>
          <a:graphicData uri="http://schemas.openxmlformats.org/drawingml/2006/table">
            <a:tbl>
              <a:tblPr>
                <a:tableStyleId>{08FB837D-C827-4EFA-A057-4D05807E0F7C}</a:tableStyleId>
              </a:tblPr>
              <a:tblGrid>
                <a:gridCol w="1216162"/>
                <a:gridCol w="1409642"/>
                <a:gridCol w="1410748"/>
                <a:gridCol w="1410748"/>
                <a:gridCol w="1410748"/>
              </a:tblGrid>
              <a:tr h="0">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人员</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r h="0">
                <a:tc>
                  <a:txBody>
                    <a:bodyPr/>
                    <a:lstStyle/>
                    <a:p>
                      <a:pPr indent="0" algn="ctr">
                        <a:lnSpc>
                          <a:spcPct val="150000"/>
                        </a:lnSpc>
                        <a:spcAft>
                          <a:spcPts val="0"/>
                        </a:spcAft>
                      </a:pP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r h="0">
                <a:tc>
                  <a:txBody>
                    <a:bodyPr/>
                    <a:lstStyle/>
                    <a:p>
                      <a:pPr indent="0" algn="ctr">
                        <a:lnSpc>
                          <a:spcPct val="150000"/>
                        </a:lnSpc>
                        <a:spcAft>
                          <a:spcPts val="0"/>
                        </a:spcAft>
                      </a:pP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r h="0">
                <a:tc>
                  <a:txBody>
                    <a:bodyPr/>
                    <a:lstStyle/>
                    <a:p>
                      <a:pPr indent="0" algn="ctr">
                        <a:lnSpc>
                          <a:spcPct val="150000"/>
                        </a:lnSpc>
                        <a:spcAft>
                          <a:spcPts val="0"/>
                        </a:spcAft>
                      </a:pP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r h="0">
                <a:tc>
                  <a:txBody>
                    <a:bodyPr/>
                    <a:lstStyle/>
                    <a:p>
                      <a:pPr indent="0" algn="ctr">
                        <a:lnSpc>
                          <a:spcPct val="150000"/>
                        </a:lnSpc>
                        <a:spcAft>
                          <a:spcPts val="0"/>
                        </a:spcAft>
                      </a:pP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bl>
          </a:graphicData>
        </a:graphic>
      </p:graphicFrame>
      <p:sp>
        <p:nvSpPr>
          <p:cNvPr id="5" name="TextBox 4"/>
          <p:cNvSpPr txBox="1"/>
          <p:nvPr/>
        </p:nvSpPr>
        <p:spPr>
          <a:xfrm>
            <a:off x="2857488" y="3714752"/>
            <a:ext cx="3786214" cy="307777"/>
          </a:xfrm>
          <a:prstGeom prst="rect">
            <a:avLst/>
          </a:prstGeom>
          <a:noFill/>
        </p:spPr>
        <p:txBody>
          <a:bodyPr wrap="square" lIns="0" tIns="0" rIns="0" bIns="0" rtlCol="0">
            <a:spAutoFit/>
          </a:bodyPr>
          <a:lstStyle/>
          <a:p>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个人员、</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个任务的信息</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7929618" cy="462691"/>
          </a:xfrm>
          <a:prstGeom prst="rect">
            <a:avLst/>
          </a:prstGeom>
          <a:solidFill>
            <a:schemeClr val="accent4">
              <a:lumMod val="20000"/>
              <a:lumOff val="80000"/>
            </a:schemeClr>
          </a:solidFill>
        </p:spPr>
        <p:txBody>
          <a:bodyPr wrap="square" rtlCol="0">
            <a:spAutoFit/>
          </a:bodyPr>
          <a:lstStyle/>
          <a:p>
            <a:pPr>
              <a:lnSpc>
                <a:spcPts val="3200"/>
              </a:lnSpc>
            </a:pP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【问题求解】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这里采用优先队列式分枝限界法求解。</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500034" y="2143116"/>
            <a:ext cx="8286808" cy="3981695"/>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457200" indent="-457200">
              <a:lnSpc>
                <a:spcPct val="150000"/>
              </a:lnSpc>
              <a:buBlip>
                <a:blip r:embed="rId1"/>
              </a:buBlip>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任务和</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人员的编号</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均</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，解空间每一层对应一个</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人员的</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分配</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根结点对应</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人员</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（虚结点），依次为</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人员</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分配</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任务。</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叶子结点对应</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人员</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解向量为</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人员</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分配</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任务编号。初始时所有元素值为</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，表示没有分配。</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临时标识数组</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worker</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worker[</a:t>
            </a:r>
            <a:r>
              <a:rPr lang="en-US"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]=true</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表示任务</a:t>
            </a:r>
            <a:r>
              <a:rPr lang="en-US"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已经分配。初始时所有元素值为</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false</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，表示没有分配。</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bestx[MAXN]</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存放最优分配方案，</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mincost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（初始值为∞）存放最优成本。</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571472" y="1214422"/>
            <a:ext cx="2571768" cy="514738"/>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en-US" smtClean="0">
                <a:solidFill>
                  <a:srgbClr val="FF0000"/>
                </a:solidFill>
                <a:latin typeface="微软雅黑" panose="020B0503020204020204" pitchFamily="34" charset="-122"/>
                <a:ea typeface="微软雅黑" panose="020B0503020204020204" pitchFamily="34" charset="-122"/>
              </a:rPr>
              <a:t>符</a:t>
            </a:r>
            <a:r>
              <a:rPr lang="zh-CN" altLang="en-US" smtClean="0">
                <a:solidFill>
                  <a:srgbClr val="FF0000"/>
                </a:solidFill>
                <a:latin typeface="微软雅黑" panose="020B0503020204020204" pitchFamily="34" charset="-122"/>
                <a:ea typeface="微软雅黑" panose="020B0503020204020204" pitchFamily="34" charset="-122"/>
              </a:rPr>
              <a:t>号表示</a:t>
            </a:r>
            <a:endParaRPr lang="zh-CN" altLang="en-US">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000240"/>
            <a:ext cx="8286808" cy="382600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NodeType</a:t>
            </a: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队列结点类型</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no;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结点编号</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人员编号</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x[MAXN];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//x[i]</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为人员</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分配的任务编号</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bool worker[MAXN];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//worker[i]=true</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表示任务</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已经分配</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cost;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已经分配任务所需要的成本</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lb;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下界</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bool operator&lt;(const NodeType &amp;s) const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重载</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&lt;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关系函数</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lb&gt;s.lb;</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571472" y="995319"/>
            <a:ext cx="3286148" cy="514738"/>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zh-CN"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队</a:t>
            </a:r>
            <a:r>
              <a:rPr lang="zh-CN" altLang="zh-CN"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列结点的类型</a:t>
            </a:r>
            <a:endParaRPr lang="zh-CN" altLang="en-US">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85794"/>
            <a:ext cx="8715436" cy="2964914"/>
          </a:xfrm>
          <a:prstGeom prst="rect">
            <a:avLst/>
          </a:prstGeom>
          <a:solidFill>
            <a:schemeClr val="accent6">
              <a:lumMod val="20000"/>
              <a:lumOff val="80000"/>
            </a:schemeClr>
          </a:solidFill>
        </p:spPr>
        <p:txBody>
          <a:bodyPr wrap="square" rtlCol="0">
            <a:spAutoFit/>
          </a:bodyPr>
          <a:lstStyle/>
          <a:p>
            <a:pPr>
              <a:lnSpc>
                <a:spcPts val="3200"/>
              </a:lnSpc>
            </a:pPr>
            <a:r>
              <a:rPr lang="en-US" altLang="zh-CN" sz="2000" smtClean="0">
                <a:solidFill>
                  <a:srgbClr val="003300"/>
                </a:solidFill>
                <a:latin typeface="Consolas" panose="020B0609020204030204" pitchFamily="49" charset="0"/>
                <a:ea typeface="楷体" panose="02010609060101010101" pitchFamily="49" charset="-122"/>
                <a:cs typeface="Consolas" panose="020B0609020204030204" pitchFamily="49" charset="0"/>
              </a:rPr>
              <a:t>   lb</a:t>
            </a:r>
            <a:r>
              <a:rPr lang="zh-CN" altLang="zh-CN" sz="2000" smtClean="0">
                <a:solidFill>
                  <a:srgbClr val="003300"/>
                </a:solidFill>
                <a:latin typeface="Consolas" panose="020B0609020204030204" pitchFamily="49" charset="0"/>
                <a:ea typeface="楷体" panose="02010609060101010101" pitchFamily="49" charset="-122"/>
                <a:cs typeface="Consolas" panose="020B0609020204030204" pitchFamily="49" charset="0"/>
              </a:rPr>
              <a:t>为当前结点对应分配方案的成本下界</a:t>
            </a:r>
            <a:r>
              <a:rPr lang="zh-CN" altLang="en-US" sz="20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3300"/>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例如对于结点</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x</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zh-CN"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zh-CN"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0</a:t>
            </a:r>
            <a:r>
              <a:rPr lang="zh-CN"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0</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表示第</a:t>
            </a:r>
            <a:r>
              <a:rPr 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个人员分配任务</a:t>
            </a:r>
            <a:r>
              <a:rPr 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个人员分配任务</a:t>
            </a:r>
            <a:r>
              <a:rPr 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个人员没有分配任务；</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相对应有</a:t>
            </a:r>
            <a:r>
              <a:rPr 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worker[]=[true,true,false,false]</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，表示任务</a:t>
            </a:r>
            <a:r>
              <a:rPr 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已经分配，而任务</a:t>
            </a:r>
            <a:r>
              <a:rPr 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还没有分配。此时计算结果是：</a:t>
            </a:r>
            <a:r>
              <a:rPr lang="en-US" altLang="zh-CN" sz="1800" smtClean="0">
                <a:solidFill>
                  <a:srgbClr val="FF00FF"/>
                </a:solidFill>
                <a:latin typeface="Consolas" panose="020B0609020204030204" pitchFamily="49" charset="0"/>
                <a:ea typeface="楷体" panose="02010609060101010101" pitchFamily="49" charset="-122"/>
                <a:cs typeface="Consolas" panose="020B0609020204030204" pitchFamily="49" charset="0"/>
              </a:rPr>
              <a:t>e.cost=c[1][2]+c[2][1]=2+6=8</a:t>
            </a:r>
            <a:r>
              <a:rPr lang="zh-CN" altLang="en-US" sz="18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下一步最好的情况是在数组</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行和第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行中找到非第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列（因为任务</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已经分配）中最小元素和，显然为</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1+4=5</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，即其</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e.lb=e.cost+5=13</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4" name="表格 3"/>
          <p:cNvGraphicFramePr>
            <a:graphicFrameLocks noGrp="1"/>
          </p:cNvGraphicFramePr>
          <p:nvPr/>
        </p:nvGraphicFramePr>
        <p:xfrm>
          <a:off x="714348" y="3857628"/>
          <a:ext cx="4643470" cy="2057400"/>
        </p:xfrm>
        <a:graphic>
          <a:graphicData uri="http://schemas.openxmlformats.org/drawingml/2006/table">
            <a:tbl>
              <a:tblPr/>
              <a:tblGrid>
                <a:gridCol w="823443"/>
                <a:gridCol w="954445"/>
                <a:gridCol w="955194"/>
                <a:gridCol w="955194"/>
                <a:gridCol w="955194"/>
              </a:tblGrid>
              <a:tr h="0">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人员</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0">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0">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0">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FF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0">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bl>
          </a:graphicData>
        </a:graphic>
      </p:graphicFrame>
      <p:grpSp>
        <p:nvGrpSpPr>
          <p:cNvPr id="3" name="组合 20"/>
          <p:cNvGrpSpPr/>
          <p:nvPr/>
        </p:nvGrpSpPr>
        <p:grpSpPr>
          <a:xfrm>
            <a:off x="3929058" y="5429264"/>
            <a:ext cx="4000528" cy="1285884"/>
            <a:chOff x="3929058" y="5429264"/>
            <a:chExt cx="4000528" cy="1285884"/>
          </a:xfrm>
        </p:grpSpPr>
        <p:sp>
          <p:nvSpPr>
            <p:cNvPr id="6" name="TextBox 5"/>
            <p:cNvSpPr txBox="1"/>
            <p:nvPr/>
          </p:nvSpPr>
          <p:spPr>
            <a:xfrm>
              <a:off x="4071934" y="6311572"/>
              <a:ext cx="1071570"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1+4=5</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8" name="直接箭头连接符 7"/>
            <p:cNvCxnSpPr/>
            <p:nvPr/>
          </p:nvCxnSpPr>
          <p:spPr>
            <a:xfrm rot="16200000" flipV="1">
              <a:off x="3571868" y="5786454"/>
              <a:ext cx="1000132" cy="285752"/>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a:stCxn id="6" idx="0"/>
            </p:cNvCxnSpPr>
            <p:nvPr/>
          </p:nvCxnSpPr>
          <p:spPr>
            <a:xfrm rot="5400000" flipH="1" flipV="1">
              <a:off x="4505896" y="5959715"/>
              <a:ext cx="453680" cy="25003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5429256" y="6315038"/>
              <a:ext cx="2500330"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e.lb=e.cost+5=13</a:t>
              </a:r>
              <a:endParaRPr lang="zh-CN" altLang="en-US" sz="2000">
                <a:latin typeface="Consolas" panose="020B0609020204030204" pitchFamily="49" charset="0"/>
                <a:cs typeface="Consolas" panose="020B0609020204030204" pitchFamily="49" charset="0"/>
              </a:endParaRPr>
            </a:p>
          </p:txBody>
        </p:sp>
        <p:sp>
          <p:nvSpPr>
            <p:cNvPr id="12" name="右箭头 11"/>
            <p:cNvSpPr/>
            <p:nvPr/>
          </p:nvSpPr>
          <p:spPr>
            <a:xfrm>
              <a:off x="5072066" y="6404344"/>
              <a:ext cx="285752" cy="2143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9" name="TextBox 8"/>
          <p:cNvSpPr txBox="1"/>
          <p:nvPr/>
        </p:nvSpPr>
        <p:spPr>
          <a:xfrm>
            <a:off x="285720" y="142852"/>
            <a:ext cx="3571900" cy="514738"/>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en-US"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下</a:t>
            </a:r>
            <a:r>
              <a:rPr lang="zh-CN" altLang="en-US"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界限界函数设计</a:t>
            </a:r>
            <a:endParaRPr lang="zh-CN" altLang="en-US">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947454"/>
            <a:ext cx="8429684" cy="350283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bound(NodeType &amp;e)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求结点</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e</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的限界值</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minsum=0;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i1=e.i+1;i1&lt;=n;i1++ )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c[e.i+1..n]</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行中最小元素和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int minc=INF;</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j1=1;j1&lt;=n;j1++)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各列中仅仅考虑没有分配的任务</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e.worker[j1]==false </a:t>
            </a: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&amp;&amp;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&amp;&amp; c[i1][j1]&lt;minc)</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minc=c[i1][j1];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minsum+=minc;</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e.lb=e.cost+minsum;</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aphicFrame>
        <p:nvGraphicFramePr>
          <p:cNvPr id="4" name="表格 3"/>
          <p:cNvGraphicFramePr>
            <a:graphicFrameLocks noGrp="1"/>
          </p:cNvGraphicFramePr>
          <p:nvPr/>
        </p:nvGraphicFramePr>
        <p:xfrm>
          <a:off x="2643175" y="142852"/>
          <a:ext cx="3786213" cy="2057400"/>
        </p:xfrm>
        <a:graphic>
          <a:graphicData uri="http://schemas.openxmlformats.org/drawingml/2006/table">
            <a:tbl>
              <a:tblPr/>
              <a:tblGrid>
                <a:gridCol w="671423"/>
                <a:gridCol w="778240"/>
                <a:gridCol w="778850"/>
                <a:gridCol w="778850"/>
                <a:gridCol w="778850"/>
              </a:tblGrid>
              <a:tr h="357190">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人员</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57190">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57190">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57190">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57190">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bl>
          </a:graphicData>
        </a:graphic>
      </p:graphicFrame>
      <p:sp>
        <p:nvSpPr>
          <p:cNvPr id="5" name="TextBox 4"/>
          <p:cNvSpPr txBox="1"/>
          <p:nvPr/>
        </p:nvSpPr>
        <p:spPr>
          <a:xfrm>
            <a:off x="5286380" y="2357430"/>
            <a:ext cx="1071570"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1+4=5</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6" name="直接箭头连接符 5"/>
          <p:cNvCxnSpPr/>
          <p:nvPr/>
        </p:nvCxnSpPr>
        <p:spPr>
          <a:xfrm rot="16200000" flipV="1">
            <a:off x="5036348" y="1964522"/>
            <a:ext cx="642941" cy="142876"/>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7" name="直接箭头连接符 6"/>
          <p:cNvCxnSpPr/>
          <p:nvPr/>
        </p:nvCxnSpPr>
        <p:spPr>
          <a:xfrm rot="5400000" flipH="1" flipV="1">
            <a:off x="5715009" y="2143117"/>
            <a:ext cx="285753" cy="285753"/>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6572264" y="2360896"/>
            <a:ext cx="2286016"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e.lb=e.cost+5=13</a:t>
            </a:r>
            <a:endParaRPr lang="zh-CN" altLang="en-US" sz="1800">
              <a:latin typeface="Consolas" panose="020B0609020204030204" pitchFamily="49" charset="0"/>
              <a:cs typeface="Consolas" panose="020B0609020204030204" pitchFamily="49" charset="0"/>
            </a:endParaRPr>
          </a:p>
        </p:txBody>
      </p:sp>
      <p:sp>
        <p:nvSpPr>
          <p:cNvPr id="9" name="右箭头 8"/>
          <p:cNvSpPr/>
          <p:nvPr/>
        </p:nvSpPr>
        <p:spPr>
          <a:xfrm>
            <a:off x="6215074" y="2450202"/>
            <a:ext cx="285752" cy="2143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2" name="组合 14"/>
          <p:cNvGrpSpPr/>
          <p:nvPr/>
        </p:nvGrpSpPr>
        <p:grpSpPr>
          <a:xfrm>
            <a:off x="1921063" y="1428736"/>
            <a:ext cx="2650937" cy="2584294"/>
            <a:chOff x="1921063" y="1428736"/>
            <a:chExt cx="2650937" cy="2584294"/>
          </a:xfrm>
        </p:grpSpPr>
        <p:sp>
          <p:nvSpPr>
            <p:cNvPr id="17" name="左大括号 16"/>
            <p:cNvSpPr/>
            <p:nvPr/>
          </p:nvSpPr>
          <p:spPr>
            <a:xfrm>
              <a:off x="2441923" y="1428736"/>
              <a:ext cx="142876" cy="785818"/>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圆角矩形 17"/>
            <p:cNvSpPr/>
            <p:nvPr/>
          </p:nvSpPr>
          <p:spPr>
            <a:xfrm>
              <a:off x="2037810" y="3655840"/>
              <a:ext cx="2534190" cy="357190"/>
            </a:xfrm>
            <a:prstGeom prst="round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921063" y="1785926"/>
              <a:ext cx="864987" cy="1857387"/>
            </a:xfrm>
            <a:custGeom>
              <a:avLst/>
              <a:gdLst>
                <a:gd name="connsiteX0" fmla="*/ 269309 w 757824"/>
                <a:gd name="connsiteY0" fmla="*/ 114822 h 1780784"/>
                <a:gd name="connsiteX1" fmla="*/ 81419 w 757824"/>
                <a:gd name="connsiteY1" fmla="*/ 277660 h 1780784"/>
                <a:gd name="connsiteX2" fmla="*/ 757824 w 757824"/>
                <a:gd name="connsiteY2" fmla="*/ 1780784 h 1780784"/>
                <a:gd name="connsiteX0-1" fmla="*/ 269309 w 757824"/>
                <a:gd name="connsiteY0-2" fmla="*/ 57411 h 1921792"/>
                <a:gd name="connsiteX1-3" fmla="*/ 81419 w 757824"/>
                <a:gd name="connsiteY1-4" fmla="*/ 418668 h 1921792"/>
                <a:gd name="connsiteX2-5" fmla="*/ 757824 w 757824"/>
                <a:gd name="connsiteY2-6" fmla="*/ 1921792 h 1921792"/>
                <a:gd name="connsiteX0-7" fmla="*/ 419552 w 727776"/>
                <a:gd name="connsiteY0-8" fmla="*/ 57411 h 1921792"/>
                <a:gd name="connsiteX1-9" fmla="*/ 51371 w 727776"/>
                <a:gd name="connsiteY1-10" fmla="*/ 418668 h 1921792"/>
                <a:gd name="connsiteX2-11" fmla="*/ 727776 w 727776"/>
                <a:gd name="connsiteY2-12" fmla="*/ 1921792 h 1921792"/>
                <a:gd name="connsiteX0-13" fmla="*/ 419552 w 727776"/>
                <a:gd name="connsiteY0-14" fmla="*/ 57411 h 1921792"/>
                <a:gd name="connsiteX1-15" fmla="*/ 51371 w 727776"/>
                <a:gd name="connsiteY1-16" fmla="*/ 418668 h 1921792"/>
                <a:gd name="connsiteX2-17" fmla="*/ 727776 w 727776"/>
                <a:gd name="connsiteY2-18" fmla="*/ 1921792 h 1921792"/>
              </a:gdLst>
              <a:ahLst/>
              <a:cxnLst>
                <a:cxn ang="0">
                  <a:pos x="connsiteX0-1" y="connsiteY0-2"/>
                </a:cxn>
                <a:cxn ang="0">
                  <a:pos x="connsiteX1-3" y="connsiteY1-4"/>
                </a:cxn>
                <a:cxn ang="0">
                  <a:pos x="connsiteX2-5" y="connsiteY2-6"/>
                </a:cxn>
              </a:cxnLst>
              <a:rect l="l" t="t" r="r" b="b"/>
              <a:pathLst>
                <a:path w="727776" h="1921792">
                  <a:moveTo>
                    <a:pt x="419552" y="57411"/>
                  </a:moveTo>
                  <a:cubicBezTo>
                    <a:pt x="284897" y="0"/>
                    <a:pt x="0" y="107938"/>
                    <a:pt x="51371" y="418668"/>
                  </a:cubicBezTo>
                  <a:cubicBezTo>
                    <a:pt x="102742" y="729398"/>
                    <a:pt x="430283" y="1309060"/>
                    <a:pt x="727776" y="1921792"/>
                  </a:cubicBezTo>
                </a:path>
              </a:pathLst>
            </a:custGeom>
            <a:ln>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20" name="TextBox 19"/>
          <p:cNvSpPr txBox="1"/>
          <p:nvPr/>
        </p:nvSpPr>
        <p:spPr>
          <a:xfrm>
            <a:off x="142876" y="782405"/>
            <a:ext cx="2143108" cy="646331"/>
          </a:xfrm>
          <a:prstGeom prst="rect">
            <a:avLst/>
          </a:prstGeom>
          <a:solidFill>
            <a:schemeClr val="accent4">
              <a:lumMod val="20000"/>
              <a:lumOff val="80000"/>
            </a:schemeClr>
          </a:solidFill>
        </p:spPr>
        <p:txBody>
          <a:bodyPr wrap="square" rtlCol="0">
            <a:spAutoFit/>
          </a:bodyPr>
          <a:lstStyle/>
          <a:p>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4" name="TextBox 13"/>
          <p:cNvSpPr txBox="1"/>
          <p:nvPr/>
        </p:nvSpPr>
        <p:spPr>
          <a:xfrm>
            <a:off x="214282" y="285728"/>
            <a:ext cx="1928826"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求</a:t>
            </a:r>
            <a:r>
              <a:rPr lang="en-US"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lb</a:t>
            </a:r>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的算法</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2285992"/>
            <a:ext cx="8001056" cy="1938992"/>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bestx[MAXN]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存放最优分配方案，</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mincost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（初始值为∞）存放最优成本。</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显然一个结点的</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lb&gt;mincost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，则不可能从其子结点中找到最优解，进行</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剪枝</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仅仅扩展</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lb≤mincost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的结点。</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571472" y="995319"/>
            <a:ext cx="2643206" cy="514738"/>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zh-CN" smtClean="0">
                <a:solidFill>
                  <a:srgbClr val="C00000"/>
                </a:solidFill>
                <a:latin typeface="微软雅黑" panose="020B0503020204020204" pitchFamily="34" charset="-122"/>
                <a:ea typeface="微软雅黑" panose="020B0503020204020204" pitchFamily="34" charset="-122"/>
                <a:cs typeface="Consolas" panose="020B0609020204030204" pitchFamily="49" charset="0"/>
              </a:rPr>
              <a:t>剪</a:t>
            </a:r>
            <a:r>
              <a:rPr lang="zh-CN" altLang="zh-CN" smtClean="0">
                <a:solidFill>
                  <a:srgbClr val="C00000"/>
                </a:solidFill>
                <a:latin typeface="微软雅黑" panose="020B0503020204020204" pitchFamily="34" charset="-122"/>
                <a:ea typeface="微软雅黑" panose="020B0503020204020204" pitchFamily="34" charset="-122"/>
                <a:cs typeface="Consolas" panose="020B0609020204030204" pitchFamily="49" charset="0"/>
              </a:rPr>
              <a:t>枝</a:t>
            </a:r>
            <a:r>
              <a:rPr lang="zh-CN" altLang="en-US" smtClean="0">
                <a:solidFill>
                  <a:srgbClr val="C00000"/>
                </a:solidFill>
                <a:latin typeface="微软雅黑" panose="020B0503020204020204" pitchFamily="34" charset="-122"/>
                <a:ea typeface="微软雅黑" panose="020B0503020204020204" pitchFamily="34" charset="-122"/>
                <a:cs typeface="Consolas" panose="020B0609020204030204" pitchFamily="49" charset="0"/>
              </a:rPr>
              <a:t>操作</a:t>
            </a:r>
            <a:endParaRPr lang="zh-CN" altLang="en-US">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1857364"/>
            <a:ext cx="7286676" cy="300282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nSpc>
                <a:spcPts val="2600"/>
              </a:lnSpc>
            </a:pP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问题表示</a:t>
            </a:r>
            <a:endParaRPr lang="zh-CN"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 n=4;</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 c[MAXN][MAXN]={{0},{0,9,2,7,8},{0,6,4,3,7},</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{0,5,8,1,8},{0,7,6,9,4} };	</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下标</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的元素不用</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 bestx[MAXN];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最优分配方案</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 mincost=INF;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最小成本</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 total=1;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结点个数累计</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8072494" cy="53735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216000" rtlCol="0">
            <a:spAutoFit/>
          </a:bodyPr>
          <a:lstStyle/>
          <a:p>
            <a:pPr>
              <a:lnSpc>
                <a:spcPct val="150000"/>
              </a:lnSpc>
            </a:pPr>
            <a:r>
              <a:rPr lang="en-US"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bfs()</a:t>
            </a: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求解任务分配</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j;</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NodeType e,e1;</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priority_queue&lt;NodeType&gt; qu;</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memset(e.x,0,sizeof(e.x));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初始化根结点的</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memset(e.worker,0,sizeof(e.worker));	</a:t>
            </a:r>
            <a:endPar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初始化根结点的</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worker</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e.i=0;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根结点，指定人员为</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e.cost=0;</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bound(e);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求根结点的</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lb</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e.no=total++;</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qu.push(e);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根结点进队列</a:t>
            </a:r>
            <a:endPar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95288" y="188913"/>
            <a:ext cx="5105406" cy="523220"/>
          </a:xfrm>
          <a:prstGeom prst="rect">
            <a:avLst/>
          </a:prstGeom>
          <a:solidFill>
            <a:schemeClr val="accent5">
              <a:lumMod val="60000"/>
              <a:lumOff val="40000"/>
            </a:schemeClr>
          </a:solidFill>
          <a:ln w="9525">
            <a:noFill/>
            <a:miter lim="800000"/>
          </a:ln>
          <a:effectLst/>
        </p:spPr>
        <p:txBody>
          <a:bodyPr wrap="square">
            <a:spAutoFit/>
          </a:bodyPr>
          <a:lstStyle/>
          <a:p>
            <a:pPr algn="ctr">
              <a:spcBef>
                <a:spcPct val="50000"/>
              </a:spcBef>
              <a:defRPr/>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6</a:t>
            </a: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.1.2 </a:t>
            </a:r>
            <a:r>
              <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rPr>
              <a:t>分枝限界法的设计思想</a:t>
            </a:r>
            <a:endPar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2531" name="Text Box 3"/>
          <p:cNvSpPr txBox="1">
            <a:spLocks noChangeArrowheads="1"/>
          </p:cNvSpPr>
          <p:nvPr/>
        </p:nvSpPr>
        <p:spPr bwMode="auto">
          <a:xfrm>
            <a:off x="539750" y="1196975"/>
            <a:ext cx="3960813" cy="457200"/>
          </a:xfrm>
          <a:prstGeom prst="rect">
            <a:avLst/>
          </a:prstGeom>
          <a:solidFill>
            <a:srgbClr val="9900FF"/>
          </a:solidFill>
          <a:ln w="9525">
            <a:noFill/>
            <a:miter lim="800000"/>
          </a:ln>
        </p:spPr>
        <p:txBody>
          <a:bodyPr>
            <a:spAutoFit/>
          </a:bodyPr>
          <a:lstStyle/>
          <a:p>
            <a:pPr algn="ctr">
              <a:spcBef>
                <a:spcPct val="50000"/>
              </a:spcBef>
            </a:pPr>
            <a:r>
              <a:rPr lang="en-US" altLang="zh-CN">
                <a:solidFill>
                  <a:schemeClr val="bg1"/>
                </a:solidFill>
                <a:latin typeface="微软雅黑" panose="020B0503020204020204" pitchFamily="34" charset="-122"/>
                <a:ea typeface="微软雅黑" panose="020B0503020204020204" pitchFamily="34" charset="-122"/>
                <a:cs typeface="Consolas" panose="020B0609020204030204" pitchFamily="49" charset="0"/>
              </a:rPr>
              <a:t>1. </a:t>
            </a:r>
            <a:r>
              <a:rPr lang="zh-CN" altLang="en-US">
                <a:solidFill>
                  <a:schemeClr val="bg1"/>
                </a:solidFill>
                <a:latin typeface="微软雅黑" panose="020B0503020204020204" pitchFamily="34" charset="-122"/>
                <a:ea typeface="微软雅黑" panose="020B0503020204020204" pitchFamily="34" charset="-122"/>
                <a:cs typeface="Consolas" panose="020B0609020204030204" pitchFamily="49" charset="0"/>
              </a:rPr>
              <a:t>设计合适的限界函数</a:t>
            </a:r>
            <a:endParaRPr lang="zh-CN" altLang="en-US">
              <a:solidFill>
                <a:schemeClr val="bg1"/>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2532" name="Text Box 4"/>
          <p:cNvSpPr txBox="1">
            <a:spLocks noChangeArrowheads="1"/>
          </p:cNvSpPr>
          <p:nvPr/>
        </p:nvSpPr>
        <p:spPr bwMode="auto">
          <a:xfrm>
            <a:off x="611188" y="1989138"/>
            <a:ext cx="8137525" cy="2038891"/>
          </a:xfrm>
          <a:prstGeom prst="rect">
            <a:avLst/>
          </a:prstGeom>
          <a:noFill/>
          <a:ln w="9525">
            <a:noFill/>
            <a:miter lim="800000"/>
          </a:ln>
        </p:spPr>
        <p:txBody>
          <a:bodyPr>
            <a:spAutoFit/>
          </a:bodyPr>
          <a:lstStyle/>
          <a:p>
            <a:pPr>
              <a:lnSpc>
                <a:spcPct val="150000"/>
              </a:lnSpc>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在搜索解空间树</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时，每</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个活结点可能有很多孩子结</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点，其</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中有些孩子结点搜索下去是不可能产生问题解或最优解的。</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可以设计</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好的限界函数</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在扩展时删除这些不必要的孩子结</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点，从</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而提高搜索效率。　　</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928670"/>
            <a:ext cx="8643998" cy="413935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bIns="180000" rtlCol="0">
            <a:spAutoFit/>
          </a:bodyPr>
          <a:lstStyle/>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(!qu.empty())</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e=qu.top(); qu.pop();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出队结点</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，当前考虑人员</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e.i</a:t>
            </a:r>
            <a:endPar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e.i==n</a:t>
            </a: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达到叶子结点</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(e.cost&lt;mincost)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比较求最优解</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mincost=e.cost;</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(j=1;j&lt;=n;j++)</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bestx[j]=e.x[j];</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8572560" cy="590349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44000" tIns="180000" bIns="180000" rtlCol="0">
            <a:spAutoFit/>
          </a:bodyPr>
          <a:lstStyle/>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e1.i=e.i+1;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扩展分配下一个人员的任务，对应结点</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e1</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(j=1;j&lt;=n;j++)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考虑</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个任务</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(e.worker[j])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任务</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是否已分配人员</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若已分配，跳过</a:t>
            </a:r>
            <a:endPar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continue;</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i1=1;i1&lt;=n;i1++)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复制</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e.x</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得到</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e1.x</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e1.x[i1]=e.x[i1];</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e1.x[e1.i]=j;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为人员</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e1.i</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分配任务</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endPar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i2=1;i2&lt;=n;i2++)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复制</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e.worker</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得到</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e1.worker</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e1.worker[i2]=e.worker[i2];</a:t>
            </a:r>
            <a:endPar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e1.worker[j]=true;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表示任务</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已经分配</a:t>
            </a:r>
            <a:endPar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e1.cost=e.cost+c[e1.i][j];</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bound(e1);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e1</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lb</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e1.no=total++;</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e1.lb&lt;=mincost</a:t>
            </a: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剪枝</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qu.push(e1);</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9124" y="-15594"/>
            <a:ext cx="357190" cy="400110"/>
          </a:xfrm>
          <a:prstGeom prst="rect">
            <a:avLst/>
          </a:prstGeom>
          <a:noFill/>
        </p:spPr>
        <p:txBody>
          <a:bodyPr wrap="square" rtlCol="0">
            <a:spAutoFit/>
          </a:bodyPr>
          <a:lstStyle/>
          <a:p>
            <a:r>
              <a:rPr lang="en-US" altLang="zh-CN" sz="2000" smtClean="0">
                <a:solidFill>
                  <a:srgbClr val="C00000"/>
                </a:solidFill>
              </a:rPr>
              <a:t>1</a:t>
            </a:r>
            <a:endParaRPr lang="zh-CN" altLang="en-US" sz="2000">
              <a:solidFill>
                <a:srgbClr val="C00000"/>
              </a:solidFill>
            </a:endParaRPr>
          </a:p>
        </p:txBody>
      </p:sp>
      <p:graphicFrame>
        <p:nvGraphicFramePr>
          <p:cNvPr id="4" name="表格 3"/>
          <p:cNvGraphicFramePr>
            <a:graphicFrameLocks noGrp="1"/>
          </p:cNvGraphicFramePr>
          <p:nvPr/>
        </p:nvGraphicFramePr>
        <p:xfrm>
          <a:off x="142844" y="86985"/>
          <a:ext cx="3286149" cy="1727427"/>
        </p:xfrm>
        <a:graphic>
          <a:graphicData uri="http://schemas.openxmlformats.org/drawingml/2006/table">
            <a:tbl>
              <a:tblPr>
                <a:tableStyleId>{35758FB7-9AC5-4552-8A53-C91805E547FA}</a:tableStyleId>
              </a:tblPr>
              <a:tblGrid>
                <a:gridCol w="582744"/>
                <a:gridCol w="675453"/>
                <a:gridCol w="675984"/>
                <a:gridCol w="675984"/>
                <a:gridCol w="675984"/>
              </a:tblGrid>
              <a:tr h="264387">
                <a:tc>
                  <a:txBody>
                    <a:bodyPr/>
                    <a:lstStyle/>
                    <a:p>
                      <a:pPr indent="0" algn="ctr">
                        <a:lnSpc>
                          <a:spcPts val="1920"/>
                        </a:lnSpc>
                        <a:spcAft>
                          <a:spcPts val="0"/>
                        </a:spcAft>
                      </a:pPr>
                      <a:r>
                        <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人员</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r>
              <a:tr h="269341">
                <a:tc>
                  <a:txBody>
                    <a:bodyPr/>
                    <a:lstStyle/>
                    <a:p>
                      <a:pPr indent="0" algn="ctr">
                        <a:lnSpc>
                          <a:spcPct val="150000"/>
                        </a:lnSpc>
                        <a:spcAft>
                          <a:spcPts val="0"/>
                        </a:spcAft>
                      </a:pPr>
                      <a:r>
                        <a:rPr lang="pt-BR"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rgbClr val="00B0F0"/>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r>
              <a:tr h="269341">
                <a:tc>
                  <a:txBody>
                    <a:bodyPr/>
                    <a:lstStyle/>
                    <a:p>
                      <a:pPr indent="0" algn="ctr">
                        <a:lnSpc>
                          <a:spcPct val="150000"/>
                        </a:lnSpc>
                        <a:spcAft>
                          <a:spcPts val="0"/>
                        </a:spcAft>
                      </a:pPr>
                      <a:r>
                        <a:rPr lang="pt-BR"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rgbClr val="00B0F0"/>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r>
              <a:tr h="269341">
                <a:tc>
                  <a:txBody>
                    <a:bodyPr/>
                    <a:lstStyle/>
                    <a:p>
                      <a:pPr indent="0" algn="ctr">
                        <a:lnSpc>
                          <a:spcPct val="150000"/>
                        </a:lnSpc>
                        <a:spcAft>
                          <a:spcPts val="0"/>
                        </a:spcAft>
                      </a:pPr>
                      <a:r>
                        <a:rPr lang="pt-BR"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rgbClr val="00B0F0"/>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r>
              <a:tr h="269341">
                <a:tc>
                  <a:txBody>
                    <a:bodyPr/>
                    <a:lstStyle/>
                    <a:p>
                      <a:pPr indent="0" algn="ctr">
                        <a:lnSpc>
                          <a:spcPct val="150000"/>
                        </a:lnSpc>
                        <a:spcAft>
                          <a:spcPts val="0"/>
                        </a:spcAft>
                      </a:pPr>
                      <a:r>
                        <a:rPr lang="pt-BR"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rgbClr val="00B0F0"/>
                    </a:solidFill>
                  </a:tcPr>
                </a:tc>
              </a:tr>
            </a:tbl>
          </a:graphicData>
        </a:graphic>
      </p:graphicFrame>
      <p:sp>
        <p:nvSpPr>
          <p:cNvPr id="7" name="矩形 6"/>
          <p:cNvSpPr/>
          <p:nvPr/>
        </p:nvSpPr>
        <p:spPr>
          <a:xfrm>
            <a:off x="4143372"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cost=2</a:t>
            </a:r>
            <a:endPar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000"/>
              </a:lnSpc>
            </a:pP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lb=10</a:t>
            </a:r>
            <a:endPar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000"/>
              </a:lnSpc>
            </a:pPr>
            <a:r>
              <a:rPr lang="en-US" altLang="zh-CN" sz="14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40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,0,0,0}</a:t>
            </a:r>
            <a:endParaRPr lang="zh-CN" altLang="zh-CN" sz="14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矩形 13"/>
          <p:cNvSpPr/>
          <p:nvPr/>
        </p:nvSpPr>
        <p:spPr>
          <a:xfrm>
            <a:off x="4714876" y="142852"/>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cost=0</a:t>
            </a:r>
            <a:endPar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000"/>
              </a:lnSpc>
            </a:pP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lb=10</a:t>
            </a:r>
            <a:endPar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000"/>
              </a:lnSpc>
            </a:pPr>
            <a:r>
              <a:rPr lang="en-US" altLang="zh-CN" sz="14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[]={0,0,0,0}</a:t>
            </a:r>
            <a:endParaRPr lang="zh-CN" altLang="zh-CN" sz="14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 name="组合 73"/>
          <p:cNvGrpSpPr/>
          <p:nvPr/>
        </p:nvGrpSpPr>
        <p:grpSpPr>
          <a:xfrm>
            <a:off x="2143108" y="714356"/>
            <a:ext cx="6929486" cy="1899570"/>
            <a:chOff x="2143108" y="714356"/>
            <a:chExt cx="6929486" cy="1899570"/>
          </a:xfrm>
        </p:grpSpPr>
        <p:sp>
          <p:nvSpPr>
            <p:cNvPr id="5" name="矩形 4"/>
            <p:cNvSpPr/>
            <p:nvPr/>
          </p:nvSpPr>
          <p:spPr>
            <a:xfrm>
              <a:off x="2428860"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cost=9</a:t>
              </a:r>
              <a:endPar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000"/>
                </a:lnSpc>
              </a:pP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lb=17</a:t>
              </a:r>
              <a:endPar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000"/>
                </a:lnSpc>
              </a:pPr>
              <a:r>
                <a:rPr lang="en-US" altLang="zh-CN" sz="14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4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,0,0,0}</a:t>
              </a:r>
              <a:endParaRPr lang="zh-CN" altLang="zh-CN" sz="14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2143108" y="1928802"/>
              <a:ext cx="357190" cy="400110"/>
            </a:xfrm>
            <a:prstGeom prst="rect">
              <a:avLst/>
            </a:prstGeom>
            <a:noFill/>
          </p:spPr>
          <p:txBody>
            <a:bodyPr wrap="square" rtlCol="0">
              <a:spAutoFit/>
            </a:bodyPr>
            <a:lstStyle/>
            <a:p>
              <a:r>
                <a:rPr lang="en-US" altLang="zh-CN" sz="2000" smtClean="0">
                  <a:solidFill>
                    <a:srgbClr val="C00000"/>
                  </a:solidFill>
                </a:rPr>
                <a:t>2</a:t>
              </a:r>
              <a:endParaRPr lang="zh-CN" altLang="en-US" sz="2000">
                <a:solidFill>
                  <a:srgbClr val="C00000"/>
                </a:solidFill>
              </a:endParaRPr>
            </a:p>
          </p:txBody>
        </p:sp>
        <p:sp>
          <p:nvSpPr>
            <p:cNvPr id="8" name="TextBox 7"/>
            <p:cNvSpPr txBox="1"/>
            <p:nvPr/>
          </p:nvSpPr>
          <p:spPr>
            <a:xfrm>
              <a:off x="4203570" y="1385816"/>
              <a:ext cx="357190" cy="400110"/>
            </a:xfrm>
            <a:prstGeom prst="rect">
              <a:avLst/>
            </a:prstGeom>
            <a:noFill/>
          </p:spPr>
          <p:txBody>
            <a:bodyPr wrap="square" rtlCol="0">
              <a:spAutoFit/>
            </a:bodyPr>
            <a:lstStyle/>
            <a:p>
              <a:r>
                <a:rPr lang="en-US" altLang="zh-CN" sz="2000" smtClean="0">
                  <a:solidFill>
                    <a:srgbClr val="C00000"/>
                  </a:solidFill>
                </a:rPr>
                <a:t>3</a:t>
              </a:r>
              <a:endParaRPr lang="zh-CN" altLang="en-US" sz="2000">
                <a:solidFill>
                  <a:srgbClr val="C00000"/>
                </a:solidFill>
              </a:endParaRPr>
            </a:p>
          </p:txBody>
        </p:sp>
        <p:sp>
          <p:nvSpPr>
            <p:cNvPr id="9" name="矩形 8"/>
            <p:cNvSpPr/>
            <p:nvPr/>
          </p:nvSpPr>
          <p:spPr>
            <a:xfrm>
              <a:off x="5775206"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cost=7</a:t>
              </a:r>
              <a:endPar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000"/>
                </a:lnSpc>
              </a:pP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lb=15</a:t>
              </a:r>
              <a:endPar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000"/>
                </a:lnSpc>
              </a:pPr>
              <a:r>
                <a:rPr lang="en-US" altLang="zh-CN" sz="14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400" smtClean="0">
                  <a:solidFill>
                    <a:srgbClr val="FF0000"/>
                  </a:solidFill>
                  <a:latin typeface="Consolas" panose="020B0609020204030204" pitchFamily="49" charset="0"/>
                  <a:ea typeface="楷体" panose="02010609060101010101" pitchFamily="49" charset="-122"/>
                  <a:cs typeface="Consolas" panose="020B0609020204030204" pitchFamily="49" charset="0"/>
                </a:rPr>
                <a:t>3</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,0,0,0}</a:t>
              </a:r>
              <a:endParaRPr lang="zh-CN" altLang="zh-CN" sz="14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 name="TextBox 9"/>
            <p:cNvSpPr txBox="1"/>
            <p:nvPr/>
          </p:nvSpPr>
          <p:spPr>
            <a:xfrm>
              <a:off x="5846644" y="1385816"/>
              <a:ext cx="357190" cy="400110"/>
            </a:xfrm>
            <a:prstGeom prst="rect">
              <a:avLst/>
            </a:prstGeom>
            <a:noFill/>
          </p:spPr>
          <p:txBody>
            <a:bodyPr wrap="square" rtlCol="0">
              <a:spAutoFit/>
            </a:bodyPr>
            <a:lstStyle/>
            <a:p>
              <a:r>
                <a:rPr lang="en-US" altLang="zh-CN" sz="2000" smtClean="0">
                  <a:solidFill>
                    <a:srgbClr val="C00000"/>
                  </a:solidFill>
                </a:rPr>
                <a:t>4</a:t>
              </a:r>
              <a:endParaRPr lang="zh-CN" altLang="en-US" sz="2000">
                <a:solidFill>
                  <a:srgbClr val="C00000"/>
                </a:solidFill>
              </a:endParaRPr>
            </a:p>
          </p:txBody>
        </p:sp>
        <p:sp>
          <p:nvSpPr>
            <p:cNvPr id="11" name="矩形 10"/>
            <p:cNvSpPr/>
            <p:nvPr/>
          </p:nvSpPr>
          <p:spPr>
            <a:xfrm>
              <a:off x="7429520"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cost=8</a:t>
              </a:r>
              <a:endPar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000"/>
                </a:lnSpc>
              </a:pP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lb=16</a:t>
              </a:r>
              <a:endPar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000"/>
                </a:lnSpc>
              </a:pPr>
              <a:r>
                <a:rPr lang="en-US" altLang="zh-CN" sz="14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400" smtClean="0">
                  <a:solidFill>
                    <a:srgbClr val="FF0000"/>
                  </a:solidFill>
                  <a:latin typeface="Consolas" panose="020B0609020204030204" pitchFamily="49" charset="0"/>
                  <a:ea typeface="楷体" panose="02010609060101010101" pitchFamily="49" charset="-122"/>
                  <a:cs typeface="Consolas" panose="020B0609020204030204" pitchFamily="49" charset="0"/>
                </a:rPr>
                <a:t>4</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,0,0,0}</a:t>
              </a:r>
              <a:endParaRPr lang="zh-CN" altLang="zh-CN" sz="14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TextBox 11"/>
            <p:cNvSpPr txBox="1"/>
            <p:nvPr/>
          </p:nvSpPr>
          <p:spPr>
            <a:xfrm>
              <a:off x="8215338" y="1428736"/>
              <a:ext cx="357190" cy="400110"/>
            </a:xfrm>
            <a:prstGeom prst="rect">
              <a:avLst/>
            </a:prstGeom>
            <a:noFill/>
          </p:spPr>
          <p:txBody>
            <a:bodyPr wrap="square" rtlCol="0">
              <a:spAutoFit/>
            </a:bodyPr>
            <a:lstStyle/>
            <a:p>
              <a:r>
                <a:rPr lang="en-US" altLang="zh-CN" sz="2000" smtClean="0">
                  <a:solidFill>
                    <a:srgbClr val="C00000"/>
                  </a:solidFill>
                </a:rPr>
                <a:t>5</a:t>
              </a:r>
              <a:endParaRPr lang="zh-CN" altLang="en-US" sz="2000">
                <a:solidFill>
                  <a:srgbClr val="C00000"/>
                </a:solidFill>
              </a:endParaRPr>
            </a:p>
          </p:txBody>
        </p:sp>
        <p:cxnSp>
          <p:nvCxnSpPr>
            <p:cNvPr id="16" name="直接连接符 15"/>
            <p:cNvCxnSpPr/>
            <p:nvPr/>
          </p:nvCxnSpPr>
          <p:spPr>
            <a:xfrm rot="10800000" flipV="1">
              <a:off x="3500430" y="1000108"/>
              <a:ext cx="1214446" cy="78581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3929058" y="1055976"/>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anose="020B0609020204030204" pitchFamily="49" charset="0"/>
                  <a:cs typeface="Consolas" panose="020B0609020204030204" pitchFamily="49" charset="0"/>
                </a:rPr>
                <a:t>j</a:t>
              </a:r>
              <a:r>
                <a:rPr lang="en-US" altLang="zh-CN" sz="1600" smtClean="0">
                  <a:solidFill>
                    <a:srgbClr val="0000FF"/>
                  </a:solidFill>
                  <a:latin typeface="Consolas" panose="020B0609020204030204" pitchFamily="49" charset="0"/>
                  <a:cs typeface="Consolas" panose="020B0609020204030204" pitchFamily="49" charset="0"/>
                </a:rPr>
                <a:t>=1</a:t>
              </a:r>
              <a:endParaRPr lang="zh-CN" altLang="en-US" sz="1600">
                <a:solidFill>
                  <a:srgbClr val="0000FF"/>
                </a:solidFill>
                <a:latin typeface="Consolas" panose="020B0609020204030204" pitchFamily="49" charset="0"/>
                <a:cs typeface="Consolas" panose="020B0609020204030204" pitchFamily="49" charset="0"/>
              </a:endParaRPr>
            </a:p>
          </p:txBody>
        </p:sp>
        <p:cxnSp>
          <p:nvCxnSpPr>
            <p:cNvPr id="19" name="直接连接符 18"/>
            <p:cNvCxnSpPr>
              <a:endCxn id="7" idx="0"/>
            </p:cNvCxnSpPr>
            <p:nvPr/>
          </p:nvCxnSpPr>
          <p:spPr>
            <a:xfrm rot="5400000">
              <a:off x="4610529" y="1252951"/>
              <a:ext cx="785818" cy="28013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2" name="直接连接符 21"/>
            <p:cNvCxnSpPr>
              <a:endCxn id="9" idx="0"/>
            </p:cNvCxnSpPr>
            <p:nvPr/>
          </p:nvCxnSpPr>
          <p:spPr>
            <a:xfrm>
              <a:off x="5572132" y="1000108"/>
              <a:ext cx="923074" cy="78581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4" name="直接连接符 23"/>
            <p:cNvCxnSpPr>
              <a:endCxn id="11" idx="0"/>
            </p:cNvCxnSpPr>
            <p:nvPr/>
          </p:nvCxnSpPr>
          <p:spPr>
            <a:xfrm>
              <a:off x="6143636" y="1000108"/>
              <a:ext cx="2005884" cy="78581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4572000" y="1208376"/>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anose="020B0609020204030204" pitchFamily="49" charset="0"/>
                  <a:cs typeface="Consolas" panose="020B0609020204030204" pitchFamily="49" charset="0"/>
                </a:rPr>
                <a:t>j</a:t>
              </a:r>
              <a:r>
                <a:rPr lang="en-US" altLang="zh-CN" sz="1600" smtClean="0">
                  <a:solidFill>
                    <a:srgbClr val="0000FF"/>
                  </a:solidFill>
                  <a:latin typeface="Consolas" panose="020B0609020204030204" pitchFamily="49" charset="0"/>
                  <a:cs typeface="Consolas" panose="020B0609020204030204" pitchFamily="49" charset="0"/>
                </a:rPr>
                <a:t>=2</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1" name="TextBox 30"/>
            <p:cNvSpPr txBox="1"/>
            <p:nvPr/>
          </p:nvSpPr>
          <p:spPr>
            <a:xfrm>
              <a:off x="5429256" y="1198852"/>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anose="020B0609020204030204" pitchFamily="49" charset="0"/>
                  <a:cs typeface="Consolas" panose="020B0609020204030204" pitchFamily="49" charset="0"/>
                </a:rPr>
                <a:t>j</a:t>
              </a:r>
              <a:r>
                <a:rPr lang="en-US" altLang="zh-CN" sz="1600" smtClean="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2" name="TextBox 31"/>
            <p:cNvSpPr txBox="1"/>
            <p:nvPr/>
          </p:nvSpPr>
          <p:spPr>
            <a:xfrm>
              <a:off x="6967032" y="1055976"/>
              <a:ext cx="357190" cy="276999"/>
            </a:xfrm>
            <a:prstGeom prst="rect">
              <a:avLst/>
            </a:prstGeom>
            <a:noFill/>
          </p:spPr>
          <p:txBody>
            <a:bodyPr wrap="square" lIns="0" tIns="0" rIns="0" bIns="0" rtlCol="0">
              <a:spAutoFit/>
            </a:bodyPr>
            <a:lstStyle/>
            <a:p>
              <a:r>
                <a:rPr lang="en-US" altLang="zh-CN" sz="1800" i="1" smtClean="0">
                  <a:solidFill>
                    <a:srgbClr val="0000FF"/>
                  </a:solidFill>
                </a:rPr>
                <a:t>j</a:t>
              </a:r>
              <a:r>
                <a:rPr lang="en-US" altLang="zh-CN" sz="1800" smtClean="0">
                  <a:solidFill>
                    <a:srgbClr val="0000FF"/>
                  </a:solidFill>
                </a:rPr>
                <a:t>=4</a:t>
              </a:r>
              <a:endParaRPr lang="zh-CN" altLang="en-US" sz="1800">
                <a:solidFill>
                  <a:srgbClr val="0000FF"/>
                </a:solidFill>
              </a:endParaRPr>
            </a:p>
          </p:txBody>
        </p:sp>
        <p:sp>
          <p:nvSpPr>
            <p:cNvPr id="33" name="TextBox 32"/>
            <p:cNvSpPr txBox="1"/>
            <p:nvPr/>
          </p:nvSpPr>
          <p:spPr>
            <a:xfrm>
              <a:off x="7500958" y="714356"/>
              <a:ext cx="1571636" cy="646331"/>
            </a:xfrm>
            <a:prstGeom prst="rect">
              <a:avLst/>
            </a:prstGeom>
            <a:solidFill>
              <a:schemeClr val="bg1"/>
            </a:solidFill>
          </p:spPr>
          <p:txBody>
            <a:bodyPr wrap="square" rtlCol="0">
              <a:spAutoFit/>
            </a:bodyPr>
            <a:lstStyle/>
            <a:p>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任务分配人员</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34" name="矩形 33"/>
          <p:cNvSpPr/>
          <p:nvPr/>
        </p:nvSpPr>
        <p:spPr>
          <a:xfrm>
            <a:off x="2285984" y="321468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cost=8</a:t>
            </a:r>
            <a:endPar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000"/>
              </a:lnSpc>
            </a:pP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lb=13</a:t>
            </a:r>
            <a:endPar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000"/>
              </a:lnSpc>
            </a:pPr>
            <a:r>
              <a:rPr lang="en-US" altLang="zh-CN" sz="14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4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,0,0}</a:t>
            </a:r>
            <a:endParaRPr lang="zh-CN" altLang="zh-CN" sz="14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3" name="组合 74"/>
          <p:cNvGrpSpPr/>
          <p:nvPr/>
        </p:nvGrpSpPr>
        <p:grpSpPr>
          <a:xfrm>
            <a:off x="2346182" y="2613926"/>
            <a:ext cx="5226214" cy="1441686"/>
            <a:chOff x="2346182" y="2613926"/>
            <a:chExt cx="5226214" cy="1441686"/>
          </a:xfrm>
        </p:grpSpPr>
        <p:sp>
          <p:nvSpPr>
            <p:cNvPr id="35" name="TextBox 34"/>
            <p:cNvSpPr txBox="1"/>
            <p:nvPr/>
          </p:nvSpPr>
          <p:spPr>
            <a:xfrm>
              <a:off x="2346182" y="2786058"/>
              <a:ext cx="357190" cy="400110"/>
            </a:xfrm>
            <a:prstGeom prst="rect">
              <a:avLst/>
            </a:prstGeom>
            <a:noFill/>
          </p:spPr>
          <p:txBody>
            <a:bodyPr wrap="square" rtlCol="0">
              <a:spAutoFit/>
            </a:bodyPr>
            <a:lstStyle/>
            <a:p>
              <a:r>
                <a:rPr lang="en-US" altLang="zh-CN" sz="2000" smtClean="0">
                  <a:solidFill>
                    <a:srgbClr val="C00000"/>
                  </a:solidFill>
                </a:rPr>
                <a:t>6</a:t>
              </a:r>
              <a:endParaRPr lang="zh-CN" altLang="en-US" sz="2000">
                <a:solidFill>
                  <a:srgbClr val="C00000"/>
                </a:solidFill>
              </a:endParaRPr>
            </a:p>
          </p:txBody>
        </p:sp>
        <p:sp>
          <p:nvSpPr>
            <p:cNvPr id="36" name="矩形 35"/>
            <p:cNvSpPr/>
            <p:nvPr/>
          </p:nvSpPr>
          <p:spPr>
            <a:xfrm>
              <a:off x="4139654" y="3227612"/>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cost=5</a:t>
              </a:r>
              <a:endPar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000"/>
                </a:lnSpc>
              </a:pP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lb=14</a:t>
              </a:r>
              <a:endPar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000"/>
                </a:lnSpc>
              </a:pPr>
              <a:r>
                <a:rPr lang="en-US" altLang="zh-CN" sz="14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400" smtClean="0">
                  <a:solidFill>
                    <a:srgbClr val="FF0000"/>
                  </a:solidFill>
                  <a:latin typeface="Consolas" panose="020B0609020204030204" pitchFamily="49" charset="0"/>
                  <a:ea typeface="楷体" panose="02010609060101010101" pitchFamily="49" charset="-122"/>
                  <a:cs typeface="Consolas" panose="020B0609020204030204" pitchFamily="49" charset="0"/>
                </a:rPr>
                <a:t>3</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,0,0}</a:t>
              </a:r>
              <a:endParaRPr lang="zh-CN" altLang="zh-CN" sz="14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7" name="TextBox 36"/>
            <p:cNvSpPr txBox="1"/>
            <p:nvPr/>
          </p:nvSpPr>
          <p:spPr>
            <a:xfrm>
              <a:off x="4357686" y="2886014"/>
              <a:ext cx="357190" cy="400110"/>
            </a:xfrm>
            <a:prstGeom prst="rect">
              <a:avLst/>
            </a:prstGeom>
            <a:noFill/>
          </p:spPr>
          <p:txBody>
            <a:bodyPr wrap="square" rtlCol="0">
              <a:spAutoFit/>
            </a:bodyPr>
            <a:lstStyle/>
            <a:p>
              <a:r>
                <a:rPr lang="en-US" altLang="zh-CN" sz="2000" smtClean="0">
                  <a:solidFill>
                    <a:srgbClr val="C00000"/>
                  </a:solidFill>
                </a:rPr>
                <a:t>7</a:t>
              </a:r>
              <a:endParaRPr lang="zh-CN" altLang="en-US" sz="2000">
                <a:solidFill>
                  <a:srgbClr val="C00000"/>
                </a:solidFill>
              </a:endParaRPr>
            </a:p>
          </p:txBody>
        </p:sp>
        <p:sp>
          <p:nvSpPr>
            <p:cNvPr id="38" name="矩形 37"/>
            <p:cNvSpPr/>
            <p:nvPr/>
          </p:nvSpPr>
          <p:spPr>
            <a:xfrm>
              <a:off x="6132396" y="3227612"/>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cost=9</a:t>
              </a:r>
              <a:endPar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000"/>
                </a:lnSpc>
              </a:pP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lb=17</a:t>
              </a:r>
              <a:endPar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000"/>
                </a:lnSpc>
              </a:pPr>
              <a:r>
                <a:rPr lang="en-US" altLang="zh-CN" sz="14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400" smtClean="0">
                  <a:solidFill>
                    <a:srgbClr val="FF0000"/>
                  </a:solidFill>
                  <a:latin typeface="Consolas" panose="020B0609020204030204" pitchFamily="49" charset="0"/>
                  <a:ea typeface="楷体" panose="02010609060101010101" pitchFamily="49" charset="-122"/>
                  <a:cs typeface="Consolas" panose="020B0609020204030204" pitchFamily="49" charset="0"/>
                </a:rPr>
                <a:t>4</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,0,0}</a:t>
              </a:r>
              <a:endParaRPr lang="zh-CN" altLang="zh-CN" sz="14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9" name="TextBox 38"/>
            <p:cNvSpPr txBox="1"/>
            <p:nvPr/>
          </p:nvSpPr>
          <p:spPr>
            <a:xfrm>
              <a:off x="6736474" y="2836562"/>
              <a:ext cx="357190" cy="400110"/>
            </a:xfrm>
            <a:prstGeom prst="rect">
              <a:avLst/>
            </a:prstGeom>
            <a:noFill/>
          </p:spPr>
          <p:txBody>
            <a:bodyPr wrap="square" rtlCol="0">
              <a:spAutoFit/>
            </a:bodyPr>
            <a:lstStyle/>
            <a:p>
              <a:r>
                <a:rPr lang="en-US" altLang="zh-CN" sz="2000" smtClean="0">
                  <a:solidFill>
                    <a:srgbClr val="C00000"/>
                  </a:solidFill>
                </a:rPr>
                <a:t>8</a:t>
              </a:r>
              <a:endParaRPr lang="zh-CN" altLang="en-US" sz="2000">
                <a:solidFill>
                  <a:srgbClr val="C00000"/>
                </a:solidFill>
              </a:endParaRPr>
            </a:p>
          </p:txBody>
        </p:sp>
        <p:cxnSp>
          <p:nvCxnSpPr>
            <p:cNvPr id="41" name="直接连接符 40"/>
            <p:cNvCxnSpPr/>
            <p:nvPr/>
          </p:nvCxnSpPr>
          <p:spPr>
            <a:xfrm rot="10800000" flipV="1">
              <a:off x="3714744" y="2643182"/>
              <a:ext cx="714380" cy="57150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4" name="直接连接符 43"/>
            <p:cNvCxnSpPr>
              <a:stCxn id="7" idx="2"/>
              <a:endCxn id="36" idx="0"/>
            </p:cNvCxnSpPr>
            <p:nvPr/>
          </p:nvCxnSpPr>
          <p:spPr>
            <a:xfrm rot="5400000">
              <a:off x="4554670" y="2918910"/>
              <a:ext cx="613686" cy="371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6" name="直接连接符 45"/>
            <p:cNvCxnSpPr/>
            <p:nvPr/>
          </p:nvCxnSpPr>
          <p:spPr>
            <a:xfrm>
              <a:off x="5286380" y="2630656"/>
              <a:ext cx="1119815" cy="58403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7" name="TextBox 46"/>
            <p:cNvSpPr txBox="1"/>
            <p:nvPr/>
          </p:nvSpPr>
          <p:spPr>
            <a:xfrm>
              <a:off x="3428992" y="2786058"/>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anose="020B0609020204030204" pitchFamily="49" charset="0"/>
                  <a:cs typeface="Consolas" panose="020B0609020204030204" pitchFamily="49" charset="0"/>
                </a:rPr>
                <a:t>j</a:t>
              </a:r>
              <a:r>
                <a:rPr lang="en-US" altLang="zh-CN" sz="1600" smtClean="0">
                  <a:solidFill>
                    <a:srgbClr val="0000FF"/>
                  </a:solidFill>
                  <a:latin typeface="Consolas" panose="020B0609020204030204" pitchFamily="49" charset="0"/>
                  <a:cs typeface="Consolas" panose="020B0609020204030204" pitchFamily="49" charset="0"/>
                </a:rPr>
                <a:t>=1</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8" name="TextBox 47"/>
            <p:cNvSpPr txBox="1"/>
            <p:nvPr/>
          </p:nvSpPr>
          <p:spPr>
            <a:xfrm>
              <a:off x="4929190" y="2794811"/>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anose="020B0609020204030204" pitchFamily="49" charset="0"/>
                  <a:cs typeface="Consolas" panose="020B0609020204030204" pitchFamily="49" charset="0"/>
                </a:rPr>
                <a:t>j</a:t>
              </a:r>
              <a:r>
                <a:rPr lang="en-US" altLang="zh-CN" sz="1600" smtClean="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9" name="TextBox 48"/>
            <p:cNvSpPr txBox="1"/>
            <p:nvPr/>
          </p:nvSpPr>
          <p:spPr>
            <a:xfrm>
              <a:off x="6143636" y="2714620"/>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anose="020B0609020204030204" pitchFamily="49" charset="0"/>
                  <a:cs typeface="Consolas" panose="020B0609020204030204" pitchFamily="49" charset="0"/>
                </a:rPr>
                <a:t>j</a:t>
              </a:r>
              <a:r>
                <a:rPr lang="en-US" altLang="zh-CN" sz="1600" smtClean="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grpSp>
      <p:sp>
        <p:nvSpPr>
          <p:cNvPr id="50" name="矩形 49"/>
          <p:cNvSpPr/>
          <p:nvPr/>
        </p:nvSpPr>
        <p:spPr>
          <a:xfrm>
            <a:off x="1349768" y="4601664"/>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cost=9</a:t>
            </a:r>
            <a:endPar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000"/>
              </a:lnSpc>
            </a:pP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lb=13</a:t>
            </a:r>
            <a:endPar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000"/>
              </a:lnSpc>
            </a:pPr>
            <a:r>
              <a:rPr lang="en-US" altLang="zh-CN" sz="14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[]={2,1,</a:t>
            </a:r>
            <a:r>
              <a:rPr lang="en-US" altLang="zh-CN" sz="1400" smtClean="0">
                <a:solidFill>
                  <a:srgbClr val="FF0000"/>
                </a:solidFill>
                <a:latin typeface="Consolas" panose="020B0609020204030204" pitchFamily="49" charset="0"/>
                <a:ea typeface="楷体" panose="02010609060101010101" pitchFamily="49" charset="-122"/>
                <a:cs typeface="Consolas" panose="020B0609020204030204" pitchFamily="49" charset="0"/>
              </a:rPr>
              <a:t>3</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endParaRPr lang="zh-CN" altLang="zh-CN" sz="14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5" name="组合 75"/>
          <p:cNvGrpSpPr/>
          <p:nvPr/>
        </p:nvGrpSpPr>
        <p:grpSpPr>
          <a:xfrm>
            <a:off x="1409966" y="4046890"/>
            <a:ext cx="3447786" cy="1395700"/>
            <a:chOff x="1409966" y="4071942"/>
            <a:chExt cx="3447786" cy="1395700"/>
          </a:xfrm>
        </p:grpSpPr>
        <p:sp>
          <p:nvSpPr>
            <p:cNvPr id="51" name="TextBox 50"/>
            <p:cNvSpPr txBox="1"/>
            <p:nvPr/>
          </p:nvSpPr>
          <p:spPr>
            <a:xfrm>
              <a:off x="1409966" y="4298782"/>
              <a:ext cx="357190" cy="400110"/>
            </a:xfrm>
            <a:prstGeom prst="rect">
              <a:avLst/>
            </a:prstGeom>
            <a:noFill/>
          </p:spPr>
          <p:txBody>
            <a:bodyPr wrap="square" rtlCol="0">
              <a:spAutoFit/>
            </a:bodyPr>
            <a:lstStyle/>
            <a:p>
              <a:r>
                <a:rPr lang="en-US" altLang="zh-CN" sz="2000" smtClean="0">
                  <a:solidFill>
                    <a:srgbClr val="C00000"/>
                  </a:solidFill>
                </a:rPr>
                <a:t>9</a:t>
              </a:r>
              <a:endParaRPr lang="zh-CN" altLang="en-US" sz="2000">
                <a:solidFill>
                  <a:srgbClr val="C00000"/>
                </a:solidFill>
              </a:endParaRPr>
            </a:p>
          </p:txBody>
        </p:sp>
        <p:sp>
          <p:nvSpPr>
            <p:cNvPr id="52" name="矩形 51"/>
            <p:cNvSpPr/>
            <p:nvPr/>
          </p:nvSpPr>
          <p:spPr>
            <a:xfrm>
              <a:off x="3203438" y="4639642"/>
              <a:ext cx="1654314"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cost=16</a:t>
              </a:r>
              <a:endPar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000"/>
                </a:lnSpc>
              </a:pP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lb=25</a:t>
              </a:r>
              <a:endParaRPr lang="zh-CN"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000"/>
                </a:lnSpc>
              </a:pPr>
              <a:r>
                <a:rPr lang="en-US" altLang="zh-CN" sz="14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[]={2,1,</a:t>
              </a:r>
              <a:r>
                <a:rPr lang="en-US" altLang="zh-CN" sz="1400" smtClean="0">
                  <a:solidFill>
                    <a:srgbClr val="FF0000"/>
                  </a:solidFill>
                  <a:latin typeface="Consolas" panose="020B0609020204030204" pitchFamily="49" charset="0"/>
                  <a:ea typeface="楷体" panose="02010609060101010101" pitchFamily="49" charset="-122"/>
                  <a:cs typeface="Consolas" panose="020B0609020204030204" pitchFamily="49" charset="0"/>
                </a:rPr>
                <a:t>4</a:t>
              </a:r>
              <a:r>
                <a:rPr lang="en-US" altLang="zh-CN"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endParaRPr lang="zh-CN" altLang="zh-CN" sz="14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3" name="TextBox 52"/>
            <p:cNvSpPr txBox="1"/>
            <p:nvPr/>
          </p:nvSpPr>
          <p:spPr>
            <a:xfrm>
              <a:off x="3695982" y="4311708"/>
              <a:ext cx="518828" cy="400110"/>
            </a:xfrm>
            <a:prstGeom prst="rect">
              <a:avLst/>
            </a:prstGeom>
            <a:noFill/>
          </p:spPr>
          <p:txBody>
            <a:bodyPr wrap="square" rtlCol="0">
              <a:spAutoFit/>
            </a:bodyPr>
            <a:lstStyle/>
            <a:p>
              <a:r>
                <a:rPr lang="en-US" altLang="zh-CN" sz="2000" smtClean="0">
                  <a:solidFill>
                    <a:srgbClr val="C00000"/>
                  </a:solidFill>
                </a:rPr>
                <a:t>10</a:t>
              </a:r>
              <a:endParaRPr lang="zh-CN" altLang="en-US" sz="2000">
                <a:solidFill>
                  <a:srgbClr val="C00000"/>
                </a:solidFill>
              </a:endParaRPr>
            </a:p>
          </p:txBody>
        </p:sp>
        <p:cxnSp>
          <p:nvCxnSpPr>
            <p:cNvPr id="65" name="直接连接符 64"/>
            <p:cNvCxnSpPr/>
            <p:nvPr/>
          </p:nvCxnSpPr>
          <p:spPr>
            <a:xfrm rot="5400000">
              <a:off x="2214546" y="4143380"/>
              <a:ext cx="571504" cy="42862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67" name="直接连接符 66"/>
            <p:cNvCxnSpPr/>
            <p:nvPr/>
          </p:nvCxnSpPr>
          <p:spPr>
            <a:xfrm rot="16200000" flipH="1">
              <a:off x="3178959" y="4179099"/>
              <a:ext cx="571504" cy="35719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2096722" y="4152133"/>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anose="020B0609020204030204" pitchFamily="49" charset="0"/>
                  <a:cs typeface="Consolas" panose="020B0609020204030204" pitchFamily="49" charset="0"/>
                </a:rPr>
                <a:t>j</a:t>
              </a:r>
              <a:r>
                <a:rPr lang="en-US" altLang="zh-CN" sz="1600" smtClean="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72" name="TextBox 71"/>
            <p:cNvSpPr txBox="1"/>
            <p:nvPr/>
          </p:nvSpPr>
          <p:spPr>
            <a:xfrm>
              <a:off x="3084328" y="4252396"/>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anose="020B0609020204030204" pitchFamily="49" charset="0"/>
                  <a:cs typeface="Consolas" panose="020B0609020204030204" pitchFamily="49" charset="0"/>
                </a:rPr>
                <a:t>j</a:t>
              </a:r>
              <a:r>
                <a:rPr lang="en-US" altLang="zh-CN" sz="1600" smtClean="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grpSp>
      <p:grpSp>
        <p:nvGrpSpPr>
          <p:cNvPr id="18" name="组合 76"/>
          <p:cNvGrpSpPr/>
          <p:nvPr/>
        </p:nvGrpSpPr>
        <p:grpSpPr>
          <a:xfrm>
            <a:off x="785786" y="5429664"/>
            <a:ext cx="2143140" cy="1356922"/>
            <a:chOff x="785786" y="5429664"/>
            <a:chExt cx="2143140" cy="1356922"/>
          </a:xfrm>
        </p:grpSpPr>
        <p:sp>
          <p:nvSpPr>
            <p:cNvPr id="55" name="矩形 54"/>
            <p:cNvSpPr/>
            <p:nvPr/>
          </p:nvSpPr>
          <p:spPr>
            <a:xfrm>
              <a:off x="1214414" y="5958586"/>
              <a:ext cx="1714512" cy="828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800" i="1" smtClean="0">
                  <a:solidFill>
                    <a:schemeClr val="bg1"/>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chemeClr val="bg1"/>
                  </a:solidFill>
                  <a:latin typeface="Consolas" panose="020B0609020204030204" pitchFamily="49" charset="0"/>
                  <a:ea typeface="楷体" panose="02010609060101010101" pitchFamily="49" charset="-122"/>
                  <a:cs typeface="Consolas" panose="020B0609020204030204" pitchFamily="49" charset="0"/>
                </a:rPr>
                <a:t>=4</a:t>
              </a:r>
              <a:r>
                <a:rPr lang="zh-CN" altLang="zh-CN" sz="1800" smtClean="0">
                  <a:solidFill>
                    <a:schemeClr val="bg1"/>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chemeClr val="bg1"/>
                  </a:solidFill>
                  <a:latin typeface="Consolas" panose="020B0609020204030204" pitchFamily="49" charset="0"/>
                  <a:ea typeface="楷体" panose="02010609060101010101" pitchFamily="49" charset="-122"/>
                  <a:cs typeface="Consolas" panose="020B0609020204030204" pitchFamily="49" charset="0"/>
                </a:rPr>
                <a:t>cost=13</a:t>
              </a:r>
              <a:endParaRPr lang="zh-CN" altLang="zh-CN" sz="1800" smtClean="0">
                <a:solidFill>
                  <a:schemeClr val="bg1"/>
                </a:solidFill>
                <a:latin typeface="Consolas" panose="020B0609020204030204" pitchFamily="49" charset="0"/>
                <a:ea typeface="楷体" panose="02010609060101010101" pitchFamily="49" charset="-122"/>
                <a:cs typeface="Consolas" panose="020B0609020204030204" pitchFamily="49" charset="0"/>
              </a:endParaRPr>
            </a:p>
            <a:p>
              <a:pPr>
                <a:lnSpc>
                  <a:spcPts val="2000"/>
                </a:lnSpc>
              </a:pPr>
              <a:r>
                <a:rPr lang="en-US" altLang="zh-CN" sz="1800" smtClean="0">
                  <a:solidFill>
                    <a:schemeClr val="bg1"/>
                  </a:solidFill>
                  <a:latin typeface="Consolas" panose="020B0609020204030204" pitchFamily="49" charset="0"/>
                  <a:ea typeface="楷体" panose="02010609060101010101" pitchFamily="49" charset="-122"/>
                  <a:cs typeface="Consolas" panose="020B0609020204030204" pitchFamily="49" charset="0"/>
                </a:rPr>
                <a:t>lb=13</a:t>
              </a:r>
              <a:endParaRPr lang="zh-CN" altLang="zh-CN" sz="1800" smtClean="0">
                <a:solidFill>
                  <a:schemeClr val="bg1"/>
                </a:solidFill>
                <a:latin typeface="Consolas" panose="020B0609020204030204" pitchFamily="49" charset="0"/>
                <a:ea typeface="楷体" panose="02010609060101010101" pitchFamily="49" charset="-122"/>
                <a:cs typeface="Consolas" panose="020B0609020204030204" pitchFamily="49" charset="0"/>
              </a:endParaRPr>
            </a:p>
            <a:p>
              <a:pPr>
                <a:lnSpc>
                  <a:spcPts val="2000"/>
                </a:lnSpc>
              </a:pPr>
              <a:r>
                <a:rPr lang="en-US" altLang="zh-CN" sz="1800" i="1" smtClean="0">
                  <a:solidFill>
                    <a:schemeClr val="bg1"/>
                  </a:solidFill>
                  <a:latin typeface="Consolas" panose="020B0609020204030204" pitchFamily="49" charset="0"/>
                  <a:ea typeface="楷体" panose="02010609060101010101" pitchFamily="49" charset="-122"/>
                  <a:cs typeface="Consolas" panose="020B0609020204030204" pitchFamily="49" charset="0"/>
                </a:rPr>
                <a:t>x</a:t>
              </a:r>
              <a:r>
                <a:rPr lang="en-US" altLang="zh-CN" sz="1800" smtClean="0">
                  <a:solidFill>
                    <a:schemeClr val="bg1"/>
                  </a:solidFill>
                  <a:latin typeface="Consolas" panose="020B0609020204030204" pitchFamily="49" charset="0"/>
                  <a:ea typeface="楷体" panose="02010609060101010101" pitchFamily="49" charset="-122"/>
                  <a:cs typeface="Consolas" panose="020B0609020204030204" pitchFamily="49" charset="0"/>
                </a:rPr>
                <a:t>[]={2,1,3,4}</a:t>
              </a:r>
              <a:endParaRPr lang="zh-CN" altLang="zh-CN" sz="1800">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56" name="TextBox 55"/>
            <p:cNvSpPr txBox="1"/>
            <p:nvPr/>
          </p:nvSpPr>
          <p:spPr>
            <a:xfrm>
              <a:off x="785786" y="5957848"/>
              <a:ext cx="428628" cy="400110"/>
            </a:xfrm>
            <a:prstGeom prst="rect">
              <a:avLst/>
            </a:prstGeom>
            <a:noFill/>
          </p:spPr>
          <p:txBody>
            <a:bodyPr wrap="square" rtlCol="0">
              <a:spAutoFit/>
            </a:bodyPr>
            <a:lstStyle/>
            <a:p>
              <a:r>
                <a:rPr lang="en-US" altLang="zh-CN" sz="2000" smtClean="0">
                  <a:solidFill>
                    <a:srgbClr val="C00000"/>
                  </a:solidFill>
                </a:rPr>
                <a:t>11</a:t>
              </a:r>
              <a:endParaRPr lang="zh-CN" altLang="en-US" sz="2000">
                <a:solidFill>
                  <a:srgbClr val="C00000"/>
                </a:solidFill>
              </a:endParaRPr>
            </a:p>
          </p:txBody>
        </p:sp>
        <p:cxnSp>
          <p:nvCxnSpPr>
            <p:cNvPr id="69" name="直接连接符 68"/>
            <p:cNvCxnSpPr>
              <a:stCxn id="50" idx="2"/>
              <a:endCxn id="55" idx="0"/>
            </p:cNvCxnSpPr>
            <p:nvPr/>
          </p:nvCxnSpPr>
          <p:spPr>
            <a:xfrm rot="16200000" flipH="1">
              <a:off x="1806258" y="5693174"/>
              <a:ext cx="528922" cy="1902"/>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2139390" y="5572140"/>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anose="020B0609020204030204" pitchFamily="49" charset="0"/>
                  <a:cs typeface="Consolas" panose="020B0609020204030204" pitchFamily="49" charset="0"/>
                </a:rPr>
                <a:t>j</a:t>
              </a:r>
              <a:r>
                <a:rPr lang="en-US" altLang="zh-CN" sz="1600" smtClean="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grpSp>
      <p:sp>
        <p:nvSpPr>
          <p:cNvPr id="78" name="TextBox 77"/>
          <p:cNvSpPr txBox="1"/>
          <p:nvPr/>
        </p:nvSpPr>
        <p:spPr>
          <a:xfrm>
            <a:off x="5429256" y="5072074"/>
            <a:ext cx="2643206" cy="400110"/>
          </a:xfrm>
          <a:prstGeom prst="rect">
            <a:avLst/>
          </a:prstGeom>
          <a:noFill/>
        </p:spPr>
        <p:txBody>
          <a:bodyPr wrap="square" rtlCol="0">
            <a:spAutoFit/>
          </a:bodyPr>
          <a:lstStyle/>
          <a:p>
            <a:r>
              <a:rPr lang="zh-CN" altLang="en-US" sz="2000" smtClean="0">
                <a:solidFill>
                  <a:srgbClr val="0000FF"/>
                </a:solidFill>
                <a:latin typeface="微软雅黑" panose="020B0503020204020204" pitchFamily="34" charset="-122"/>
                <a:ea typeface="微软雅黑" panose="020B0503020204020204" pitchFamily="34" charset="-122"/>
              </a:rPr>
              <a:t>其他子结点</a:t>
            </a:r>
            <a:r>
              <a:rPr lang="zh-CN" altLang="zh-CN" sz="2000" smtClean="0">
                <a:solidFill>
                  <a:srgbClr val="0000FF"/>
                </a:solidFill>
                <a:latin typeface="微软雅黑" panose="020B0503020204020204" pitchFamily="34" charset="-122"/>
                <a:ea typeface="微软雅黑" panose="020B0503020204020204" pitchFamily="34" charset="-122"/>
              </a:rPr>
              <a:t>被剪枝</a:t>
            </a:r>
            <a:r>
              <a:rPr lang="zh-CN" altLang="en-US" sz="2000" smtClean="0">
                <a:solidFill>
                  <a:srgbClr val="0000FF"/>
                </a:solidFill>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5500694" y="6141385"/>
            <a:ext cx="1214446" cy="430887"/>
          </a:xfrm>
          <a:prstGeom prst="rect">
            <a:avLst/>
          </a:prstGeom>
          <a:noFill/>
        </p:spPr>
        <p:txBody>
          <a:bodyPr wrap="square" rtlCol="0">
            <a:spAutoFit/>
          </a:bodyPr>
          <a:lstStyle/>
          <a:p>
            <a:r>
              <a:rPr lang="zh-CN" altLang="en-US" sz="2200" smtClean="0">
                <a:solidFill>
                  <a:srgbClr val="FF0000"/>
                </a:solidFill>
                <a:latin typeface="楷体" panose="02010609060101010101" pitchFamily="49" charset="-122"/>
                <a:ea typeface="楷体" panose="02010609060101010101" pitchFamily="49" charset="-122"/>
              </a:rPr>
              <a:t>解结点</a:t>
            </a:r>
            <a:endParaRPr lang="zh-CN" altLang="en-US" sz="2200">
              <a:solidFill>
                <a:srgbClr val="FF0000"/>
              </a:solidFill>
              <a:latin typeface="楷体" panose="02010609060101010101" pitchFamily="49" charset="-122"/>
              <a:ea typeface="楷体" panose="02010609060101010101" pitchFamily="49" charset="-122"/>
            </a:endParaRPr>
          </a:p>
        </p:txBody>
      </p:sp>
      <p:cxnSp>
        <p:nvCxnSpPr>
          <p:cNvPr id="81" name="直接箭头连接符 80"/>
          <p:cNvCxnSpPr/>
          <p:nvPr/>
        </p:nvCxnSpPr>
        <p:spPr>
          <a:xfrm rot="10800000" flipV="1">
            <a:off x="2928926" y="6385286"/>
            <a:ext cx="25717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1" nodeType="clickEffect">
                                  <p:stCondLst>
                                    <p:cond delay="0"/>
                                  </p:stCondLst>
                                  <p:childTnLst>
                                    <p:animEffect transition="out" filter="fade">
                                      <p:cBhvr>
                                        <p:cTn id="13" dur="500" tmFilter="0, 0; .2, .5; .8, .5; 1, 0"/>
                                        <p:tgtEl>
                                          <p:spTgt spid="7"/>
                                        </p:tgtEl>
                                      </p:cBhvr>
                                    </p:animEffect>
                                    <p:animScale>
                                      <p:cBhvr>
                                        <p:cTn id="14" dur="250" autoRev="1" fill="hold"/>
                                        <p:tgtEl>
                                          <p:spTgt spid="7"/>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1" nodeType="clickEffect">
                                  <p:stCondLst>
                                    <p:cond delay="0"/>
                                  </p:stCondLst>
                                  <p:childTnLst>
                                    <p:animEffect transition="out" filter="fade">
                                      <p:cBhvr>
                                        <p:cTn id="25" dur="500" tmFilter="0, 0; .2, .5; .8, .5; 1, 0"/>
                                        <p:tgtEl>
                                          <p:spTgt spid="34"/>
                                        </p:tgtEl>
                                      </p:cBhvr>
                                    </p:animEffect>
                                    <p:animScale>
                                      <p:cBhvr>
                                        <p:cTn id="26" dur="250" autoRev="1" fill="hold"/>
                                        <p:tgtEl>
                                          <p:spTgt spid="34"/>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grpId="1" nodeType="clickEffect">
                                  <p:stCondLst>
                                    <p:cond delay="0"/>
                                  </p:stCondLst>
                                  <p:childTnLst>
                                    <p:animEffect transition="out" filter="fade">
                                      <p:cBhvr>
                                        <p:cTn id="37" dur="500" tmFilter="0, 0; .2, .5; .8, .5; 1, 0"/>
                                        <p:tgtEl>
                                          <p:spTgt spid="50"/>
                                        </p:tgtEl>
                                      </p:cBhvr>
                                    </p:animEffect>
                                    <p:animScale>
                                      <p:cBhvr>
                                        <p:cTn id="38" dur="250" autoRev="1" fill="hold"/>
                                        <p:tgtEl>
                                          <p:spTgt spid="50"/>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childTnLst>
                          </p:cTn>
                        </p:par>
                        <p:par>
                          <p:cTn id="51" fill="hold">
                            <p:stCondLst>
                              <p:cond delay="0"/>
                            </p:stCondLst>
                            <p:childTnLst>
                              <p:par>
                                <p:cTn id="52" presetID="18" presetClass="entr" presetSubtype="12" fill="hold" nodeType="afterEffect">
                                  <p:stCondLst>
                                    <p:cond delay="0"/>
                                  </p:stCondLst>
                                  <p:childTnLst>
                                    <p:set>
                                      <p:cBhvr>
                                        <p:cTn id="53" dur="1" fill="hold">
                                          <p:stCondLst>
                                            <p:cond delay="0"/>
                                          </p:stCondLst>
                                        </p:cTn>
                                        <p:tgtEl>
                                          <p:spTgt spid="81"/>
                                        </p:tgtEl>
                                        <p:attrNameLst>
                                          <p:attrName>style.visibility</p:attrName>
                                        </p:attrNameLst>
                                      </p:cBhvr>
                                      <p:to>
                                        <p:strVal val="visible"/>
                                      </p:to>
                                    </p:set>
                                    <p:animEffect transition="in" filter="strips(downLeft)">
                                      <p:cBhvr>
                                        <p:cTn id="54"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4" grpId="0" animBg="1"/>
      <p:bldP spid="34" grpId="1" animBg="1"/>
      <p:bldP spid="50" grpId="0" animBg="1"/>
      <p:bldP spid="50" grpId="1" animBg="1"/>
      <p:bldP spid="78" grpId="0"/>
      <p:bldP spid="7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2714644" cy="338554"/>
          </a:xfrm>
          <a:prstGeom prst="rect">
            <a:avLst/>
          </a:prstGeom>
          <a:noFill/>
        </p:spPr>
        <p:txBody>
          <a:bodyPr wrap="square" lIns="0" tIns="0" rIns="0" bIns="0" rtlCol="0">
            <a:spAutoFit/>
          </a:bodyPr>
          <a:lstStyle/>
          <a:p>
            <a:pPr algn="l"/>
            <a:r>
              <a:rPr lang="zh-CN" altLang="zh-CN" sz="2200" smtClean="0">
                <a:solidFill>
                  <a:srgbClr val="0000FF"/>
                </a:solidFill>
                <a:latin typeface="楷体" panose="02010609060101010101" pitchFamily="49" charset="-122"/>
                <a:ea typeface="楷体" panose="02010609060101010101" pitchFamily="49" charset="-122"/>
              </a:rPr>
              <a:t>程序的执行结果：</a:t>
            </a:r>
            <a:endParaRPr lang="zh-CN" altLang="zh-CN" sz="2200" smtClean="0">
              <a:solidFill>
                <a:srgbClr val="0000FF"/>
              </a:solidFill>
              <a:latin typeface="楷体" panose="02010609060101010101" pitchFamily="49" charset="-122"/>
              <a:ea typeface="楷体" panose="02010609060101010101" pitchFamily="49" charset="-122"/>
            </a:endParaRPr>
          </a:p>
        </p:txBody>
      </p:sp>
      <p:sp>
        <p:nvSpPr>
          <p:cNvPr id="3" name="TextBox 2"/>
          <p:cNvSpPr txBox="1"/>
          <p:nvPr/>
        </p:nvSpPr>
        <p:spPr>
          <a:xfrm>
            <a:off x="1214414" y="3643314"/>
            <a:ext cx="3571900" cy="2025509"/>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80000" rIns="0" bIns="180000" rtlCol="0">
            <a:spAutoFit/>
          </a:bodyPr>
          <a:lstStyle/>
          <a:p>
            <a:pPr algn="l"/>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最优方案</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个人员分配第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个任务</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个人员分配第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个任务</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个人员分配第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个任务</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个人员分配第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个任务</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总成本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=13</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4" name="表格 3"/>
          <p:cNvGraphicFramePr>
            <a:graphicFrameLocks noGrp="1"/>
          </p:cNvGraphicFramePr>
          <p:nvPr/>
        </p:nvGraphicFramePr>
        <p:xfrm>
          <a:off x="1214414" y="1214422"/>
          <a:ext cx="4643470" cy="2057400"/>
        </p:xfrm>
        <a:graphic>
          <a:graphicData uri="http://schemas.openxmlformats.org/drawingml/2006/table">
            <a:tbl>
              <a:tblPr>
                <a:tableStyleId>{284E427A-3D55-4303-BF80-6455036E1DE7}</a:tableStyleId>
              </a:tblPr>
              <a:tblGrid>
                <a:gridCol w="823443"/>
                <a:gridCol w="954445"/>
                <a:gridCol w="955194"/>
                <a:gridCol w="955194"/>
                <a:gridCol w="955194"/>
              </a:tblGrid>
              <a:tr h="0">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人员</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rgbClr val="00B0F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rgbClr val="00B0F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rgbClr val="00B0F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rgbClr val="00B0F0"/>
                    </a:solidFill>
                  </a:tcPr>
                </a:tc>
              </a:tr>
            </a:tbl>
          </a:graphicData>
        </a:graphic>
      </p:graphicFrame>
      <p:sp>
        <p:nvSpPr>
          <p:cNvPr id="5" name="左弧形箭头 4"/>
          <p:cNvSpPr/>
          <p:nvPr/>
        </p:nvSpPr>
        <p:spPr>
          <a:xfrm>
            <a:off x="714348" y="2857496"/>
            <a:ext cx="357190" cy="1143008"/>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6" name="TextBox 5"/>
          <p:cNvSpPr txBox="1"/>
          <p:nvPr/>
        </p:nvSpPr>
        <p:spPr>
          <a:xfrm>
            <a:off x="5214942" y="4576770"/>
            <a:ext cx="2143140"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[]={2,1,3,4}</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右大括号 6"/>
          <p:cNvSpPr/>
          <p:nvPr/>
        </p:nvSpPr>
        <p:spPr>
          <a:xfrm>
            <a:off x="4929190" y="3786190"/>
            <a:ext cx="285752" cy="2000264"/>
          </a:xfrm>
          <a:prstGeom prst="righ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285728"/>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pt-BR"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6.5 </a:t>
            </a:r>
            <a:r>
              <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求解流水作业调度问题</a:t>
            </a:r>
            <a:endPar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endParaRPr>
          </a:p>
        </p:txBody>
      </p:sp>
      <p:sp>
        <p:nvSpPr>
          <p:cNvPr id="3" name="TextBox 2"/>
          <p:cNvSpPr txBox="1"/>
          <p:nvPr/>
        </p:nvSpPr>
        <p:spPr>
          <a:xfrm>
            <a:off x="428596" y="1428736"/>
            <a:ext cx="8501122" cy="3370153"/>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个作业（编号为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）要在由两台机器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组成的流水线上完成加工。每个作业加工的顺序都是先在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上加工，然后在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上加工。</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加工作业</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所需的时间分别为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流水作业调度问题要求确定这</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个作业的最优加工顺序，使得从第一个作业在机器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上开始加工，到最后一个作业在机器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上加工完成</a:t>
            </a:r>
            <a:r>
              <a:rPr lang="zh-CN" altLang="zh-CN" sz="2000" smtClean="0">
                <a:solidFill>
                  <a:srgbClr val="C0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所需的时间最少</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。可以假定任何作业一旦开始加工，就不允许被中断，直到该作业被完成，即</a:t>
            </a:r>
            <a:r>
              <a:rPr lang="zh-CN" altLang="zh-CN" sz="2000" smtClean="0">
                <a:solidFill>
                  <a:srgbClr val="000000"/>
                </a:solidFill>
                <a:latin typeface="Consolas" panose="020B0609020204030204" pitchFamily="49" charset="0"/>
                <a:ea typeface="楷体" panose="02010609060101010101" pitchFamily="49" charset="-122"/>
                <a:cs typeface="Consolas" panose="020B0609020204030204" pitchFamily="49" charset="0"/>
              </a:rPr>
              <a:t>非优先调度</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285728"/>
            <a:ext cx="1643074" cy="461665"/>
          </a:xfrm>
          <a:prstGeom prst="rect">
            <a:avLst/>
          </a:prstGeom>
          <a:noFill/>
        </p:spPr>
        <p:txBody>
          <a:bodyPr wrap="square" rtlCol="0">
            <a:spAutoFit/>
          </a:bodyPr>
          <a:lstStyle/>
          <a:p>
            <a:r>
              <a:rPr lang="zh-CN" altLang="en-US" smtClean="0">
                <a:solidFill>
                  <a:srgbClr val="FF0000"/>
                </a:solidFill>
                <a:latin typeface="微软雅黑" panose="020B0503020204020204" pitchFamily="34" charset="-122"/>
                <a:ea typeface="微软雅黑" panose="020B0503020204020204" pitchFamily="34" charset="-122"/>
              </a:rPr>
              <a:t>回顾</a:t>
            </a:r>
            <a:endParaRPr lang="zh-CN" altLang="en-US">
              <a:solidFill>
                <a:srgbClr val="FF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714348" y="714356"/>
          <a:ext cx="2721296" cy="1097280"/>
        </p:xfrm>
        <a:graphic>
          <a:graphicData uri="http://schemas.openxmlformats.org/drawingml/2006/table">
            <a:tbl>
              <a:tblPr>
                <a:tableStyleId>{775DCB02-9BB8-47FD-8907-85C794F793BA}</a:tableStyleId>
              </a:tblPr>
              <a:tblGrid>
                <a:gridCol w="1065866"/>
                <a:gridCol w="551810"/>
                <a:gridCol w="551810"/>
                <a:gridCol w="551810"/>
              </a:tblGrid>
              <a:tr h="0">
                <a:tc>
                  <a:txBody>
                    <a:bodyPr/>
                    <a:lstStyle/>
                    <a:p>
                      <a:pPr indent="0" algn="ctr">
                        <a:lnSpc>
                          <a:spcPct val="150000"/>
                        </a:lnSpc>
                        <a:spcAft>
                          <a:spcPts val="0"/>
                        </a:spcAft>
                      </a:pPr>
                      <a:r>
                        <a:rPr lang="zh-CN" sz="1600" b="1" kern="100">
                          <a:solidFill>
                            <a:srgbClr val="C00000"/>
                          </a:solidFill>
                          <a:latin typeface="Consolas" panose="020B0609020204030204" pitchFamily="49" charset="0"/>
                          <a:cs typeface="Consolas" panose="020B0609020204030204" pitchFamily="49" charset="0"/>
                        </a:rPr>
                        <a:t>作业编号</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anose="020B0609020204030204" pitchFamily="49" charset="0"/>
                          <a:cs typeface="Consolas" panose="020B0609020204030204" pitchFamily="49" charset="0"/>
                        </a:rPr>
                        <a:t>1</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anose="020B0609020204030204" pitchFamily="49" charset="0"/>
                          <a:cs typeface="Consolas" panose="020B0609020204030204" pitchFamily="49" charset="0"/>
                        </a:rPr>
                        <a:t>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anose="020B0609020204030204" pitchFamily="49" charset="0"/>
                          <a:cs typeface="Consolas" panose="020B0609020204030204" pitchFamily="49" charset="0"/>
                        </a:rPr>
                        <a:t>3</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M1</a:t>
                      </a:r>
                      <a:r>
                        <a:rPr lang="zh-CN" sz="1600" b="1" kern="100">
                          <a:solidFill>
                            <a:srgbClr val="C00000"/>
                          </a:solidFill>
                          <a:latin typeface="Consolas" panose="020B0609020204030204" pitchFamily="49" charset="0"/>
                          <a:cs typeface="Consolas" panose="020B0609020204030204" pitchFamily="49" charset="0"/>
                        </a:rPr>
                        <a:t>时间</a:t>
                      </a:r>
                      <a:r>
                        <a:rPr lang="en-US" sz="1600" b="1" kern="100">
                          <a:solidFill>
                            <a:srgbClr val="C00000"/>
                          </a:solidFill>
                          <a:latin typeface="Consolas" panose="020B0609020204030204" pitchFamily="49" charset="0"/>
                          <a:cs typeface="Consolas" panose="020B0609020204030204" pitchFamily="49" charset="0"/>
                        </a:rPr>
                        <a:t>a</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anose="020B0609020204030204" pitchFamily="49" charset="0"/>
                          <a:cs typeface="Consolas" panose="020B0609020204030204" pitchFamily="49" charset="0"/>
                        </a:rPr>
                        <a:t>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anose="020B0609020204030204" pitchFamily="49" charset="0"/>
                          <a:cs typeface="Consolas" panose="020B0609020204030204" pitchFamily="49" charset="0"/>
                        </a:rPr>
                        <a:t>3</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anose="020B0609020204030204" pitchFamily="49" charset="0"/>
                          <a:cs typeface="Consolas" panose="020B0609020204030204" pitchFamily="49" charset="0"/>
                        </a:rPr>
                        <a:t>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M2</a:t>
                      </a:r>
                      <a:r>
                        <a:rPr lang="zh-CN" sz="1600" b="1" kern="100">
                          <a:solidFill>
                            <a:srgbClr val="C00000"/>
                          </a:solidFill>
                          <a:latin typeface="Consolas" panose="020B0609020204030204" pitchFamily="49" charset="0"/>
                          <a:cs typeface="Consolas" panose="020B0609020204030204" pitchFamily="49" charset="0"/>
                        </a:rPr>
                        <a:t>时间</a:t>
                      </a:r>
                      <a:r>
                        <a:rPr lang="en-US" sz="1600" b="1" kern="100">
                          <a:solidFill>
                            <a:srgbClr val="C00000"/>
                          </a:solidFill>
                          <a:latin typeface="Consolas" panose="020B0609020204030204" pitchFamily="49" charset="0"/>
                          <a:cs typeface="Consolas" panose="020B0609020204030204" pitchFamily="49" charset="0"/>
                        </a:rPr>
                        <a:t>b</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anose="020B0609020204030204" pitchFamily="49" charset="0"/>
                          <a:cs typeface="Consolas" panose="020B0609020204030204" pitchFamily="49" charset="0"/>
                        </a:rPr>
                        <a:t>1</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anose="020B0609020204030204" pitchFamily="49" charset="0"/>
                          <a:cs typeface="Consolas" panose="020B0609020204030204" pitchFamily="49" charset="0"/>
                        </a:rPr>
                        <a:t>1</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anose="020B0609020204030204" pitchFamily="49" charset="0"/>
                          <a:cs typeface="Consolas" panose="020B0609020204030204" pitchFamily="49" charset="0"/>
                        </a:rPr>
                        <a:t>3</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bl>
          </a:graphicData>
        </a:graphic>
      </p:graphicFrame>
      <p:grpSp>
        <p:nvGrpSpPr>
          <p:cNvPr id="4" name="组合 3"/>
          <p:cNvGrpSpPr/>
          <p:nvPr/>
        </p:nvGrpSpPr>
        <p:grpSpPr>
          <a:xfrm>
            <a:off x="940694" y="3141660"/>
            <a:ext cx="2156160" cy="1214446"/>
            <a:chOff x="940694" y="3427412"/>
            <a:chExt cx="2156160" cy="1214446"/>
          </a:xfrm>
        </p:grpSpPr>
        <p:sp>
          <p:nvSpPr>
            <p:cNvPr id="5" name="矩形 4"/>
            <p:cNvSpPr/>
            <p:nvPr/>
          </p:nvSpPr>
          <p:spPr>
            <a:xfrm>
              <a:off x="940694" y="3427412"/>
              <a:ext cx="144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矩形 5"/>
            <p:cNvSpPr/>
            <p:nvPr/>
          </p:nvSpPr>
          <p:spPr>
            <a:xfrm>
              <a:off x="2376854" y="4141792"/>
              <a:ext cx="72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7" name="组合 6"/>
          <p:cNvGrpSpPr/>
          <p:nvPr/>
        </p:nvGrpSpPr>
        <p:grpSpPr>
          <a:xfrm>
            <a:off x="357158" y="2071678"/>
            <a:ext cx="8491504" cy="2571768"/>
            <a:chOff x="357158" y="2357430"/>
            <a:chExt cx="8491504" cy="2571768"/>
          </a:xfrm>
        </p:grpSpPr>
        <p:cxnSp>
          <p:nvCxnSpPr>
            <p:cNvPr id="8" name="直接箭头连接符 7"/>
            <p:cNvCxnSpPr/>
            <p:nvPr/>
          </p:nvCxnSpPr>
          <p:spPr>
            <a:xfrm>
              <a:off x="928662" y="4927610"/>
              <a:ext cx="7920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 name="直接箭头连接符 8"/>
            <p:cNvCxnSpPr/>
            <p:nvPr/>
          </p:nvCxnSpPr>
          <p:spPr>
            <a:xfrm rot="5400000" flipH="1" flipV="1">
              <a:off x="-32" y="3998916"/>
              <a:ext cx="185738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357158" y="3498850"/>
              <a:ext cx="500066" cy="307777"/>
            </a:xfrm>
            <a:prstGeom prst="rect">
              <a:avLst/>
            </a:prstGeom>
            <a:noFill/>
          </p:spPr>
          <p:txBody>
            <a:bodyPr wrap="square" lIns="0" tIns="0" rIns="0" bIns="0" rtlCol="0">
              <a:spAutoFit/>
            </a:bodyPr>
            <a:lstStyle/>
            <a:p>
              <a:r>
                <a:rPr lang="en-US" altLang="zh-CN" sz="2000" smtClean="0">
                  <a:solidFill>
                    <a:srgbClr val="0000FF"/>
                  </a:solidFill>
                </a:rPr>
                <a:t>M1</a:t>
              </a:r>
              <a:endParaRPr lang="zh-CN" altLang="en-US" sz="2000">
                <a:solidFill>
                  <a:srgbClr val="0000FF"/>
                </a:solidFill>
              </a:endParaRPr>
            </a:p>
          </p:txBody>
        </p:sp>
        <p:sp>
          <p:nvSpPr>
            <p:cNvPr id="11" name="TextBox 10"/>
            <p:cNvSpPr txBox="1"/>
            <p:nvPr/>
          </p:nvSpPr>
          <p:spPr>
            <a:xfrm>
              <a:off x="357158" y="4213230"/>
              <a:ext cx="500066" cy="307777"/>
            </a:xfrm>
            <a:prstGeom prst="rect">
              <a:avLst/>
            </a:prstGeom>
            <a:noFill/>
          </p:spPr>
          <p:txBody>
            <a:bodyPr wrap="square" lIns="0" tIns="0" rIns="0" bIns="0" rtlCol="0">
              <a:spAutoFit/>
            </a:bodyPr>
            <a:lstStyle/>
            <a:p>
              <a:r>
                <a:rPr lang="en-US" altLang="zh-CN" sz="2000" smtClean="0">
                  <a:solidFill>
                    <a:srgbClr val="0000FF"/>
                  </a:solidFill>
                </a:rPr>
                <a:t>M2</a:t>
              </a:r>
              <a:endParaRPr lang="zh-CN" altLang="en-US" sz="2000">
                <a:solidFill>
                  <a:srgbClr val="0000FF"/>
                </a:solidFill>
              </a:endParaRPr>
            </a:p>
          </p:txBody>
        </p:sp>
        <p:sp>
          <p:nvSpPr>
            <p:cNvPr id="12" name="TextBox 11"/>
            <p:cNvSpPr txBox="1"/>
            <p:nvPr/>
          </p:nvSpPr>
          <p:spPr>
            <a:xfrm>
              <a:off x="428596" y="2357430"/>
              <a:ext cx="928694" cy="615553"/>
            </a:xfrm>
            <a:prstGeom prst="rect">
              <a:avLst/>
            </a:prstGeom>
            <a:noFill/>
          </p:spPr>
          <p:txBody>
            <a:bodyPr wrap="square" lIns="0" tIns="0" rIns="0" bIns="0" rtlCol="0">
              <a:spAutoFit/>
            </a:bodyPr>
            <a:lstStyle/>
            <a:p>
              <a:r>
                <a:rPr lang="en-US" altLang="zh-CN" sz="2000" i="1" smtClean="0">
                  <a:solidFill>
                    <a:srgbClr val="0000FF"/>
                  </a:solidFill>
                </a:rPr>
                <a:t>f</a:t>
              </a:r>
              <a:r>
                <a:rPr lang="en-US" altLang="zh-CN" sz="2000" baseline="-25000" smtClean="0">
                  <a:solidFill>
                    <a:srgbClr val="0000FF"/>
                  </a:solidFill>
                </a:rPr>
                <a:t>1</a:t>
              </a:r>
              <a:r>
                <a:rPr lang="en-US" altLang="zh-CN" sz="2000" smtClean="0">
                  <a:solidFill>
                    <a:srgbClr val="0000FF"/>
                  </a:solidFill>
                </a:rPr>
                <a:t>[0]=0</a:t>
              </a:r>
              <a:endParaRPr lang="en-US" altLang="zh-CN" sz="2000" smtClean="0">
                <a:solidFill>
                  <a:srgbClr val="0000FF"/>
                </a:solidFill>
              </a:endParaRPr>
            </a:p>
            <a:p>
              <a:r>
                <a:rPr lang="en-US" altLang="zh-CN" sz="2000" i="1" smtClean="0">
                  <a:solidFill>
                    <a:srgbClr val="0000FF"/>
                  </a:solidFill>
                </a:rPr>
                <a:t>f</a:t>
              </a:r>
              <a:r>
                <a:rPr lang="en-US" altLang="zh-CN" sz="2000" baseline="-25000" smtClean="0">
                  <a:solidFill>
                    <a:srgbClr val="0000FF"/>
                  </a:solidFill>
                </a:rPr>
                <a:t>2</a:t>
              </a:r>
              <a:r>
                <a:rPr lang="en-US" altLang="zh-CN" sz="2000" smtClean="0">
                  <a:solidFill>
                    <a:srgbClr val="0000FF"/>
                  </a:solidFill>
                </a:rPr>
                <a:t>[0]=0</a:t>
              </a:r>
              <a:endParaRPr lang="zh-CN" altLang="en-US" sz="2000">
                <a:solidFill>
                  <a:srgbClr val="0000FF"/>
                </a:solidFill>
              </a:endParaRPr>
            </a:p>
          </p:txBody>
        </p:sp>
      </p:grpSp>
      <p:sp>
        <p:nvSpPr>
          <p:cNvPr id="13" name="矩形 12"/>
          <p:cNvSpPr/>
          <p:nvPr/>
        </p:nvSpPr>
        <p:spPr>
          <a:xfrm>
            <a:off x="2382474" y="3141660"/>
            <a:ext cx="216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矩形 13"/>
          <p:cNvSpPr/>
          <p:nvPr/>
        </p:nvSpPr>
        <p:spPr>
          <a:xfrm>
            <a:off x="4546948" y="3141660"/>
            <a:ext cx="144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5" name="组合 14"/>
          <p:cNvGrpSpPr/>
          <p:nvPr/>
        </p:nvGrpSpPr>
        <p:grpSpPr>
          <a:xfrm>
            <a:off x="1857356" y="4357694"/>
            <a:ext cx="1785950" cy="921071"/>
            <a:chOff x="1857356" y="4643446"/>
            <a:chExt cx="1785950" cy="921071"/>
          </a:xfrm>
        </p:grpSpPr>
        <p:sp>
          <p:nvSpPr>
            <p:cNvPr id="16" name="TextBox 15"/>
            <p:cNvSpPr txBox="1"/>
            <p:nvPr/>
          </p:nvSpPr>
          <p:spPr>
            <a:xfrm>
              <a:off x="1857356" y="5072074"/>
              <a:ext cx="1785950" cy="492443"/>
            </a:xfrm>
            <a:prstGeom prst="rect">
              <a:avLst/>
            </a:prstGeom>
            <a:noFill/>
          </p:spPr>
          <p:txBody>
            <a:bodyPr wrap="square" lIns="0" tIns="0" rIns="0" bIns="0" rtlCol="0">
              <a:spAutoFit/>
            </a:bodyPr>
            <a:lstStyle/>
            <a:p>
              <a:r>
                <a:rPr lang="zh-CN" altLang="en-US" sz="1600" smtClean="0">
                  <a:solidFill>
                    <a:srgbClr val="0000FF"/>
                  </a:solidFill>
                  <a:ea typeface="楷体" panose="02010609060101010101" pitchFamily="49" charset="-122"/>
                  <a:cs typeface="Times New Roman" panose="02020603050405020304" pitchFamily="18" charset="0"/>
                </a:rPr>
                <a:t>作业</a:t>
              </a:r>
              <a:r>
                <a:rPr lang="en-US" altLang="zh-CN" sz="1600" smtClean="0">
                  <a:solidFill>
                    <a:srgbClr val="0000FF"/>
                  </a:solidFill>
                  <a:ea typeface="楷体" panose="02010609060101010101" pitchFamily="49" charset="-122"/>
                  <a:cs typeface="Times New Roman" panose="02020603050405020304" pitchFamily="18" charset="0"/>
                </a:rPr>
                <a:t>1</a:t>
              </a:r>
              <a:r>
                <a:rPr lang="zh-CN" altLang="en-US" sz="1600" smtClean="0">
                  <a:solidFill>
                    <a:srgbClr val="0000FF"/>
                  </a:solidFill>
                  <a:ea typeface="楷体" panose="02010609060101010101" pitchFamily="49" charset="-122"/>
                  <a:cs typeface="Times New Roman" panose="02020603050405020304" pitchFamily="18" charset="0"/>
                </a:rPr>
                <a:t>在</a:t>
              </a:r>
              <a:r>
                <a:rPr lang="en-US" altLang="zh-CN" sz="1600" smtClean="0">
                  <a:solidFill>
                    <a:srgbClr val="0000FF"/>
                  </a:solidFill>
                  <a:ea typeface="楷体" panose="02010609060101010101" pitchFamily="49" charset="-122"/>
                  <a:cs typeface="Times New Roman" panose="02020603050405020304" pitchFamily="18" charset="0"/>
                </a:rPr>
                <a:t>M2</a:t>
              </a:r>
              <a:r>
                <a:rPr lang="zh-CN" altLang="en-US" sz="1600" smtClean="0">
                  <a:solidFill>
                    <a:srgbClr val="C00000"/>
                  </a:solidFill>
                  <a:ea typeface="楷体" panose="02010609060101010101" pitchFamily="49" charset="-122"/>
                  <a:cs typeface="Times New Roman" panose="02020603050405020304" pitchFamily="18" charset="0"/>
                </a:rPr>
                <a:t>不等</a:t>
              </a:r>
              <a:r>
                <a:rPr lang="zh-CN" altLang="en-US" sz="1600" smtClean="0">
                  <a:solidFill>
                    <a:srgbClr val="0000FF"/>
                  </a:solidFill>
                  <a:ea typeface="楷体" panose="02010609060101010101" pitchFamily="49" charset="-122"/>
                  <a:cs typeface="Times New Roman" panose="02020603050405020304" pitchFamily="18" charset="0"/>
                </a:rPr>
                <a:t>：</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2</a:t>
              </a:r>
              <a:r>
                <a:rPr lang="en-US" altLang="zh-CN" sz="1600" smtClean="0">
                  <a:solidFill>
                    <a:srgbClr val="0000FF"/>
                  </a:solidFill>
                  <a:cs typeface="Times New Roman" panose="02020603050405020304" pitchFamily="18" charset="0"/>
                </a:rPr>
                <a:t>[1]=</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1</a:t>
              </a:r>
              <a:r>
                <a:rPr lang="en-US" altLang="zh-CN" sz="1600" smtClean="0">
                  <a:solidFill>
                    <a:srgbClr val="0000FF"/>
                  </a:solidFill>
                  <a:cs typeface="Times New Roman" panose="02020603050405020304" pitchFamily="18" charset="0"/>
                </a:rPr>
                <a:t>[0]+b[1]=3</a:t>
              </a:r>
              <a:endParaRPr lang="zh-CN" altLang="en-US" sz="1600">
                <a:solidFill>
                  <a:srgbClr val="0000FF"/>
                </a:solidFill>
                <a:cs typeface="Times New Roman" panose="02020603050405020304" pitchFamily="18" charset="0"/>
              </a:endParaRPr>
            </a:p>
          </p:txBody>
        </p:sp>
        <p:cxnSp>
          <p:nvCxnSpPr>
            <p:cNvPr id="17" name="直接箭头连接符 16"/>
            <p:cNvCxnSpPr/>
            <p:nvPr/>
          </p:nvCxnSpPr>
          <p:spPr>
            <a:xfrm rot="5400000" flipH="1" flipV="1">
              <a:off x="2867534"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8" name="组合 17"/>
          <p:cNvGrpSpPr/>
          <p:nvPr/>
        </p:nvGrpSpPr>
        <p:grpSpPr>
          <a:xfrm>
            <a:off x="2000232" y="2422013"/>
            <a:ext cx="1357322" cy="640081"/>
            <a:chOff x="2000232" y="2707765"/>
            <a:chExt cx="1357322" cy="640081"/>
          </a:xfrm>
        </p:grpSpPr>
        <p:sp>
          <p:nvSpPr>
            <p:cNvPr id="19" name="TextBox 18"/>
            <p:cNvSpPr txBox="1"/>
            <p:nvPr/>
          </p:nvSpPr>
          <p:spPr>
            <a:xfrm>
              <a:off x="2000232" y="2707765"/>
              <a:ext cx="1357322"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[1]=</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[0]+2=2</a:t>
              </a:r>
              <a:endParaRPr lang="zh-CN" altLang="en-US" sz="1600">
                <a:solidFill>
                  <a:srgbClr val="0000FF"/>
                </a:solidFill>
              </a:endParaRPr>
            </a:p>
          </p:txBody>
        </p:sp>
        <p:cxnSp>
          <p:nvCxnSpPr>
            <p:cNvPr id="20" name="直接箭头连接符 19"/>
            <p:cNvCxnSpPr/>
            <p:nvPr/>
          </p:nvCxnSpPr>
          <p:spPr>
            <a:xfrm rot="5400000">
              <a:off x="2190742" y="3167052"/>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1" name="组合 20"/>
          <p:cNvGrpSpPr/>
          <p:nvPr/>
        </p:nvGrpSpPr>
        <p:grpSpPr>
          <a:xfrm>
            <a:off x="3857620" y="2422013"/>
            <a:ext cx="1428760" cy="652607"/>
            <a:chOff x="3857620" y="2707765"/>
            <a:chExt cx="1428760" cy="652607"/>
          </a:xfrm>
        </p:grpSpPr>
        <p:sp>
          <p:nvSpPr>
            <p:cNvPr id="22" name="TextBox 21"/>
            <p:cNvSpPr txBox="1"/>
            <p:nvPr/>
          </p:nvSpPr>
          <p:spPr>
            <a:xfrm>
              <a:off x="3857620" y="2707765"/>
              <a:ext cx="1428760"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[2]=</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[1]+3=5</a:t>
              </a:r>
              <a:endParaRPr lang="zh-CN" altLang="en-US" sz="1600">
                <a:solidFill>
                  <a:srgbClr val="0000FF"/>
                </a:solidFill>
              </a:endParaRPr>
            </a:p>
          </p:txBody>
        </p:sp>
        <p:cxnSp>
          <p:nvCxnSpPr>
            <p:cNvPr id="23" name="直接箭头连接符 22"/>
            <p:cNvCxnSpPr/>
            <p:nvPr/>
          </p:nvCxnSpPr>
          <p:spPr>
            <a:xfrm rot="5400000">
              <a:off x="4366154" y="317957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4" name="组合 23"/>
          <p:cNvGrpSpPr/>
          <p:nvPr/>
        </p:nvGrpSpPr>
        <p:grpSpPr>
          <a:xfrm>
            <a:off x="5786446" y="2422013"/>
            <a:ext cx="1357322" cy="649797"/>
            <a:chOff x="5786446" y="2707765"/>
            <a:chExt cx="1357322" cy="649797"/>
          </a:xfrm>
        </p:grpSpPr>
        <p:sp>
          <p:nvSpPr>
            <p:cNvPr id="25" name="TextBox 24"/>
            <p:cNvSpPr txBox="1"/>
            <p:nvPr/>
          </p:nvSpPr>
          <p:spPr>
            <a:xfrm>
              <a:off x="5786446" y="2707765"/>
              <a:ext cx="1357322"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[3]=</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[2]+2=7</a:t>
              </a:r>
              <a:endParaRPr lang="zh-CN" altLang="en-US" sz="1600">
                <a:solidFill>
                  <a:srgbClr val="0000FF"/>
                </a:solidFill>
              </a:endParaRPr>
            </a:p>
          </p:txBody>
        </p:sp>
        <p:cxnSp>
          <p:nvCxnSpPr>
            <p:cNvPr id="26" name="直接箭头连接符 25"/>
            <p:cNvCxnSpPr/>
            <p:nvPr/>
          </p:nvCxnSpPr>
          <p:spPr>
            <a:xfrm rot="5400000">
              <a:off x="5794914" y="317676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7" name="组合 26"/>
          <p:cNvGrpSpPr/>
          <p:nvPr/>
        </p:nvGrpSpPr>
        <p:grpSpPr>
          <a:xfrm>
            <a:off x="4538140" y="3856040"/>
            <a:ext cx="1773918" cy="1422725"/>
            <a:chOff x="4538140" y="4141792"/>
            <a:chExt cx="1773918" cy="1422725"/>
          </a:xfrm>
        </p:grpSpPr>
        <p:sp>
          <p:nvSpPr>
            <p:cNvPr id="28" name="矩形 27"/>
            <p:cNvSpPr/>
            <p:nvPr/>
          </p:nvSpPr>
          <p:spPr>
            <a:xfrm>
              <a:off x="4538140" y="4141792"/>
              <a:ext cx="72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9" name="TextBox 28"/>
            <p:cNvSpPr txBox="1"/>
            <p:nvPr/>
          </p:nvSpPr>
          <p:spPr>
            <a:xfrm>
              <a:off x="4597546" y="5072074"/>
              <a:ext cx="1714512" cy="492443"/>
            </a:xfrm>
            <a:prstGeom prst="rect">
              <a:avLst/>
            </a:prstGeom>
            <a:noFill/>
          </p:spPr>
          <p:txBody>
            <a:bodyPr wrap="square" lIns="0" tIns="0" rIns="0" bIns="0" rtlCol="0">
              <a:spAutoFit/>
            </a:bodyPr>
            <a:lstStyle/>
            <a:p>
              <a:r>
                <a:rPr lang="zh-CN" altLang="en-US" sz="1600" smtClean="0">
                  <a:solidFill>
                    <a:srgbClr val="0000FF"/>
                  </a:solidFill>
                  <a:ea typeface="楷体" panose="02010609060101010101" pitchFamily="49" charset="-122"/>
                  <a:cs typeface="Times New Roman" panose="02020603050405020304" pitchFamily="18" charset="0"/>
                </a:rPr>
                <a:t>作业</a:t>
              </a:r>
              <a:r>
                <a:rPr lang="en-US" altLang="zh-CN" sz="1600" smtClean="0">
                  <a:solidFill>
                    <a:srgbClr val="0000FF"/>
                  </a:solidFill>
                  <a:ea typeface="楷体" panose="02010609060101010101" pitchFamily="49" charset="-122"/>
                  <a:cs typeface="Times New Roman" panose="02020603050405020304" pitchFamily="18" charset="0"/>
                </a:rPr>
                <a:t>2</a:t>
              </a:r>
              <a:r>
                <a:rPr lang="zh-CN" altLang="en-US" sz="1600" smtClean="0">
                  <a:solidFill>
                    <a:srgbClr val="0000FF"/>
                  </a:solidFill>
                  <a:ea typeface="楷体" panose="02010609060101010101" pitchFamily="49" charset="-122"/>
                  <a:cs typeface="Times New Roman" panose="02020603050405020304" pitchFamily="18" charset="0"/>
                </a:rPr>
                <a:t>在</a:t>
              </a:r>
              <a:r>
                <a:rPr lang="en-US" altLang="zh-CN" sz="1600" smtClean="0">
                  <a:solidFill>
                    <a:srgbClr val="0000FF"/>
                  </a:solidFill>
                  <a:ea typeface="楷体" panose="02010609060101010101" pitchFamily="49" charset="-122"/>
                  <a:cs typeface="Times New Roman" panose="02020603050405020304" pitchFamily="18" charset="0"/>
                </a:rPr>
                <a:t>M2</a:t>
              </a:r>
              <a:r>
                <a:rPr lang="zh-CN" altLang="en-US" sz="1600" smtClean="0">
                  <a:solidFill>
                    <a:srgbClr val="C00000"/>
                  </a:solidFill>
                  <a:ea typeface="楷体" panose="02010609060101010101" pitchFamily="49" charset="-122"/>
                  <a:cs typeface="Times New Roman" panose="02020603050405020304" pitchFamily="18" charset="0"/>
                </a:rPr>
                <a:t>不等</a:t>
              </a:r>
              <a:r>
                <a:rPr lang="zh-CN" altLang="en-US" sz="1600" smtClean="0">
                  <a:solidFill>
                    <a:srgbClr val="0000FF"/>
                  </a:solidFill>
                  <a:ea typeface="楷体" panose="02010609060101010101" pitchFamily="49" charset="-122"/>
                  <a:cs typeface="Times New Roman" panose="02020603050405020304" pitchFamily="18" charset="0"/>
                </a:rPr>
                <a:t>：</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2</a:t>
              </a:r>
              <a:r>
                <a:rPr lang="en-US" altLang="zh-CN" sz="1600" smtClean="0">
                  <a:solidFill>
                    <a:srgbClr val="0000FF"/>
                  </a:solidFill>
                  <a:cs typeface="Times New Roman" panose="02020603050405020304" pitchFamily="18" charset="0"/>
                </a:rPr>
                <a:t>[2]=</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1</a:t>
              </a:r>
              <a:r>
                <a:rPr lang="en-US" altLang="zh-CN" sz="1600" smtClean="0">
                  <a:solidFill>
                    <a:srgbClr val="0000FF"/>
                  </a:solidFill>
                  <a:cs typeface="Times New Roman" panose="02020603050405020304" pitchFamily="18" charset="0"/>
                </a:rPr>
                <a:t>[1]+b[2]=6</a:t>
              </a:r>
              <a:endParaRPr lang="zh-CN" altLang="en-US" sz="1600">
                <a:solidFill>
                  <a:srgbClr val="0000FF"/>
                </a:solidFill>
                <a:cs typeface="Times New Roman" panose="02020603050405020304" pitchFamily="18" charset="0"/>
              </a:endParaRPr>
            </a:p>
          </p:txBody>
        </p:sp>
        <p:cxnSp>
          <p:nvCxnSpPr>
            <p:cNvPr id="30" name="直接箭头连接符 29"/>
            <p:cNvCxnSpPr/>
            <p:nvPr/>
          </p:nvCxnSpPr>
          <p:spPr>
            <a:xfrm rot="5400000" flipH="1" flipV="1">
              <a:off x="5082606"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1" name="组合 30"/>
          <p:cNvGrpSpPr/>
          <p:nvPr/>
        </p:nvGrpSpPr>
        <p:grpSpPr>
          <a:xfrm>
            <a:off x="5988234" y="3856040"/>
            <a:ext cx="2643206" cy="1422725"/>
            <a:chOff x="5988234" y="4141792"/>
            <a:chExt cx="2643206" cy="1422725"/>
          </a:xfrm>
        </p:grpSpPr>
        <p:sp>
          <p:nvSpPr>
            <p:cNvPr id="32" name="矩形 31"/>
            <p:cNvSpPr/>
            <p:nvPr/>
          </p:nvSpPr>
          <p:spPr>
            <a:xfrm>
              <a:off x="5988234" y="4141792"/>
              <a:ext cx="216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3" name="TextBox 32"/>
            <p:cNvSpPr txBox="1"/>
            <p:nvPr/>
          </p:nvSpPr>
          <p:spPr>
            <a:xfrm>
              <a:off x="6774052" y="5072074"/>
              <a:ext cx="1857388" cy="492443"/>
            </a:xfrm>
            <a:prstGeom prst="rect">
              <a:avLst/>
            </a:prstGeom>
            <a:noFill/>
          </p:spPr>
          <p:txBody>
            <a:bodyPr wrap="square" lIns="0" tIns="0" rIns="0" bIns="0" rtlCol="0">
              <a:spAutoFit/>
            </a:bodyPr>
            <a:lstStyle/>
            <a:p>
              <a:r>
                <a:rPr lang="zh-CN" altLang="en-US" sz="1600" smtClean="0">
                  <a:solidFill>
                    <a:srgbClr val="0000FF"/>
                  </a:solidFill>
                  <a:ea typeface="楷体" panose="02010609060101010101" pitchFamily="49" charset="-122"/>
                  <a:cs typeface="Times New Roman" panose="02020603050405020304" pitchFamily="18" charset="0"/>
                </a:rPr>
                <a:t>作业</a:t>
              </a:r>
              <a:r>
                <a:rPr lang="en-US" altLang="zh-CN" sz="1600" smtClean="0">
                  <a:solidFill>
                    <a:srgbClr val="0000FF"/>
                  </a:solidFill>
                  <a:ea typeface="楷体" panose="02010609060101010101" pitchFamily="49" charset="-122"/>
                  <a:cs typeface="Times New Roman" panose="02020603050405020304" pitchFamily="18" charset="0"/>
                </a:rPr>
                <a:t>3</a:t>
              </a:r>
              <a:r>
                <a:rPr lang="zh-CN" altLang="en-US" sz="1600" smtClean="0">
                  <a:solidFill>
                    <a:srgbClr val="0000FF"/>
                  </a:solidFill>
                  <a:ea typeface="楷体" panose="02010609060101010101" pitchFamily="49" charset="-122"/>
                  <a:cs typeface="Times New Roman" panose="02020603050405020304" pitchFamily="18" charset="0"/>
                </a:rPr>
                <a:t>在</a:t>
              </a:r>
              <a:r>
                <a:rPr lang="en-US" altLang="zh-CN" sz="1600" smtClean="0">
                  <a:solidFill>
                    <a:srgbClr val="0000FF"/>
                  </a:solidFill>
                  <a:ea typeface="楷体" panose="02010609060101010101" pitchFamily="49" charset="-122"/>
                  <a:cs typeface="Times New Roman" panose="02020603050405020304" pitchFamily="18" charset="0"/>
                </a:rPr>
                <a:t>M2</a:t>
              </a:r>
              <a:r>
                <a:rPr lang="zh-CN" altLang="en-US" sz="1600" smtClean="0">
                  <a:solidFill>
                    <a:srgbClr val="C00000"/>
                  </a:solidFill>
                  <a:ea typeface="楷体" panose="02010609060101010101" pitchFamily="49" charset="-122"/>
                  <a:cs typeface="Times New Roman" panose="02020603050405020304" pitchFamily="18" charset="0"/>
                </a:rPr>
                <a:t>不等</a:t>
              </a:r>
              <a:r>
                <a:rPr lang="zh-CN" altLang="en-US" sz="1600" smtClean="0">
                  <a:solidFill>
                    <a:srgbClr val="0000FF"/>
                  </a:solidFill>
                  <a:ea typeface="楷体" panose="02010609060101010101" pitchFamily="49" charset="-122"/>
                  <a:cs typeface="Times New Roman" panose="02020603050405020304" pitchFamily="18" charset="0"/>
                </a:rPr>
                <a:t>：</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2</a:t>
              </a:r>
              <a:r>
                <a:rPr lang="en-US" altLang="zh-CN" sz="1600" smtClean="0">
                  <a:solidFill>
                    <a:srgbClr val="0000FF"/>
                  </a:solidFill>
                  <a:cs typeface="Times New Roman" panose="02020603050405020304" pitchFamily="18" charset="0"/>
                </a:rPr>
                <a:t>[3]=</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1</a:t>
              </a:r>
              <a:r>
                <a:rPr lang="en-US" altLang="zh-CN" sz="1600" smtClean="0">
                  <a:solidFill>
                    <a:srgbClr val="0000FF"/>
                  </a:solidFill>
                  <a:cs typeface="Times New Roman" panose="02020603050405020304" pitchFamily="18" charset="0"/>
                </a:rPr>
                <a:t>[2]+b[3]=10</a:t>
              </a:r>
              <a:endParaRPr lang="zh-CN" altLang="en-US" sz="1600">
                <a:solidFill>
                  <a:srgbClr val="0000FF"/>
                </a:solidFill>
                <a:cs typeface="Times New Roman" panose="02020603050405020304" pitchFamily="18" charset="0"/>
              </a:endParaRPr>
            </a:p>
          </p:txBody>
        </p:sp>
        <p:cxnSp>
          <p:nvCxnSpPr>
            <p:cNvPr id="34" name="直接箭头连接符 33"/>
            <p:cNvCxnSpPr/>
            <p:nvPr/>
          </p:nvCxnSpPr>
          <p:spPr>
            <a:xfrm rot="5400000" flipH="1" flipV="1">
              <a:off x="7973491"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36" name="TextBox 35"/>
          <p:cNvSpPr txBox="1"/>
          <p:nvPr/>
        </p:nvSpPr>
        <p:spPr>
          <a:xfrm>
            <a:off x="6929454" y="5435758"/>
            <a:ext cx="1714512" cy="707886"/>
          </a:xfrm>
          <a:prstGeom prst="rect">
            <a:avLst/>
          </a:prstGeom>
          <a:noFill/>
        </p:spPr>
        <p:txBody>
          <a:bodyPr wrap="square" rtlCol="0">
            <a:spAutoFit/>
          </a:bodyPr>
          <a:lstStyle/>
          <a:p>
            <a:pPr algn="ctr"/>
            <a:r>
              <a:rPr lang="zh-CN"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该调度方案的总时间</a:t>
            </a:r>
            <a:r>
              <a:rPr lang="en-US"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 10</a:t>
            </a:r>
            <a:endParaRPr lang="zh-CN" altLang="en-US" sz="2000">
              <a:latin typeface="Consolas" panose="020B0609020204030204" pitchFamily="49" charset="0"/>
              <a:ea typeface="微软雅黑" panose="020B0503020204020204" pitchFamily="34" charset="-122"/>
              <a:cs typeface="Consolas" panose="020B0609020204030204" pitchFamily="49" charset="0"/>
            </a:endParaRPr>
          </a:p>
        </p:txBody>
      </p:sp>
      <p:sp>
        <p:nvSpPr>
          <p:cNvPr id="37" name="TextBox 36"/>
          <p:cNvSpPr txBox="1"/>
          <p:nvPr/>
        </p:nvSpPr>
        <p:spPr>
          <a:xfrm>
            <a:off x="3714744" y="698825"/>
            <a:ext cx="5143536" cy="1015663"/>
          </a:xfrm>
          <a:prstGeom prst="rect">
            <a:avLst/>
          </a:prstGeom>
          <a:solidFill>
            <a:schemeClr val="accent1">
              <a:lumMod val="60000"/>
              <a:lumOff val="40000"/>
            </a:schemeClr>
          </a:solidFill>
        </p:spPr>
        <p:txBody>
          <a:bodyPr wrap="square" rtlCol="0">
            <a:spAutoFit/>
          </a:bodyPr>
          <a:lstStyle/>
          <a:p>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现在的调用方案为</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，即按作业</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的顺序执行。首先将</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数组所有元素初始化为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。该调度方案的总时间计算：</a:t>
            </a:r>
            <a:endParaRPr lang="zh-CN" altLang="en-US" sz="200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3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00174"/>
            <a:ext cx="8072494" cy="1985159"/>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问题求解】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作业编号为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，调度方案的执行步骤为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，解空间每一层对应一个步骤的作业分配</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根结点对应步骤</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（虚结点），依次为步骤</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分配任务，叶子结点对应步骤</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857232"/>
            <a:ext cx="7858180" cy="1938992"/>
          </a:xfrm>
          <a:prstGeom prst="rect">
            <a:avLst/>
          </a:prstGeom>
          <a:solidFill>
            <a:schemeClr val="accent2">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对于按</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顺序执行的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某种</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调度方案，</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上执行完当前</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步</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作业对应的</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总时间，</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数组表示在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上执行完当前</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步</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的总时间</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若第</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步执行作业</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计算公式如下：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1571604" y="3286124"/>
            <a:ext cx="4643470" cy="1154364"/>
          </a:xfrm>
          <a:prstGeom prst="rect">
            <a:avLst/>
          </a:prstGeom>
        </p:spPr>
        <p:style>
          <a:lnRef idx="1">
            <a:schemeClr val="accent1"/>
          </a:lnRef>
          <a:fillRef idx="2">
            <a:schemeClr val="accent1"/>
          </a:fillRef>
          <a:effectRef idx="1">
            <a:schemeClr val="accent1"/>
          </a:effectRef>
          <a:fontRef idx="minor">
            <a:schemeClr val="dk1"/>
          </a:fontRef>
        </p:style>
        <p:txBody>
          <a:bodyPr wrap="square" lIns="216000" tIns="216000" bIns="216000" rtlCol="0">
            <a:spAutoFit/>
          </a:bodyPr>
          <a:lstStyle/>
          <a:p>
            <a:pPr>
              <a:lnSpc>
                <a:spcPts val="2800"/>
              </a:lnSpc>
            </a:pPr>
            <a:r>
              <a:rPr lang="pt-BR"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f1=f1+</a:t>
            </a:r>
            <a:r>
              <a:rPr lang="pt-BR"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pt-BR"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f2[</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]=max(f1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f2[</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b</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357166"/>
            <a:ext cx="8072494" cy="861774"/>
          </a:xfrm>
          <a:prstGeom prst="rect">
            <a:avLst/>
          </a:prstGeom>
          <a:solidFill>
            <a:schemeClr val="accent4">
              <a:lumMod val="20000"/>
              <a:lumOff val="80000"/>
            </a:schemeClr>
          </a:solidFill>
        </p:spPr>
        <p:txBody>
          <a:bodyPr wrap="square" rtlCol="0">
            <a:spAutoFit/>
          </a:bodyPr>
          <a:lstStyle/>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这里由于每个结点中都保存了</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，因此可以将</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数组改为单个变量。将每个队列结点的类型声明如下： </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571472" y="1540577"/>
            <a:ext cx="8215370" cy="410300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NodeType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队列结点类型</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no;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结点编号</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x[MAX];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表示第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步分配作业编号</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y[MAX];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//y[i]=1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表示编号为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的作业已经分配</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步骤编号</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f1;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已经分配作业</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M1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的执行时间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f2;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已经分配作业</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M2</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的执行时间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lb;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下界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bool operator&lt;(const NodeType &amp;s) const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重载</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&lt;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关系函数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lb&gt;s.lb;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//lb</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越小越优先出队</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868" y="214290"/>
            <a:ext cx="5429288" cy="3000821"/>
          </a:xfrm>
          <a:prstGeom prst="rect">
            <a:avLst/>
          </a:prstGeom>
          <a:solidFill>
            <a:schemeClr val="accent2">
              <a:lumMod val="20000"/>
              <a:lumOff val="80000"/>
            </a:schemeClr>
          </a:solidFill>
        </p:spPr>
        <p:txBody>
          <a:bodyPr wrap="square" rtlCol="0">
            <a:spAutoFit/>
          </a:bodyPr>
          <a:lstStyle/>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lb</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为当前结点对应调度方案的时间下界。</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例如，对于出队结点</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，如果在第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步选择作业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，对应结点为</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e1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e1.i=e.i+1=2</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e1.f1=e.f1+a[1]=9</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e1.f2=max(e.f2</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e1.f1)+b[1]=18+6=24</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e1.x=[1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3</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e1.y=[1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11" name="表格 10"/>
          <p:cNvGraphicFramePr>
            <a:graphicFrameLocks noGrp="1"/>
          </p:cNvGraphicFramePr>
          <p:nvPr/>
        </p:nvGraphicFramePr>
        <p:xfrm>
          <a:off x="142844" y="642918"/>
          <a:ext cx="3214710" cy="1097280"/>
        </p:xfrm>
        <a:graphic>
          <a:graphicData uri="http://schemas.openxmlformats.org/drawingml/2006/table">
            <a:tbl>
              <a:tblPr>
                <a:tableStyleId>{775DCB02-9BB8-47FD-8907-85C794F793BA}</a:tableStyleId>
              </a:tblPr>
              <a:tblGrid>
                <a:gridCol w="1046850"/>
                <a:gridCol w="541965"/>
                <a:gridCol w="541965"/>
                <a:gridCol w="541965"/>
                <a:gridCol w="541965"/>
              </a:tblGrid>
              <a:tr h="0">
                <a:tc>
                  <a:txBody>
                    <a:bodyPr/>
                    <a:lstStyle/>
                    <a:p>
                      <a:pPr indent="0" algn="ctr">
                        <a:lnSpc>
                          <a:spcPct val="150000"/>
                        </a:lnSpc>
                        <a:spcAft>
                          <a:spcPts val="0"/>
                        </a:spcAft>
                      </a:pPr>
                      <a:r>
                        <a:rPr lang="zh-CN" sz="1600" b="1" kern="100">
                          <a:solidFill>
                            <a:srgbClr val="C00000"/>
                          </a:solidFill>
                          <a:latin typeface="Consolas" panose="020B0609020204030204" pitchFamily="49" charset="0"/>
                          <a:cs typeface="Consolas" panose="020B0609020204030204" pitchFamily="49" charset="0"/>
                        </a:rPr>
                        <a:t>作业编号</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1</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2</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3</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M1</a:t>
                      </a:r>
                      <a:r>
                        <a:rPr lang="zh-CN" sz="1600" b="1" kern="100">
                          <a:solidFill>
                            <a:srgbClr val="C00000"/>
                          </a:solidFill>
                          <a:latin typeface="Consolas" panose="020B0609020204030204" pitchFamily="49" charset="0"/>
                          <a:cs typeface="Consolas" panose="020B0609020204030204" pitchFamily="49" charset="0"/>
                        </a:rPr>
                        <a:t>时间</a:t>
                      </a:r>
                      <a:r>
                        <a:rPr lang="en-US" sz="1600" b="1" kern="100">
                          <a:solidFill>
                            <a:srgbClr val="C00000"/>
                          </a:solidFill>
                          <a:latin typeface="Consolas" panose="020B0609020204030204" pitchFamily="49" charset="0"/>
                          <a:cs typeface="Consolas" panose="020B0609020204030204" pitchFamily="49" charset="0"/>
                        </a:rPr>
                        <a:t>a</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anose="020B0609020204030204" pitchFamily="49" charset="0"/>
                          <a:ea typeface="+mn-ea"/>
                          <a:cs typeface="Consolas" panose="020B0609020204030204" pitchFamily="49" charset="0"/>
                        </a:rPr>
                        <a:t>5</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anose="020B0609020204030204" pitchFamily="49" charset="0"/>
                          <a:cs typeface="Consolas" panose="020B0609020204030204" pitchFamily="49" charset="0"/>
                        </a:rPr>
                        <a:t>12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anose="020B0609020204030204" pitchFamily="49" charset="0"/>
                          <a:ea typeface="+mn-ea"/>
                          <a:cs typeface="Consolas" panose="020B0609020204030204" pitchFamily="49" charset="0"/>
                        </a:rPr>
                        <a:t>4</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M2</a:t>
                      </a:r>
                      <a:r>
                        <a:rPr lang="zh-CN" sz="1600" b="1" kern="100">
                          <a:solidFill>
                            <a:srgbClr val="C00000"/>
                          </a:solidFill>
                          <a:latin typeface="Consolas" panose="020B0609020204030204" pitchFamily="49" charset="0"/>
                          <a:cs typeface="Consolas" panose="020B0609020204030204" pitchFamily="49" charset="0"/>
                        </a:rPr>
                        <a:t>时间</a:t>
                      </a:r>
                      <a:r>
                        <a:rPr lang="en-US" sz="1600" b="1" kern="100">
                          <a:solidFill>
                            <a:srgbClr val="C00000"/>
                          </a:solidFill>
                          <a:latin typeface="Consolas" panose="020B0609020204030204" pitchFamily="49" charset="0"/>
                          <a:cs typeface="Consolas" panose="020B0609020204030204" pitchFamily="49" charset="0"/>
                        </a:rPr>
                        <a:t>b</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anose="020B0609020204030204" pitchFamily="49" charset="0"/>
                          <a:cs typeface="Consolas" panose="020B0609020204030204" pitchFamily="49" charset="0"/>
                        </a:rPr>
                        <a:t>6</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anose="020B0609020204030204" pitchFamily="49" charset="0"/>
                          <a:cs typeface="Consolas" panose="020B0609020204030204" pitchFamily="49" charset="0"/>
                        </a:rPr>
                        <a:t>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anose="020B0609020204030204" pitchFamily="49" charset="0"/>
                          <a:cs typeface="Consolas" panose="020B0609020204030204" pitchFamily="49" charset="0"/>
                        </a:rPr>
                        <a:t>14</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bl>
          </a:graphicData>
        </a:graphic>
      </p:graphicFrame>
      <p:grpSp>
        <p:nvGrpSpPr>
          <p:cNvPr id="13" name="组合 12"/>
          <p:cNvGrpSpPr/>
          <p:nvPr/>
        </p:nvGrpSpPr>
        <p:grpSpPr>
          <a:xfrm>
            <a:off x="1000100" y="2083317"/>
            <a:ext cx="2643206" cy="3988889"/>
            <a:chOff x="1000100" y="2083317"/>
            <a:chExt cx="2643206" cy="3988889"/>
          </a:xfrm>
        </p:grpSpPr>
        <p:grpSp>
          <p:nvGrpSpPr>
            <p:cNvPr id="10" name="组合 9"/>
            <p:cNvGrpSpPr/>
            <p:nvPr/>
          </p:nvGrpSpPr>
          <p:grpSpPr>
            <a:xfrm>
              <a:off x="1000100" y="2857496"/>
              <a:ext cx="2643206" cy="3214710"/>
              <a:chOff x="2361140" y="2786058"/>
              <a:chExt cx="2643206" cy="3214710"/>
            </a:xfrm>
          </p:grpSpPr>
          <p:sp>
            <p:nvSpPr>
              <p:cNvPr id="3" name="矩形 2"/>
              <p:cNvSpPr/>
              <p:nvPr/>
            </p:nvSpPr>
            <p:spPr>
              <a:xfrm>
                <a:off x="3282398" y="2786058"/>
                <a:ext cx="1721948" cy="13443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altLang="zh-CN" sz="1600" i="1" smtClean="0">
                    <a:solidFill>
                      <a:srgbClr val="0000FF"/>
                    </a:solidFill>
                    <a:latin typeface="Consolas" panose="020B0609020204030204" pitchFamily="49" charset="0"/>
                    <a:cs typeface="Consolas" panose="020B0609020204030204" pitchFamily="49" charset="0"/>
                  </a:rPr>
                  <a:t>i</a:t>
                </a:r>
                <a:r>
                  <a:rPr lang="en-US" altLang="zh-CN" sz="1600" smtClean="0">
                    <a:solidFill>
                      <a:srgbClr val="0000FF"/>
                    </a:solidFill>
                    <a:latin typeface="Consolas" panose="020B0609020204030204" pitchFamily="49" charset="0"/>
                    <a:cs typeface="Consolas" panose="020B0609020204030204" pitchFamily="49" charset="0"/>
                  </a:rPr>
                  <a:t>=1,f1=4</a:t>
                </a:r>
                <a:endParaRPr lang="zh-CN" altLang="zh-CN" sz="1600" smtClean="0">
                  <a:solidFill>
                    <a:srgbClr val="0000FF"/>
                  </a:solidFill>
                  <a:latin typeface="Consolas" panose="020B0609020204030204" pitchFamily="49" charset="0"/>
                  <a:cs typeface="Consolas" panose="020B0609020204030204" pitchFamily="49" charset="0"/>
                </a:endParaRPr>
              </a:p>
              <a:p>
                <a:r>
                  <a:rPr lang="en-US" altLang="zh-CN" sz="1600" smtClean="0">
                    <a:solidFill>
                      <a:srgbClr val="0000FF"/>
                    </a:solidFill>
                    <a:latin typeface="Consolas" panose="020B0609020204030204" pitchFamily="49" charset="0"/>
                    <a:cs typeface="Consolas" panose="020B0609020204030204" pitchFamily="49" charset="0"/>
                  </a:rPr>
                  <a:t>f2=18,lb=19</a:t>
                </a:r>
                <a:endParaRPr lang="zh-CN" altLang="zh-CN" sz="1600" smtClean="0">
                  <a:solidFill>
                    <a:srgbClr val="0000FF"/>
                  </a:solidFill>
                  <a:latin typeface="Consolas" panose="020B0609020204030204" pitchFamily="49" charset="0"/>
                  <a:cs typeface="Consolas" panose="020B0609020204030204" pitchFamily="49" charset="0"/>
                </a:endParaRPr>
              </a:p>
              <a:p>
                <a:r>
                  <a:rPr lang="en-US" altLang="zh-CN" sz="1600" i="1" smtClean="0">
                    <a:solidFill>
                      <a:srgbClr val="0000FF"/>
                    </a:solidFill>
                    <a:latin typeface="Consolas" panose="020B0609020204030204" pitchFamily="49" charset="0"/>
                    <a:cs typeface="Consolas" panose="020B0609020204030204" pitchFamily="49" charset="0"/>
                  </a:rPr>
                  <a:t>x</a:t>
                </a:r>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006600"/>
                    </a:solidFill>
                    <a:latin typeface="Consolas" panose="020B0609020204030204" pitchFamily="49" charset="0"/>
                    <a:cs typeface="Consolas" panose="020B0609020204030204" pitchFamily="49" charset="0"/>
                  </a:rPr>
                  <a:t>0</a:t>
                </a:r>
                <a:r>
                  <a:rPr lang="en-US" altLang="zh-CN" sz="1600" smtClean="0">
                    <a:solidFill>
                      <a:srgbClr val="0000FF"/>
                    </a:solidFill>
                    <a:latin typeface="Consolas" panose="020B0609020204030204" pitchFamily="49" charset="0"/>
                    <a:cs typeface="Consolas" panose="020B0609020204030204" pitchFamily="49" charset="0"/>
                  </a:rPr>
                  <a:t>,0,0}</a:t>
                </a:r>
                <a:endParaRPr lang="zh-CN" altLang="zh-CN" sz="1600" smtClean="0">
                  <a:solidFill>
                    <a:srgbClr val="0000FF"/>
                  </a:solidFill>
                  <a:latin typeface="Consolas" panose="020B0609020204030204" pitchFamily="49" charset="0"/>
                  <a:cs typeface="Consolas" panose="020B0609020204030204" pitchFamily="49" charset="0"/>
                </a:endParaRPr>
              </a:p>
              <a:p>
                <a:r>
                  <a:rPr lang="en-US" altLang="zh-CN" sz="1600" i="1" smtClean="0">
                    <a:solidFill>
                      <a:srgbClr val="0000FF"/>
                    </a:solidFill>
                    <a:latin typeface="Consolas" panose="020B0609020204030204" pitchFamily="49" charset="0"/>
                    <a:cs typeface="Consolas" panose="020B0609020204030204" pitchFamily="49" charset="0"/>
                  </a:rPr>
                  <a:t>y</a:t>
                </a:r>
                <a:r>
                  <a:rPr lang="en-US" altLang="zh-CN" sz="1600" smtClean="0">
                    <a:solidFill>
                      <a:srgbClr val="0000FF"/>
                    </a:solidFill>
                    <a:latin typeface="Consolas" panose="020B0609020204030204" pitchFamily="49" charset="0"/>
                    <a:cs typeface="Consolas" panose="020B0609020204030204" pitchFamily="49" charset="0"/>
                  </a:rPr>
                  <a:t>[]={0,0,</a:t>
                </a:r>
                <a:r>
                  <a:rPr lang="en-US" altLang="zh-CN" sz="1600" smtClean="0">
                    <a:solidFill>
                      <a:srgbClr val="006600"/>
                    </a:solidFill>
                    <a:latin typeface="Consolas" panose="020B0609020204030204" pitchFamily="49" charset="0"/>
                    <a:cs typeface="Consolas" panose="020B0609020204030204" pitchFamily="49" charset="0"/>
                  </a:rPr>
                  <a:t>1</a:t>
                </a:r>
                <a:r>
                  <a:rPr lang="en-US" altLang="zh-CN" sz="1600" smtClean="0">
                    <a:solidFill>
                      <a:srgbClr val="0000FF"/>
                    </a:solidFill>
                    <a:latin typeface="Consolas" panose="020B0609020204030204" pitchFamily="49" charset="0"/>
                    <a:cs typeface="Consolas" panose="020B0609020204030204" pitchFamily="49" charset="0"/>
                  </a:rPr>
                  <a:t>,0}</a:t>
                </a:r>
                <a:endParaRPr lang="zh-CN" altLang="zh-CN" sz="1600">
                  <a:solidFill>
                    <a:srgbClr val="0000FF"/>
                  </a:solidFill>
                  <a:latin typeface="Consolas" panose="020B0609020204030204" pitchFamily="49" charset="0"/>
                  <a:cs typeface="Consolas" panose="020B0609020204030204" pitchFamily="49" charset="0"/>
                </a:endParaRPr>
              </a:p>
            </p:txBody>
          </p:sp>
          <p:sp>
            <p:nvSpPr>
              <p:cNvPr id="4" name="矩形 3"/>
              <p:cNvSpPr/>
              <p:nvPr/>
            </p:nvSpPr>
            <p:spPr>
              <a:xfrm>
                <a:off x="3286116" y="4656372"/>
                <a:ext cx="1718230" cy="13443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altLang="zh-CN" sz="1600" i="1" smtClean="0">
                    <a:solidFill>
                      <a:srgbClr val="0000FF"/>
                    </a:solidFill>
                    <a:latin typeface="Consolas" panose="020B0609020204030204" pitchFamily="49" charset="0"/>
                    <a:cs typeface="Consolas" panose="020B0609020204030204" pitchFamily="49" charset="0"/>
                  </a:rPr>
                  <a:t>i</a:t>
                </a:r>
                <a:r>
                  <a:rPr lang="en-US" altLang="zh-CN" sz="1600" smtClean="0">
                    <a:solidFill>
                      <a:srgbClr val="0000FF"/>
                    </a:solidFill>
                    <a:latin typeface="Consolas" panose="020B0609020204030204" pitchFamily="49" charset="0"/>
                    <a:cs typeface="Consolas" panose="020B0609020204030204" pitchFamily="49" charset="0"/>
                  </a:rPr>
                  <a:t>=2,f1=9</a:t>
                </a:r>
                <a:endParaRPr lang="zh-CN" altLang="zh-CN" sz="1600" smtClean="0">
                  <a:solidFill>
                    <a:srgbClr val="0000FF"/>
                  </a:solidFill>
                  <a:latin typeface="Consolas" panose="020B0609020204030204" pitchFamily="49" charset="0"/>
                  <a:cs typeface="Consolas" panose="020B0609020204030204" pitchFamily="49" charset="0"/>
                </a:endParaRPr>
              </a:p>
              <a:p>
                <a:r>
                  <a:rPr lang="en-US" altLang="zh-CN" sz="1600" smtClean="0">
                    <a:solidFill>
                      <a:srgbClr val="0000FF"/>
                    </a:solidFill>
                    <a:latin typeface="Consolas" panose="020B0609020204030204" pitchFamily="49" charset="0"/>
                    <a:cs typeface="Consolas" panose="020B0609020204030204" pitchFamily="49" charset="0"/>
                  </a:rPr>
                  <a:t>f2=24,lb=18</a:t>
                </a:r>
                <a:endParaRPr lang="zh-CN" altLang="zh-CN" sz="1600" smtClean="0">
                  <a:solidFill>
                    <a:srgbClr val="0000FF"/>
                  </a:solidFill>
                  <a:latin typeface="Consolas" panose="020B0609020204030204" pitchFamily="49" charset="0"/>
                  <a:cs typeface="Consolas" panose="020B0609020204030204" pitchFamily="49" charset="0"/>
                </a:endParaRPr>
              </a:p>
              <a:p>
                <a:r>
                  <a:rPr lang="en-US" altLang="zh-CN" sz="1600" i="1" smtClean="0">
                    <a:solidFill>
                      <a:srgbClr val="0000FF"/>
                    </a:solidFill>
                    <a:latin typeface="Consolas" panose="020B0609020204030204" pitchFamily="49" charset="0"/>
                    <a:cs typeface="Consolas" panose="020B0609020204030204" pitchFamily="49" charset="0"/>
                  </a:rPr>
                  <a:t>x</a:t>
                </a:r>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1</a:t>
                </a:r>
                <a:r>
                  <a:rPr lang="en-US" altLang="zh-CN" sz="1600" smtClean="0">
                    <a:solidFill>
                      <a:srgbClr val="0000FF"/>
                    </a:solidFill>
                    <a:latin typeface="Consolas" panose="020B0609020204030204" pitchFamily="49" charset="0"/>
                    <a:cs typeface="Consolas" panose="020B0609020204030204" pitchFamily="49" charset="0"/>
                  </a:rPr>
                  <a:t>,0,0}</a:t>
                </a:r>
                <a:endParaRPr lang="zh-CN" altLang="zh-CN" sz="1600" smtClean="0">
                  <a:solidFill>
                    <a:srgbClr val="0000FF"/>
                  </a:solidFill>
                  <a:latin typeface="Consolas" panose="020B0609020204030204" pitchFamily="49" charset="0"/>
                  <a:cs typeface="Consolas" panose="020B0609020204030204" pitchFamily="49" charset="0"/>
                </a:endParaRPr>
              </a:p>
              <a:p>
                <a:r>
                  <a:rPr lang="en-US" altLang="zh-CN" sz="1600" i="1" smtClean="0">
                    <a:solidFill>
                      <a:srgbClr val="0000FF"/>
                    </a:solidFill>
                    <a:latin typeface="Consolas" panose="020B0609020204030204" pitchFamily="49" charset="0"/>
                    <a:cs typeface="Consolas" panose="020B0609020204030204" pitchFamily="49" charset="0"/>
                  </a:rPr>
                  <a:t>y</a:t>
                </a:r>
                <a:r>
                  <a:rPr lang="en-US" altLang="zh-CN" sz="1600" smtClean="0">
                    <a:solidFill>
                      <a:srgbClr val="0000FF"/>
                    </a:solidFill>
                    <a:latin typeface="Consolas" panose="020B0609020204030204" pitchFamily="49" charset="0"/>
                    <a:cs typeface="Consolas" panose="020B0609020204030204" pitchFamily="49" charset="0"/>
                  </a:rPr>
                  <a:t>[]={1,0,</a:t>
                </a:r>
                <a:r>
                  <a:rPr lang="en-US" altLang="zh-CN" sz="1600" smtClean="0">
                    <a:solidFill>
                      <a:srgbClr val="FF00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1</a:t>
                </a:r>
                <a:r>
                  <a:rPr lang="en-US" altLang="zh-CN" sz="1600" smtClean="0">
                    <a:solidFill>
                      <a:srgbClr val="0000FF"/>
                    </a:solidFill>
                    <a:latin typeface="Consolas" panose="020B0609020204030204" pitchFamily="49" charset="0"/>
                    <a:cs typeface="Consolas" panose="020B0609020204030204" pitchFamily="49" charset="0"/>
                  </a:rPr>
                  <a:t>,0}</a:t>
                </a:r>
                <a:endParaRPr lang="zh-CN" altLang="zh-CN" sz="1600">
                  <a:solidFill>
                    <a:srgbClr val="0000FF"/>
                  </a:solidFill>
                  <a:latin typeface="Consolas" panose="020B0609020204030204" pitchFamily="49" charset="0"/>
                  <a:cs typeface="Consolas" panose="020B0609020204030204" pitchFamily="49" charset="0"/>
                </a:endParaRPr>
              </a:p>
            </p:txBody>
          </p:sp>
          <p:sp>
            <p:nvSpPr>
              <p:cNvPr id="5" name="TextBox 4"/>
              <p:cNvSpPr txBox="1"/>
              <p:nvPr/>
            </p:nvSpPr>
            <p:spPr>
              <a:xfrm>
                <a:off x="4224651" y="4254007"/>
                <a:ext cx="500066" cy="276999"/>
              </a:xfrm>
              <a:prstGeom prst="rect">
                <a:avLst/>
              </a:prstGeom>
              <a:noFill/>
            </p:spPr>
            <p:txBody>
              <a:bodyPr wrap="square" lIns="0" tIns="0" rIns="0" bIns="0"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j</a:t>
                </a: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 name="TextBox 5"/>
              <p:cNvSpPr txBox="1"/>
              <p:nvPr/>
            </p:nvSpPr>
            <p:spPr>
              <a:xfrm>
                <a:off x="2428860" y="2957452"/>
                <a:ext cx="928694"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结点</a:t>
                </a:r>
                <a:r>
                  <a:rPr lang="en-US"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e</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2361140" y="4643446"/>
                <a:ext cx="1071570"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结点</a:t>
                </a:r>
                <a:r>
                  <a:rPr lang="en-US"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e1</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9" name="直接连接符 8"/>
              <p:cNvCxnSpPr>
                <a:stCxn id="3" idx="2"/>
                <a:endCxn id="4" idx="0"/>
              </p:cNvCxnSpPr>
              <p:nvPr/>
            </p:nvCxnSpPr>
            <p:spPr>
              <a:xfrm rot="16200000" flipH="1">
                <a:off x="3881342" y="4392483"/>
                <a:ext cx="525918" cy="1859"/>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12" name="下弧形箭头 11"/>
            <p:cNvSpPr/>
            <p:nvPr/>
          </p:nvSpPr>
          <p:spPr>
            <a:xfrm rot="9517349">
              <a:off x="2617909" y="2083317"/>
              <a:ext cx="928694" cy="428628"/>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285720" y="642918"/>
            <a:ext cx="8351838" cy="1423338"/>
          </a:xfrm>
          <a:prstGeom prst="rect">
            <a:avLst/>
          </a:prstGeom>
          <a:solidFill>
            <a:schemeClr val="accent3">
              <a:lumMod val="40000"/>
              <a:lumOff val="60000"/>
            </a:schemeClr>
          </a:solidFill>
          <a:ln w="9525">
            <a:noFill/>
            <a:miter lim="800000"/>
          </a:ln>
        </p:spPr>
        <p:txBody>
          <a:bodyPr>
            <a:spAutoFit/>
          </a:bodyPr>
          <a:lstStyle/>
          <a:p>
            <a:pPr>
              <a:lnSpc>
                <a:spcPct val="150000"/>
              </a:lnSpc>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设活结点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个孩子结</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点，而</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满足限界函数的孩子结点只有</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个，可</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以删除这</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个不满足限界函数的孩子结</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点，使</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得从</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出发的搜索效率提高一倍。</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9" name="组合 38"/>
          <p:cNvGrpSpPr/>
          <p:nvPr/>
        </p:nvGrpSpPr>
        <p:grpSpPr>
          <a:xfrm>
            <a:off x="928662" y="3143248"/>
            <a:ext cx="3071834" cy="1928826"/>
            <a:chOff x="928662" y="3143248"/>
            <a:chExt cx="3071834" cy="1928826"/>
          </a:xfrm>
        </p:grpSpPr>
        <p:sp>
          <p:nvSpPr>
            <p:cNvPr id="5" name="椭圆 4"/>
            <p:cNvSpPr/>
            <p:nvPr/>
          </p:nvSpPr>
          <p:spPr>
            <a:xfrm>
              <a:off x="2214546" y="314324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s</a:t>
              </a:r>
              <a:r>
                <a:rPr lang="en-US" altLang="zh-CN" sz="2000" i="1" baseline="-25000" smtClean="0">
                  <a:solidFill>
                    <a:srgbClr val="0000FF"/>
                  </a:solidFill>
                  <a:latin typeface="Consolas" panose="020B0609020204030204" pitchFamily="49" charset="0"/>
                  <a:cs typeface="Consolas" panose="020B0609020204030204" pitchFamily="49" charset="0"/>
                </a:rPr>
                <a:t>i</a:t>
              </a:r>
              <a:endParaRPr lang="zh-CN" altLang="en-US" sz="2000" i="1" baseline="-25000">
                <a:solidFill>
                  <a:srgbClr val="0000FF"/>
                </a:solidFill>
                <a:latin typeface="Consolas" panose="020B0609020204030204" pitchFamily="49" charset="0"/>
                <a:cs typeface="Consolas" panose="020B0609020204030204" pitchFamily="49" charset="0"/>
              </a:endParaRPr>
            </a:p>
          </p:txBody>
        </p:sp>
        <p:sp>
          <p:nvSpPr>
            <p:cNvPr id="6" name="TextBox 5"/>
            <p:cNvSpPr txBox="1"/>
            <p:nvPr/>
          </p:nvSpPr>
          <p:spPr>
            <a:xfrm>
              <a:off x="2714612" y="3143248"/>
              <a:ext cx="928694" cy="400110"/>
            </a:xfrm>
            <a:prstGeom prst="rect">
              <a:avLst/>
            </a:prstGeom>
            <a:noFill/>
          </p:spPr>
          <p:txBody>
            <a:bodyPr wrap="square" lIns="0" rIns="0" rtlCol="0">
              <a:spAutoFit/>
            </a:bodyPr>
            <a:lstStyle/>
            <a:p>
              <a:r>
                <a:rPr lang="zh-CN" altLang="en-US"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活结点</a:t>
              </a:r>
              <a:endPar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椭圆 6"/>
            <p:cNvSpPr/>
            <p:nvPr/>
          </p:nvSpPr>
          <p:spPr>
            <a:xfrm>
              <a:off x="928662"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s</a:t>
              </a:r>
              <a:r>
                <a:rPr lang="en-US" altLang="zh-CN" sz="2000" i="1" baseline="-25000" smtClean="0">
                  <a:solidFill>
                    <a:srgbClr val="0000FF"/>
                  </a:solidFill>
                  <a:latin typeface="Consolas" panose="020B0609020204030204" pitchFamily="49" charset="0"/>
                  <a:cs typeface="Consolas" panose="020B0609020204030204" pitchFamily="49" charset="0"/>
                </a:rPr>
                <a:t>i</a:t>
              </a:r>
              <a:r>
                <a:rPr lang="en-US" altLang="zh-CN" sz="2000" baseline="-25000" smtClean="0">
                  <a:solidFill>
                    <a:srgbClr val="0000FF"/>
                  </a:solidFill>
                  <a:latin typeface="Consolas" panose="020B0609020204030204" pitchFamily="49" charset="0"/>
                  <a:cs typeface="Consolas" panose="020B0609020204030204" pitchFamily="49" charset="0"/>
                </a:rPr>
                <a:t>1</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1785918"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s</a:t>
              </a:r>
              <a:r>
                <a:rPr lang="en-US" altLang="zh-CN" sz="2000" i="1" baseline="-25000" smtClean="0">
                  <a:solidFill>
                    <a:srgbClr val="0000FF"/>
                  </a:solidFill>
                  <a:latin typeface="Consolas" panose="020B0609020204030204" pitchFamily="49" charset="0"/>
                  <a:cs typeface="Consolas" panose="020B0609020204030204" pitchFamily="49" charset="0"/>
                </a:rPr>
                <a:t>i</a:t>
              </a:r>
              <a:r>
                <a:rPr lang="en-US" altLang="zh-CN" sz="2000" baseline="-25000" smtClean="0">
                  <a:solidFill>
                    <a:srgbClr val="0000FF"/>
                  </a:solidFill>
                  <a:latin typeface="Consolas" panose="020B0609020204030204" pitchFamily="49" charset="0"/>
                  <a:cs typeface="Consolas" panose="020B0609020204030204" pitchFamily="49" charset="0"/>
                </a:rPr>
                <a:t>2</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2571736"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s</a:t>
              </a:r>
              <a:r>
                <a:rPr lang="en-US" altLang="zh-CN" sz="2000" i="1" baseline="-25000" smtClean="0">
                  <a:solidFill>
                    <a:srgbClr val="0000FF"/>
                  </a:solidFill>
                  <a:latin typeface="Consolas" panose="020B0609020204030204" pitchFamily="49" charset="0"/>
                  <a:cs typeface="Consolas" panose="020B0609020204030204" pitchFamily="49" charset="0"/>
                </a:rPr>
                <a:t>i</a:t>
              </a:r>
              <a:r>
                <a:rPr lang="en-US" altLang="zh-CN" sz="2000" baseline="-25000" smtClean="0">
                  <a:solidFill>
                    <a:srgbClr val="0000FF"/>
                  </a:solidFill>
                  <a:latin typeface="Consolas" panose="020B0609020204030204" pitchFamily="49" charset="0"/>
                  <a:cs typeface="Consolas" panose="020B0609020204030204" pitchFamily="49" charset="0"/>
                </a:rPr>
                <a:t>3</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3500430"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s</a:t>
              </a:r>
              <a:r>
                <a:rPr lang="en-US" altLang="zh-CN" sz="2000" i="1" baseline="-25000" smtClean="0">
                  <a:solidFill>
                    <a:srgbClr val="0000FF"/>
                  </a:solidFill>
                  <a:latin typeface="Consolas" panose="020B0609020204030204" pitchFamily="49" charset="0"/>
                  <a:cs typeface="Consolas" panose="020B0609020204030204" pitchFamily="49" charset="0"/>
                </a:rPr>
                <a:t>i</a:t>
              </a:r>
              <a:r>
                <a:rPr lang="en-US" altLang="zh-CN" sz="2000" baseline="-25000" smtClean="0">
                  <a:solidFill>
                    <a:srgbClr val="0000FF"/>
                  </a:solidFill>
                  <a:latin typeface="Consolas" panose="020B0609020204030204" pitchFamily="49" charset="0"/>
                  <a:cs typeface="Consolas" panose="020B0609020204030204" pitchFamily="49" charset="0"/>
                </a:rPr>
                <a:t>4</a:t>
              </a:r>
              <a:endParaRPr lang="zh-CN" altLang="en-US" sz="2000" baseline="-25000">
                <a:solidFill>
                  <a:srgbClr val="0000FF"/>
                </a:solidFill>
                <a:latin typeface="Consolas" panose="020B0609020204030204" pitchFamily="49" charset="0"/>
                <a:cs typeface="Consolas" panose="020B0609020204030204" pitchFamily="49" charset="0"/>
              </a:endParaRPr>
            </a:p>
          </p:txBody>
        </p:sp>
        <p:cxnSp>
          <p:nvCxnSpPr>
            <p:cNvPr id="12" name="直接箭头连接符 11"/>
            <p:cNvCxnSpPr>
              <a:stCxn id="5" idx="3"/>
              <a:endCxn id="7" idx="7"/>
            </p:cNvCxnSpPr>
            <p:nvPr/>
          </p:nvCxnSpPr>
          <p:spPr>
            <a:xfrm rot="5400000">
              <a:off x="1278826" y="3646750"/>
              <a:ext cx="1075160" cy="9218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5" idx="4"/>
              <a:endCxn id="8" idx="0"/>
            </p:cNvCxnSpPr>
            <p:nvPr/>
          </p:nvCxnSpPr>
          <p:spPr>
            <a:xfrm rot="5400000">
              <a:off x="1768059" y="3911207"/>
              <a:ext cx="928694" cy="3929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5" idx="4"/>
            </p:cNvCxnSpPr>
            <p:nvPr/>
          </p:nvCxnSpPr>
          <p:spPr>
            <a:xfrm rot="16200000" flipH="1">
              <a:off x="2138775" y="3933398"/>
              <a:ext cx="928693" cy="3485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5" idx="5"/>
              <a:endCxn id="10" idx="1"/>
            </p:cNvCxnSpPr>
            <p:nvPr/>
          </p:nvCxnSpPr>
          <p:spPr>
            <a:xfrm rot="16200000" flipH="1">
              <a:off x="2539453" y="3611031"/>
              <a:ext cx="1075160" cy="9932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rot="16200000" flipH="1">
              <a:off x="1643042" y="4024568"/>
              <a:ext cx="357190"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714480" y="4024568"/>
              <a:ext cx="214314"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2917271" y="3988849"/>
              <a:ext cx="285752"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2880798" y="4000504"/>
              <a:ext cx="285752"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4286248" y="3143248"/>
            <a:ext cx="2786082" cy="1928826"/>
            <a:chOff x="4286248" y="3143248"/>
            <a:chExt cx="2786082" cy="1928826"/>
          </a:xfrm>
        </p:grpSpPr>
        <p:sp>
          <p:nvSpPr>
            <p:cNvPr id="20" name="椭圆 19"/>
            <p:cNvSpPr/>
            <p:nvPr/>
          </p:nvSpPr>
          <p:spPr>
            <a:xfrm>
              <a:off x="5643570" y="314324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s</a:t>
              </a:r>
              <a:r>
                <a:rPr lang="en-US" altLang="zh-CN" sz="2000" i="1" baseline="-25000" smtClean="0">
                  <a:solidFill>
                    <a:srgbClr val="0000FF"/>
                  </a:solidFill>
                  <a:latin typeface="Consolas" panose="020B0609020204030204" pitchFamily="49" charset="0"/>
                  <a:cs typeface="Consolas" panose="020B0609020204030204" pitchFamily="49" charset="0"/>
                </a:rPr>
                <a:t>i</a:t>
              </a:r>
              <a:endParaRPr lang="zh-CN" altLang="en-US" sz="2000" i="1" baseline="-25000">
                <a:solidFill>
                  <a:srgbClr val="0000FF"/>
                </a:solidFill>
                <a:latin typeface="Consolas" panose="020B0609020204030204" pitchFamily="49" charset="0"/>
                <a:cs typeface="Consolas" panose="020B0609020204030204" pitchFamily="49" charset="0"/>
              </a:endParaRPr>
            </a:p>
          </p:txBody>
        </p:sp>
        <p:sp>
          <p:nvSpPr>
            <p:cNvPr id="21" name="TextBox 20"/>
            <p:cNvSpPr txBox="1"/>
            <p:nvPr/>
          </p:nvSpPr>
          <p:spPr>
            <a:xfrm>
              <a:off x="6143636" y="3143248"/>
              <a:ext cx="928694" cy="400110"/>
            </a:xfrm>
            <a:prstGeom prst="rect">
              <a:avLst/>
            </a:prstGeom>
            <a:noFill/>
          </p:spPr>
          <p:txBody>
            <a:bodyPr wrap="square" lIns="0" rIns="0" rtlCol="0">
              <a:spAutoFit/>
            </a:bodyPr>
            <a:lstStyle/>
            <a:p>
              <a:r>
                <a:rPr lang="zh-CN" altLang="en-US"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活结点</a:t>
              </a:r>
              <a:endPar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23" name="椭圆 22"/>
            <p:cNvSpPr/>
            <p:nvPr/>
          </p:nvSpPr>
          <p:spPr>
            <a:xfrm>
              <a:off x="5214942"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s</a:t>
              </a:r>
              <a:r>
                <a:rPr lang="en-US" altLang="zh-CN" sz="2000" i="1" baseline="-25000" smtClean="0">
                  <a:solidFill>
                    <a:srgbClr val="0000FF"/>
                  </a:solidFill>
                  <a:latin typeface="Consolas" panose="020B0609020204030204" pitchFamily="49" charset="0"/>
                  <a:cs typeface="Consolas" panose="020B0609020204030204" pitchFamily="49" charset="0"/>
                </a:rPr>
                <a:t>i</a:t>
              </a:r>
              <a:r>
                <a:rPr lang="en-US" altLang="zh-CN" sz="2000" baseline="-25000" smtClean="0">
                  <a:solidFill>
                    <a:srgbClr val="0000FF"/>
                  </a:solidFill>
                  <a:latin typeface="Consolas" panose="020B0609020204030204" pitchFamily="49" charset="0"/>
                  <a:cs typeface="Consolas" panose="020B0609020204030204" pitchFamily="49" charset="0"/>
                </a:rPr>
                <a:t>2</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24" name="椭圆 23"/>
            <p:cNvSpPr/>
            <p:nvPr/>
          </p:nvSpPr>
          <p:spPr>
            <a:xfrm>
              <a:off x="6072198"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s</a:t>
              </a:r>
              <a:r>
                <a:rPr lang="en-US" altLang="zh-CN" sz="2000" i="1" baseline="-25000" smtClean="0">
                  <a:solidFill>
                    <a:srgbClr val="0000FF"/>
                  </a:solidFill>
                  <a:latin typeface="Consolas" panose="020B0609020204030204" pitchFamily="49" charset="0"/>
                  <a:cs typeface="Consolas" panose="020B0609020204030204" pitchFamily="49" charset="0"/>
                </a:rPr>
                <a:t>i</a:t>
              </a:r>
              <a:r>
                <a:rPr lang="en-US" altLang="zh-CN" sz="2000" baseline="-25000" smtClean="0">
                  <a:solidFill>
                    <a:srgbClr val="0000FF"/>
                  </a:solidFill>
                  <a:latin typeface="Consolas" panose="020B0609020204030204" pitchFamily="49" charset="0"/>
                  <a:cs typeface="Consolas" panose="020B0609020204030204" pitchFamily="49" charset="0"/>
                </a:rPr>
                <a:t>3</a:t>
              </a:r>
              <a:endParaRPr lang="zh-CN" altLang="en-US" sz="2000" baseline="-25000">
                <a:solidFill>
                  <a:srgbClr val="0000FF"/>
                </a:solidFill>
                <a:latin typeface="Consolas" panose="020B0609020204030204" pitchFamily="49" charset="0"/>
                <a:cs typeface="Consolas" panose="020B0609020204030204" pitchFamily="49" charset="0"/>
              </a:endParaRPr>
            </a:p>
          </p:txBody>
        </p:sp>
        <p:cxnSp>
          <p:nvCxnSpPr>
            <p:cNvPr id="27" name="直接箭头连接符 26"/>
            <p:cNvCxnSpPr>
              <a:endCxn id="23" idx="0"/>
            </p:cNvCxnSpPr>
            <p:nvPr/>
          </p:nvCxnSpPr>
          <p:spPr>
            <a:xfrm rot="5400000">
              <a:off x="5119296" y="3963595"/>
              <a:ext cx="954093" cy="2627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endCxn id="24" idx="0"/>
            </p:cNvCxnSpPr>
            <p:nvPr/>
          </p:nvCxnSpPr>
          <p:spPr>
            <a:xfrm rot="16200000" flipH="1">
              <a:off x="5667779" y="3917555"/>
              <a:ext cx="954095" cy="3548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右箭头 39"/>
            <p:cNvSpPr/>
            <p:nvPr/>
          </p:nvSpPr>
          <p:spPr>
            <a:xfrm>
              <a:off x="4286248" y="3857628"/>
              <a:ext cx="500066"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3786190"/>
            <a:ext cx="8858280" cy="2400657"/>
          </a:xfrm>
          <a:prstGeom prst="rect">
            <a:avLst/>
          </a:prstGeom>
          <a:noFill/>
        </p:spPr>
        <p:txBody>
          <a:bodyPr wrap="square" rtlCol="0">
            <a:spAutoFit/>
          </a:bodyPr>
          <a:lstStyle/>
          <a:p>
            <a:pPr>
              <a:lnSpc>
                <a:spcPts val="3000"/>
              </a:lnSpc>
            </a:pPr>
            <a:r>
              <a:rPr lang="en-US" altLang="zh-CN" sz="200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那么如果计算</a:t>
            </a:r>
            <a:r>
              <a:rPr lang="en-US" altLang="zh-CN" sz="200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lb</a:t>
            </a:r>
            <a:r>
              <a:rPr lang="zh-CN" altLang="zh-CN" sz="200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呢？</a:t>
            </a:r>
            <a:endParaRPr lang="en-US" altLang="zh-CN" sz="200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ts val="3000"/>
              </a:lnSpc>
            </a:pPr>
            <a:r>
              <a:rPr lang="en-US" altLang="zh-CN" sz="2000" smtClean="0">
                <a:solidFill>
                  <a:srgbClr val="0000FF"/>
                </a:solidFill>
                <a:ea typeface="楷体" panose="02010609060101010101" pitchFamily="49" charset="-122"/>
                <a:cs typeface="Times New Roman" panose="02020603050405020304" pitchFamily="18"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对于结点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e1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，后面还有两步，只能选择</a:t>
            </a:r>
            <a:r>
              <a:rPr lang="zh-CN" altLang="zh-CN" sz="2000" u="sng" smtClean="0">
                <a:solidFill>
                  <a:srgbClr val="99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2000" u="sng"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u="sng" smtClean="0">
                <a:solidFill>
                  <a:srgbClr val="99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u="sng" smtClean="0">
                <a:solidFill>
                  <a:srgbClr val="99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，其最少的执行时间为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      e1.f1+</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作业</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在</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M2</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上的时间和</a:t>
            </a:r>
            <a:endPar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这是考虑作业没有等待的情况，所以</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定义为：</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      lb=e1.f1+</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没有分配的作业在</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M2</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上的时间和</a:t>
            </a:r>
            <a:endPar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上面有</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e1.lb=e1.f1+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上的时间和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=9+9=18</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11" name="表格 10"/>
          <p:cNvGraphicFramePr>
            <a:graphicFrameLocks noGrp="1"/>
          </p:cNvGraphicFramePr>
          <p:nvPr/>
        </p:nvGraphicFramePr>
        <p:xfrm>
          <a:off x="142844" y="642918"/>
          <a:ext cx="3214710" cy="1097280"/>
        </p:xfrm>
        <a:graphic>
          <a:graphicData uri="http://schemas.openxmlformats.org/drawingml/2006/table">
            <a:tbl>
              <a:tblPr>
                <a:tableStyleId>{775DCB02-9BB8-47FD-8907-85C794F793BA}</a:tableStyleId>
              </a:tblPr>
              <a:tblGrid>
                <a:gridCol w="1046850"/>
                <a:gridCol w="541965"/>
                <a:gridCol w="541965"/>
                <a:gridCol w="541965"/>
                <a:gridCol w="541965"/>
              </a:tblGrid>
              <a:tr h="0">
                <a:tc>
                  <a:txBody>
                    <a:bodyPr/>
                    <a:lstStyle/>
                    <a:p>
                      <a:pPr indent="0" algn="ctr">
                        <a:lnSpc>
                          <a:spcPct val="150000"/>
                        </a:lnSpc>
                        <a:spcAft>
                          <a:spcPts val="0"/>
                        </a:spcAft>
                      </a:pPr>
                      <a:r>
                        <a:rPr lang="zh-CN" sz="1600" b="1" kern="100">
                          <a:solidFill>
                            <a:srgbClr val="C00000"/>
                          </a:solidFill>
                          <a:latin typeface="Consolas" panose="020B0609020204030204" pitchFamily="49" charset="0"/>
                          <a:cs typeface="Consolas" panose="020B0609020204030204" pitchFamily="49" charset="0"/>
                        </a:rPr>
                        <a:t>作业编号</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1</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2</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3</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M1</a:t>
                      </a:r>
                      <a:r>
                        <a:rPr lang="zh-CN" sz="1600" b="1" kern="100">
                          <a:solidFill>
                            <a:srgbClr val="C00000"/>
                          </a:solidFill>
                          <a:latin typeface="Consolas" panose="020B0609020204030204" pitchFamily="49" charset="0"/>
                          <a:cs typeface="Consolas" panose="020B0609020204030204" pitchFamily="49" charset="0"/>
                        </a:rPr>
                        <a:t>时间</a:t>
                      </a:r>
                      <a:r>
                        <a:rPr lang="en-US" sz="1600" b="1" kern="100">
                          <a:solidFill>
                            <a:srgbClr val="C00000"/>
                          </a:solidFill>
                          <a:latin typeface="Consolas" panose="020B0609020204030204" pitchFamily="49" charset="0"/>
                          <a:cs typeface="Consolas" panose="020B0609020204030204" pitchFamily="49" charset="0"/>
                        </a:rPr>
                        <a:t>a</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anose="020B0609020204030204" pitchFamily="49" charset="0"/>
                          <a:ea typeface="+mn-ea"/>
                          <a:cs typeface="Consolas" panose="020B0609020204030204" pitchFamily="49" charset="0"/>
                        </a:rPr>
                        <a:t>5</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anose="020B0609020204030204" pitchFamily="49" charset="0"/>
                          <a:cs typeface="Consolas" panose="020B0609020204030204" pitchFamily="49" charset="0"/>
                        </a:rPr>
                        <a:t>12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anose="020B0609020204030204" pitchFamily="49" charset="0"/>
                          <a:ea typeface="+mn-ea"/>
                          <a:cs typeface="Consolas" panose="020B0609020204030204" pitchFamily="49" charset="0"/>
                        </a:rPr>
                        <a:t>4</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M2</a:t>
                      </a:r>
                      <a:r>
                        <a:rPr lang="zh-CN" sz="1600" b="1" kern="100">
                          <a:solidFill>
                            <a:srgbClr val="C00000"/>
                          </a:solidFill>
                          <a:latin typeface="Consolas" panose="020B0609020204030204" pitchFamily="49" charset="0"/>
                          <a:cs typeface="Consolas" panose="020B0609020204030204" pitchFamily="49" charset="0"/>
                        </a:rPr>
                        <a:t>时间</a:t>
                      </a:r>
                      <a:r>
                        <a:rPr lang="en-US" sz="1600" b="1" kern="100">
                          <a:solidFill>
                            <a:srgbClr val="C00000"/>
                          </a:solidFill>
                          <a:latin typeface="Consolas" panose="020B0609020204030204" pitchFamily="49" charset="0"/>
                          <a:cs typeface="Consolas" panose="020B0609020204030204" pitchFamily="49" charset="0"/>
                        </a:rPr>
                        <a:t>b</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anose="020B0609020204030204" pitchFamily="49" charset="0"/>
                          <a:cs typeface="Consolas" panose="020B0609020204030204" pitchFamily="49" charset="0"/>
                        </a:rPr>
                        <a:t>6</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anose="020B0609020204030204" pitchFamily="49" charset="0"/>
                          <a:cs typeface="Consolas" panose="020B0609020204030204" pitchFamily="49" charset="0"/>
                        </a:rPr>
                        <a:t>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anose="020B0609020204030204" pitchFamily="49" charset="0"/>
                          <a:cs typeface="Consolas" panose="020B0609020204030204" pitchFamily="49" charset="0"/>
                        </a:rPr>
                        <a:t>14</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bl>
          </a:graphicData>
        </a:graphic>
      </p:graphicFrame>
      <p:grpSp>
        <p:nvGrpSpPr>
          <p:cNvPr id="13" name="组合 9"/>
          <p:cNvGrpSpPr/>
          <p:nvPr/>
        </p:nvGrpSpPr>
        <p:grpSpPr>
          <a:xfrm>
            <a:off x="4000496" y="142852"/>
            <a:ext cx="3143272" cy="3214710"/>
            <a:chOff x="2335875" y="2786058"/>
            <a:chExt cx="3143272" cy="3214710"/>
          </a:xfrm>
        </p:grpSpPr>
        <p:sp>
          <p:nvSpPr>
            <p:cNvPr id="15" name="矩形 2"/>
            <p:cNvSpPr/>
            <p:nvPr/>
          </p:nvSpPr>
          <p:spPr>
            <a:xfrm>
              <a:off x="3491409" y="2786058"/>
              <a:ext cx="1773424" cy="13443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altLang="zh-CN" sz="1600" i="1" smtClean="0">
                  <a:solidFill>
                    <a:srgbClr val="0000FF"/>
                  </a:solidFill>
                  <a:latin typeface="Consolas" panose="020B0609020204030204" pitchFamily="49" charset="0"/>
                  <a:cs typeface="Consolas" panose="020B0609020204030204" pitchFamily="49" charset="0"/>
                </a:rPr>
                <a:t>i</a:t>
              </a:r>
              <a:r>
                <a:rPr lang="en-US" altLang="zh-CN" sz="1600" smtClean="0">
                  <a:solidFill>
                    <a:srgbClr val="0000FF"/>
                  </a:solidFill>
                  <a:latin typeface="Consolas" panose="020B0609020204030204" pitchFamily="49" charset="0"/>
                  <a:cs typeface="Consolas" panose="020B0609020204030204" pitchFamily="49" charset="0"/>
                </a:rPr>
                <a:t>=1,f1=4</a:t>
              </a:r>
              <a:endParaRPr lang="zh-CN" altLang="zh-CN" sz="1600" smtClean="0">
                <a:solidFill>
                  <a:srgbClr val="0000FF"/>
                </a:solidFill>
                <a:latin typeface="Consolas" panose="020B0609020204030204" pitchFamily="49" charset="0"/>
                <a:cs typeface="Consolas" panose="020B0609020204030204" pitchFamily="49" charset="0"/>
              </a:endParaRPr>
            </a:p>
            <a:p>
              <a:r>
                <a:rPr lang="en-US" altLang="zh-CN" sz="1600" smtClean="0">
                  <a:solidFill>
                    <a:srgbClr val="0000FF"/>
                  </a:solidFill>
                  <a:latin typeface="Consolas" panose="020B0609020204030204" pitchFamily="49" charset="0"/>
                  <a:cs typeface="Consolas" panose="020B0609020204030204" pitchFamily="49" charset="0"/>
                </a:rPr>
                <a:t>f2=18,lb=19</a:t>
              </a:r>
              <a:endParaRPr lang="zh-CN" altLang="zh-CN" sz="1600" smtClean="0">
                <a:solidFill>
                  <a:srgbClr val="0000FF"/>
                </a:solidFill>
                <a:latin typeface="Consolas" panose="020B0609020204030204" pitchFamily="49" charset="0"/>
                <a:cs typeface="Consolas" panose="020B0609020204030204" pitchFamily="49" charset="0"/>
              </a:endParaRPr>
            </a:p>
            <a:p>
              <a:r>
                <a:rPr lang="en-US" altLang="zh-CN" sz="1600" i="1" smtClean="0">
                  <a:solidFill>
                    <a:srgbClr val="0000FF"/>
                  </a:solidFill>
                  <a:latin typeface="Consolas" panose="020B0609020204030204" pitchFamily="49" charset="0"/>
                  <a:cs typeface="Consolas" panose="020B0609020204030204" pitchFamily="49" charset="0"/>
                </a:rPr>
                <a:t>x</a:t>
              </a:r>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006600"/>
                  </a:solidFill>
                  <a:latin typeface="Consolas" panose="020B0609020204030204" pitchFamily="49" charset="0"/>
                  <a:cs typeface="Consolas" panose="020B0609020204030204" pitchFamily="49" charset="0"/>
                </a:rPr>
                <a:t>0</a:t>
              </a:r>
              <a:r>
                <a:rPr lang="en-US" altLang="zh-CN" sz="1600" smtClean="0">
                  <a:solidFill>
                    <a:srgbClr val="0000FF"/>
                  </a:solidFill>
                  <a:latin typeface="Consolas" panose="020B0609020204030204" pitchFamily="49" charset="0"/>
                  <a:cs typeface="Consolas" panose="020B0609020204030204" pitchFamily="49" charset="0"/>
                </a:rPr>
                <a:t>,0,0}</a:t>
              </a:r>
              <a:endParaRPr lang="zh-CN" altLang="zh-CN" sz="1600" smtClean="0">
                <a:solidFill>
                  <a:srgbClr val="0000FF"/>
                </a:solidFill>
                <a:latin typeface="Consolas" panose="020B0609020204030204" pitchFamily="49" charset="0"/>
                <a:cs typeface="Consolas" panose="020B0609020204030204" pitchFamily="49" charset="0"/>
              </a:endParaRPr>
            </a:p>
            <a:p>
              <a:r>
                <a:rPr lang="en-US" altLang="zh-CN" sz="1600" i="1" smtClean="0">
                  <a:solidFill>
                    <a:srgbClr val="0000FF"/>
                  </a:solidFill>
                  <a:latin typeface="Consolas" panose="020B0609020204030204" pitchFamily="49" charset="0"/>
                  <a:cs typeface="Consolas" panose="020B0609020204030204" pitchFamily="49" charset="0"/>
                </a:rPr>
                <a:t>y</a:t>
              </a:r>
              <a:r>
                <a:rPr lang="en-US" altLang="zh-CN" sz="1600" smtClean="0">
                  <a:solidFill>
                    <a:srgbClr val="0000FF"/>
                  </a:solidFill>
                  <a:latin typeface="Consolas" panose="020B0609020204030204" pitchFamily="49" charset="0"/>
                  <a:cs typeface="Consolas" panose="020B0609020204030204" pitchFamily="49" charset="0"/>
                </a:rPr>
                <a:t>[]={0,0,</a:t>
              </a:r>
              <a:r>
                <a:rPr lang="en-US" altLang="zh-CN" sz="1600" smtClean="0">
                  <a:solidFill>
                    <a:srgbClr val="006600"/>
                  </a:solidFill>
                  <a:latin typeface="Consolas" panose="020B0609020204030204" pitchFamily="49" charset="0"/>
                  <a:cs typeface="Consolas" panose="020B0609020204030204" pitchFamily="49" charset="0"/>
                </a:rPr>
                <a:t>1</a:t>
              </a:r>
              <a:r>
                <a:rPr lang="en-US" altLang="zh-CN" sz="1600" smtClean="0">
                  <a:solidFill>
                    <a:srgbClr val="0000FF"/>
                  </a:solidFill>
                  <a:latin typeface="Consolas" panose="020B0609020204030204" pitchFamily="49" charset="0"/>
                  <a:cs typeface="Consolas" panose="020B0609020204030204" pitchFamily="49" charset="0"/>
                </a:rPr>
                <a:t>,0}</a:t>
              </a:r>
              <a:endParaRPr lang="zh-CN" altLang="zh-CN" sz="1600">
                <a:solidFill>
                  <a:srgbClr val="0000FF"/>
                </a:solidFill>
                <a:latin typeface="Consolas" panose="020B0609020204030204" pitchFamily="49" charset="0"/>
                <a:cs typeface="Consolas" panose="020B0609020204030204" pitchFamily="49" charset="0"/>
              </a:endParaRPr>
            </a:p>
          </p:txBody>
        </p:sp>
        <p:sp>
          <p:nvSpPr>
            <p:cNvPr id="16" name="矩形 15"/>
            <p:cNvSpPr/>
            <p:nvPr/>
          </p:nvSpPr>
          <p:spPr>
            <a:xfrm>
              <a:off x="3286115" y="4656372"/>
              <a:ext cx="2193032" cy="13443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altLang="zh-CN" sz="1600" i="1" smtClean="0">
                  <a:solidFill>
                    <a:srgbClr val="0000FF"/>
                  </a:solidFill>
                  <a:latin typeface="Consolas" panose="020B0609020204030204" pitchFamily="49" charset="0"/>
                  <a:cs typeface="Consolas" panose="020B0609020204030204" pitchFamily="49" charset="0"/>
                </a:rPr>
                <a:t>i</a:t>
              </a:r>
              <a:r>
                <a:rPr lang="en-US" altLang="zh-CN" sz="1600" smtClean="0">
                  <a:solidFill>
                    <a:srgbClr val="0000FF"/>
                  </a:solidFill>
                  <a:latin typeface="Consolas" panose="020B0609020204030204" pitchFamily="49" charset="0"/>
                  <a:cs typeface="Consolas" panose="020B0609020204030204" pitchFamily="49" charset="0"/>
                </a:rPr>
                <a:t>=2,f1=9</a:t>
              </a:r>
              <a:endParaRPr lang="zh-CN" altLang="zh-CN" sz="1600" smtClean="0">
                <a:solidFill>
                  <a:srgbClr val="0000FF"/>
                </a:solidFill>
                <a:latin typeface="Consolas" panose="020B0609020204030204" pitchFamily="49" charset="0"/>
                <a:cs typeface="Consolas" panose="020B0609020204030204" pitchFamily="49" charset="0"/>
              </a:endParaRPr>
            </a:p>
            <a:p>
              <a:r>
                <a:rPr lang="en-US" altLang="zh-CN" sz="1600" smtClean="0">
                  <a:solidFill>
                    <a:srgbClr val="0000FF"/>
                  </a:solidFill>
                  <a:latin typeface="Consolas" panose="020B0609020204030204" pitchFamily="49" charset="0"/>
                  <a:cs typeface="Consolas" panose="020B0609020204030204" pitchFamily="49" charset="0"/>
                </a:rPr>
                <a:t>f2=24,lb=18</a:t>
              </a:r>
              <a:endParaRPr lang="zh-CN" altLang="zh-CN" sz="1600" smtClean="0">
                <a:solidFill>
                  <a:srgbClr val="0000FF"/>
                </a:solidFill>
                <a:latin typeface="Consolas" panose="020B0609020204030204" pitchFamily="49" charset="0"/>
                <a:cs typeface="Consolas" panose="020B0609020204030204" pitchFamily="49" charset="0"/>
              </a:endParaRPr>
            </a:p>
            <a:p>
              <a:r>
                <a:rPr lang="en-US" altLang="zh-CN" sz="1600" i="1" smtClean="0">
                  <a:solidFill>
                    <a:srgbClr val="0000FF"/>
                  </a:solidFill>
                  <a:latin typeface="Consolas" panose="020B0609020204030204" pitchFamily="49" charset="0"/>
                  <a:cs typeface="Consolas" panose="020B0609020204030204" pitchFamily="49" charset="0"/>
                </a:rPr>
                <a:t>x</a:t>
              </a:r>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1</a:t>
              </a:r>
              <a:r>
                <a:rPr lang="en-US" altLang="zh-CN" sz="1600" smtClean="0">
                  <a:solidFill>
                    <a:srgbClr val="0000FF"/>
                  </a:solidFill>
                  <a:latin typeface="Consolas" panose="020B0609020204030204" pitchFamily="49" charset="0"/>
                  <a:cs typeface="Consolas" panose="020B0609020204030204" pitchFamily="49" charset="0"/>
                </a:rPr>
                <a:t>, 0, 0}</a:t>
              </a:r>
              <a:endParaRPr lang="zh-CN" altLang="zh-CN" sz="1600" smtClean="0">
                <a:solidFill>
                  <a:srgbClr val="0000FF"/>
                </a:solidFill>
                <a:latin typeface="Consolas" panose="020B0609020204030204" pitchFamily="49" charset="0"/>
                <a:cs typeface="Consolas" panose="020B0609020204030204" pitchFamily="49" charset="0"/>
              </a:endParaRPr>
            </a:p>
            <a:p>
              <a:r>
                <a:rPr lang="en-US" altLang="zh-CN" sz="1600" i="1" smtClean="0">
                  <a:solidFill>
                    <a:srgbClr val="0000FF"/>
                  </a:solidFill>
                  <a:latin typeface="Consolas" panose="020B0609020204030204" pitchFamily="49" charset="0"/>
                  <a:cs typeface="Consolas" panose="020B0609020204030204" pitchFamily="49" charset="0"/>
                </a:rPr>
                <a:t>y</a:t>
              </a:r>
              <a:r>
                <a:rPr lang="en-US" altLang="zh-CN" sz="1600" smtClean="0">
                  <a:solidFill>
                    <a:srgbClr val="0000FF"/>
                  </a:solidFill>
                  <a:latin typeface="Consolas" panose="020B0609020204030204" pitchFamily="49" charset="0"/>
                  <a:cs typeface="Consolas" panose="020B0609020204030204" pitchFamily="49" charset="0"/>
                </a:rPr>
                <a:t>[]={1, 0 , </a:t>
              </a:r>
              <a:r>
                <a:rPr lang="en-US" altLang="zh-CN" sz="1600" smtClean="0">
                  <a:solidFill>
                    <a:srgbClr val="FF00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1</a:t>
              </a:r>
              <a:r>
                <a:rPr lang="en-US" altLang="zh-CN" sz="1600" smtClean="0">
                  <a:solidFill>
                    <a:srgbClr val="0000FF"/>
                  </a:solidFill>
                  <a:latin typeface="Consolas" panose="020B0609020204030204" pitchFamily="49" charset="0"/>
                  <a:cs typeface="Consolas" panose="020B0609020204030204" pitchFamily="49" charset="0"/>
                </a:rPr>
                <a:t>, 0 }</a:t>
              </a:r>
              <a:endParaRPr lang="zh-CN" altLang="zh-CN" sz="1600">
                <a:solidFill>
                  <a:srgbClr val="0000FF"/>
                </a:solidFill>
                <a:latin typeface="Consolas" panose="020B0609020204030204" pitchFamily="49" charset="0"/>
                <a:cs typeface="Consolas" panose="020B0609020204030204" pitchFamily="49" charset="0"/>
              </a:endParaRPr>
            </a:p>
          </p:txBody>
        </p:sp>
        <p:sp>
          <p:nvSpPr>
            <p:cNvPr id="17" name="TextBox 16"/>
            <p:cNvSpPr txBox="1"/>
            <p:nvPr/>
          </p:nvSpPr>
          <p:spPr>
            <a:xfrm>
              <a:off x="4479015" y="4214818"/>
              <a:ext cx="571504" cy="276999"/>
            </a:xfrm>
            <a:prstGeom prst="rect">
              <a:avLst/>
            </a:prstGeom>
            <a:noFill/>
          </p:spPr>
          <p:txBody>
            <a:bodyPr wrap="square" lIns="0" tIns="0" rIns="0" bIns="0"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j</a:t>
              </a: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8" name="TextBox 17"/>
            <p:cNvSpPr txBox="1"/>
            <p:nvPr/>
          </p:nvSpPr>
          <p:spPr>
            <a:xfrm>
              <a:off x="2621627" y="2928934"/>
              <a:ext cx="928694"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结点</a:t>
              </a:r>
              <a:r>
                <a:rPr lang="en-US"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e</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9" name="TextBox 18"/>
            <p:cNvSpPr txBox="1"/>
            <p:nvPr/>
          </p:nvSpPr>
          <p:spPr>
            <a:xfrm>
              <a:off x="2335875" y="4743402"/>
              <a:ext cx="1071570"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结点</a:t>
              </a:r>
              <a:r>
                <a:rPr lang="en-US"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e1</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20" name="直接连接符 19"/>
            <p:cNvCxnSpPr>
              <a:stCxn id="15" idx="2"/>
              <a:endCxn id="16" idx="0"/>
            </p:cNvCxnSpPr>
            <p:nvPr/>
          </p:nvCxnSpPr>
          <p:spPr>
            <a:xfrm rot="16200000" flipH="1">
              <a:off x="4117417" y="4391158"/>
              <a:ext cx="525918" cy="451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32" name="组合 31"/>
          <p:cNvGrpSpPr/>
          <p:nvPr/>
        </p:nvGrpSpPr>
        <p:grpSpPr>
          <a:xfrm>
            <a:off x="5786447" y="2914797"/>
            <a:ext cx="1098769" cy="1371458"/>
            <a:chOff x="5668623" y="2953986"/>
            <a:chExt cx="1098769" cy="1371458"/>
          </a:xfrm>
        </p:grpSpPr>
        <p:sp>
          <p:nvSpPr>
            <p:cNvPr id="24" name="圆角矩形 23"/>
            <p:cNvSpPr/>
            <p:nvPr/>
          </p:nvSpPr>
          <p:spPr>
            <a:xfrm>
              <a:off x="5740060" y="2953986"/>
              <a:ext cx="285752" cy="35719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6481640" y="2953986"/>
              <a:ext cx="285752" cy="35719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4" idx="2"/>
            </p:cNvCxnSpPr>
            <p:nvPr/>
          </p:nvCxnSpPr>
          <p:spPr>
            <a:xfrm rot="5400000">
              <a:off x="5268645" y="3711153"/>
              <a:ext cx="1014269" cy="214314"/>
            </a:xfrm>
            <a:prstGeom prst="line">
              <a:avLst/>
            </a:prstGeom>
            <a:ln>
              <a:solidFill>
                <a:srgbClr val="9900FF"/>
              </a:solidFill>
              <a:tailEnd type="none"/>
            </a:ln>
          </p:spPr>
          <p:style>
            <a:lnRef idx="2">
              <a:schemeClr val="dk1"/>
            </a:lnRef>
            <a:fillRef idx="0">
              <a:schemeClr val="dk1"/>
            </a:fillRef>
            <a:effectRef idx="1">
              <a:schemeClr val="dk1"/>
            </a:effectRef>
            <a:fontRef idx="minor">
              <a:schemeClr val="tx1"/>
            </a:fontRef>
          </p:style>
        </p:cxnSp>
        <p:cxnSp>
          <p:nvCxnSpPr>
            <p:cNvPr id="31" name="直接连接符 30"/>
            <p:cNvCxnSpPr>
              <a:stCxn id="27" idx="2"/>
            </p:cNvCxnSpPr>
            <p:nvPr/>
          </p:nvCxnSpPr>
          <p:spPr>
            <a:xfrm rot="5400000">
              <a:off x="5818030" y="3518958"/>
              <a:ext cx="1014269" cy="598704"/>
            </a:xfrm>
            <a:prstGeom prst="line">
              <a:avLst/>
            </a:prstGeom>
            <a:ln>
              <a:solidFill>
                <a:srgbClr val="9900FF"/>
              </a:solidFill>
              <a:tailEnd type="none"/>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214422"/>
            <a:ext cx="4429156" cy="400110"/>
          </a:xfrm>
          <a:prstGeom prst="rect">
            <a:avLst/>
          </a:prstGeom>
          <a:noFill/>
        </p:spPr>
        <p:txBody>
          <a:bodyPr wrap="square" rtlCol="0">
            <a:spAutoFit/>
          </a:bodyPr>
          <a:lstStyle/>
          <a:p>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对应的求结点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的算法如下：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857224" y="1785926"/>
            <a:ext cx="7143800" cy="319115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80000" rtlCol="0">
            <a:spAutoFit/>
          </a:bodyPr>
          <a:lstStyle/>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bound(NodeType &amp;e)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求结点</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e</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的限界值</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sum=0;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i=1;i&lt;=n;i++)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扫描所有作业</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e.y[i]==0</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sum+=b[i];</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仅累计</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e.x</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中还没有分配的作业的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时间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e.lb=e.f1+sum;</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1928802"/>
            <a:ext cx="6143668" cy="1826691"/>
          </a:xfrm>
          <a:prstGeom prst="rect">
            <a:avLst/>
          </a:prstGeom>
        </p:spPr>
        <p:style>
          <a:lnRef idx="2">
            <a:schemeClr val="accent2"/>
          </a:lnRef>
          <a:fillRef idx="1">
            <a:schemeClr val="lt1"/>
          </a:fillRef>
          <a:effectRef idx="0">
            <a:schemeClr val="accent2"/>
          </a:effectRef>
          <a:fontRef idx="minor">
            <a:schemeClr val="dk1"/>
          </a:fontRef>
        </p:style>
        <p:txBody>
          <a:bodyPr wrap="square" lIns="180000" bIns="216000" rtlCol="0">
            <a:spAutoFit/>
          </a:bodyPr>
          <a:lstStyle/>
          <a:p>
            <a:pPr marL="457200" indent="-457200">
              <a:lnSpc>
                <a:spcPct val="200000"/>
              </a:lnSpc>
              <a:buBlip>
                <a:blip r:embed="rId1"/>
              </a:buBlip>
            </a:pP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bestf</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（初始值为∞）存放最优调度时间</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200000"/>
              </a:lnSpc>
              <a:buBlip>
                <a:blip r:embed="rId1"/>
              </a:buBlip>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bestx</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数组存放当前作业最优调度</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200000"/>
              </a:lnSpc>
              <a:buBlip>
                <a:blip r:embed="rId1"/>
              </a:buBlip>
            </a:pP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采用的剪枝原则是，仅仅扩展</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e.f2&lt;bestf</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的结点。</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785786" y="1214422"/>
            <a:ext cx="2357454" cy="430887"/>
          </a:xfrm>
          <a:prstGeom prst="rect">
            <a:avLst/>
          </a:prstGeom>
          <a:noFill/>
        </p:spPr>
        <p:txBody>
          <a:bodyPr wrap="square" rtlCol="0">
            <a:spAutoFit/>
          </a:bodyPr>
          <a:lstStyle/>
          <a:p>
            <a:r>
              <a:rPr lang="zh-CN" altLang="en-US" sz="2200" smtClean="0">
                <a:solidFill>
                  <a:srgbClr val="0000FF"/>
                </a:solidFill>
                <a:latin typeface="楷体" panose="02010609060101010101" pitchFamily="49" charset="-122"/>
                <a:ea typeface="楷体" panose="02010609060101010101" pitchFamily="49" charset="-122"/>
              </a:rPr>
              <a:t>算法设计：</a:t>
            </a:r>
            <a:endParaRPr lang="zh-CN" altLang="en-US" sz="220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71612"/>
            <a:ext cx="7929618" cy="371160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216000" rtlCol="0">
            <a:spAutoFit/>
          </a:bodyPr>
          <a:lstStyle/>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问题表示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n=4;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作业数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a[MAX]={0,5,12,4,8};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//M1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上的执行时间</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不用下标</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的元素</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b[MAX]={0,6,2,14,7};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//M2</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上的执行时间</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不用下标</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的元素</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求解结果表示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bestf=INF;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存放最优调度时间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bestx[MAX];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存放当前作业最佳调度</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total=1;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结点个数累</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计</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00108"/>
            <a:ext cx="7858180" cy="49580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52000" rtlCol="0">
            <a:spAutoFit/>
          </a:bodyPr>
          <a:lstStyle/>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bfs()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求解流水作业调度问题</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NodeType e,e1;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priority_queue&lt;NodeType&gt; qu;</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定义优先队列</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memset(e.x,0,sizeof(e.x));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初始化根结点的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memset(e.y,0,sizeof(e.y));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初始化根结点的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y</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e.i=0;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根结点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e.f1=0;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e.f2=0;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bound(e);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e.no=total++;</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qu.push(e);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根结点进队列</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142984"/>
            <a:ext cx="7572428" cy="409485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rIns="216000" bIns="180000" rtlCol="0">
            <a:spAutoFit/>
          </a:bodyPr>
          <a:lstStyle/>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(!qu.empty())</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e=qu.top(); qu.pop();</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出队结点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(e.i==n)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达到叶子结点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(e.f2&lt;bestf)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比较求最优解</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bestf=e.f2;</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j1=1;j1&lt;=n;j1++)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bestx[j1]=e.x[j1];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8715436" cy="621684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80000" bIns="216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e1.i=e.i+1;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扩展分配下一个步骤的作业，对应结点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for (int j=1;j&lt;=n;j++)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考虑所有的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个作业</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if (e.y[j]==1) continue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作业</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是否已分配</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若已分配，跳过</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i1=1;i1&lt;=n;i1++)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复制</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e.x</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得到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e1.x</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e1.x[i1]=e.x[i1];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i2=1;i2&lt;=n;i2++)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复制</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e.y</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得到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e1.y</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e1.y[i2]=e.y[i2];</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e1.x[e1.i]=j;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为第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步分配作业</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e1.y[j]=1;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表示作业</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已经分配</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e1.f1=e.f1+a[j];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f1=f1+a[j]</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e1.f2=max(e.f2,e1.f1)+b[j];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f[i+1]=max(f2[i],f1)+b[j]</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         bound(e1);</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e1.f2&lt;=bestf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剪枝</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剪去不可能得到更优解的结点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e1.no=total++;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结点编号增加</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qu.push(e1);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428736"/>
            <a:ext cx="7429552" cy="3272004"/>
          </a:xfrm>
          <a:prstGeom prst="rect">
            <a:avLst/>
          </a:prstGeom>
          <a:solidFill>
            <a:schemeClr val="bg1"/>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main()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bfs();</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最优方案</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k=1;k&lt;=n;k++)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步执行作业</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%d\n",k,bestx[k]);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总时间</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=%d\n",bestf);</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1736" y="3429000"/>
            <a:ext cx="2714644" cy="2025509"/>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bIns="180000" rtlCol="0">
            <a:spAutoFit/>
          </a:bodyPr>
          <a:lstStyle/>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最优方案</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步执行作业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步执行作业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步执行作业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步执行作业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总时间</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=33</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3" name="表格 2"/>
          <p:cNvGraphicFramePr>
            <a:graphicFrameLocks noGrp="1"/>
          </p:cNvGraphicFramePr>
          <p:nvPr/>
        </p:nvGraphicFramePr>
        <p:xfrm>
          <a:off x="2214546" y="1214422"/>
          <a:ext cx="3214710" cy="1097280"/>
        </p:xfrm>
        <a:graphic>
          <a:graphicData uri="http://schemas.openxmlformats.org/drawingml/2006/table">
            <a:tbl>
              <a:tblPr>
                <a:tableStyleId>{775DCB02-9BB8-47FD-8907-85C794F793BA}</a:tableStyleId>
              </a:tblPr>
              <a:tblGrid>
                <a:gridCol w="1046850"/>
                <a:gridCol w="541965"/>
                <a:gridCol w="541965"/>
                <a:gridCol w="541965"/>
                <a:gridCol w="541965"/>
              </a:tblGrid>
              <a:tr h="0">
                <a:tc>
                  <a:txBody>
                    <a:bodyPr/>
                    <a:lstStyle/>
                    <a:p>
                      <a:pPr indent="0" algn="ctr">
                        <a:lnSpc>
                          <a:spcPct val="150000"/>
                        </a:lnSpc>
                        <a:spcAft>
                          <a:spcPts val="0"/>
                        </a:spcAft>
                      </a:pPr>
                      <a:r>
                        <a:rPr lang="zh-CN" sz="1600" b="1" kern="100">
                          <a:solidFill>
                            <a:srgbClr val="C00000"/>
                          </a:solidFill>
                          <a:latin typeface="Consolas" panose="020B0609020204030204" pitchFamily="49" charset="0"/>
                          <a:cs typeface="Consolas" panose="020B0609020204030204" pitchFamily="49" charset="0"/>
                        </a:rPr>
                        <a:t>作业编号</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1</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2</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3</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M1</a:t>
                      </a:r>
                      <a:r>
                        <a:rPr lang="zh-CN" sz="1600" b="1" kern="100">
                          <a:solidFill>
                            <a:srgbClr val="C00000"/>
                          </a:solidFill>
                          <a:latin typeface="Consolas" panose="020B0609020204030204" pitchFamily="49" charset="0"/>
                          <a:cs typeface="Consolas" panose="020B0609020204030204" pitchFamily="49" charset="0"/>
                        </a:rPr>
                        <a:t>时间</a:t>
                      </a:r>
                      <a:r>
                        <a:rPr lang="en-US" sz="1600" b="1" kern="100">
                          <a:solidFill>
                            <a:srgbClr val="C00000"/>
                          </a:solidFill>
                          <a:latin typeface="Consolas" panose="020B0609020204030204" pitchFamily="49" charset="0"/>
                          <a:cs typeface="Consolas" panose="020B0609020204030204" pitchFamily="49" charset="0"/>
                        </a:rPr>
                        <a:t>a</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anose="020B0609020204030204" pitchFamily="49" charset="0"/>
                          <a:ea typeface="+mn-ea"/>
                          <a:cs typeface="Consolas" panose="020B0609020204030204" pitchFamily="49" charset="0"/>
                        </a:rPr>
                        <a:t>5</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anose="020B0609020204030204" pitchFamily="49" charset="0"/>
                          <a:cs typeface="Consolas" panose="020B0609020204030204" pitchFamily="49" charset="0"/>
                        </a:rPr>
                        <a:t>12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anose="020B0609020204030204" pitchFamily="49" charset="0"/>
                          <a:ea typeface="+mn-ea"/>
                          <a:cs typeface="Consolas" panose="020B0609020204030204" pitchFamily="49" charset="0"/>
                        </a:rPr>
                        <a:t>4</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M2</a:t>
                      </a:r>
                      <a:r>
                        <a:rPr lang="zh-CN" sz="1600" b="1" kern="100">
                          <a:solidFill>
                            <a:srgbClr val="C00000"/>
                          </a:solidFill>
                          <a:latin typeface="Consolas" panose="020B0609020204030204" pitchFamily="49" charset="0"/>
                          <a:cs typeface="Consolas" panose="020B0609020204030204" pitchFamily="49" charset="0"/>
                        </a:rPr>
                        <a:t>时间</a:t>
                      </a:r>
                      <a:r>
                        <a:rPr lang="en-US" sz="1600" b="1" kern="100">
                          <a:solidFill>
                            <a:srgbClr val="C00000"/>
                          </a:solidFill>
                          <a:latin typeface="Consolas" panose="020B0609020204030204" pitchFamily="49" charset="0"/>
                          <a:cs typeface="Consolas" panose="020B0609020204030204" pitchFamily="49" charset="0"/>
                        </a:rPr>
                        <a:t>b</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anose="020B0609020204030204" pitchFamily="49" charset="0"/>
                          <a:cs typeface="Consolas" panose="020B0609020204030204" pitchFamily="49" charset="0"/>
                        </a:rPr>
                        <a:t>6</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anose="020B0609020204030204" pitchFamily="49" charset="0"/>
                          <a:cs typeface="Consolas" panose="020B0609020204030204" pitchFamily="49" charset="0"/>
                        </a:rPr>
                        <a:t>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anose="020B0609020204030204" pitchFamily="49" charset="0"/>
                          <a:cs typeface="Consolas" panose="020B0609020204030204" pitchFamily="49" charset="0"/>
                        </a:rPr>
                        <a:t>14</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bl>
          </a:graphicData>
        </a:graphic>
      </p:graphicFrame>
      <p:sp>
        <p:nvSpPr>
          <p:cNvPr id="4" name="下箭头 3"/>
          <p:cNvSpPr/>
          <p:nvPr/>
        </p:nvSpPr>
        <p:spPr>
          <a:xfrm>
            <a:off x="3714744" y="2571744"/>
            <a:ext cx="357190" cy="7143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4673" y="1214422"/>
            <a:ext cx="8783607" cy="913070"/>
          </a:xfrm>
          <a:prstGeom prst="rect">
            <a:avLst/>
          </a:prstGeom>
          <a:noFill/>
          <a:ln w="9525">
            <a:noFill/>
            <a:miter lim="800000"/>
          </a:ln>
        </p:spPr>
        <p:txBody>
          <a:bodyPr wrap="square">
            <a:spAutoFit/>
          </a:bodyPr>
          <a:lstStyle/>
          <a:p>
            <a:pPr>
              <a:lnSpc>
                <a:spcPts val="3200"/>
              </a:lnSpc>
            </a:pPr>
            <a:r>
              <a:rPr lang="en-US" altLang="zh-CN" sz="2000" smtClean="0">
                <a:solidFill>
                  <a:srgbClr val="0000FF"/>
                </a:solidFill>
                <a:ea typeface="楷体" panose="02010609060101010101" pitchFamily="49" charset="-122"/>
                <a:cs typeface="Times New Roman" panose="02020603050405020304" pitchFamily="18" charset="0"/>
              </a:rPr>
              <a:t>         </a:t>
            </a:r>
            <a:r>
              <a:rPr lang="zh-CN" altLang="zh-CN" sz="2000" smtClean="0">
                <a:solidFill>
                  <a:srgbClr val="0000FF"/>
                </a:solidFill>
                <a:ea typeface="楷体" panose="02010609060101010101" pitchFamily="49" charset="-122"/>
                <a:cs typeface="Times New Roman" panose="02020603050405020304" pitchFamily="18" charset="0"/>
              </a:rPr>
              <a:t>限界函数设计难以找出通用的方法</a:t>
            </a:r>
            <a:r>
              <a:rPr lang="zh-CN" altLang="en-US" sz="2000" smtClean="0">
                <a:solidFill>
                  <a:srgbClr val="0000FF"/>
                </a:solidFill>
                <a:ea typeface="楷体" panose="02010609060101010101" pitchFamily="49" charset="-122"/>
                <a:cs typeface="Times New Roman" panose="02020603050405020304" pitchFamily="18" charset="0"/>
              </a:rPr>
              <a:t>，</a:t>
            </a:r>
            <a:r>
              <a:rPr lang="zh-CN" altLang="zh-CN" sz="2000" smtClean="0">
                <a:solidFill>
                  <a:srgbClr val="0000FF"/>
                </a:solidFill>
                <a:ea typeface="楷体" panose="02010609060101010101" pitchFamily="49" charset="-122"/>
                <a:cs typeface="Times New Roman" panose="02020603050405020304" pitchFamily="18" charset="0"/>
              </a:rPr>
              <a:t>需根据具体问题来分析。一般地</a:t>
            </a:r>
            <a:r>
              <a:rPr lang="zh-CN" altLang="en-US" sz="2000" smtClean="0">
                <a:solidFill>
                  <a:srgbClr val="0000FF"/>
                </a:solidFill>
                <a:ea typeface="楷体" panose="02010609060101010101" pitchFamily="49" charset="-122"/>
                <a:cs typeface="Times New Roman" panose="02020603050405020304" pitchFamily="18" charset="0"/>
              </a:rPr>
              <a:t>，</a:t>
            </a:r>
            <a:r>
              <a:rPr lang="zh-CN" altLang="zh-CN" sz="2000" smtClean="0">
                <a:solidFill>
                  <a:srgbClr val="0000FF"/>
                </a:solidFill>
                <a:ea typeface="楷体" panose="02010609060101010101" pitchFamily="49" charset="-122"/>
                <a:cs typeface="Times New Roman" panose="02020603050405020304" pitchFamily="18" charset="0"/>
              </a:rPr>
              <a:t>先要确定问题解的特性</a:t>
            </a:r>
            <a:r>
              <a:rPr lang="zh-CN" altLang="en-US" sz="2000" smtClean="0">
                <a:solidFill>
                  <a:srgbClr val="0000FF"/>
                </a:solidFill>
                <a:ea typeface="楷体" panose="02010609060101010101" pitchFamily="49" charset="-122"/>
                <a:cs typeface="Times New Roman" panose="02020603050405020304" pitchFamily="18" charset="0"/>
              </a:rPr>
              <a:t>：</a:t>
            </a:r>
            <a:endParaRPr lang="en-US" altLang="zh-CN" sz="2000" smtClean="0">
              <a:solidFill>
                <a:srgbClr val="0000FF"/>
              </a:solidFill>
              <a:ea typeface="楷体" panose="02010609060101010101" pitchFamily="49" charset="-122"/>
              <a:cs typeface="Times New Roman" panose="02020603050405020304" pitchFamily="18" charset="0"/>
            </a:endParaRPr>
          </a:p>
        </p:txBody>
      </p:sp>
      <p:sp>
        <p:nvSpPr>
          <p:cNvPr id="6" name="TextBox 5"/>
          <p:cNvSpPr txBox="1"/>
          <p:nvPr/>
        </p:nvSpPr>
        <p:spPr>
          <a:xfrm>
            <a:off x="357158" y="2214554"/>
            <a:ext cx="7500990" cy="3614799"/>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44000" bIns="144000" rtlCol="0">
            <a:spAutoFit/>
          </a:bodyPr>
          <a:lstStyle/>
          <a:p>
            <a:pPr marL="457200" indent="-457200">
              <a:lnSpc>
                <a:spcPct val="150000"/>
              </a:lnSpc>
              <a:buBlip>
                <a:blip r:embed="rId1"/>
              </a:buBlip>
            </a:pPr>
            <a:r>
              <a:rPr lang="zh-CN" altLang="zh-CN" sz="180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目标函数是求最大值</a:t>
            </a:r>
            <a:r>
              <a:rPr lang="zh-CN" altLang="en-US" sz="180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则设计上界限界函数</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ub</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（根结点的</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ub</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值通常大于或等于最优解的</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ub</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值）</a:t>
            </a:r>
            <a:r>
              <a:rPr lang="zh-CN" altLang="en-US"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若</a:t>
            </a:r>
            <a:r>
              <a:rPr lang="en-US" altLang="zh-CN" sz="1800" i="1"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s</a:t>
            </a:r>
            <a:r>
              <a:rPr lang="en-US" altLang="zh-CN" sz="1800" i="1" baseline="-25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i</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是</a:t>
            </a:r>
            <a:r>
              <a:rPr lang="en-US" altLang="zh-CN" sz="1800" i="1"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s</a:t>
            </a:r>
            <a:r>
              <a:rPr lang="en-US" altLang="zh-CN" sz="1800" i="1" baseline="-25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j</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的双亲结点</a:t>
            </a:r>
            <a:r>
              <a:rPr lang="zh-CN" altLang="en-US"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应满足</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ub(</a:t>
            </a:r>
            <a:r>
              <a:rPr lang="en-US" altLang="zh-CN" sz="1800" i="1"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s</a:t>
            </a:r>
            <a:r>
              <a:rPr lang="en-US" altLang="zh-CN" sz="1800" i="1" baseline="-25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i</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ub(</a:t>
            </a:r>
            <a:r>
              <a:rPr lang="en-US" altLang="zh-CN" sz="1800" i="1"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s</a:t>
            </a:r>
            <a:r>
              <a:rPr lang="en-US" altLang="zh-CN" sz="1800" i="1" baseline="-25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j</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zh-CN" altLang="en-US"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当找到一个可行解</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ub(</a:t>
            </a:r>
            <a:r>
              <a:rPr lang="en-US" altLang="zh-CN" sz="1800" i="1"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s</a:t>
            </a:r>
            <a:r>
              <a:rPr lang="en-US" altLang="zh-CN" sz="1800" i="1" baseline="-25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k</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后</a:t>
            </a:r>
            <a:r>
              <a:rPr lang="zh-CN" altLang="en-US"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将所有小于</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ub(</a:t>
            </a:r>
            <a:r>
              <a:rPr lang="en-US" altLang="zh-CN" sz="1800" i="1"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s</a:t>
            </a:r>
            <a:r>
              <a:rPr lang="en-US" altLang="zh-CN" sz="1800" i="1" baseline="-25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k</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的结点剪枝。</a:t>
            </a:r>
            <a:endPar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a:p>
            <a:pPr marL="457200" indent="-457200">
              <a:lnSpc>
                <a:spcPct val="150000"/>
              </a:lnSpc>
              <a:buBlip>
                <a:blip r:embed="rId1"/>
              </a:buBlip>
            </a:pPr>
            <a:r>
              <a:rPr lang="zh-CN" altLang="zh-CN" sz="180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目标函数是求最小值</a:t>
            </a:r>
            <a:r>
              <a:rPr lang="zh-CN" altLang="en-US"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则设计下界限界函数</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lb</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（根结点的</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lb</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值一定要小于或等于最优解的</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lb</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值）</a:t>
            </a:r>
            <a:r>
              <a:rPr lang="zh-CN" altLang="en-US"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若</a:t>
            </a:r>
            <a:r>
              <a:rPr lang="en-US" altLang="zh-CN" sz="1800" i="1"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s</a:t>
            </a:r>
            <a:r>
              <a:rPr lang="en-US" altLang="zh-CN" sz="1800" i="1" baseline="-25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i</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是</a:t>
            </a:r>
            <a:r>
              <a:rPr lang="en-US" altLang="zh-CN" sz="1800" i="1"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s</a:t>
            </a:r>
            <a:r>
              <a:rPr lang="en-US" altLang="zh-CN" sz="1800" i="1" baseline="-25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j</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的双亲结点</a:t>
            </a:r>
            <a:r>
              <a:rPr lang="zh-CN" altLang="en-US"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应满足</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lb(</a:t>
            </a:r>
            <a:r>
              <a:rPr lang="en-US" altLang="zh-CN" sz="1800" i="1"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s</a:t>
            </a:r>
            <a:r>
              <a:rPr lang="en-US" altLang="zh-CN" sz="1800" i="1" baseline="-25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i</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lb(</a:t>
            </a:r>
            <a:r>
              <a:rPr lang="en-US" altLang="zh-CN" sz="1800" i="1"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s</a:t>
            </a:r>
            <a:r>
              <a:rPr lang="en-US" altLang="zh-CN" sz="1800" i="1" baseline="-25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j</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zh-CN" altLang="en-US"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当找到一个可行解</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lb(</a:t>
            </a:r>
            <a:r>
              <a:rPr lang="en-US" altLang="zh-CN" sz="1800" i="1"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s</a:t>
            </a:r>
            <a:r>
              <a:rPr lang="en-US" altLang="zh-CN" sz="1800" i="1" baseline="-25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k</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后</a:t>
            </a:r>
            <a:r>
              <a:rPr lang="zh-CN" altLang="en-US"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将所有大于</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lb(</a:t>
            </a:r>
            <a:r>
              <a:rPr lang="en-US" altLang="zh-CN" sz="1800" i="1"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s</a:t>
            </a:r>
            <a:r>
              <a:rPr lang="en-US" altLang="zh-CN" sz="1800" i="1" baseline="-25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k</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的结点剪枝。</a:t>
            </a:r>
            <a:endPar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grpSp>
        <p:nvGrpSpPr>
          <p:cNvPr id="11" name="组合 10"/>
          <p:cNvGrpSpPr/>
          <p:nvPr/>
        </p:nvGrpSpPr>
        <p:grpSpPr>
          <a:xfrm>
            <a:off x="8072462" y="3143248"/>
            <a:ext cx="428628" cy="1928826"/>
            <a:chOff x="8072462" y="3143248"/>
            <a:chExt cx="428628" cy="1928826"/>
          </a:xfrm>
        </p:grpSpPr>
        <p:sp>
          <p:nvSpPr>
            <p:cNvPr id="7" name="椭圆 6"/>
            <p:cNvSpPr/>
            <p:nvPr/>
          </p:nvSpPr>
          <p:spPr>
            <a:xfrm>
              <a:off x="8072462" y="314324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s</a:t>
              </a:r>
              <a:r>
                <a:rPr lang="en-US" altLang="zh-CN" sz="2000" i="1" baseline="-25000" smtClean="0">
                  <a:solidFill>
                    <a:srgbClr val="0000FF"/>
                  </a:solidFill>
                  <a:latin typeface="Consolas" panose="020B0609020204030204" pitchFamily="49" charset="0"/>
                  <a:cs typeface="Consolas" panose="020B0609020204030204" pitchFamily="49" charset="0"/>
                </a:rPr>
                <a:t>i</a:t>
              </a:r>
              <a:endParaRPr lang="zh-CN" altLang="en-US" sz="2000" i="1" baseline="-25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8072462" y="4572008"/>
              <a:ext cx="428628"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s</a:t>
              </a:r>
              <a:r>
                <a:rPr lang="en-US" altLang="zh-CN" sz="2000" i="1" baseline="-25000" smtClean="0">
                  <a:solidFill>
                    <a:srgbClr val="0000FF"/>
                  </a:solidFill>
                  <a:latin typeface="Consolas" panose="020B0609020204030204" pitchFamily="49" charset="0"/>
                  <a:cs typeface="Consolas" panose="020B0609020204030204" pitchFamily="49" charset="0"/>
                </a:rPr>
                <a:t>j</a:t>
              </a:r>
              <a:endParaRPr lang="zh-CN" altLang="en-US" sz="2000" baseline="-25000">
                <a:solidFill>
                  <a:srgbClr val="0000FF"/>
                </a:solidFill>
                <a:latin typeface="Consolas" panose="020B0609020204030204" pitchFamily="49" charset="0"/>
                <a:cs typeface="Consolas" panose="020B0609020204030204" pitchFamily="49" charset="0"/>
              </a:endParaRPr>
            </a:p>
          </p:txBody>
        </p:sp>
        <p:cxnSp>
          <p:nvCxnSpPr>
            <p:cNvPr id="10" name="直接箭头连接符 9"/>
            <p:cNvCxnSpPr>
              <a:stCxn id="7" idx="4"/>
              <a:endCxn id="8" idx="0"/>
            </p:cNvCxnSpPr>
            <p:nvPr/>
          </p:nvCxnSpPr>
          <p:spPr>
            <a:xfrm rot="5400000">
              <a:off x="7822429" y="4107661"/>
              <a:ext cx="92869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95288" y="404813"/>
            <a:ext cx="2747952" cy="461665"/>
          </a:xfrm>
          <a:prstGeom prst="rect">
            <a:avLst/>
          </a:prstGeom>
          <a:solidFill>
            <a:srgbClr val="9900FF"/>
          </a:solidFill>
          <a:ln w="9525">
            <a:noFill/>
            <a:miter lim="800000"/>
          </a:ln>
        </p:spPr>
        <p:txBody>
          <a:bodyPr wrap="square">
            <a:spAutoFit/>
          </a:bodyPr>
          <a:lstStyle/>
          <a:p>
            <a:pPr algn="ctr">
              <a:spcBef>
                <a:spcPct val="50000"/>
              </a:spcBef>
            </a:pPr>
            <a:r>
              <a:rPr lang="en-US" altLang="zh-CN">
                <a:solidFill>
                  <a:schemeClr val="bg1"/>
                </a:solidFill>
                <a:latin typeface="微软雅黑" panose="020B0503020204020204" pitchFamily="34" charset="-122"/>
                <a:ea typeface="微软雅黑" panose="020B0503020204020204" pitchFamily="34" charset="-122"/>
                <a:cs typeface="Consolas" panose="020B0609020204030204" pitchFamily="49" charset="0"/>
              </a:rPr>
              <a:t>2. </a:t>
            </a:r>
            <a:r>
              <a:rPr lang="zh-CN" altLang="en-US">
                <a:solidFill>
                  <a:schemeClr val="bg1"/>
                </a:solidFill>
                <a:latin typeface="微软雅黑" panose="020B0503020204020204" pitchFamily="34" charset="-122"/>
                <a:ea typeface="微软雅黑" panose="020B0503020204020204" pitchFamily="34" charset="-122"/>
                <a:cs typeface="Consolas" panose="020B0609020204030204" pitchFamily="49" charset="0"/>
              </a:rPr>
              <a:t>组织活结点表</a:t>
            </a:r>
            <a:endParaRPr lang="zh-CN" altLang="en-US">
              <a:solidFill>
                <a:schemeClr val="bg1"/>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4579" name="Text Box 3"/>
          <p:cNvSpPr txBox="1">
            <a:spLocks noChangeArrowheads="1"/>
          </p:cNvSpPr>
          <p:nvPr/>
        </p:nvSpPr>
        <p:spPr bwMode="auto">
          <a:xfrm>
            <a:off x="214282" y="1357298"/>
            <a:ext cx="8424862" cy="957250"/>
          </a:xfrm>
          <a:prstGeom prst="rect">
            <a:avLst/>
          </a:prstGeom>
          <a:noFill/>
          <a:ln w="9525">
            <a:noFill/>
            <a:miter lim="800000"/>
          </a:ln>
        </p:spPr>
        <p:txBody>
          <a:bodyPr>
            <a:spAutoFit/>
          </a:bodyPr>
          <a:lstStyle/>
          <a:p>
            <a:pPr>
              <a:lnSpc>
                <a:spcPct val="150000"/>
              </a:lnSpc>
              <a:spcBef>
                <a:spcPct val="50000"/>
              </a:spcBef>
            </a:pPr>
            <a:r>
              <a:rPr lang="zh-CN" altLang="en-US" sz="2000" dirty="0">
                <a:solidFill>
                  <a:srgbClr val="0000FF"/>
                </a:solidFill>
                <a:ea typeface="楷体" panose="02010609060101010101" pitchFamily="49" charset="-122"/>
                <a:cs typeface="Times New Roman" panose="02020603050405020304" pitchFamily="18" charset="0"/>
              </a:rPr>
              <a:t>　　根据选择下一个扩展结点的方式来组织活结</a:t>
            </a:r>
            <a:r>
              <a:rPr lang="zh-CN" altLang="en-US" sz="2000">
                <a:solidFill>
                  <a:srgbClr val="0000FF"/>
                </a:solidFill>
                <a:ea typeface="楷体" panose="02010609060101010101" pitchFamily="49" charset="-122"/>
                <a:cs typeface="Times New Roman" panose="02020603050405020304" pitchFamily="18" charset="0"/>
              </a:rPr>
              <a:t>点</a:t>
            </a:r>
            <a:r>
              <a:rPr lang="zh-CN" altLang="en-US" sz="2000" smtClean="0">
                <a:solidFill>
                  <a:srgbClr val="0000FF"/>
                </a:solidFill>
                <a:ea typeface="楷体" panose="02010609060101010101" pitchFamily="49" charset="-122"/>
                <a:cs typeface="Times New Roman" panose="02020603050405020304" pitchFamily="18" charset="0"/>
              </a:rPr>
              <a:t>表，不</a:t>
            </a:r>
            <a:r>
              <a:rPr lang="zh-CN" altLang="en-US" sz="2000" dirty="0">
                <a:solidFill>
                  <a:srgbClr val="0000FF"/>
                </a:solidFill>
                <a:ea typeface="楷体" panose="02010609060101010101" pitchFamily="49" charset="-122"/>
                <a:cs typeface="Times New Roman" panose="02020603050405020304" pitchFamily="18" charset="0"/>
              </a:rPr>
              <a:t>同的活结点表对应不同的分枝搜索方</a:t>
            </a:r>
            <a:r>
              <a:rPr lang="zh-CN" altLang="en-US" sz="2000">
                <a:solidFill>
                  <a:srgbClr val="0000FF"/>
                </a:solidFill>
                <a:ea typeface="楷体" panose="02010609060101010101" pitchFamily="49" charset="-122"/>
                <a:cs typeface="Times New Roman" panose="02020603050405020304" pitchFamily="18" charset="0"/>
              </a:rPr>
              <a:t>式</a:t>
            </a:r>
            <a:r>
              <a:rPr lang="zh-CN" altLang="en-US"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      </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4" name="TextBox 3"/>
          <p:cNvSpPr txBox="1"/>
          <p:nvPr/>
        </p:nvSpPr>
        <p:spPr>
          <a:xfrm>
            <a:off x="1000100" y="2571744"/>
            <a:ext cx="3929090" cy="1250494"/>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44000" bIns="180000" rtlCol="0">
            <a:spAutoFit/>
          </a:bodyPr>
          <a:lstStyle/>
          <a:p>
            <a:pPr marL="457200" indent="-457200">
              <a:lnSpc>
                <a:spcPct val="150000"/>
              </a:lnSpc>
              <a:buBlip>
                <a:blip r:embed="rId1"/>
              </a:buBlip>
            </a:pPr>
            <a:r>
              <a:rPr lang="zh-CN" altLang="en-US" sz="2000" smtClean="0">
                <a:solidFill>
                  <a:srgbClr val="006600"/>
                </a:solidFill>
                <a:latin typeface="微软雅黑" panose="020B0503020204020204" pitchFamily="34" charset="-122"/>
                <a:ea typeface="微软雅黑" panose="020B0503020204020204" pitchFamily="34" charset="-122"/>
                <a:cs typeface="Consolas" panose="020B0609020204030204" pitchFamily="49" charset="0"/>
              </a:rPr>
              <a:t>队列式分枝限界法</a:t>
            </a:r>
            <a:endParaRPr lang="en-US" altLang="zh-CN" sz="2000" smtClean="0">
              <a:solidFill>
                <a:srgbClr val="006600"/>
              </a:solidFill>
              <a:latin typeface="微软雅黑" panose="020B0503020204020204" pitchFamily="34" charset="-122"/>
              <a:ea typeface="微软雅黑" panose="020B0503020204020204" pitchFamily="34" charset="-122"/>
              <a:cs typeface="Consolas" panose="020B0609020204030204" pitchFamily="49" charset="0"/>
            </a:endParaRPr>
          </a:p>
          <a:p>
            <a:pPr marL="457200" indent="-457200">
              <a:lnSpc>
                <a:spcPct val="150000"/>
              </a:lnSpc>
              <a:buBlip>
                <a:blip r:embed="rId1"/>
              </a:buBlip>
            </a:pPr>
            <a:r>
              <a:rPr lang="zh-CN" altLang="en-US" sz="2000" smtClean="0">
                <a:solidFill>
                  <a:srgbClr val="006600"/>
                </a:solidFill>
                <a:latin typeface="微软雅黑" panose="020B0503020204020204" pitchFamily="34" charset="-122"/>
                <a:ea typeface="微软雅黑" panose="020B0503020204020204" pitchFamily="34" charset="-122"/>
                <a:cs typeface="Consolas" panose="020B0609020204030204" pitchFamily="49" charset="0"/>
              </a:rPr>
              <a:t>优先队列式分枝限界法</a:t>
            </a:r>
            <a:endParaRPr lang="zh-CN" altLang="en-US" sz="2000">
              <a:solidFill>
                <a:srgbClr val="006600"/>
              </a:solidFill>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250825" y="523884"/>
            <a:ext cx="8642350" cy="1661993"/>
          </a:xfrm>
          <a:prstGeom prst="rect">
            <a:avLst/>
          </a:prstGeom>
          <a:solidFill>
            <a:schemeClr val="accent6">
              <a:lumMod val="20000"/>
              <a:lumOff val="80000"/>
            </a:schemeClr>
          </a:solidFill>
          <a:ln w="9525">
            <a:noFill/>
            <a:miter lim="800000"/>
          </a:ln>
        </p:spPr>
        <p:txBody>
          <a:bodyPr>
            <a:spAutoFit/>
          </a:bodyPr>
          <a:lstStyle/>
          <a:p>
            <a:pPr>
              <a:lnSpc>
                <a:spcPct val="150000"/>
              </a:lnSpc>
            </a:pPr>
            <a:r>
              <a:rPr lang="zh-CN" altLang="en-US"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）队列式分枝限界法</a:t>
            </a:r>
            <a:endParaRPr lang="zh-CN" altLang="en-US" dirty="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zh-CN" altLang="en-US" dirty="0">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队列式分枝限界法将活结点表组织成一个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队</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列，并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按照队列先进先出（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FIFO</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）原则选取下一个结点为扩展结点。步骤如下：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4581" name="Text Box 5"/>
          <p:cNvSpPr txBox="1">
            <a:spLocks noChangeArrowheads="1"/>
          </p:cNvSpPr>
          <p:nvPr/>
        </p:nvSpPr>
        <p:spPr bwMode="auto">
          <a:xfrm>
            <a:off x="642910" y="2357430"/>
            <a:ext cx="8066087" cy="2571368"/>
          </a:xfrm>
          <a:prstGeom prst="rect">
            <a:avLst/>
          </a:prstGeom>
        </p:spPr>
        <p:style>
          <a:lnRef idx="2">
            <a:schemeClr val="accent1"/>
          </a:lnRef>
          <a:fillRef idx="1">
            <a:schemeClr val="lt1"/>
          </a:fillRef>
          <a:effectRef idx="0">
            <a:schemeClr val="accent1"/>
          </a:effectRef>
          <a:fontRef idx="minor">
            <a:schemeClr val="dk1"/>
          </a:fontRef>
        </p:style>
        <p:txBody>
          <a:bodyPr lIns="180000" tIns="144000" rIns="180000" bIns="180000">
            <a:spAutoFit/>
          </a:bodyPr>
          <a:lstStyle/>
          <a:p>
            <a:pPr marL="342900" indent="-342900">
              <a:lnSpc>
                <a:spcPts val="3500"/>
              </a:lnSpc>
              <a:buFontTx/>
              <a:buAutoNum type="circleNumDbPlain"/>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将根结点加入活结点队列。</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ts val="3500"/>
              </a:lnSpc>
              <a:buFontTx/>
              <a:buAutoNum type="circleNumDbPlain"/>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从活结点队中取出队头结</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点，作</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为当前扩展结点。</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ts val="3500"/>
              </a:lnSpc>
              <a:buFontTx/>
              <a:buAutoNum type="circleNumDbPlain"/>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对当前扩展结</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点，先</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从左到右地产生它的所有孩子结</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点，用</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约束条件检</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查，把</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所有满足约束条件的孩子结点加入活结点队列。</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ts val="3500"/>
              </a:lnSpc>
              <a:buFontTx/>
              <a:buAutoNum type="circleNumDbPlain"/>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重复步骤②和</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③，直</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到找到一个解或活结点队列为空为止。</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ln>
          <a:tailEnd type="none"/>
        </a:ln>
      </a:spPr>
      <a:bodyPr/>
      <a:lstStyle/>
      <a:style>
        <a:lnRef idx="2">
          <a:schemeClr val="dk1"/>
        </a:lnRef>
        <a:fillRef idx="0">
          <a:schemeClr val="dk1"/>
        </a:fillRef>
        <a:effectRef idx="1">
          <a:schemeClr val="dk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0</TotalTime>
  <Words>15958</Words>
  <Application>WPS 演示</Application>
  <PresentationFormat>全屏显示(4:3)</PresentationFormat>
  <Paragraphs>1677</Paragraphs>
  <Slides>68</Slides>
  <Notes>13</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68</vt:i4>
      </vt:variant>
    </vt:vector>
  </HeadingPairs>
  <TitlesOfParts>
    <vt:vector size="90" baseType="lpstr">
      <vt:lpstr>Arial</vt:lpstr>
      <vt:lpstr>宋体</vt:lpstr>
      <vt:lpstr>Wingdings</vt:lpstr>
      <vt:lpstr>Times New Roman</vt:lpstr>
      <vt:lpstr>楷体_GB2312</vt:lpstr>
      <vt:lpstr>Franklin Gothic Medium</vt:lpstr>
      <vt:lpstr>隶书</vt:lpstr>
      <vt:lpstr>Wingdings 2</vt:lpstr>
      <vt:lpstr>Wingdings 2</vt:lpstr>
      <vt:lpstr>Consolas</vt:lpstr>
      <vt:lpstr>叶根友毛笔行书2.0版</vt:lpstr>
      <vt:lpstr>微软雅黑</vt:lpstr>
      <vt:lpstr>楷体</vt:lpstr>
      <vt:lpstr>仿宋</vt:lpstr>
      <vt:lpstr>Arial Unicode MS</vt:lpstr>
      <vt:lpstr>Wingdings</vt:lpstr>
      <vt:lpstr>华文楷体</vt:lpstr>
      <vt:lpstr>Franklin Gothic Book</vt:lpstr>
      <vt:lpstr>新宋体</vt:lpstr>
      <vt:lpstr>Calibri</vt:lpstr>
      <vt:lpstr>Symbol</vt:lpstr>
      <vt:lpstr>跋涉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Neo</cp:lastModifiedBy>
  <cp:revision>417</cp:revision>
  <dcterms:created xsi:type="dcterms:W3CDTF">2012-11-28T00:02:00Z</dcterms:created>
  <dcterms:modified xsi:type="dcterms:W3CDTF">2019-06-26T09:22:05Z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