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7" r:id="rId3"/>
    <p:sldId id="258" r:id="rId4"/>
    <p:sldId id="259" r:id="rId5"/>
    <p:sldId id="260" r:id="rId6"/>
    <p:sldId id="263" r:id="rId7"/>
    <p:sldId id="264" r:id="rId8"/>
    <p:sldId id="265" r:id="rId9"/>
    <p:sldId id="279" r:id="rId10"/>
    <p:sldId id="280" r:id="rId11"/>
    <p:sldId id="317" r:id="rId12"/>
    <p:sldId id="282" r:id="rId13"/>
    <p:sldId id="281" r:id="rId14"/>
    <p:sldId id="318" r:id="rId15"/>
    <p:sldId id="319" r:id="rId16"/>
    <p:sldId id="320" r:id="rId17"/>
    <p:sldId id="321" r:id="rId18"/>
    <p:sldId id="322" r:id="rId19"/>
    <p:sldId id="324" r:id="rId20"/>
    <p:sldId id="325" r:id="rId21"/>
    <p:sldId id="326" r:id="rId22"/>
    <p:sldId id="327" r:id="rId23"/>
    <p:sldId id="323" r:id="rId24"/>
    <p:sldId id="328" r:id="rId25"/>
    <p:sldId id="283" r:id="rId26"/>
    <p:sldId id="284" r:id="rId27"/>
    <p:sldId id="285" r:id="rId28"/>
    <p:sldId id="286" r:id="rId29"/>
    <p:sldId id="287" r:id="rId30"/>
    <p:sldId id="288" r:id="rId31"/>
    <p:sldId id="289" r:id="rId32"/>
    <p:sldId id="330" r:id="rId33"/>
    <p:sldId id="329" r:id="rId34"/>
    <p:sldId id="290" r:id="rId35"/>
    <p:sldId id="291" r:id="rId37"/>
    <p:sldId id="292" r:id="rId38"/>
    <p:sldId id="331" r:id="rId39"/>
    <p:sldId id="338" r:id="rId40"/>
    <p:sldId id="339" r:id="rId41"/>
    <p:sldId id="340" r:id="rId42"/>
    <p:sldId id="332" r:id="rId43"/>
    <p:sldId id="341" r:id="rId44"/>
    <p:sldId id="333" r:id="rId45"/>
    <p:sldId id="334" r:id="rId46"/>
    <p:sldId id="335" r:id="rId47"/>
    <p:sldId id="336" r:id="rId48"/>
    <p:sldId id="337" r:id="rId49"/>
    <p:sldId id="342" r:id="rId50"/>
    <p:sldId id="343" r:id="rId51"/>
    <p:sldId id="344" r:id="rId52"/>
    <p:sldId id="345" r:id="rId53"/>
    <p:sldId id="346" r:id="rId54"/>
    <p:sldId id="347" r:id="rId55"/>
    <p:sldId id="293" r:id="rId56"/>
    <p:sldId id="294" r:id="rId57"/>
    <p:sldId id="295" r:id="rId58"/>
    <p:sldId id="348" r:id="rId59"/>
    <p:sldId id="296" r:id="rId60"/>
    <p:sldId id="297" r:id="rId61"/>
    <p:sldId id="349" r:id="rId62"/>
    <p:sldId id="350" r:id="rId63"/>
    <p:sldId id="299" r:id="rId64"/>
    <p:sldId id="300" r:id="rId65"/>
    <p:sldId id="301" r:id="rId66"/>
    <p:sldId id="302" r:id="rId67"/>
    <p:sldId id="303" r:id="rId68"/>
    <p:sldId id="351" r:id="rId69"/>
    <p:sldId id="352" r:id="rId70"/>
    <p:sldId id="304" r:id="rId71"/>
    <p:sldId id="366" r:id="rId72"/>
    <p:sldId id="305" r:id="rId73"/>
    <p:sldId id="316" r:id="rId74"/>
    <p:sldId id="367" r:id="rId75"/>
    <p:sldId id="306" r:id="rId76"/>
    <p:sldId id="307" r:id="rId77"/>
    <p:sldId id="308" r:id="rId78"/>
    <p:sldId id="353" r:id="rId79"/>
    <p:sldId id="354" r:id="rId80"/>
    <p:sldId id="355" r:id="rId81"/>
    <p:sldId id="356" r:id="rId82"/>
    <p:sldId id="362" r:id="rId83"/>
    <p:sldId id="357" r:id="rId84"/>
    <p:sldId id="358" r:id="rId85"/>
    <p:sldId id="359" r:id="rId86"/>
    <p:sldId id="360" r:id="rId87"/>
    <p:sldId id="361" r:id="rId88"/>
    <p:sldId id="363" r:id="rId89"/>
    <p:sldId id="364" r:id="rId90"/>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6600"/>
    <a:srgbClr val="0000FF"/>
    <a:srgbClr val="9900FF"/>
    <a:srgbClr val="0033CC"/>
    <a:srgbClr val="FF0000"/>
    <a:srgbClr val="CC3300"/>
    <a:srgbClr val="FF99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49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3" Type="http://schemas.openxmlformats.org/officeDocument/2006/relationships/tableStyles" Target="tableStyles.xml"/><Relationship Id="rId92" Type="http://schemas.openxmlformats.org/officeDocument/2006/relationships/viewProps" Target="viewProps.xml"/><Relationship Id="rId91" Type="http://schemas.openxmlformats.org/officeDocument/2006/relationships/presProps" Target="presProps.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45A004-7A64-4B51-BA1E-3660E261C9F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FD16ED-A198-4E53-87A2-2EFA05ECC5F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1FD16ED-A198-4E53-87A2-2EFA05ECC5F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endParaRPr lang="en-US" altLang="zh-CN"/>
          </a:p>
        </p:txBody>
      </p:sp>
      <p:sp>
        <p:nvSpPr>
          <p:cNvPr id="2" name="页脚占位符 1"/>
          <p:cNvSpPr>
            <a:spLocks noGrp="1"/>
          </p:cNvSpPr>
          <p:nvPr>
            <p:ph type="ftr" sz="quarter" idx="11"/>
          </p:nvPr>
        </p:nvSpPr>
        <p:spPr/>
        <p:txBody>
          <a:bodyPr/>
          <a:lstStyle/>
          <a:p>
            <a:endParaRPr lang="en-US" altLang="zh-CN"/>
          </a:p>
        </p:txBody>
      </p:sp>
      <p:sp>
        <p:nvSpPr>
          <p:cNvPr id="15" name="灯片编号占位符 14"/>
          <p:cNvSpPr>
            <a:spLocks noGrp="1"/>
          </p:cNvSpPr>
          <p:nvPr>
            <p:ph type="sldNum" sz="quarter" idx="12"/>
          </p:nvPr>
        </p:nvSpPr>
        <p:spPr>
          <a:xfrm>
            <a:off x="8229600" y="6473952"/>
            <a:ext cx="758952" cy="246888"/>
          </a:xfrm>
        </p:spPr>
        <p:txBody>
          <a:bodyPr/>
          <a:lstStyle/>
          <a:p>
            <a:fld id="{C65D78FC-96B3-466C-B396-B194F5208412}" type="slidenum">
              <a:rPr lang="en-US" altLang="zh-CN" smtClean="0"/>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04E0AF7-3C3A-4536-8388-4082F8CAFFF2}" type="slidenum">
              <a:rPr lang="en-US" altLang="zh-CN"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B1A4692-71A7-4BF3-A1D6-106E1DC925E9}" type="slidenum">
              <a:rPr lang="en-US" altLang="zh-CN"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19" name="页脚占位符 18"/>
          <p:cNvSpPr>
            <a:spLocks noGrp="1"/>
          </p:cNvSpPr>
          <p:nvPr>
            <p:ph type="ftr" sz="quarter" idx="11"/>
          </p:nvPr>
        </p:nvSpPr>
        <p:spPr>
          <a:xfrm>
            <a:off x="3581400" y="76200"/>
            <a:ext cx="2895600" cy="288925"/>
          </a:xfrm>
        </p:spPr>
        <p:txBody>
          <a:bodyPr/>
          <a:lstStyle/>
          <a:p>
            <a:endParaRPr lang="en-US" altLang="zh-CN"/>
          </a:p>
        </p:txBody>
      </p:sp>
      <p:sp>
        <p:nvSpPr>
          <p:cNvPr id="16" name="灯片编号占位符 15"/>
          <p:cNvSpPr>
            <a:spLocks noGrp="1"/>
          </p:cNvSpPr>
          <p:nvPr>
            <p:ph type="sldNum" sz="quarter" idx="12"/>
          </p:nvPr>
        </p:nvSpPr>
        <p:spPr>
          <a:xfrm>
            <a:off x="8229600" y="6473952"/>
            <a:ext cx="758952" cy="246888"/>
          </a:xfrm>
        </p:spPr>
        <p:txBody>
          <a:bodyPr/>
          <a:lstStyle/>
          <a:p>
            <a:fld id="{6B7F4798-E3B6-4073-9FFC-4014B960B159}" type="slidenum">
              <a:rPr lang="en-US" altLang="zh-CN"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endParaRPr lang="en-US" altLang="zh-CN"/>
          </a:p>
        </p:txBody>
      </p:sp>
      <p:sp>
        <p:nvSpPr>
          <p:cNvPr id="11" name="页脚占位符 10"/>
          <p:cNvSpPr>
            <a:spLocks noGrp="1"/>
          </p:cNvSpPr>
          <p:nvPr>
            <p:ph type="ftr" sz="quarter" idx="11"/>
          </p:nvPr>
        </p:nvSpPr>
        <p:spPr/>
        <p:txBody>
          <a:bodyPr/>
          <a:lstStyle/>
          <a:p>
            <a:endParaRPr lang="en-US" altLang="zh-CN"/>
          </a:p>
        </p:txBody>
      </p:sp>
      <p:sp>
        <p:nvSpPr>
          <p:cNvPr id="16" name="灯片编号占位符 15"/>
          <p:cNvSpPr>
            <a:spLocks noGrp="1"/>
          </p:cNvSpPr>
          <p:nvPr>
            <p:ph type="sldNum" sz="quarter" idx="12"/>
          </p:nvPr>
        </p:nvSpPr>
        <p:spPr/>
        <p:txBody>
          <a:bodyPr/>
          <a:lstStyle/>
          <a:p>
            <a:fld id="{A0857559-D521-4540-851F-EFFCFA3D937F}" type="slidenum">
              <a:rPr lang="en-US" altLang="zh-CN" smtClean="0"/>
            </a:fld>
            <a:endParaRPr lang="en-US" altLang="zh-CN"/>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endParaRPr lang="en-US" altLang="zh-CN"/>
          </a:p>
        </p:txBody>
      </p:sp>
      <p:sp>
        <p:nvSpPr>
          <p:cNvPr id="10" name="页脚占位符 9"/>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A61A8D18-2A5D-4469-BDAE-86CFADE008C4}" type="slidenum">
              <a:rPr lang="en-US" altLang="zh-CN"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8229600" y="6477000"/>
            <a:ext cx="762000" cy="246888"/>
          </a:xfrm>
        </p:spPr>
        <p:txBody>
          <a:bodyPr/>
          <a:lstStyle/>
          <a:p>
            <a:fld id="{938B27C1-4D73-4775-834E-AB4820E3EDC8}" type="slidenum">
              <a:rPr lang="en-US" altLang="zh-CN" smtClean="0"/>
            </a:fld>
            <a:endParaRPr lang="en-US" altLang="zh-CN"/>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endParaRPr lang="en-US" altLang="zh-CN"/>
          </a:p>
        </p:txBody>
      </p:sp>
      <p:sp>
        <p:nvSpPr>
          <p:cNvPr id="21" name="页脚占位符 20"/>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ECB302B-669A-4796-9F59-134893155372}" type="slidenum">
              <a:rPr lang="en-US" altLang="zh-CN"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en-US" altLang="zh-CN"/>
          </a:p>
        </p:txBody>
      </p:sp>
      <p:sp>
        <p:nvSpPr>
          <p:cNvPr id="24" name="页脚占位符 23"/>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19B77F13-F5BC-43A7-A7C7-3E68911D1E37}" type="slidenum">
              <a:rPr lang="en-US" altLang="zh-CN"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29" name="页脚占位符 28"/>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29723AC-0A69-4BB1-8A79-4F8397240A49}" type="slidenum">
              <a:rPr lang="en-US" altLang="zh-CN"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653134EA-36A2-4FB0-803E-04E5108FBB16}" type="slidenum">
              <a:rPr lang="en-US" altLang="zh-CN" smtClean="0"/>
            </a:fld>
            <a:endParaRPr lang="en-US" altLang="zh-CN"/>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srcRect/>
          <a:tile tx="0" ty="0" sx="100000" sy="100000" flip="none" algn="tl"/>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610F3046-7FFC-4895-A3D0-49A8D10AFC17}" type="slidenum">
              <a:rPr lang="en-US" altLang="zh-CN" smtClean="0"/>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8.wmf"/><Relationship Id="rId3" Type="http://schemas.openxmlformats.org/officeDocument/2006/relationships/oleObject" Target="../embeddings/oleObject3.bin"/><Relationship Id="rId2" Type="http://schemas.openxmlformats.org/officeDocument/2006/relationships/image" Target="../media/image7.wmf"/><Relationship Id="rId1"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7.xml"/><Relationship Id="rId4" Type="http://schemas.openxmlformats.org/officeDocument/2006/relationships/image" Target="../media/image10.wmf"/><Relationship Id="rId3" Type="http://schemas.openxmlformats.org/officeDocument/2006/relationships/oleObject" Target="../embeddings/oleObject5.bin"/><Relationship Id="rId2" Type="http://schemas.openxmlformats.org/officeDocument/2006/relationships/image" Target="../media/image9.wmf"/><Relationship Id="rId1"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14.wmf"/><Relationship Id="rId7" Type="http://schemas.openxmlformats.org/officeDocument/2006/relationships/oleObject" Target="../embeddings/oleObject9.bin"/><Relationship Id="rId6" Type="http://schemas.openxmlformats.org/officeDocument/2006/relationships/image" Target="../media/image13.wmf"/><Relationship Id="rId5" Type="http://schemas.openxmlformats.org/officeDocument/2006/relationships/oleObject" Target="../embeddings/oleObject8.bin"/><Relationship Id="rId4" Type="http://schemas.openxmlformats.org/officeDocument/2006/relationships/image" Target="../media/image12.wmf"/><Relationship Id="rId3" Type="http://schemas.openxmlformats.org/officeDocument/2006/relationships/oleObject" Target="../embeddings/oleObject7.bin"/><Relationship Id="rId2" Type="http://schemas.openxmlformats.org/officeDocument/2006/relationships/image" Target="../media/image11.wmf"/><Relationship Id="rId13" Type="http://schemas.openxmlformats.org/officeDocument/2006/relationships/notesSlide" Target="../notesSlides/notesSlide1.xml"/><Relationship Id="rId12" Type="http://schemas.openxmlformats.org/officeDocument/2006/relationships/vmlDrawing" Target="../drawings/vmlDrawing4.vml"/><Relationship Id="rId11" Type="http://schemas.openxmlformats.org/officeDocument/2006/relationships/slideLayout" Target="../slideLayouts/slideLayout7.xml"/><Relationship Id="rId10" Type="http://schemas.openxmlformats.org/officeDocument/2006/relationships/image" Target="../media/image15.wmf"/><Relationship Id="rId1" Type="http://schemas.openxmlformats.org/officeDocument/2006/relationships/oleObject" Target="../embeddings/oleObject6.bin"/></Relationships>
</file>

<file path=ppt/slides/_rels/slide34.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7.xml"/><Relationship Id="rId6" Type="http://schemas.openxmlformats.org/officeDocument/2006/relationships/image" Target="../media/image18.wmf"/><Relationship Id="rId5" Type="http://schemas.openxmlformats.org/officeDocument/2006/relationships/oleObject" Target="../embeddings/oleObject13.bin"/><Relationship Id="rId4" Type="http://schemas.openxmlformats.org/officeDocument/2006/relationships/image" Target="../media/image17.wmf"/><Relationship Id="rId3" Type="http://schemas.openxmlformats.org/officeDocument/2006/relationships/oleObject" Target="../embeddings/oleObject12.bin"/><Relationship Id="rId2" Type="http://schemas.openxmlformats.org/officeDocument/2006/relationships/image" Target="../media/image16.wmf"/><Relationship Id="rId1" Type="http://schemas.openxmlformats.org/officeDocument/2006/relationships/oleObject" Target="../embeddings/oleObject11.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20.wmf"/><Relationship Id="rId1" Type="http://schemas.openxmlformats.org/officeDocument/2006/relationships/oleObject" Target="../embeddings/oleObject14.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descr="信纸"/>
          <p:cNvSpPr txBox="1">
            <a:spLocks noChangeArrowheads="1"/>
          </p:cNvSpPr>
          <p:nvPr/>
        </p:nvSpPr>
        <p:spPr bwMode="auto">
          <a:xfrm>
            <a:off x="2268538" y="333375"/>
            <a:ext cx="4537075" cy="701675"/>
          </a:xfrm>
          <a:prstGeom prst="rect">
            <a:avLst/>
          </a:prstGeom>
          <a:blipFill dpi="0" rotWithShape="1">
            <a:blip r:embed="rId1" cstate="print"/>
            <a:srcRect/>
            <a:tile tx="0" ty="0" sx="100000" sy="100000" flip="none" algn="tl"/>
          </a:blipFill>
          <a:ln w="9525">
            <a:noFill/>
            <a:miter lim="800000"/>
          </a:ln>
          <a:effectLst/>
        </p:spPr>
        <p:txBody>
          <a:bodyPr>
            <a:spAutoFit/>
          </a:bodyPr>
          <a:lstStyle/>
          <a:p>
            <a:pPr algn="ctr">
              <a:spcBef>
                <a:spcPct val="50000"/>
              </a:spcBef>
            </a:pPr>
            <a:r>
              <a:rPr lang="zh-CN" altLang="en-US" sz="4000" smtClean="0">
                <a:solidFill>
                  <a:srgbClr val="FF0000"/>
                </a:solidFill>
                <a:ea typeface="隶书" pitchFamily="49" charset="-122"/>
              </a:rPr>
              <a:t>第</a:t>
            </a:r>
            <a:r>
              <a:rPr lang="en-US" altLang="zh-CN" sz="4000" smtClean="0">
                <a:solidFill>
                  <a:srgbClr val="FF0000"/>
                </a:solidFill>
                <a:latin typeface="Consolas" panose="020B0609020204030204" pitchFamily="49" charset="0"/>
                <a:ea typeface="隶书" pitchFamily="49" charset="-122"/>
                <a:cs typeface="Consolas" panose="020B0609020204030204" pitchFamily="49" charset="0"/>
              </a:rPr>
              <a:t>7</a:t>
            </a:r>
            <a:r>
              <a:rPr lang="zh-CN" altLang="en-US" sz="4000" smtClean="0">
                <a:solidFill>
                  <a:srgbClr val="FF0000"/>
                </a:solidFill>
                <a:ea typeface="隶书" pitchFamily="49" charset="-122"/>
              </a:rPr>
              <a:t>章 </a:t>
            </a:r>
            <a:r>
              <a:rPr lang="zh-CN" altLang="en-US" sz="4000">
                <a:solidFill>
                  <a:srgbClr val="FF0000"/>
                </a:solidFill>
                <a:ea typeface="隶书" pitchFamily="49" charset="-122"/>
              </a:rPr>
              <a:t>贪心法</a:t>
            </a:r>
            <a:endParaRPr lang="zh-CN" altLang="en-US" sz="4000">
              <a:solidFill>
                <a:srgbClr val="FF0000"/>
              </a:solidFill>
              <a:ea typeface="隶书" pitchFamily="49" charset="-122"/>
            </a:endParaRPr>
          </a:p>
        </p:txBody>
      </p:sp>
      <p:sp>
        <p:nvSpPr>
          <p:cNvPr id="4" name="TextBox 3"/>
          <p:cNvSpPr txBox="1"/>
          <p:nvPr/>
        </p:nvSpPr>
        <p:spPr>
          <a:xfrm>
            <a:off x="2357422" y="1500174"/>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mtClean="0">
                <a:solidFill>
                  <a:srgbClr val="7030A0"/>
                </a:solidFill>
                <a:latin typeface="叶根友毛笔行书2.0版" pitchFamily="2" charset="-122"/>
                <a:ea typeface="叶根友毛笔行书2.0版" pitchFamily="2" charset="-122"/>
              </a:rPr>
              <a:t>7.1 </a:t>
            </a:r>
            <a:r>
              <a:rPr lang="zh-CN" altLang="zh-CN" smtClean="0">
                <a:solidFill>
                  <a:srgbClr val="7030A0"/>
                </a:solidFill>
                <a:latin typeface="叶根友毛笔行书2.0版" pitchFamily="2" charset="-122"/>
                <a:ea typeface="叶根友毛笔行书2.0版" pitchFamily="2" charset="-122"/>
              </a:rPr>
              <a:t>贪心法概述</a:t>
            </a:r>
            <a:endParaRPr lang="zh-CN" altLang="zh-CN" smtClean="0">
              <a:solidFill>
                <a:srgbClr val="7030A0"/>
              </a:solidFill>
              <a:latin typeface="叶根友毛笔行书2.0版" pitchFamily="2" charset="-122"/>
              <a:ea typeface="叶根友毛笔行书2.0版" pitchFamily="2" charset="-122"/>
            </a:endParaRPr>
          </a:p>
        </p:txBody>
      </p:sp>
      <p:sp>
        <p:nvSpPr>
          <p:cNvPr id="5" name="TextBox 4"/>
          <p:cNvSpPr txBox="1"/>
          <p:nvPr/>
        </p:nvSpPr>
        <p:spPr>
          <a:xfrm>
            <a:off x="2357422" y="2103744"/>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mtClean="0">
                <a:solidFill>
                  <a:srgbClr val="7030A0"/>
                </a:solidFill>
                <a:latin typeface="叶根友毛笔行书2.0版" pitchFamily="2" charset="-122"/>
                <a:ea typeface="叶根友毛笔行书2.0版" pitchFamily="2" charset="-122"/>
              </a:rPr>
              <a:t>7.2 </a:t>
            </a:r>
            <a:r>
              <a:rPr lang="zh-CN" altLang="zh-CN" smtClean="0">
                <a:solidFill>
                  <a:srgbClr val="7030A0"/>
                </a:solidFill>
                <a:latin typeface="叶根友毛笔行书2.0版" pitchFamily="2" charset="-122"/>
                <a:ea typeface="叶根友毛笔行书2.0版" pitchFamily="2" charset="-122"/>
              </a:rPr>
              <a:t>求解活动安排问题</a:t>
            </a:r>
            <a:endParaRPr lang="zh-CN" altLang="zh-CN" smtClean="0">
              <a:solidFill>
                <a:srgbClr val="7030A0"/>
              </a:solidFill>
              <a:latin typeface="叶根友毛笔行书2.0版" pitchFamily="2" charset="-122"/>
              <a:ea typeface="叶根友毛笔行书2.0版" pitchFamily="2" charset="-122"/>
            </a:endParaRPr>
          </a:p>
        </p:txBody>
      </p:sp>
      <p:sp>
        <p:nvSpPr>
          <p:cNvPr id="6" name="TextBox 5"/>
          <p:cNvSpPr txBox="1"/>
          <p:nvPr/>
        </p:nvSpPr>
        <p:spPr>
          <a:xfrm>
            <a:off x="2357422" y="2746686"/>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mtClean="0">
                <a:solidFill>
                  <a:srgbClr val="7030A0"/>
                </a:solidFill>
                <a:latin typeface="叶根友毛笔行书2.0版" pitchFamily="2" charset="-122"/>
                <a:ea typeface="叶根友毛笔行书2.0版" pitchFamily="2" charset="-122"/>
              </a:rPr>
              <a:t>7.3 </a:t>
            </a:r>
            <a:r>
              <a:rPr lang="zh-CN" altLang="zh-CN" smtClean="0">
                <a:solidFill>
                  <a:srgbClr val="7030A0"/>
                </a:solidFill>
                <a:latin typeface="叶根友毛笔行书2.0版" pitchFamily="2" charset="-122"/>
                <a:ea typeface="叶根友毛笔行书2.0版" pitchFamily="2" charset="-122"/>
              </a:rPr>
              <a:t>求解背包问题</a:t>
            </a:r>
            <a:endParaRPr lang="zh-CN" altLang="zh-CN" smtClean="0">
              <a:solidFill>
                <a:srgbClr val="7030A0"/>
              </a:solidFill>
              <a:latin typeface="叶根友毛笔行书2.0版" pitchFamily="2" charset="-122"/>
              <a:ea typeface="叶根友毛笔行书2.0版" pitchFamily="2" charset="-122"/>
            </a:endParaRPr>
          </a:p>
        </p:txBody>
      </p:sp>
      <p:sp>
        <p:nvSpPr>
          <p:cNvPr id="7" name="TextBox 6"/>
          <p:cNvSpPr txBox="1"/>
          <p:nvPr/>
        </p:nvSpPr>
        <p:spPr>
          <a:xfrm>
            <a:off x="2357422" y="3357562"/>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mtClean="0">
                <a:solidFill>
                  <a:srgbClr val="7030A0"/>
                </a:solidFill>
                <a:latin typeface="叶根友毛笔行书2.0版" pitchFamily="2" charset="-122"/>
                <a:ea typeface="叶根友毛笔行书2.0版" pitchFamily="2" charset="-122"/>
              </a:rPr>
              <a:t>7.4 </a:t>
            </a:r>
            <a:r>
              <a:rPr lang="zh-CN" altLang="zh-CN" smtClean="0">
                <a:solidFill>
                  <a:srgbClr val="7030A0"/>
                </a:solidFill>
                <a:latin typeface="叶根友毛笔行书2.0版" pitchFamily="2" charset="-122"/>
                <a:ea typeface="叶根友毛笔行书2.0版" pitchFamily="2" charset="-122"/>
              </a:rPr>
              <a:t>求解最优装载问题</a:t>
            </a:r>
            <a:endParaRPr lang="zh-CN" altLang="zh-CN" smtClean="0">
              <a:solidFill>
                <a:srgbClr val="7030A0"/>
              </a:solidFill>
              <a:latin typeface="叶根友毛笔行书2.0版" pitchFamily="2" charset="-122"/>
              <a:ea typeface="叶根友毛笔行书2.0版" pitchFamily="2" charset="-122"/>
            </a:endParaRPr>
          </a:p>
        </p:txBody>
      </p:sp>
      <p:sp>
        <p:nvSpPr>
          <p:cNvPr id="8" name="TextBox 7"/>
          <p:cNvSpPr txBox="1"/>
          <p:nvPr/>
        </p:nvSpPr>
        <p:spPr>
          <a:xfrm>
            <a:off x="2357422" y="4000504"/>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mtClean="0">
                <a:solidFill>
                  <a:srgbClr val="7030A0"/>
                </a:solidFill>
                <a:latin typeface="叶根友毛笔行书2.0版" pitchFamily="2" charset="-122"/>
                <a:ea typeface="叶根友毛笔行书2.0版" pitchFamily="2" charset="-122"/>
              </a:rPr>
              <a:t>7.5 </a:t>
            </a:r>
            <a:r>
              <a:rPr lang="zh-CN" altLang="zh-CN" smtClean="0">
                <a:solidFill>
                  <a:srgbClr val="7030A0"/>
                </a:solidFill>
                <a:latin typeface="叶根友毛笔行书2.0版" pitchFamily="2" charset="-122"/>
                <a:ea typeface="叶根友毛笔行书2.0版" pitchFamily="2" charset="-122"/>
              </a:rPr>
              <a:t>求解田忌赛马问题</a:t>
            </a:r>
            <a:endParaRPr lang="zh-CN" altLang="zh-CN" smtClean="0">
              <a:solidFill>
                <a:srgbClr val="7030A0"/>
              </a:solidFill>
              <a:latin typeface="叶根友毛笔行书2.0版" pitchFamily="2" charset="-122"/>
              <a:ea typeface="叶根友毛笔行书2.0版" pitchFamily="2" charset="-122"/>
            </a:endParaRPr>
          </a:p>
        </p:txBody>
      </p:sp>
      <p:sp>
        <p:nvSpPr>
          <p:cNvPr id="9" name="TextBox 8"/>
          <p:cNvSpPr txBox="1"/>
          <p:nvPr/>
        </p:nvSpPr>
        <p:spPr>
          <a:xfrm>
            <a:off x="2357422" y="4604074"/>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mtClean="0">
                <a:solidFill>
                  <a:srgbClr val="7030A0"/>
                </a:solidFill>
                <a:latin typeface="叶根友毛笔行书2.0版" pitchFamily="2" charset="-122"/>
                <a:ea typeface="叶根友毛笔行书2.0版" pitchFamily="2" charset="-122"/>
              </a:rPr>
              <a:t>7.6 </a:t>
            </a:r>
            <a:r>
              <a:rPr lang="zh-CN" altLang="zh-CN" smtClean="0">
                <a:solidFill>
                  <a:srgbClr val="7030A0"/>
                </a:solidFill>
                <a:latin typeface="叶根友毛笔行书2.0版" pitchFamily="2" charset="-122"/>
                <a:ea typeface="叶根友毛笔行书2.0版" pitchFamily="2" charset="-122"/>
              </a:rPr>
              <a:t>求解多机调度问题</a:t>
            </a:r>
            <a:endParaRPr lang="zh-CN" altLang="zh-CN" smtClean="0">
              <a:solidFill>
                <a:srgbClr val="7030A0"/>
              </a:solidFill>
              <a:latin typeface="叶根友毛笔行书2.0版" pitchFamily="2" charset="-122"/>
              <a:ea typeface="叶根友毛笔行书2.0版" pitchFamily="2" charset="-122"/>
            </a:endParaRPr>
          </a:p>
        </p:txBody>
      </p:sp>
      <p:sp>
        <p:nvSpPr>
          <p:cNvPr id="10" name="TextBox 9"/>
          <p:cNvSpPr txBox="1"/>
          <p:nvPr/>
        </p:nvSpPr>
        <p:spPr>
          <a:xfrm>
            <a:off x="2357422" y="5247016"/>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mtClean="0">
                <a:solidFill>
                  <a:srgbClr val="7030A0"/>
                </a:solidFill>
                <a:latin typeface="叶根友毛笔行书2.0版" pitchFamily="2" charset="-122"/>
                <a:ea typeface="叶根友毛笔行书2.0版" pitchFamily="2" charset="-122"/>
              </a:rPr>
              <a:t>7.7 </a:t>
            </a:r>
            <a:r>
              <a:rPr lang="zh-CN" altLang="zh-CN" smtClean="0">
                <a:solidFill>
                  <a:srgbClr val="7030A0"/>
                </a:solidFill>
                <a:latin typeface="叶根友毛笔行书2.0版" pitchFamily="2" charset="-122"/>
                <a:ea typeface="叶根友毛笔行书2.0版" pitchFamily="2" charset="-122"/>
              </a:rPr>
              <a:t>哈夫曼编码</a:t>
            </a:r>
            <a:endParaRPr lang="zh-CN" altLang="zh-CN" smtClean="0">
              <a:solidFill>
                <a:srgbClr val="7030A0"/>
              </a:solidFill>
              <a:latin typeface="叶根友毛笔行书2.0版" pitchFamily="2" charset="-122"/>
              <a:ea typeface="叶根友毛笔行书2.0版" pitchFamily="2" charset="-122"/>
            </a:endParaRPr>
          </a:p>
        </p:txBody>
      </p:sp>
      <p:sp>
        <p:nvSpPr>
          <p:cNvPr id="11" name="TextBox 10"/>
          <p:cNvSpPr txBox="1"/>
          <p:nvPr/>
        </p:nvSpPr>
        <p:spPr>
          <a:xfrm>
            <a:off x="2357422" y="5857892"/>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mtClean="0">
                <a:solidFill>
                  <a:srgbClr val="7030A0"/>
                </a:solidFill>
                <a:latin typeface="叶根友毛笔行书2.0版" pitchFamily="2" charset="-122"/>
                <a:ea typeface="叶根友毛笔行书2.0版" pitchFamily="2" charset="-122"/>
              </a:rPr>
              <a:t>7.8 </a:t>
            </a:r>
            <a:r>
              <a:rPr lang="zh-CN" altLang="zh-CN" smtClean="0">
                <a:solidFill>
                  <a:srgbClr val="7030A0"/>
                </a:solidFill>
                <a:latin typeface="叶根友毛笔行书2.0版" pitchFamily="2" charset="-122"/>
                <a:ea typeface="叶根友毛笔行书2.0版" pitchFamily="2" charset="-122"/>
              </a:rPr>
              <a:t>求解流水作业调度问题</a:t>
            </a:r>
            <a:endParaRPr lang="zh-CN" altLang="zh-CN" smtClean="0">
              <a:solidFill>
                <a:srgbClr val="7030A0"/>
              </a:solidFill>
              <a:latin typeface="叶根友毛笔行书2.0版" pitchFamily="2" charset="-122"/>
              <a:ea typeface="叶根友毛笔行书2.0版"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714348" y="1214422"/>
          <a:ext cx="7643871" cy="1323981"/>
        </p:xfrm>
        <a:graphic>
          <a:graphicData uri="http://schemas.openxmlformats.org/drawingml/2006/table">
            <a:tbl>
              <a:tblPr/>
              <a:tblGrid>
                <a:gridCol w="1297487"/>
                <a:gridCol w="576944"/>
                <a:gridCol w="576944"/>
                <a:gridCol w="576944"/>
                <a:gridCol w="576944"/>
                <a:gridCol w="576944"/>
                <a:gridCol w="576944"/>
                <a:gridCol w="576944"/>
                <a:gridCol w="576944"/>
                <a:gridCol w="576944"/>
                <a:gridCol w="576944"/>
                <a:gridCol w="576944"/>
              </a:tblGrid>
              <a:tr h="441327">
                <a:tc>
                  <a:txBody>
                    <a:bodyPr/>
                    <a:lstStyle/>
                    <a:p>
                      <a:pPr indent="0" algn="ctr">
                        <a:lnSpc>
                          <a:spcPct val="150000"/>
                        </a:lnSpc>
                        <a:spcAft>
                          <a:spcPts val="0"/>
                        </a:spcAft>
                      </a:pPr>
                      <a:r>
                        <a:rPr lang="en-US" sz="1800" b="1" i="1" kern="100">
                          <a:solidFill>
                            <a:srgbClr val="00B0F0"/>
                          </a:solidFill>
                          <a:latin typeface="Consolas" panose="020B0609020204030204" pitchFamily="49" charset="0"/>
                          <a:ea typeface="楷体" panose="02010609060101010101" pitchFamily="49" charset="-122"/>
                          <a:cs typeface="Consolas" panose="020B0609020204030204" pitchFamily="49" charset="0"/>
                        </a:rPr>
                        <a:t>i</a:t>
                      </a:r>
                      <a:endParaRPr lang="zh-CN" sz="1800" b="1" kern="100">
                        <a:solidFill>
                          <a:srgbClr val="00B0F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9</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10</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r>
              <a:tr h="441327">
                <a:tc>
                  <a:txBody>
                    <a:bodyPr/>
                    <a:lstStyle/>
                    <a:p>
                      <a:pPr indent="0" algn="ctr">
                        <a:lnSpc>
                          <a:spcPct val="150000"/>
                        </a:lnSpc>
                        <a:spcAft>
                          <a:spcPts val="0"/>
                        </a:spcAft>
                      </a:pPr>
                      <a:r>
                        <a:rPr lang="zh-CN" sz="1800" b="1" kern="100">
                          <a:solidFill>
                            <a:srgbClr val="00B0F0"/>
                          </a:solidFill>
                          <a:latin typeface="Consolas" panose="020B0609020204030204" pitchFamily="49" charset="0"/>
                          <a:ea typeface="楷体" panose="02010609060101010101" pitchFamily="49" charset="-122"/>
                          <a:cs typeface="Consolas" panose="020B0609020204030204" pitchFamily="49" charset="0"/>
                        </a:rPr>
                        <a:t>开始时间</a:t>
                      </a:r>
                      <a:endParaRPr lang="zh-CN" sz="1800" b="1" kern="100">
                        <a:solidFill>
                          <a:srgbClr val="00B0F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0</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12</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r>
              <a:tr h="441327">
                <a:tc>
                  <a:txBody>
                    <a:bodyPr/>
                    <a:lstStyle/>
                    <a:p>
                      <a:pPr indent="0" algn="ctr">
                        <a:lnSpc>
                          <a:spcPct val="150000"/>
                        </a:lnSpc>
                        <a:spcAft>
                          <a:spcPts val="0"/>
                        </a:spcAft>
                      </a:pPr>
                      <a:r>
                        <a:rPr lang="zh-CN" sz="1800" b="1" kern="100">
                          <a:solidFill>
                            <a:srgbClr val="00B0F0"/>
                          </a:solidFill>
                          <a:latin typeface="Consolas" panose="020B0609020204030204" pitchFamily="49" charset="0"/>
                          <a:ea typeface="楷体" panose="02010609060101010101" pitchFamily="49" charset="-122"/>
                          <a:cs typeface="Consolas" panose="020B0609020204030204" pitchFamily="49" charset="0"/>
                        </a:rPr>
                        <a:t>结束时间</a:t>
                      </a:r>
                      <a:endParaRPr lang="zh-CN" sz="1800" b="1" kern="100">
                        <a:solidFill>
                          <a:srgbClr val="00B0F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9</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10</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11</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12</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13</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15</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r>
            </a:tbl>
          </a:graphicData>
        </a:graphic>
      </p:graphicFrame>
      <p:sp>
        <p:nvSpPr>
          <p:cNvPr id="3" name="TextBox 2"/>
          <p:cNvSpPr txBox="1"/>
          <p:nvPr/>
        </p:nvSpPr>
        <p:spPr>
          <a:xfrm>
            <a:off x="642910" y="500042"/>
            <a:ext cx="7929618" cy="400110"/>
          </a:xfrm>
          <a:prstGeom prst="rect">
            <a:avLst/>
          </a:prstGeom>
          <a:noFill/>
        </p:spPr>
        <p:txBody>
          <a:bodyPr wrap="square" rtlCol="0">
            <a:spAutoFit/>
          </a:bodyPr>
          <a:lstStyle/>
          <a:p>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例如，对于</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下</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个活动（已按结束时间递增排序）</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 name="TextBox 7"/>
          <p:cNvSpPr txBox="1"/>
          <p:nvPr/>
        </p:nvSpPr>
        <p:spPr>
          <a:xfrm>
            <a:off x="642910" y="2857496"/>
            <a:ext cx="3929090"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产生最大兼容活动集合的过程：</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 name="TextBox 8"/>
          <p:cNvSpPr txBox="1"/>
          <p:nvPr/>
        </p:nvSpPr>
        <p:spPr>
          <a:xfrm>
            <a:off x="928662" y="3357562"/>
            <a:ext cx="1571636" cy="313932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活动</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活动</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a:t>
            </a:r>
            <a:endPar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sym typeface="Symbol" panose="05050102010706020507"/>
            </a:endParaRPr>
          </a:p>
          <a:p>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活动</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a:t>
            </a:r>
            <a:endPar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sym typeface="Symbol" panose="05050102010706020507"/>
            </a:endParaRPr>
          </a:p>
          <a:p>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活动</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活动</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5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a:t>
            </a:r>
            <a:endPar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sym typeface="Symbol" panose="05050102010706020507"/>
            </a:endParaRPr>
          </a:p>
          <a:p>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活动</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6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a:t>
            </a:r>
            <a:endPar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sym typeface="Symbol" panose="05050102010706020507"/>
            </a:endParaRPr>
          </a:p>
          <a:p>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活动</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7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a:t>
            </a:r>
            <a:endPar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sym typeface="Symbol" panose="05050102010706020507"/>
            </a:endParaRPr>
          </a:p>
          <a:p>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活动</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8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sym typeface="Symbol" panose="05050102010706020507"/>
            </a:endParaRPr>
          </a:p>
          <a:p>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活动</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9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a:t>
            </a:r>
            <a:endPar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sym typeface="Symbol" panose="05050102010706020507"/>
            </a:endParaRPr>
          </a:p>
          <a:p>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活动</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10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a:t>
            </a:r>
            <a:endPar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sym typeface="Symbol" panose="05050102010706020507"/>
            </a:endParaRPr>
          </a:p>
          <a:p>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活动</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11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sym typeface="Symbol" panose="05050102010706020507"/>
            </a:endParaRPr>
          </a:p>
        </p:txBody>
      </p:sp>
      <p:sp>
        <p:nvSpPr>
          <p:cNvPr id="10" name="TextBox 9"/>
          <p:cNvSpPr txBox="1"/>
          <p:nvPr/>
        </p:nvSpPr>
        <p:spPr>
          <a:xfrm>
            <a:off x="4143372" y="3929066"/>
            <a:ext cx="2786082"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最大兼容活动集合：</a:t>
            </a:r>
            <a:endParaRPr lang="zh-CN" altLang="en-US" sz="2000">
              <a:latin typeface="Consolas" panose="020B0609020204030204" pitchFamily="49" charset="0"/>
              <a:cs typeface="Consolas" panose="020B0609020204030204" pitchFamily="49" charset="0"/>
            </a:endParaRPr>
          </a:p>
        </p:txBody>
      </p:sp>
      <p:sp>
        <p:nvSpPr>
          <p:cNvPr id="11" name="TextBox 10"/>
          <p:cNvSpPr txBox="1"/>
          <p:nvPr/>
        </p:nvSpPr>
        <p:spPr>
          <a:xfrm>
            <a:off x="4786314" y="4429132"/>
            <a:ext cx="857256"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微软雅黑" panose="020B0503020204020204" charset="-122"/>
                <a:cs typeface="Consolas" panose="020B0609020204030204" pitchFamily="49" charset="0"/>
              </a:rPr>
              <a:t>活动</a:t>
            </a:r>
            <a:r>
              <a:rPr lang="en-US" altLang="zh-CN" sz="2000" smtClean="0">
                <a:solidFill>
                  <a:srgbClr val="0000FF"/>
                </a:solidFill>
                <a:latin typeface="Consolas" panose="020B0609020204030204" pitchFamily="49" charset="0"/>
                <a:ea typeface="微软雅黑" panose="020B0503020204020204" charset="-122"/>
                <a:cs typeface="Consolas" panose="020B0609020204030204" pitchFamily="49" charset="0"/>
              </a:rPr>
              <a:t>1</a:t>
            </a:r>
            <a:endParaRPr lang="zh-CN" altLang="en-US" sz="2000">
              <a:solidFill>
                <a:srgbClr val="0000FF"/>
              </a:solidFill>
              <a:latin typeface="Consolas" panose="020B0609020204030204" pitchFamily="49" charset="0"/>
              <a:ea typeface="微软雅黑" panose="020B0503020204020204" charset="-122"/>
              <a:cs typeface="Consolas" panose="020B0609020204030204" pitchFamily="49" charset="0"/>
            </a:endParaRPr>
          </a:p>
        </p:txBody>
      </p:sp>
      <p:sp>
        <p:nvSpPr>
          <p:cNvPr id="12" name="TextBox 11"/>
          <p:cNvSpPr txBox="1"/>
          <p:nvPr/>
        </p:nvSpPr>
        <p:spPr>
          <a:xfrm>
            <a:off x="5643570" y="4429132"/>
            <a:ext cx="857256"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微软雅黑" panose="020B0503020204020204" charset="-122"/>
                <a:cs typeface="Consolas" panose="020B0609020204030204" pitchFamily="49" charset="0"/>
              </a:rPr>
              <a:t>活动</a:t>
            </a:r>
            <a:r>
              <a:rPr lang="en-US" altLang="zh-CN" sz="2000" smtClean="0">
                <a:solidFill>
                  <a:srgbClr val="0000FF"/>
                </a:solidFill>
                <a:latin typeface="Consolas" panose="020B0609020204030204" pitchFamily="49" charset="0"/>
                <a:ea typeface="微软雅黑" panose="020B0503020204020204" charset="-122"/>
                <a:cs typeface="Consolas" panose="020B0609020204030204" pitchFamily="49" charset="0"/>
              </a:rPr>
              <a:t>4</a:t>
            </a:r>
            <a:endParaRPr lang="zh-CN" altLang="en-US" sz="2000">
              <a:solidFill>
                <a:srgbClr val="0000FF"/>
              </a:solidFill>
              <a:latin typeface="Consolas" panose="020B0609020204030204" pitchFamily="49" charset="0"/>
              <a:ea typeface="微软雅黑" panose="020B0503020204020204" charset="-122"/>
              <a:cs typeface="Consolas" panose="020B0609020204030204" pitchFamily="49" charset="0"/>
            </a:endParaRPr>
          </a:p>
        </p:txBody>
      </p:sp>
      <p:sp>
        <p:nvSpPr>
          <p:cNvPr id="13" name="TextBox 12"/>
          <p:cNvSpPr txBox="1"/>
          <p:nvPr/>
        </p:nvSpPr>
        <p:spPr>
          <a:xfrm>
            <a:off x="6572264" y="4429132"/>
            <a:ext cx="857256"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微软雅黑" panose="020B0503020204020204" charset="-122"/>
                <a:cs typeface="Consolas" panose="020B0609020204030204" pitchFamily="49" charset="0"/>
              </a:rPr>
              <a:t>活动</a:t>
            </a:r>
            <a:r>
              <a:rPr lang="en-US" altLang="zh-CN" sz="2000" smtClean="0">
                <a:solidFill>
                  <a:srgbClr val="0000FF"/>
                </a:solidFill>
                <a:latin typeface="Consolas" panose="020B0609020204030204" pitchFamily="49" charset="0"/>
                <a:ea typeface="微软雅黑" panose="020B0503020204020204" charset="-122"/>
                <a:cs typeface="Consolas" panose="020B0609020204030204" pitchFamily="49" charset="0"/>
              </a:rPr>
              <a:t>8</a:t>
            </a:r>
            <a:endParaRPr lang="zh-CN" altLang="en-US" sz="2000">
              <a:solidFill>
                <a:srgbClr val="0000FF"/>
              </a:solidFill>
              <a:latin typeface="Consolas" panose="020B0609020204030204" pitchFamily="49" charset="0"/>
              <a:ea typeface="微软雅黑" panose="020B0503020204020204" charset="-122"/>
              <a:cs typeface="Consolas" panose="020B0609020204030204" pitchFamily="49" charset="0"/>
            </a:endParaRPr>
          </a:p>
        </p:txBody>
      </p:sp>
      <p:sp>
        <p:nvSpPr>
          <p:cNvPr id="14" name="TextBox 13"/>
          <p:cNvSpPr txBox="1"/>
          <p:nvPr/>
        </p:nvSpPr>
        <p:spPr>
          <a:xfrm>
            <a:off x="7500958" y="4429132"/>
            <a:ext cx="1071570"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微软雅黑" panose="020B0503020204020204" charset="-122"/>
                <a:cs typeface="Consolas" panose="020B0609020204030204" pitchFamily="49" charset="0"/>
              </a:rPr>
              <a:t>活动</a:t>
            </a:r>
            <a:r>
              <a:rPr lang="en-US" altLang="zh-CN" sz="2000" smtClean="0">
                <a:solidFill>
                  <a:srgbClr val="0000FF"/>
                </a:solidFill>
                <a:latin typeface="Consolas" panose="020B0609020204030204" pitchFamily="49" charset="0"/>
                <a:ea typeface="微软雅黑" panose="020B0503020204020204" charset="-122"/>
                <a:cs typeface="Consolas" panose="020B0609020204030204" pitchFamily="49" charset="0"/>
              </a:rPr>
              <a:t>11</a:t>
            </a:r>
            <a:endParaRPr lang="zh-CN" altLang="en-US" sz="2000">
              <a:solidFill>
                <a:srgbClr val="0000FF"/>
              </a:solidFill>
              <a:latin typeface="Consolas" panose="020B0609020204030204" pitchFamily="49" charset="0"/>
              <a:ea typeface="微软雅黑" panose="020B0503020204020204" charset="-122"/>
              <a:cs typeface="Consolas" panose="020B0609020204030204" pitchFamily="49" charset="0"/>
            </a:endParaRPr>
          </a:p>
        </p:txBody>
      </p:sp>
      <p:grpSp>
        <p:nvGrpSpPr>
          <p:cNvPr id="17" name="组合 16"/>
          <p:cNvGrpSpPr/>
          <p:nvPr/>
        </p:nvGrpSpPr>
        <p:grpSpPr>
          <a:xfrm>
            <a:off x="5072066" y="5000636"/>
            <a:ext cx="3071834" cy="685862"/>
            <a:chOff x="5072066" y="5000636"/>
            <a:chExt cx="3071834" cy="685862"/>
          </a:xfrm>
        </p:grpSpPr>
        <p:sp>
          <p:nvSpPr>
            <p:cNvPr id="15" name="右大括号 14"/>
            <p:cNvSpPr/>
            <p:nvPr/>
          </p:nvSpPr>
          <p:spPr>
            <a:xfrm rot="5400000">
              <a:off x="6500826" y="3571876"/>
              <a:ext cx="214314" cy="3071834"/>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TextBox 15"/>
            <p:cNvSpPr txBox="1"/>
            <p:nvPr/>
          </p:nvSpPr>
          <p:spPr>
            <a:xfrm>
              <a:off x="5715008" y="5286388"/>
              <a:ext cx="1785950" cy="400110"/>
            </a:xfrm>
            <a:prstGeom prst="rect">
              <a:avLst/>
            </a:prstGeom>
            <a:noFill/>
          </p:spPr>
          <p:txBody>
            <a:bodyPr wrap="square" rtlCol="0">
              <a:spAutoFit/>
            </a:bodyPr>
            <a:lstStyle/>
            <a:p>
              <a:pPr algn="ctr"/>
              <a:r>
                <a:rPr lang="zh-CN" altLang="en-US" sz="2000" smtClean="0">
                  <a:solidFill>
                    <a:srgbClr val="0000FF"/>
                  </a:solidFill>
                  <a:latin typeface="楷体" panose="02010609060101010101" pitchFamily="49" charset="-122"/>
                  <a:ea typeface="楷体" panose="02010609060101010101" pitchFamily="49" charset="-122"/>
                </a:rPr>
                <a:t>求解结果</a:t>
              </a:r>
              <a:endParaRPr lang="zh-CN" altLang="en-US" sz="2000">
                <a:solidFill>
                  <a:srgbClr val="0000FF"/>
                </a:solidFill>
                <a:latin typeface="楷体" panose="02010609060101010101" pitchFamily="49" charset="-122"/>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9">
                                            <p:txEl>
                                              <p:pRg st="10" end="10"/>
                                            </p:txEl>
                                          </p:spTgt>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500042"/>
            <a:ext cx="8572560" cy="479549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问题表示</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struct Action			</a:t>
            </a:r>
            <a:r>
              <a:rPr lang="en-US" altLang="zh-CN" sz="1800" smtClean="0">
                <a:solidFill>
                  <a:srgbClr val="00B05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50"/>
                </a:solidFill>
                <a:latin typeface="Consolas" panose="020B0609020204030204" pitchFamily="49" charset="0"/>
                <a:ea typeface="仿宋" panose="02010609060101010101" pitchFamily="49" charset="-122"/>
                <a:cs typeface="Consolas" panose="020B0609020204030204" pitchFamily="49" charset="0"/>
              </a:rPr>
              <a:t>活动的类型声明</a:t>
            </a:r>
            <a:endParaRPr lang="zh-CN" altLang="zh-CN" sz="1800" smtClean="0">
              <a:solidFill>
                <a:srgbClr val="00B05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b;			</a:t>
            </a:r>
            <a:r>
              <a:rPr lang="en-US" altLang="zh-CN" sz="1800" smtClean="0">
                <a:solidFill>
                  <a:srgbClr val="00B05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50"/>
                </a:solidFill>
                <a:latin typeface="Consolas" panose="020B0609020204030204" pitchFamily="49" charset="0"/>
                <a:ea typeface="仿宋" panose="02010609060101010101" pitchFamily="49" charset="-122"/>
                <a:cs typeface="Consolas" panose="020B0609020204030204" pitchFamily="49" charset="0"/>
              </a:rPr>
              <a:t>活动起始时间</a:t>
            </a:r>
            <a:endParaRPr lang="zh-CN" altLang="zh-CN" sz="1800" smtClean="0">
              <a:solidFill>
                <a:srgbClr val="00B05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e;			</a:t>
            </a:r>
            <a:r>
              <a:rPr lang="en-US" altLang="zh-CN" sz="1800" smtClean="0">
                <a:solidFill>
                  <a:srgbClr val="00B05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50"/>
                </a:solidFill>
                <a:latin typeface="Consolas" panose="020B0609020204030204" pitchFamily="49" charset="0"/>
                <a:ea typeface="仿宋" panose="02010609060101010101" pitchFamily="49" charset="-122"/>
                <a:cs typeface="Consolas" panose="020B0609020204030204" pitchFamily="49" charset="0"/>
              </a:rPr>
              <a:t>活动结束时间</a:t>
            </a:r>
            <a:endParaRPr lang="zh-CN" altLang="zh-CN" sz="1800" smtClean="0">
              <a:solidFill>
                <a:srgbClr val="00B05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bool operator&lt;(const Action &amp;s) const	</a:t>
            </a:r>
            <a:r>
              <a:rPr lang="en-US" altLang="zh-CN" sz="1800" smtClean="0">
                <a:solidFill>
                  <a:srgbClr val="00B05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50"/>
                </a:solidFill>
                <a:latin typeface="Consolas" panose="020B0609020204030204" pitchFamily="49" charset="0"/>
                <a:ea typeface="仿宋" panose="02010609060101010101" pitchFamily="49" charset="-122"/>
                <a:cs typeface="Consolas" panose="020B0609020204030204" pitchFamily="49" charset="0"/>
              </a:rPr>
              <a:t>重载</a:t>
            </a:r>
            <a:r>
              <a:rPr lang="en-US" altLang="zh-CN" sz="1800" smtClean="0">
                <a:solidFill>
                  <a:srgbClr val="00B050"/>
                </a:solidFill>
                <a:latin typeface="Consolas" panose="020B0609020204030204" pitchFamily="49" charset="0"/>
                <a:ea typeface="仿宋" panose="02010609060101010101" pitchFamily="49" charset="-122"/>
                <a:cs typeface="Consolas" panose="020B0609020204030204" pitchFamily="49" charset="0"/>
              </a:rPr>
              <a:t>&lt;</a:t>
            </a:r>
            <a:r>
              <a:rPr lang="zh-CN" altLang="zh-CN" sz="1800" smtClean="0">
                <a:solidFill>
                  <a:srgbClr val="00B050"/>
                </a:solidFill>
                <a:latin typeface="Consolas" panose="020B0609020204030204" pitchFamily="49" charset="0"/>
                <a:ea typeface="仿宋" panose="02010609060101010101" pitchFamily="49" charset="-122"/>
                <a:cs typeface="Consolas" panose="020B0609020204030204" pitchFamily="49" charset="0"/>
              </a:rPr>
              <a:t>关系函数</a:t>
            </a:r>
            <a:endParaRPr lang="zh-CN" altLang="zh-CN" sz="1800" smtClean="0">
              <a:solidFill>
                <a:srgbClr val="00B05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e&lt;=s.e;		</a:t>
            </a:r>
            <a:r>
              <a:rPr lang="en-US" altLang="zh-CN" sz="1800" smtClean="0">
                <a:solidFill>
                  <a:srgbClr val="00B05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50"/>
                </a:solidFill>
                <a:latin typeface="Consolas" panose="020B0609020204030204" pitchFamily="49" charset="0"/>
                <a:ea typeface="仿宋" panose="02010609060101010101" pitchFamily="49" charset="-122"/>
                <a:cs typeface="Consolas" panose="020B0609020204030204" pitchFamily="49" charset="0"/>
              </a:rPr>
              <a:t>用于按活动结束时间递增排序</a:t>
            </a:r>
            <a:endParaRPr lang="zh-CN" altLang="zh-CN" sz="1800" smtClean="0">
              <a:solidFill>
                <a:srgbClr val="00B05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n=11;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Action A[]={{0},{1,4},{3,5},{0,6},{5,7},{3,8},{5,9},{6,10},{8,11},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{8,12},{2,13},{12,15}};	</a:t>
            </a:r>
            <a:r>
              <a:rPr lang="en-US" altLang="zh-CN" sz="1800" smtClean="0">
                <a:solidFill>
                  <a:srgbClr val="00B05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50"/>
                </a:solidFill>
                <a:latin typeface="Consolas" panose="020B0609020204030204" pitchFamily="49" charset="0"/>
                <a:ea typeface="仿宋" panose="02010609060101010101" pitchFamily="49" charset="-122"/>
                <a:cs typeface="Consolas" panose="020B0609020204030204" pitchFamily="49" charset="0"/>
              </a:rPr>
              <a:t>下标</a:t>
            </a:r>
            <a:r>
              <a:rPr lang="en-US" altLang="zh-CN" sz="1800" smtClean="0">
                <a:solidFill>
                  <a:srgbClr val="00B050"/>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B050"/>
                </a:solidFill>
                <a:latin typeface="Consolas" panose="020B0609020204030204" pitchFamily="49" charset="0"/>
                <a:ea typeface="仿宋" panose="02010609060101010101" pitchFamily="49" charset="-122"/>
                <a:cs typeface="Consolas" panose="020B0609020204030204" pitchFamily="49" charset="0"/>
              </a:rPr>
              <a:t>不用</a:t>
            </a:r>
            <a:endParaRPr lang="zh-CN" altLang="zh-CN" sz="1800" smtClean="0">
              <a:solidFill>
                <a:srgbClr val="00B050"/>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求解结果表示</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bool flag[MAX];		</a:t>
            </a:r>
            <a:r>
              <a:rPr lang="en-US" altLang="zh-CN" sz="1800" smtClean="0">
                <a:solidFill>
                  <a:srgbClr val="00B05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50"/>
                </a:solidFill>
                <a:latin typeface="Consolas" panose="020B0609020204030204" pitchFamily="49" charset="0"/>
                <a:ea typeface="仿宋" panose="02010609060101010101" pitchFamily="49" charset="-122"/>
                <a:cs typeface="Consolas" panose="020B0609020204030204" pitchFamily="49" charset="0"/>
              </a:rPr>
              <a:t>标记选择的活动</a:t>
            </a:r>
            <a:endParaRPr lang="zh-CN" altLang="zh-CN" sz="1800" smtClean="0">
              <a:solidFill>
                <a:srgbClr val="00B05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Count=0;			</a:t>
            </a:r>
            <a:r>
              <a:rPr lang="en-US" altLang="zh-CN" sz="1800" smtClean="0">
                <a:solidFill>
                  <a:srgbClr val="00B05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50"/>
                </a:solidFill>
                <a:latin typeface="Consolas" panose="020B0609020204030204" pitchFamily="49" charset="0"/>
                <a:ea typeface="仿宋" panose="02010609060101010101" pitchFamily="49" charset="-122"/>
                <a:cs typeface="Consolas" panose="020B0609020204030204" pitchFamily="49" charset="0"/>
              </a:rPr>
              <a:t>选取的兼容活动个数</a:t>
            </a:r>
            <a:endParaRPr lang="zh-CN" altLang="zh-CN" sz="1800" smtClean="0">
              <a:solidFill>
                <a:srgbClr val="00B05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06" y="785794"/>
            <a:ext cx="8929718" cy="488949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solve()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求解最大兼容活动子集</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memset(flag,0,sizeof(flag));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初始化为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false</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sort(A+1,A+n+1);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//A[1..n]</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按活动结束时间递增排序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a:t>
            </a:r>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preend</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前一个兼容活动的结束时间</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i=1;i&lt;=n;i++)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扫描所有活动</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(A[i].b&gt;=</a:t>
            </a:r>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preend</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找到一个兼容活动</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flag[i]=true;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选择</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活动</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preend</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=A[i].e;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更新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preend</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值</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428736"/>
            <a:ext cx="7858180" cy="1061829"/>
          </a:xfrm>
          <a:prstGeom prst="rect">
            <a:avLst/>
          </a:prstGeom>
          <a:noFill/>
        </p:spPr>
        <p:txBody>
          <a:bodyPr wrap="square" rtlCol="0">
            <a:spAutoFit/>
          </a:bodyPr>
          <a:lstStyle/>
          <a:p>
            <a:pPr>
              <a:lnSpc>
                <a:spcPct val="150000"/>
              </a:lnSpc>
            </a:pPr>
            <a:r>
              <a:rPr lang="en-US" altLang="zh-CN" sz="2200" smtClean="0">
                <a:solidFill>
                  <a:srgbClr val="0000FF"/>
                </a:solidFill>
                <a:latin typeface="微软雅黑" panose="020B0503020204020204" charset="-122"/>
                <a:ea typeface="微软雅黑" panose="020B0503020204020204" charset="-122"/>
                <a:cs typeface="Consolas" panose="020B0609020204030204" pitchFamily="49" charset="0"/>
              </a:rPr>
              <a:t>    </a:t>
            </a:r>
            <a:r>
              <a:rPr lang="zh-CN" altLang="zh-CN" sz="2200" smtClean="0">
                <a:solidFill>
                  <a:srgbClr val="FF0000"/>
                </a:solidFill>
                <a:latin typeface="微软雅黑" panose="020B0503020204020204" charset="-122"/>
                <a:ea typeface="微软雅黑" panose="020B0503020204020204" charset="-122"/>
                <a:cs typeface="Consolas" panose="020B0609020204030204" pitchFamily="49" charset="0"/>
              </a:rPr>
              <a:t>【算法分析】</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算法的主要时间花费在排序上，排序时间为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log</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，所以整个算法的时间复杂度为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log</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071546"/>
            <a:ext cx="7858180" cy="2908489"/>
          </a:xfrm>
          <a:prstGeom prst="rect">
            <a:avLst/>
          </a:prstGeom>
          <a:noFill/>
        </p:spPr>
        <p:txBody>
          <a:bodyPr wrap="square" rtlCol="0">
            <a:spAutoFit/>
          </a:bodyPr>
          <a:lstStyle/>
          <a:p>
            <a:pPr>
              <a:lnSpc>
                <a:spcPct val="150000"/>
              </a:lnSpc>
            </a:pPr>
            <a:r>
              <a:rPr lang="en-US" altLang="zh-CN" sz="2200" smtClean="0">
                <a:solidFill>
                  <a:srgbClr val="FF0000"/>
                </a:solidFill>
                <a:latin typeface="微软雅黑" panose="020B0503020204020204" charset="-122"/>
                <a:ea typeface="微软雅黑" panose="020B0503020204020204" charset="-122"/>
                <a:cs typeface="Consolas" panose="020B0609020204030204" pitchFamily="49" charset="0"/>
              </a:rPr>
              <a:t>    </a:t>
            </a:r>
            <a:r>
              <a:rPr lang="zh-CN" altLang="zh-CN" sz="2200" smtClean="0">
                <a:solidFill>
                  <a:srgbClr val="FF0000"/>
                </a:solidFill>
                <a:latin typeface="微软雅黑" panose="020B0503020204020204" charset="-122"/>
                <a:ea typeface="微软雅黑" panose="020B0503020204020204" charset="-122"/>
                <a:cs typeface="Consolas" panose="020B0609020204030204" pitchFamily="49" charset="0"/>
              </a:rPr>
              <a:t>【算法证明】</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通常证明一个贪心选择得出的解是最优解的一般的方法是，构造一个初始最优解，然后对该解进行修正，使其第一步为一个贪心选择，证明总是存在一个以贪心选择开始的求解方案。</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对于本问题，所有活动按结束时间递增排序，就是要证明：</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若</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X</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是活动安排问题</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A</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的最优解，</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，则</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是</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A</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e</a:t>
            </a:r>
            <a:r>
              <a:rPr lang="en-US" altLang="zh-CN" sz="2000" i="1" baseline="-25000" smtClean="0">
                <a:solidFill>
                  <a:srgbClr val="C00000"/>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b</a:t>
            </a:r>
            <a:r>
              <a:rPr lang="en-US" altLang="zh-CN" sz="2000" baseline="-25000" smtClean="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的活动安排问题的最优解</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125157"/>
            <a:ext cx="7858180" cy="2321276"/>
          </a:xfrm>
          <a:prstGeom prst="rect">
            <a:avLst/>
          </a:prstGeom>
          <a:noFill/>
        </p:spPr>
        <p:txBody>
          <a:bodyPr wrap="square" rtlCol="0">
            <a:spAutoFit/>
          </a:bodyPr>
          <a:lstStyle/>
          <a:p>
            <a:pPr>
              <a:lnSpc>
                <a:spcPct val="150000"/>
              </a:lnSpc>
              <a:spcBef>
                <a:spcPts val="6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首先证明</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总存在一个以活动</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开始的最优解</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ts val="60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如果第一个选中的活动为</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），可以构造另一个最优解</a:t>
            </a:r>
            <a:r>
              <a:rPr lang="en-US" altLang="zh-CN" sz="1800" i="1" smtClean="0">
                <a:solidFill>
                  <a:srgbClr val="C00000"/>
                </a:solidFill>
                <a:latin typeface="Consolas" panose="020B0609020204030204" pitchFamily="49" charset="0"/>
                <a:ea typeface="仿宋" panose="02010609060101010101" pitchFamily="49" charset="-122"/>
                <a:cs typeface="Consolas" panose="020B0609020204030204" pitchFamily="49" charset="0"/>
              </a:rPr>
              <a:t>Y</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中的活动是兼容的，</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与</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的活动数相同。</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spcBef>
                <a:spcPts val="60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那么用活动</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取代活动</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得到</a:t>
            </a:r>
            <a:r>
              <a:rPr lang="en-US" altLang="zh-CN" sz="1800" i="1" smtClean="0">
                <a:solidFill>
                  <a:srgbClr val="C00000"/>
                </a:solidFill>
                <a:latin typeface="Consolas" panose="020B0609020204030204" pitchFamily="49" charset="0"/>
                <a:ea typeface="仿宋" panose="02010609060101010101" pitchFamily="49" charset="-122"/>
                <a:cs typeface="Consolas" panose="020B0609020204030204" pitchFamily="49" charset="0"/>
              </a:rPr>
              <a:t>Y</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，因为</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，所以</a:t>
            </a:r>
            <a:r>
              <a:rPr lang="en-US" altLang="zh-CN" sz="1800" i="1" smtClean="0">
                <a:solidFill>
                  <a:srgbClr val="C00000"/>
                </a:solidFill>
                <a:latin typeface="Consolas" panose="020B0609020204030204" pitchFamily="49" charset="0"/>
                <a:ea typeface="仿宋" panose="02010609060101010101" pitchFamily="49" charset="-122"/>
                <a:cs typeface="Consolas" panose="020B0609020204030204" pitchFamily="49" charset="0"/>
              </a:rPr>
              <a:t>Y'</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中的活动是兼容的，即</a:t>
            </a:r>
            <a:r>
              <a:rPr lang="en-US" altLang="zh-CN" sz="1800" i="1" smtClean="0">
                <a:solidFill>
                  <a:srgbClr val="C00000"/>
                </a:solidFill>
                <a:latin typeface="Consolas" panose="020B0609020204030204" pitchFamily="49" charset="0"/>
                <a:ea typeface="仿宋" panose="02010609060101010101" pitchFamily="49" charset="-122"/>
                <a:cs typeface="Consolas" panose="020B0609020204030204" pitchFamily="49" charset="0"/>
              </a:rPr>
              <a:t>Y'</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也是最优的，这就说明总存在一个以活动</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开始的最优解。</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071546"/>
            <a:ext cx="8286808" cy="1423338"/>
          </a:xfrm>
          <a:prstGeom prst="rect">
            <a:avLst/>
          </a:prstGeom>
          <a:no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当做出了对活动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的贪心选择后，原问题就变成了在活动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中找与活动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兼容的那些活动的子问题。亦即，如果</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为原问题的一个最优解，则</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也是活动选择问题</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smtClean="0">
                <a:solidFill>
                  <a:srgbClr val="99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e</a:t>
            </a:r>
            <a:r>
              <a:rPr lang="pt-BR" altLang="zh-CN" sz="2000" baseline="-25000" smtClean="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的一个最优解。</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642910" y="2786058"/>
            <a:ext cx="8143932" cy="1947035"/>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bIns="144000" rtlCol="0">
            <a:spAutoFit/>
          </a:bodyPr>
          <a:lstStyle/>
          <a:p>
            <a:pPr>
              <a:lnSpc>
                <a:spcPct val="150000"/>
              </a:lnSpc>
            </a:pPr>
            <a:r>
              <a:rPr lang="en-US" altLang="zh-CN" sz="2000" smtClean="0">
                <a:solidFill>
                  <a:srgbClr val="FF0000"/>
                </a:solidFill>
                <a:latin typeface="Consolas" panose="020B0609020204030204" pitchFamily="49" charset="0"/>
                <a:ea typeface="微软雅黑" panose="020B0503020204020204" charset="-122"/>
                <a:cs typeface="Consolas" panose="020B0609020204030204" pitchFamily="49" charset="0"/>
              </a:rPr>
              <a:t>    </a:t>
            </a:r>
            <a:r>
              <a:rPr lang="zh-CN" altLang="zh-CN" sz="2000" smtClean="0">
                <a:solidFill>
                  <a:srgbClr val="FF0000"/>
                </a:solidFill>
                <a:latin typeface="Consolas" panose="020B0609020204030204" pitchFamily="49" charset="0"/>
                <a:ea typeface="微软雅黑" panose="020B0503020204020204" charset="-122"/>
                <a:cs typeface="Consolas" panose="020B0609020204030204" pitchFamily="49" charset="0"/>
              </a:rPr>
              <a:t>反证法</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如果能找到一个</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的含有比</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更多活动的解</a:t>
            </a:r>
            <a:r>
              <a:rPr lang="en-US" altLang="zh-CN" sz="18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Y</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，则将活动</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加入</a:t>
            </a:r>
            <a:r>
              <a:rPr lang="en-US" altLang="zh-CN" sz="18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Y</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后就得到</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的一个包含比</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更多活动的解</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，这就与</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是最优解的假设相矛盾。</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因此，在每一次贪心选择后，留下的是一个与原问题具有相同形式的最优化问题，即最优子结构性质。</a:t>
            </a:r>
            <a:endParaRPr lang="zh-CN" altLang="en-US" sz="1800">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393355"/>
            <a:ext cx="7643866" cy="2392835"/>
          </a:xfrm>
          <a:prstGeom prst="rect">
            <a:avLst/>
          </a:prstGeom>
          <a:noFill/>
        </p:spPr>
        <p:txBody>
          <a:bodyPr wrap="square" rtlCol="0">
            <a:spAutoFit/>
          </a:bodyPr>
          <a:lstStyle/>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7.2</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求解蓄栏保留问题。</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农场有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头牛，每头牛会有一个特定的时间区间</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在蓄栏里挤牛奶，并且一个蓄栏里任何时刻只能有一头牛挤奶。</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现在农场主希望知道最少蓄栏能够满足上述要求，并给出每头牛被安排的方案。对于多种可行方案，输出一种即可。</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8072494" cy="1246495"/>
          </a:xfrm>
          <a:prstGeom prst="rect">
            <a:avLst/>
          </a:prstGeom>
          <a:solidFill>
            <a:schemeClr val="accent5">
              <a:lumMod val="40000"/>
              <a:lumOff val="60000"/>
            </a:schemeClr>
          </a:solidFill>
        </p:spPr>
        <p:txBody>
          <a:bodyPr wrap="square" rtlCol="0">
            <a:spAutoFit/>
          </a:bodyPr>
          <a:lstStyle/>
          <a:p>
            <a:pPr>
              <a:lnSpc>
                <a:spcPts val="3000"/>
              </a:lnSpc>
            </a:pPr>
            <a:r>
              <a:rPr lang="en-US" altLang="zh-CN" sz="2200" smtClean="0">
                <a:solidFill>
                  <a:srgbClr val="0000FF"/>
                </a:solidFill>
                <a:latin typeface="微软雅黑" panose="020B0503020204020204" charset="-122"/>
                <a:ea typeface="微软雅黑" panose="020B0503020204020204" charset="-122"/>
                <a:cs typeface="Consolas" panose="020B0609020204030204" pitchFamily="49" charset="0"/>
              </a:rPr>
              <a:t>    </a:t>
            </a:r>
            <a:r>
              <a:rPr lang="zh-CN" altLang="zh-CN" sz="2200" smtClean="0">
                <a:solidFill>
                  <a:srgbClr val="FF0000"/>
                </a:solidFill>
                <a:latin typeface="微软雅黑" panose="020B0503020204020204" charset="-122"/>
                <a:ea typeface="微软雅黑" panose="020B0503020204020204" charset="-122"/>
                <a:cs typeface="Consolas" panose="020B0609020204030204" pitchFamily="49" charset="0"/>
              </a:rPr>
              <a:t>解：</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牛的编号为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，每头牛的挤奶时间相当于一个活动，与前面活动安排问题不同，这里的活动时间是闭区间，例如</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与</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是交叉的，它们不是兼容活动。</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571472" y="2143116"/>
            <a:ext cx="8001056" cy="2536720"/>
          </a:xfrm>
          <a:prstGeom prst="rect">
            <a:avLst/>
          </a:prstGeom>
          <a:noFill/>
        </p:spPr>
        <p:txBody>
          <a:bodyPr wrap="square" rtlCol="0">
            <a:spAutoFit/>
          </a:bodyPr>
          <a:lstStyle/>
          <a:p>
            <a:pPr>
              <a:lnSpc>
                <a:spcPct val="150000"/>
              </a:lnSpc>
            </a:pP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采用与求解活动安排问题类似的贪心思路</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，将所有活动这样排序：结束时间相同按开始时间递增排序，否则按结束时间递增排序。</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求出一个</a:t>
            </a:r>
            <a:r>
              <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最大兼容活动子集</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，将它们安排在一个蓄栏中（蓄栏编号为</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）；如果没有安排完，再在剩余的活动再求下一个最大兼容活动子集，将它们安排在另一个蓄栏中（蓄栏编号为</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），以此类推。</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也就是说，</a:t>
            </a:r>
            <a:r>
              <a:rPr lang="zh-CN"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最大兼容活动子集</a:t>
            </a:r>
            <a:r>
              <a:rPr lang="zh-CN" altLang="en-US"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的</a:t>
            </a:r>
            <a:r>
              <a:rPr lang="zh-CN"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个数就是最少蓄栏个数</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714348" y="617866"/>
          <a:ext cx="7429554" cy="1323981"/>
        </p:xfrm>
        <a:graphic>
          <a:graphicData uri="http://schemas.openxmlformats.org/drawingml/2006/table">
            <a:tbl>
              <a:tblPr/>
              <a:tblGrid>
                <a:gridCol w="1806517"/>
                <a:gridCol w="803291"/>
                <a:gridCol w="803291"/>
                <a:gridCol w="803291"/>
                <a:gridCol w="803291"/>
                <a:gridCol w="803291"/>
                <a:gridCol w="803291"/>
                <a:gridCol w="803291"/>
              </a:tblGrid>
              <a:tr h="441327">
                <a:tc>
                  <a:txBody>
                    <a:bodyPr/>
                    <a:lstStyle/>
                    <a:p>
                      <a:pPr indent="0" algn="ctr">
                        <a:lnSpc>
                          <a:spcPct val="150000"/>
                        </a:lnSpc>
                        <a:spcAft>
                          <a:spcPts val="0"/>
                        </a:spcAft>
                      </a:pPr>
                      <a:r>
                        <a:rPr lang="en-US" sz="1800" b="1" i="1" kern="100">
                          <a:solidFill>
                            <a:srgbClr val="00B0F0"/>
                          </a:solidFill>
                          <a:latin typeface="Consolas" panose="020B0609020204030204" pitchFamily="49" charset="0"/>
                          <a:ea typeface="楷体" panose="02010609060101010101" pitchFamily="49" charset="-122"/>
                          <a:cs typeface="Consolas" panose="020B0609020204030204" pitchFamily="49" charset="0"/>
                        </a:rPr>
                        <a:t>i</a:t>
                      </a:r>
                      <a:endParaRPr lang="zh-CN" sz="1800" b="1" kern="100">
                        <a:solidFill>
                          <a:srgbClr val="00B0F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7">
                <a:tc>
                  <a:txBody>
                    <a:bodyPr/>
                    <a:lstStyle/>
                    <a:p>
                      <a:pPr indent="0" algn="ctr">
                        <a:lnSpc>
                          <a:spcPct val="150000"/>
                        </a:lnSpc>
                        <a:spcAft>
                          <a:spcPts val="0"/>
                        </a:spcAft>
                      </a:pPr>
                      <a:r>
                        <a:rPr lang="zh-CN" sz="1800" b="1" kern="100">
                          <a:solidFill>
                            <a:srgbClr val="00B0F0"/>
                          </a:solidFill>
                          <a:latin typeface="Consolas" panose="020B0609020204030204" pitchFamily="49" charset="0"/>
                          <a:ea typeface="楷体" panose="02010609060101010101" pitchFamily="49" charset="-122"/>
                          <a:cs typeface="Consolas" panose="020B0609020204030204" pitchFamily="49" charset="0"/>
                        </a:rPr>
                        <a:t>开始时间</a:t>
                      </a:r>
                      <a:endParaRPr lang="zh-CN" sz="1800" b="1" kern="100">
                        <a:solidFill>
                          <a:srgbClr val="00B0F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12</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11</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7">
                <a:tc>
                  <a:txBody>
                    <a:bodyPr/>
                    <a:lstStyle/>
                    <a:p>
                      <a:pPr indent="0" algn="ctr">
                        <a:lnSpc>
                          <a:spcPct val="150000"/>
                        </a:lnSpc>
                        <a:spcAft>
                          <a:spcPts val="0"/>
                        </a:spcAft>
                      </a:pPr>
                      <a:r>
                        <a:rPr lang="zh-CN" sz="1800" b="1" kern="100">
                          <a:solidFill>
                            <a:srgbClr val="00B0F0"/>
                          </a:solidFill>
                          <a:latin typeface="Consolas" panose="020B0609020204030204" pitchFamily="49" charset="0"/>
                          <a:ea typeface="楷体" panose="02010609060101010101" pitchFamily="49" charset="-122"/>
                          <a:cs typeface="Consolas" panose="020B0609020204030204" pitchFamily="49" charset="0"/>
                        </a:rPr>
                        <a:t>结束时间</a:t>
                      </a:r>
                      <a:endParaRPr lang="zh-CN" sz="1800" b="1" kern="100">
                        <a:solidFill>
                          <a:srgbClr val="00B0F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9</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10</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13</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15</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 name="表格 2"/>
          <p:cNvGraphicFramePr>
            <a:graphicFrameLocks noGrp="1"/>
          </p:cNvGraphicFramePr>
          <p:nvPr/>
        </p:nvGraphicFramePr>
        <p:xfrm>
          <a:off x="1643042" y="2819399"/>
          <a:ext cx="2857520" cy="1323981"/>
        </p:xfrm>
        <a:graphic>
          <a:graphicData uri="http://schemas.openxmlformats.org/drawingml/2006/table">
            <a:tbl>
              <a:tblPr/>
              <a:tblGrid>
                <a:gridCol w="714380"/>
                <a:gridCol w="714380"/>
                <a:gridCol w="714380"/>
                <a:gridCol w="714380"/>
              </a:tblGrid>
              <a:tr h="441327">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7">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12</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7">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9</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13</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表格 3"/>
          <p:cNvGraphicFramePr>
            <a:graphicFrameLocks noGrp="1"/>
          </p:cNvGraphicFramePr>
          <p:nvPr/>
        </p:nvGraphicFramePr>
        <p:xfrm>
          <a:off x="5000628" y="2819399"/>
          <a:ext cx="1428760" cy="1323981"/>
        </p:xfrm>
        <a:graphic>
          <a:graphicData uri="http://schemas.openxmlformats.org/drawingml/2006/table">
            <a:tbl>
              <a:tblPr/>
              <a:tblGrid>
                <a:gridCol w="714380"/>
                <a:gridCol w="714380"/>
              </a:tblGrid>
              <a:tr h="441327">
                <a:tc>
                  <a:txBody>
                    <a:bodyPr/>
                    <a:lstStyle/>
                    <a:p>
                      <a:pPr indent="0" algn="ctr">
                        <a:lnSpc>
                          <a:spcPct val="150000"/>
                        </a:lnSpc>
                        <a:spcAft>
                          <a:spcPts val="0"/>
                        </a:spcAft>
                      </a:pPr>
                      <a:r>
                        <a:rPr lang="en-US" sz="1800" b="1" kern="100" smtClean="0">
                          <a:solidFill>
                            <a:srgbClr val="C000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C00000"/>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7">
                <a:tc>
                  <a:txBody>
                    <a:bodyPr/>
                    <a:lstStyle/>
                    <a:p>
                      <a:pPr indent="0" algn="ctr">
                        <a:lnSpc>
                          <a:spcPct val="150000"/>
                        </a:lnSpc>
                        <a:spcAft>
                          <a:spcPts val="0"/>
                        </a:spcAft>
                      </a:pPr>
                      <a:r>
                        <a:rPr lang="en-US" sz="18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11</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7">
                <a:tc>
                  <a:txBody>
                    <a:bodyPr/>
                    <a:lstStyle/>
                    <a:p>
                      <a:pPr indent="0" algn="ctr">
                        <a:lnSpc>
                          <a:spcPct val="150000"/>
                        </a:lnSpc>
                        <a:spcAft>
                          <a:spcPts val="0"/>
                        </a:spcAft>
                      </a:pPr>
                      <a:r>
                        <a:rPr lang="en-US" altLang="zh-CN" sz="18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15</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nvGraphicFramePr>
        <p:xfrm>
          <a:off x="6929454" y="2819399"/>
          <a:ext cx="714380" cy="1323981"/>
        </p:xfrm>
        <a:graphic>
          <a:graphicData uri="http://schemas.openxmlformats.org/drawingml/2006/table">
            <a:tbl>
              <a:tblPr/>
              <a:tblGrid>
                <a:gridCol w="714380"/>
              </a:tblGrid>
              <a:tr h="441327">
                <a:tc>
                  <a:txBody>
                    <a:bodyPr/>
                    <a:lstStyle/>
                    <a:p>
                      <a:pPr indent="0" algn="ctr">
                        <a:lnSpc>
                          <a:spcPct val="150000"/>
                        </a:lnSpc>
                        <a:spcAft>
                          <a:spcPts val="0"/>
                        </a:spcAft>
                      </a:pPr>
                      <a:r>
                        <a:rPr lang="en-US" sz="1800" b="1" kern="100" smtClean="0">
                          <a:solidFill>
                            <a:srgbClr val="C00000"/>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41327">
                <a:tc>
                  <a:txBody>
                    <a:bodyPr/>
                    <a:lstStyle/>
                    <a:p>
                      <a:pPr indent="0" algn="ctr">
                        <a:lnSpc>
                          <a:spcPct val="150000"/>
                        </a:lnSpc>
                        <a:spcAft>
                          <a:spcPts val="0"/>
                        </a:spcAft>
                      </a:pPr>
                      <a:r>
                        <a:rPr lang="en-US" sz="18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41327">
                <a:tc>
                  <a:txBody>
                    <a:bodyPr/>
                    <a:lstStyle/>
                    <a:p>
                      <a:pPr indent="0" algn="ctr">
                        <a:lnSpc>
                          <a:spcPct val="150000"/>
                        </a:lnSpc>
                        <a:spcAft>
                          <a:spcPts val="0"/>
                        </a:spcAft>
                      </a:pPr>
                      <a:r>
                        <a:rPr lang="en-US" altLang="zh-CN" sz="18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10</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6" name="下箭头 5"/>
          <p:cNvSpPr/>
          <p:nvPr/>
        </p:nvSpPr>
        <p:spPr>
          <a:xfrm>
            <a:off x="4714876" y="2143116"/>
            <a:ext cx="214314" cy="50006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nvGrpSpPr>
          <p:cNvPr id="9" name="组合 8"/>
          <p:cNvGrpSpPr/>
          <p:nvPr/>
        </p:nvGrpSpPr>
        <p:grpSpPr>
          <a:xfrm>
            <a:off x="2857488" y="4357694"/>
            <a:ext cx="4286280" cy="685862"/>
            <a:chOff x="2857488" y="4357694"/>
            <a:chExt cx="4286280" cy="685862"/>
          </a:xfrm>
        </p:grpSpPr>
        <p:sp>
          <p:nvSpPr>
            <p:cNvPr id="7" name="左大括号 6"/>
            <p:cNvSpPr/>
            <p:nvPr/>
          </p:nvSpPr>
          <p:spPr>
            <a:xfrm rot="16200000">
              <a:off x="4929190" y="2285992"/>
              <a:ext cx="142876" cy="428628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TextBox 7"/>
            <p:cNvSpPr txBox="1"/>
            <p:nvPr/>
          </p:nvSpPr>
          <p:spPr>
            <a:xfrm>
              <a:off x="3357554" y="4643446"/>
              <a:ext cx="3286148" cy="400110"/>
            </a:xfrm>
            <a:prstGeom prst="rect">
              <a:avLst/>
            </a:prstGeom>
            <a:noFill/>
          </p:spPr>
          <p:txBody>
            <a:bodyPr wrap="square" rtlCol="0">
              <a:spAutoFit/>
            </a:bodyPr>
            <a:lstStyle/>
            <a:p>
              <a:r>
                <a:rPr lang="zh-CN" altLang="zh-CN" sz="2000" smtClean="0">
                  <a:solidFill>
                    <a:srgbClr val="0000FF"/>
                  </a:solidFill>
                  <a:latin typeface="微软雅黑" panose="020B0503020204020204" charset="-122"/>
                  <a:ea typeface="微软雅黑" panose="020B0503020204020204" charset="-122"/>
                </a:rPr>
                <a:t>最大兼容活动子集个数为</a:t>
              </a:r>
              <a:r>
                <a:rPr lang="en-US" altLang="zh-CN" sz="2000" smtClean="0">
                  <a:solidFill>
                    <a:srgbClr val="0000FF"/>
                  </a:solidFill>
                  <a:latin typeface="微软雅黑" panose="020B0503020204020204" charset="-122"/>
                  <a:ea typeface="微软雅黑" panose="020B0503020204020204" charset="-122"/>
                </a:rPr>
                <a:t>3</a:t>
              </a:r>
              <a:endParaRPr lang="zh-CN" altLang="en-US" sz="2000">
                <a:solidFill>
                  <a:srgbClr val="0000FF"/>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Text Box 4"/>
          <p:cNvSpPr txBox="1">
            <a:spLocks noChangeArrowheads="1"/>
          </p:cNvSpPr>
          <p:nvPr/>
        </p:nvSpPr>
        <p:spPr bwMode="auto">
          <a:xfrm>
            <a:off x="395288" y="1341438"/>
            <a:ext cx="3598862" cy="51911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pPr>
            <a:r>
              <a:rPr lang="en-US" altLang="zh-CN" sz="2800" smtClean="0">
                <a:solidFill>
                  <a:srgbClr val="FF0000"/>
                </a:solidFill>
                <a:latin typeface="Consolas" panose="020B0609020204030204" pitchFamily="49" charset="0"/>
                <a:ea typeface="微软雅黑" panose="020B0503020204020204" charset="-122"/>
                <a:cs typeface="Consolas" panose="020B0609020204030204" pitchFamily="49" charset="0"/>
              </a:rPr>
              <a:t>7.1.1 </a:t>
            </a:r>
            <a:r>
              <a:rPr lang="zh-CN" altLang="en-US" sz="2800">
                <a:solidFill>
                  <a:srgbClr val="FF0000"/>
                </a:solidFill>
                <a:latin typeface="Consolas" panose="020B0609020204030204" pitchFamily="49" charset="0"/>
                <a:ea typeface="微软雅黑" panose="020B0503020204020204" charset="-122"/>
                <a:cs typeface="Consolas" panose="020B0609020204030204" pitchFamily="49" charset="0"/>
              </a:rPr>
              <a:t>什么是贪心法</a:t>
            </a:r>
            <a:endParaRPr lang="zh-CN" altLang="en-US" sz="2800">
              <a:solidFill>
                <a:srgbClr val="FF0000"/>
              </a:solidFill>
              <a:latin typeface="Consolas" panose="020B0609020204030204" pitchFamily="49" charset="0"/>
              <a:ea typeface="微软雅黑" panose="020B0503020204020204" charset="-122"/>
              <a:cs typeface="Consolas" panose="020B0609020204030204" pitchFamily="49" charset="0"/>
            </a:endParaRPr>
          </a:p>
        </p:txBody>
      </p:sp>
      <p:sp>
        <p:nvSpPr>
          <p:cNvPr id="150534" name="Text Box 6"/>
          <p:cNvSpPr txBox="1">
            <a:spLocks noChangeArrowheads="1"/>
          </p:cNvSpPr>
          <p:nvPr/>
        </p:nvSpPr>
        <p:spPr bwMode="auto">
          <a:xfrm>
            <a:off x="468313" y="2133600"/>
            <a:ext cx="7920037" cy="2342244"/>
          </a:xfrm>
          <a:prstGeom prst="rect">
            <a:avLst/>
          </a:prstGeom>
          <a:noFill/>
          <a:ln w="9525">
            <a:noFill/>
            <a:miter lim="800000"/>
          </a:ln>
          <a:effectLst/>
        </p:spPr>
        <p:txBody>
          <a:bodyPr>
            <a:spAutoFit/>
          </a:bodyPr>
          <a:lstStyle/>
          <a:p>
            <a:pPr>
              <a:lnSpc>
                <a:spcPct val="150000"/>
              </a:lnSpc>
            </a:pPr>
            <a:r>
              <a:rPr lang="en-US" altLang="zh-CN" sz="2000" smtClean="0">
                <a:solidFill>
                  <a:srgbClr val="0000FF"/>
                </a:solidFill>
                <a:ea typeface="楷体" panose="02010609060101010101" pitchFamily="49" charset="-122"/>
                <a:cs typeface="Times New Roman" panose="02020603050405020304" pitchFamily="18" charset="0"/>
              </a:rPr>
              <a:t>       </a:t>
            </a:r>
            <a:r>
              <a:rPr lang="zh-CN" altLang="zh-CN" sz="2000" smtClean="0">
                <a:solidFill>
                  <a:srgbClr val="0000FF"/>
                </a:solidFill>
                <a:ea typeface="楷体" panose="02010609060101010101" pitchFamily="49" charset="-122"/>
                <a:cs typeface="Times New Roman" panose="02020603050405020304" pitchFamily="18" charset="0"/>
              </a:rPr>
              <a:t>贪心法的</a:t>
            </a:r>
            <a:r>
              <a:rPr lang="zh-CN" altLang="zh-CN" sz="2000" smtClean="0">
                <a:solidFill>
                  <a:srgbClr val="FF0000"/>
                </a:solidFill>
                <a:latin typeface="微软雅黑" panose="020B0503020204020204" charset="-122"/>
                <a:ea typeface="微软雅黑" panose="020B0503020204020204" charset="-122"/>
                <a:cs typeface="Times New Roman" panose="02020603050405020304" pitchFamily="18" charset="0"/>
              </a:rPr>
              <a:t>基本思路</a:t>
            </a:r>
            <a:r>
              <a:rPr lang="zh-CN" altLang="zh-CN" sz="2000" smtClean="0">
                <a:solidFill>
                  <a:srgbClr val="0000FF"/>
                </a:solidFill>
                <a:ea typeface="楷体" panose="02010609060101010101" pitchFamily="49" charset="-122"/>
                <a:cs typeface="Times New Roman" panose="02020603050405020304" pitchFamily="18" charset="0"/>
              </a:rPr>
              <a:t>是在对问题求解时总是做出在当前看来是最好的选择</a:t>
            </a:r>
            <a:r>
              <a:rPr lang="zh-CN" altLang="en-US" sz="2000" smtClean="0">
                <a:solidFill>
                  <a:srgbClr val="0000FF"/>
                </a:solidFill>
                <a:ea typeface="楷体" panose="02010609060101010101" pitchFamily="49" charset="-122"/>
                <a:cs typeface="Times New Roman" panose="02020603050405020304" pitchFamily="18" charset="0"/>
              </a:rPr>
              <a:t>，</a:t>
            </a:r>
            <a:r>
              <a:rPr lang="zh-CN" altLang="zh-CN" sz="2000" smtClean="0">
                <a:solidFill>
                  <a:srgbClr val="0000FF"/>
                </a:solidFill>
                <a:ea typeface="楷体" panose="02010609060101010101" pitchFamily="49" charset="-122"/>
                <a:cs typeface="Times New Roman" panose="02020603050405020304" pitchFamily="18" charset="0"/>
              </a:rPr>
              <a:t>也就是说贪心法不从整体最优上加以考虑</a:t>
            </a:r>
            <a:r>
              <a:rPr lang="zh-CN" altLang="en-US" sz="2000" smtClean="0">
                <a:solidFill>
                  <a:srgbClr val="0000FF"/>
                </a:solidFill>
                <a:ea typeface="楷体" panose="02010609060101010101" pitchFamily="49" charset="-122"/>
                <a:cs typeface="Times New Roman" panose="02020603050405020304" pitchFamily="18" charset="0"/>
              </a:rPr>
              <a:t>，</a:t>
            </a:r>
            <a:r>
              <a:rPr lang="zh-CN" altLang="zh-CN" sz="2000" smtClean="0">
                <a:solidFill>
                  <a:srgbClr val="0000FF"/>
                </a:solidFill>
                <a:ea typeface="楷体" panose="02010609060101010101" pitchFamily="49" charset="-122"/>
                <a:cs typeface="Times New Roman" panose="02020603050405020304" pitchFamily="18" charset="0"/>
              </a:rPr>
              <a:t>所做出的仅是在某种意义上的局部最优解。</a:t>
            </a:r>
            <a:endParaRPr lang="en-US" altLang="zh-CN" sz="2000" smtClean="0">
              <a:solidFill>
                <a:srgbClr val="0000FF"/>
              </a:solidFill>
              <a:ea typeface="楷体" panose="02010609060101010101" pitchFamily="49" charset="-122"/>
              <a:cs typeface="Times New Roman" panose="02020603050405020304" pitchFamily="18" charset="0"/>
            </a:endParaRPr>
          </a:p>
          <a:p>
            <a:pPr>
              <a:lnSpc>
                <a:spcPct val="150000"/>
              </a:lnSpc>
            </a:pPr>
            <a:r>
              <a:rPr lang="en-US" altLang="zh-CN" sz="2000" smtClean="0">
                <a:solidFill>
                  <a:srgbClr val="0000FF"/>
                </a:solidFill>
                <a:ea typeface="楷体" panose="02010609060101010101" pitchFamily="49" charset="-122"/>
                <a:cs typeface="Times New Roman" panose="02020603050405020304" pitchFamily="18" charset="0"/>
              </a:rPr>
              <a:t>        </a:t>
            </a:r>
            <a:r>
              <a:rPr lang="zh-CN" altLang="zh-CN" sz="2000" smtClean="0">
                <a:solidFill>
                  <a:srgbClr val="0000FF"/>
                </a:solidFill>
                <a:ea typeface="楷体" panose="02010609060101010101" pitchFamily="49" charset="-122"/>
                <a:cs typeface="Times New Roman" panose="02020603050405020304" pitchFamily="18" charset="0"/>
              </a:rPr>
              <a:t>人们通常希望找到整体最优解</a:t>
            </a:r>
            <a:r>
              <a:rPr lang="zh-CN" altLang="en-US" sz="2000" smtClean="0">
                <a:solidFill>
                  <a:srgbClr val="0000FF"/>
                </a:solidFill>
                <a:ea typeface="楷体" panose="02010609060101010101" pitchFamily="49" charset="-122"/>
                <a:cs typeface="Times New Roman" panose="02020603050405020304" pitchFamily="18" charset="0"/>
              </a:rPr>
              <a:t>，</a:t>
            </a:r>
            <a:r>
              <a:rPr lang="zh-CN" altLang="zh-CN" sz="2000" smtClean="0">
                <a:solidFill>
                  <a:srgbClr val="0000FF"/>
                </a:solidFill>
                <a:ea typeface="楷体" panose="02010609060101010101" pitchFamily="49" charset="-122"/>
                <a:cs typeface="Times New Roman" panose="02020603050405020304" pitchFamily="18" charset="0"/>
              </a:rPr>
              <a:t>所以</a:t>
            </a:r>
            <a:r>
              <a:rPr lang="zh-CN" altLang="en-US" sz="2000" smtClean="0">
                <a:solidFill>
                  <a:srgbClr val="0000FF"/>
                </a:solidFill>
                <a:ea typeface="楷体" panose="02010609060101010101" pitchFamily="49" charset="-122"/>
                <a:cs typeface="Times New Roman" panose="02020603050405020304" pitchFamily="18" charset="0"/>
              </a:rPr>
              <a:t>采用</a:t>
            </a:r>
            <a:r>
              <a:rPr lang="zh-CN" altLang="zh-CN" sz="2000" smtClean="0">
                <a:solidFill>
                  <a:srgbClr val="0000FF"/>
                </a:solidFill>
                <a:ea typeface="楷体" panose="02010609060101010101" pitchFamily="49" charset="-122"/>
                <a:cs typeface="Times New Roman" panose="02020603050405020304" pitchFamily="18" charset="0"/>
              </a:rPr>
              <a:t>贪心法</a:t>
            </a:r>
            <a:r>
              <a:rPr lang="zh-CN" altLang="en-US" sz="2000" smtClean="0">
                <a:solidFill>
                  <a:srgbClr val="FF0000"/>
                </a:solidFill>
                <a:latin typeface="微软雅黑" panose="020B0503020204020204" charset="-122"/>
                <a:ea typeface="微软雅黑" panose="020B0503020204020204" charset="-122"/>
                <a:cs typeface="Times New Roman" panose="02020603050405020304" pitchFamily="18" charset="0"/>
              </a:rPr>
              <a:t>需要</a:t>
            </a:r>
            <a:r>
              <a:rPr lang="zh-CN" altLang="zh-CN" sz="2000" smtClean="0">
                <a:solidFill>
                  <a:srgbClr val="FF0000"/>
                </a:solidFill>
                <a:latin typeface="微软雅黑" panose="020B0503020204020204" charset="-122"/>
                <a:ea typeface="微软雅黑" panose="020B0503020204020204" charset="-122"/>
                <a:cs typeface="Times New Roman" panose="02020603050405020304" pitchFamily="18" charset="0"/>
              </a:rPr>
              <a:t>证明</a:t>
            </a:r>
            <a:r>
              <a:rPr lang="zh-CN" altLang="zh-CN" sz="2000" smtClean="0">
                <a:solidFill>
                  <a:srgbClr val="0000FF"/>
                </a:solidFill>
                <a:ea typeface="楷体" panose="02010609060101010101" pitchFamily="49" charset="-122"/>
                <a:cs typeface="Times New Roman" panose="02020603050405020304" pitchFamily="18" charset="0"/>
              </a:rPr>
              <a:t>设计的算法确实是整体最优解或求解了它要解决的问题。</a:t>
            </a:r>
            <a:endParaRPr lang="zh-CN" altLang="zh-CN" sz="2000">
              <a:solidFill>
                <a:srgbClr val="0000FF"/>
              </a:solidFill>
              <a:ea typeface="楷体" panose="02010609060101010101" pitchFamily="49" charset="-122"/>
              <a:cs typeface="Times New Roman" panose="02020603050405020304" pitchFamily="18" charset="0"/>
            </a:endParaRPr>
          </a:p>
        </p:txBody>
      </p:sp>
      <p:sp>
        <p:nvSpPr>
          <p:cNvPr id="5" name="TextBox 4"/>
          <p:cNvSpPr txBox="1"/>
          <p:nvPr/>
        </p:nvSpPr>
        <p:spPr>
          <a:xfrm>
            <a:off x="428596" y="214290"/>
            <a:ext cx="3143272"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叶根友毛笔行书2.0版" pitchFamily="2" charset="-122"/>
                <a:ea typeface="叶根友毛笔行书2.0版" pitchFamily="2" charset="-122"/>
              </a:rPr>
              <a:t>7.1 </a:t>
            </a:r>
            <a:r>
              <a:rPr lang="zh-CN" altLang="zh-CN" sz="2800" smtClean="0">
                <a:solidFill>
                  <a:srgbClr val="FF0000"/>
                </a:solidFill>
                <a:latin typeface="叶根友毛笔行书2.0版" pitchFamily="2" charset="-122"/>
                <a:ea typeface="叶根友毛笔行书2.0版" pitchFamily="2" charset="-122"/>
              </a:rPr>
              <a:t>贪心法概述</a:t>
            </a:r>
            <a:endParaRPr lang="zh-CN" altLang="zh-CN" sz="2800" smtClean="0">
              <a:solidFill>
                <a:srgbClr val="FF0000"/>
              </a:solidFill>
              <a:latin typeface="叶根友毛笔行书2.0版" pitchFamily="2" charset="-122"/>
              <a:ea typeface="叶根友毛笔行书2.0版"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428604"/>
            <a:ext cx="8501122" cy="507249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216000" bIns="180000" rtlCol="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问题表示</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struct Cow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奶牛的类型声明</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no;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牛编号</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b;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起始时间</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结束时间</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bool operator&lt;(const Cow &amp;s) const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重载</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&lt;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关系函数</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(e==s.e)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结束时间相同按开始时间递增排序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b&lt;=s.b;</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否则按结束时间递增排序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e&lt;=s.e;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n=5;</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Cow A[]={{0},{1,1,10},{2,2,4},{3,3,6},{4,5,8},{5,4,7}};</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下标</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不用</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求解结果表示</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ans[MAX];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//ans[i]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表示第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A[i].no</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头牛的蓄栏编号</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500042"/>
            <a:ext cx="8572560" cy="562649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solve()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求解最大兼容活动子集</a:t>
            </a:r>
            <a:r>
              <a:rPr lang="zh-CN" altLang="en-US"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个数</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sort(A+1,A+n+1);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//A[1..n]</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按指定方式排序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memset(ans,0,sizeof(</a:t>
            </a:r>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ans</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初始化为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num=1;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蓄栏编号</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i=1;i&lt;=n;i++)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均为排序后的下标</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a:t>
            </a:r>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ans</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头牛还没有安排蓄栏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ans</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[i]=num;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头牛安排蓄栏</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num</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preend=A[i].e;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前一个兼容活动的结束时间</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j=i+1;j&lt;=n;j++)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查找一个最大兼容活动子集</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(A[j].b&gt;preend &amp;&amp; </a:t>
            </a:r>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ans</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[j]==0)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ans</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[j]=num;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将兼容活动子集中活动安排在</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num</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蓄栏中</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preend=A[j].e;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更新结束时间</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num++;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查找下一个最大兼容活动子集</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,num</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增</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642918"/>
            <a:ext cx="8143932" cy="206186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216000" rtlCol="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main()</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solve();</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printf("</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求解结果</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i=1;i&lt;=n;i++)</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printf("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牛</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安排的蓄栏</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%d\n",A[i].no,ans[i]);</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428728" y="617866"/>
          <a:ext cx="5822972" cy="1323981"/>
        </p:xfrm>
        <a:graphic>
          <a:graphicData uri="http://schemas.openxmlformats.org/drawingml/2006/table">
            <a:tbl>
              <a:tblPr/>
              <a:tblGrid>
                <a:gridCol w="1806517"/>
                <a:gridCol w="803291"/>
                <a:gridCol w="803291"/>
                <a:gridCol w="803291"/>
                <a:gridCol w="803291"/>
                <a:gridCol w="803291"/>
              </a:tblGrid>
              <a:tr h="441327">
                <a:tc>
                  <a:txBody>
                    <a:bodyPr/>
                    <a:lstStyle/>
                    <a:p>
                      <a:pPr indent="0" algn="ctr">
                        <a:lnSpc>
                          <a:spcPct val="150000"/>
                        </a:lnSpc>
                        <a:spcAft>
                          <a:spcPts val="0"/>
                        </a:spcAft>
                      </a:pPr>
                      <a:r>
                        <a:rPr lang="en-US" sz="1800" b="1" i="1" kern="100">
                          <a:solidFill>
                            <a:srgbClr val="00B0F0"/>
                          </a:solidFill>
                          <a:latin typeface="Consolas" panose="020B0609020204030204" pitchFamily="49" charset="0"/>
                          <a:ea typeface="楷体" panose="02010609060101010101" pitchFamily="49" charset="-122"/>
                          <a:cs typeface="Consolas" panose="020B0609020204030204" pitchFamily="49" charset="0"/>
                        </a:rPr>
                        <a:t>i</a:t>
                      </a:r>
                      <a:endParaRPr lang="zh-CN" sz="1800" b="1" kern="100">
                        <a:solidFill>
                          <a:srgbClr val="00B0F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7">
                <a:tc>
                  <a:txBody>
                    <a:bodyPr/>
                    <a:lstStyle/>
                    <a:p>
                      <a:pPr indent="0" algn="ctr">
                        <a:lnSpc>
                          <a:spcPct val="150000"/>
                        </a:lnSpc>
                        <a:spcAft>
                          <a:spcPts val="0"/>
                        </a:spcAft>
                      </a:pPr>
                      <a:r>
                        <a:rPr lang="zh-CN" sz="1800" b="1" kern="100">
                          <a:solidFill>
                            <a:srgbClr val="00B0F0"/>
                          </a:solidFill>
                          <a:latin typeface="Consolas" panose="020B0609020204030204" pitchFamily="49" charset="0"/>
                          <a:ea typeface="楷体" panose="02010609060101010101" pitchFamily="49" charset="-122"/>
                          <a:cs typeface="Consolas" panose="020B0609020204030204" pitchFamily="49" charset="0"/>
                        </a:rPr>
                        <a:t>开始时间</a:t>
                      </a:r>
                      <a:endParaRPr lang="zh-CN" sz="1800" b="1" kern="100">
                        <a:solidFill>
                          <a:srgbClr val="00B0F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7">
                <a:tc>
                  <a:txBody>
                    <a:bodyPr/>
                    <a:lstStyle/>
                    <a:p>
                      <a:pPr indent="0" algn="ctr">
                        <a:lnSpc>
                          <a:spcPct val="150000"/>
                        </a:lnSpc>
                        <a:spcAft>
                          <a:spcPts val="0"/>
                        </a:spcAft>
                      </a:pPr>
                      <a:r>
                        <a:rPr lang="zh-CN" sz="1800" b="1" kern="100">
                          <a:solidFill>
                            <a:srgbClr val="00B0F0"/>
                          </a:solidFill>
                          <a:latin typeface="Consolas" panose="020B0609020204030204" pitchFamily="49" charset="0"/>
                          <a:ea typeface="楷体" panose="02010609060101010101" pitchFamily="49" charset="-122"/>
                          <a:cs typeface="Consolas" panose="020B0609020204030204" pitchFamily="49" charset="0"/>
                        </a:rPr>
                        <a:t>结束时间</a:t>
                      </a:r>
                      <a:endParaRPr lang="zh-CN" sz="1800" b="1" kern="100">
                        <a:solidFill>
                          <a:srgbClr val="00B0F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10</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TextBox 2"/>
          <p:cNvSpPr txBox="1"/>
          <p:nvPr/>
        </p:nvSpPr>
        <p:spPr>
          <a:xfrm>
            <a:off x="2571736" y="3071810"/>
            <a:ext cx="3143272" cy="1754326"/>
          </a:xfrm>
          <a:prstGeom prst="rect">
            <a:avLst/>
          </a:prstGeom>
          <a:blipFill>
            <a:blip r:embed="rId1" cstate="print"/>
            <a:tile tx="0" ty="0" sx="100000" sy="100000" flip="none" algn="tl"/>
          </a:blip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求解结果</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牛</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安排的蓄栏</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牛</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安排的蓄栏</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牛</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安排的蓄栏</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牛</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安排的蓄栏</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牛</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安排的蓄栏</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下箭头 3"/>
          <p:cNvSpPr/>
          <p:nvPr/>
        </p:nvSpPr>
        <p:spPr>
          <a:xfrm>
            <a:off x="3857620" y="2214554"/>
            <a:ext cx="214314" cy="642942"/>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Text Box 3"/>
          <p:cNvSpPr txBox="1">
            <a:spLocks noChangeArrowheads="1"/>
          </p:cNvSpPr>
          <p:nvPr/>
        </p:nvSpPr>
        <p:spPr bwMode="auto">
          <a:xfrm>
            <a:off x="142844" y="1412875"/>
            <a:ext cx="8786873" cy="2600712"/>
          </a:xfrm>
          <a:prstGeom prst="rect">
            <a:avLst/>
          </a:prstGeom>
          <a:noFill/>
          <a:ln w="9525">
            <a:noFill/>
            <a:miter lim="800000"/>
          </a:ln>
          <a:effectLst/>
        </p:spPr>
        <p:txBody>
          <a:bodyPr wrap="square">
            <a:spAutoFit/>
          </a:bodyPr>
          <a:lstStyle/>
          <a:p>
            <a:pPr>
              <a:lnSpc>
                <a:spcPct val="150000"/>
              </a:lnSpc>
              <a:spcBef>
                <a:spcPct val="50000"/>
              </a:spcBef>
            </a:pPr>
            <a:r>
              <a:rPr lang="zh-CN" altLang="en-US" sz="2200" dirty="0">
                <a:solidFill>
                  <a:srgbClr val="0000FF"/>
                </a:solidFill>
                <a:latin typeface="微软雅黑" panose="020B0503020204020204" charset="-122"/>
                <a:ea typeface="微软雅黑" panose="020B0503020204020204" charset="-122"/>
                <a:cs typeface="Consolas" panose="020B0609020204030204" pitchFamily="49" charset="0"/>
              </a:rPr>
              <a:t>　</a:t>
            </a:r>
            <a:r>
              <a:rPr lang="zh-CN" altLang="en-US" sz="2200">
                <a:solidFill>
                  <a:srgbClr val="0000FF"/>
                </a:solidFill>
                <a:latin typeface="微软雅黑" panose="020B0503020204020204" charset="-122"/>
                <a:ea typeface="微软雅黑" panose="020B0503020204020204" charset="-122"/>
                <a:cs typeface="Consolas" panose="020B0609020204030204" pitchFamily="49" charset="0"/>
              </a:rPr>
              <a:t>　</a:t>
            </a:r>
            <a:r>
              <a:rPr lang="en-US" altLang="zh-CN" sz="2200" smtClean="0">
                <a:solidFill>
                  <a:srgbClr val="FF0000"/>
                </a:solidFill>
                <a:latin typeface="微软雅黑" panose="020B0503020204020204" charset="-122"/>
                <a:ea typeface="微软雅黑" panose="020B0503020204020204" charset="-122"/>
                <a:cs typeface="Consolas" panose="020B0609020204030204" pitchFamily="49" charset="0"/>
              </a:rPr>
              <a:t>【</a:t>
            </a:r>
            <a:r>
              <a:rPr lang="zh-CN" altLang="en-US" sz="2200" smtClean="0">
                <a:solidFill>
                  <a:srgbClr val="FF0000"/>
                </a:solidFill>
                <a:latin typeface="微软雅黑" panose="020B0503020204020204" charset="-122"/>
                <a:ea typeface="微软雅黑" panose="020B0503020204020204" charset="-122"/>
                <a:cs typeface="Consolas" panose="020B0609020204030204" pitchFamily="49" charset="0"/>
              </a:rPr>
              <a:t>问题描述</a:t>
            </a:r>
            <a:r>
              <a:rPr lang="en-US" altLang="zh-CN" sz="2200" smtClean="0">
                <a:solidFill>
                  <a:srgbClr val="FF0000"/>
                </a:solidFill>
                <a:latin typeface="微软雅黑" panose="020B0503020204020204" charset="-122"/>
                <a:ea typeface="微软雅黑" panose="020B0503020204020204"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设有</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编号为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物</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品，它</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们的重量分别为</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，价</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值分别为</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）均为正数。</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有一个背包可以携带的最大重量不超过</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求解</a:t>
            </a:r>
            <a:r>
              <a:rPr lang="zh-CN" altLang="en-US"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目标</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不超过背包负重的前</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提</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下，使</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背包装入的总价值最大（即效益最大</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化</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），与</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背包问题的区</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别</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是，这</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里的</a:t>
            </a:r>
            <a:r>
              <a:rPr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每个物品可以取一部分装入背包</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285720" y="285728"/>
            <a:ext cx="3643338"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7.3 </a:t>
            </a:r>
            <a:r>
              <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求解背包问题</a:t>
            </a:r>
            <a:endPar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395288" y="404813"/>
            <a:ext cx="8353425" cy="1061829"/>
          </a:xfrm>
          <a:prstGeom prst="rect">
            <a:avLst/>
          </a:prstGeom>
          <a:solidFill>
            <a:schemeClr val="accent1">
              <a:lumMod val="20000"/>
              <a:lumOff val="80000"/>
            </a:schemeClr>
          </a:solidFill>
          <a:ln w="9525">
            <a:noFill/>
            <a:miter lim="800000"/>
          </a:ln>
          <a:effectLst/>
        </p:spPr>
        <p:txBody>
          <a:bodyPr>
            <a:spAutoFit/>
          </a:bodyPr>
          <a:lstStyle/>
          <a:p>
            <a:pPr>
              <a:lnSpc>
                <a:spcPct val="150000"/>
              </a:lnSpc>
              <a:spcBef>
                <a:spcPct val="50000"/>
              </a:spcBef>
            </a:pPr>
            <a:r>
              <a:rPr lang="zh-CN" altLang="en-US" sz="2200" dirty="0">
                <a:solidFill>
                  <a:srgbClr val="FF0000"/>
                </a:solidFill>
                <a:latin typeface="微软雅黑" panose="020B0503020204020204" charset="-122"/>
                <a:ea typeface="微软雅黑" panose="020B0503020204020204" charset="-122"/>
                <a:cs typeface="Consolas" panose="020B0609020204030204" pitchFamily="49" charset="0"/>
              </a:rPr>
              <a:t>　</a:t>
            </a:r>
            <a:r>
              <a:rPr lang="zh-CN" altLang="en-US" sz="2200">
                <a:solidFill>
                  <a:srgbClr val="FF0000"/>
                </a:solidFill>
                <a:latin typeface="微软雅黑" panose="020B0503020204020204" charset="-122"/>
                <a:ea typeface="微软雅黑" panose="020B0503020204020204" charset="-122"/>
                <a:cs typeface="Consolas" panose="020B0609020204030204" pitchFamily="49" charset="0"/>
              </a:rPr>
              <a:t>　</a:t>
            </a:r>
            <a:r>
              <a:rPr lang="en-US" altLang="zh-CN" sz="2200" smtClean="0">
                <a:solidFill>
                  <a:srgbClr val="FF0000"/>
                </a:solidFill>
                <a:latin typeface="微软雅黑" panose="020B0503020204020204" charset="-122"/>
                <a:ea typeface="微软雅黑" panose="020B0503020204020204" charset="-122"/>
                <a:cs typeface="Consolas" panose="020B0609020204030204" pitchFamily="49" charset="0"/>
              </a:rPr>
              <a:t>【</a:t>
            </a:r>
            <a:r>
              <a:rPr lang="zh-CN" altLang="en-US" sz="2200" smtClean="0">
                <a:solidFill>
                  <a:srgbClr val="FF0000"/>
                </a:solidFill>
                <a:latin typeface="微软雅黑" panose="020B0503020204020204" charset="-122"/>
                <a:ea typeface="微软雅黑" panose="020B0503020204020204" charset="-122"/>
                <a:cs typeface="Consolas" panose="020B0609020204030204" pitchFamily="49" charset="0"/>
              </a:rPr>
              <a:t>问</a:t>
            </a:r>
            <a:r>
              <a:rPr lang="zh-CN" altLang="en-US" sz="2200" dirty="0">
                <a:solidFill>
                  <a:srgbClr val="FF0000"/>
                </a:solidFill>
                <a:latin typeface="微软雅黑" panose="020B0503020204020204" charset="-122"/>
                <a:ea typeface="微软雅黑" panose="020B0503020204020204" charset="-122"/>
                <a:cs typeface="Consolas" panose="020B0609020204030204" pitchFamily="49" charset="0"/>
              </a:rPr>
              <a:t>题</a:t>
            </a:r>
            <a:r>
              <a:rPr lang="zh-CN" altLang="en-US" sz="2200">
                <a:solidFill>
                  <a:srgbClr val="FF0000"/>
                </a:solidFill>
                <a:latin typeface="微软雅黑" panose="020B0503020204020204" charset="-122"/>
                <a:ea typeface="微软雅黑" panose="020B0503020204020204" charset="-122"/>
                <a:cs typeface="Consolas" panose="020B0609020204030204" pitchFamily="49" charset="0"/>
              </a:rPr>
              <a:t>求</a:t>
            </a:r>
            <a:r>
              <a:rPr lang="zh-CN" altLang="en-US" sz="2200" smtClean="0">
                <a:solidFill>
                  <a:srgbClr val="FF0000"/>
                </a:solidFill>
                <a:latin typeface="微软雅黑" panose="020B0503020204020204" charset="-122"/>
                <a:ea typeface="微软雅黑" panose="020B0503020204020204" charset="-122"/>
                <a:cs typeface="Consolas" panose="020B0609020204030204" pitchFamily="49" charset="0"/>
              </a:rPr>
              <a:t>解</a:t>
            </a:r>
            <a:r>
              <a:rPr lang="en-US" altLang="zh-CN" sz="2200" smtClean="0">
                <a:solidFill>
                  <a:srgbClr val="FF0000"/>
                </a:solidFill>
                <a:latin typeface="微软雅黑" panose="020B0503020204020204" charset="-122"/>
                <a:ea typeface="微软雅黑" panose="020B0503020204020204"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里采用贪心法求解。设</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xi</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表示物品</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装入背包的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情</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况，</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dirty="0" err="1">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err="1">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。根据问题的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要</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求，有</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如下约束条件和目标函数：</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81252" name="Rectangle 4"/>
          <p:cNvSpPr>
            <a:spLocks noChangeArrowheads="1"/>
          </p:cNvSpPr>
          <p:nvPr/>
        </p:nvSpPr>
        <p:spPr bwMode="auto">
          <a:xfrm>
            <a:off x="0" y="3233738"/>
            <a:ext cx="184731" cy="461665"/>
          </a:xfrm>
          <a:prstGeom prst="rect">
            <a:avLst/>
          </a:prstGeom>
          <a:noFill/>
          <a:ln w="9525">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181253" name="Text Box 5"/>
          <p:cNvSpPr txBox="1">
            <a:spLocks noChangeArrowheads="1"/>
          </p:cNvSpPr>
          <p:nvPr/>
        </p:nvSpPr>
        <p:spPr bwMode="auto">
          <a:xfrm>
            <a:off x="3203575" y="1989138"/>
            <a:ext cx="2952750" cy="430887"/>
          </a:xfrm>
          <a:prstGeom prst="rect">
            <a:avLst/>
          </a:prstGeom>
          <a:noFill/>
          <a:ln w="9525">
            <a:noFill/>
            <a:miter lim="800000"/>
          </a:ln>
          <a:effectLst/>
        </p:spPr>
        <p:txBody>
          <a:bodyPr>
            <a:spAutoFit/>
          </a:bodyPr>
          <a:lstStyle/>
          <a:p>
            <a:pPr>
              <a:spcBef>
                <a:spcPct val="50000"/>
              </a:spcBef>
            </a:pPr>
            <a:r>
              <a:rPr lang="en-US" altLang="zh-CN" sz="2200" dirty="0" err="1">
                <a:solidFill>
                  <a:srgbClr val="0000FF"/>
                </a:solidFill>
                <a:latin typeface="Consolas" panose="020B0609020204030204" pitchFamily="49" charset="0"/>
                <a:cs typeface="Consolas" panose="020B0609020204030204" pitchFamily="49" charset="0"/>
              </a:rPr>
              <a:t>0</a:t>
            </a:r>
            <a:r>
              <a:rPr lang="en-US" altLang="zh-CN" sz="2200" dirty="0" err="1">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200" i="1" dirty="0" err="1">
                <a:solidFill>
                  <a:srgbClr val="0000FF"/>
                </a:solidFill>
                <a:latin typeface="Consolas" panose="020B0609020204030204" pitchFamily="49" charset="0"/>
                <a:cs typeface="Consolas" panose="020B0609020204030204" pitchFamily="49" charset="0"/>
              </a:rPr>
              <a:t>x</a:t>
            </a:r>
            <a:r>
              <a:rPr lang="en-US" altLang="zh-CN" sz="2200" i="1" baseline="-25000" dirty="0" err="1">
                <a:solidFill>
                  <a:srgbClr val="0000FF"/>
                </a:solidFill>
                <a:latin typeface="Consolas" panose="020B0609020204030204" pitchFamily="49" charset="0"/>
                <a:cs typeface="Consolas" panose="020B0609020204030204" pitchFamily="49" charset="0"/>
              </a:rPr>
              <a:t>i</a:t>
            </a:r>
            <a:r>
              <a:rPr lang="en-US" altLang="zh-CN" sz="2200" dirty="0" err="1">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200" dirty="0" err="1">
                <a:solidFill>
                  <a:srgbClr val="0000FF"/>
                </a:solidFill>
                <a:latin typeface="Consolas" panose="020B0609020204030204" pitchFamily="49" charset="0"/>
                <a:cs typeface="Consolas" panose="020B0609020204030204" pitchFamily="49" charset="0"/>
              </a:rPr>
              <a:t>1</a:t>
            </a:r>
            <a:r>
              <a:rPr lang="zh-CN" altLang="en-US" sz="2200" dirty="0">
                <a:solidFill>
                  <a:srgbClr val="0000FF"/>
                </a:solidFill>
                <a:latin typeface="Consolas" panose="020B0609020204030204" pitchFamily="49" charset="0"/>
                <a:cs typeface="Consolas" panose="020B0609020204030204" pitchFamily="49" charset="0"/>
              </a:rPr>
              <a:t>（</a:t>
            </a:r>
            <a:r>
              <a:rPr lang="en-US" altLang="zh-CN" sz="2200" dirty="0" err="1">
                <a:solidFill>
                  <a:srgbClr val="0000FF"/>
                </a:solidFill>
                <a:latin typeface="Consolas" panose="020B0609020204030204" pitchFamily="49" charset="0"/>
                <a:cs typeface="Consolas" panose="020B0609020204030204" pitchFamily="49" charset="0"/>
              </a:rPr>
              <a:t>1</a:t>
            </a:r>
            <a:r>
              <a:rPr lang="en-US" altLang="zh-CN" sz="2200" dirty="0" err="1">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200" i="1" dirty="0" err="1">
                <a:solidFill>
                  <a:srgbClr val="0000FF"/>
                </a:solidFill>
                <a:latin typeface="Consolas" panose="020B0609020204030204" pitchFamily="49" charset="0"/>
                <a:cs typeface="Consolas" panose="020B0609020204030204" pitchFamily="49" charset="0"/>
              </a:rPr>
              <a:t>i</a:t>
            </a:r>
            <a:r>
              <a:rPr lang="en-US" altLang="zh-CN" sz="2200" dirty="0" err="1">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200" i="1" dirty="0" err="1">
                <a:solidFill>
                  <a:srgbClr val="0000FF"/>
                </a:solidFill>
                <a:latin typeface="Consolas" panose="020B0609020204030204" pitchFamily="49" charset="0"/>
                <a:cs typeface="Consolas" panose="020B0609020204030204" pitchFamily="49" charset="0"/>
              </a:rPr>
              <a:t>n</a:t>
            </a:r>
            <a:r>
              <a:rPr lang="zh-CN" altLang="en-US" sz="2200" dirty="0">
                <a:solidFill>
                  <a:srgbClr val="0000FF"/>
                </a:solidFill>
                <a:latin typeface="Consolas" panose="020B0609020204030204" pitchFamily="49" charset="0"/>
                <a:cs typeface="Consolas" panose="020B0609020204030204" pitchFamily="49" charset="0"/>
              </a:rPr>
              <a:t>） </a:t>
            </a:r>
            <a:endParaRPr lang="zh-CN" altLang="en-US" sz="2200" dirty="0">
              <a:solidFill>
                <a:srgbClr val="0000FF"/>
              </a:solidFill>
              <a:latin typeface="Consolas" panose="020B0609020204030204" pitchFamily="49" charset="0"/>
              <a:cs typeface="Consolas" panose="020B0609020204030204" pitchFamily="49" charset="0"/>
            </a:endParaRPr>
          </a:p>
        </p:txBody>
      </p:sp>
      <p:sp>
        <p:nvSpPr>
          <p:cNvPr id="181254" name="Text Box 6"/>
          <p:cNvSpPr txBox="1">
            <a:spLocks noChangeArrowheads="1"/>
          </p:cNvSpPr>
          <p:nvPr/>
        </p:nvSpPr>
        <p:spPr bwMode="auto">
          <a:xfrm>
            <a:off x="1116013" y="3068638"/>
            <a:ext cx="4968875" cy="430887"/>
          </a:xfrm>
          <a:prstGeom prst="rect">
            <a:avLst/>
          </a:prstGeom>
          <a:noFill/>
          <a:ln w="9525">
            <a:noFill/>
            <a:miter lim="800000"/>
          </a:ln>
          <a:effectLst/>
        </p:spPr>
        <p:txBody>
          <a:bodyPr>
            <a:spAutoFit/>
          </a:bodyPr>
          <a:lstStyle/>
          <a:p>
            <a:pPr>
              <a:spcBef>
                <a:spcPct val="50000"/>
              </a:spcBef>
            </a:pPr>
            <a:r>
              <a:rPr lang="en-US" altLang="zh-CN" sz="2200">
                <a:solidFill>
                  <a:srgbClr val="0000FF"/>
                </a:solidFill>
                <a:latin typeface="Consolas" panose="020B0609020204030204" pitchFamily="49" charset="0"/>
                <a:cs typeface="Consolas" panose="020B0609020204030204" pitchFamily="49" charset="0"/>
              </a:rPr>
              <a:t>MAX{</a:t>
            </a:r>
            <a:r>
              <a:rPr lang="zh-CN" altLang="en-US" sz="2200">
                <a:solidFill>
                  <a:srgbClr val="0000FF"/>
                </a:solidFill>
                <a:latin typeface="Consolas" panose="020B0609020204030204" pitchFamily="49" charset="0"/>
                <a:cs typeface="Consolas" panose="020B0609020204030204" pitchFamily="49" charset="0"/>
              </a:rPr>
              <a:t>　　　　</a:t>
            </a:r>
            <a:r>
              <a:rPr lang="en-US" altLang="zh-CN" sz="2200">
                <a:solidFill>
                  <a:srgbClr val="0000FF"/>
                </a:solidFill>
                <a:latin typeface="Consolas" panose="020B0609020204030204" pitchFamily="49" charset="0"/>
                <a:cs typeface="Consolas" panose="020B0609020204030204" pitchFamily="49" charset="0"/>
              </a:rPr>
              <a:t>}</a:t>
            </a:r>
            <a:endParaRPr lang="en-US" altLang="zh-CN" sz="2200">
              <a:solidFill>
                <a:srgbClr val="0000FF"/>
              </a:solidFill>
              <a:latin typeface="Consolas" panose="020B0609020204030204" pitchFamily="49" charset="0"/>
              <a:cs typeface="Consolas" panose="020B0609020204030204" pitchFamily="49" charset="0"/>
            </a:endParaRPr>
          </a:p>
        </p:txBody>
      </p:sp>
      <p:graphicFrame>
        <p:nvGraphicFramePr>
          <p:cNvPr id="181255" name="Object 7"/>
          <p:cNvGraphicFramePr>
            <a:graphicFrameLocks noChangeAspect="1"/>
          </p:cNvGraphicFramePr>
          <p:nvPr/>
        </p:nvGraphicFramePr>
        <p:xfrm>
          <a:off x="1928794" y="2828925"/>
          <a:ext cx="911225" cy="928688"/>
        </p:xfrm>
        <a:graphic>
          <a:graphicData uri="http://schemas.openxmlformats.org/presentationml/2006/ole">
            <mc:AlternateContent xmlns:mc="http://schemas.openxmlformats.org/markup-compatibility/2006">
              <mc:Choice xmlns:v="urn:schemas-microsoft-com:vml" Requires="v">
                <p:oleObj spid="_x0000_s2049" name="Equation" r:id="rId1" imgW="11582400" imgH="11887200" progId="">
                  <p:embed/>
                </p:oleObj>
              </mc:Choice>
              <mc:Fallback>
                <p:oleObj name="Equation" r:id="rId1" imgW="11582400" imgH="11887200" progId="">
                  <p:embed/>
                  <p:pic>
                    <p:nvPicPr>
                      <p:cNvPr id="0" name="图片 2048"/>
                      <p:cNvPicPr>
                        <a:picLocks noChangeAspect="1"/>
                      </p:cNvPicPr>
                      <p:nvPr/>
                    </p:nvPicPr>
                    <p:blipFill>
                      <a:blip r:embed="rId2"/>
                      <a:stretch>
                        <a:fillRect/>
                      </a:stretch>
                    </p:blipFill>
                    <p:spPr>
                      <a:xfrm>
                        <a:off x="1928794" y="2828925"/>
                        <a:ext cx="911225" cy="928688"/>
                      </a:xfrm>
                      <a:prstGeom prst="rect">
                        <a:avLst/>
                      </a:prstGeom>
                      <a:noFill/>
                      <a:ln w="9525">
                        <a:noFill/>
                      </a:ln>
                    </p:spPr>
                  </p:pic>
                </p:oleObj>
              </mc:Fallback>
            </mc:AlternateContent>
          </a:graphicData>
        </a:graphic>
      </p:graphicFrame>
      <p:sp>
        <p:nvSpPr>
          <p:cNvPr id="181257" name="Text Box 9"/>
          <p:cNvSpPr txBox="1">
            <a:spLocks noChangeArrowheads="1"/>
          </p:cNvSpPr>
          <p:nvPr/>
        </p:nvSpPr>
        <p:spPr bwMode="auto">
          <a:xfrm>
            <a:off x="468313" y="4005263"/>
            <a:ext cx="8135937" cy="861774"/>
          </a:xfrm>
          <a:prstGeom prst="rect">
            <a:avLst/>
          </a:prstGeom>
          <a:noFill/>
          <a:ln w="9525">
            <a:noFill/>
            <a:miter lim="800000"/>
          </a:ln>
          <a:effectLst/>
        </p:spPr>
        <p:txBody>
          <a:bodyPr>
            <a:spAutoFit/>
          </a:bodyPr>
          <a:lstStyle/>
          <a:p>
            <a:pPr>
              <a:lnSpc>
                <a:spcPts val="3000"/>
              </a:lnSpc>
              <a:spcBef>
                <a:spcPct val="50000"/>
              </a:spcBef>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于是问题归结为寻找一个满足上述约束</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条</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件，并</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使目标函数达到最大的解向量</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2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2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2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Rectangle 9"/>
          <p:cNvSpPr>
            <a:spLocks noChangeArrowheads="1"/>
          </p:cNvSpPr>
          <p:nvPr/>
        </p:nvSpPr>
        <p:spPr bwMode="auto">
          <a:xfrm>
            <a:off x="0" y="0"/>
            <a:ext cx="184731" cy="461665"/>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latin typeface="Consolas" panose="020B0609020204030204" pitchFamily="49" charset="0"/>
              <a:cs typeface="Consolas" panose="020B0609020204030204" pitchFamily="49" charset="0"/>
            </a:endParaRPr>
          </a:p>
        </p:txBody>
      </p:sp>
      <p:graphicFrame>
        <p:nvGraphicFramePr>
          <p:cNvPr id="3" name="Object 8"/>
          <p:cNvGraphicFramePr>
            <a:graphicFrameLocks noChangeAspect="1"/>
          </p:cNvGraphicFramePr>
          <p:nvPr/>
        </p:nvGraphicFramePr>
        <p:xfrm>
          <a:off x="1500166" y="1785926"/>
          <a:ext cx="1526334" cy="857256"/>
        </p:xfrm>
        <a:graphic>
          <a:graphicData uri="http://schemas.openxmlformats.org/presentationml/2006/ole">
            <mc:AlternateContent xmlns:mc="http://schemas.openxmlformats.org/markup-compatibility/2006">
              <mc:Choice xmlns:v="urn:schemas-microsoft-com:vml" Requires="v">
                <p:oleObj spid="_x0000_s2050" name="" r:id="rId3" imgW="16764000" imgH="9448800" progId="">
                  <p:embed/>
                </p:oleObj>
              </mc:Choice>
              <mc:Fallback>
                <p:oleObj name="" r:id="rId3" imgW="16764000" imgH="9448800" progId="">
                  <p:embed/>
                  <p:pic>
                    <p:nvPicPr>
                      <p:cNvPr id="0" name="图片 2049"/>
                      <p:cNvPicPr>
                        <a:picLocks noChangeAspect="1"/>
                      </p:cNvPicPr>
                      <p:nvPr/>
                    </p:nvPicPr>
                    <p:blipFill>
                      <a:blip r:embed="rId4"/>
                      <a:stretch>
                        <a:fillRect/>
                      </a:stretch>
                    </p:blipFill>
                    <p:spPr>
                      <a:xfrm>
                        <a:off x="1500166" y="1785926"/>
                        <a:ext cx="1526334" cy="857256"/>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179388" y="357166"/>
            <a:ext cx="8785225" cy="827021"/>
          </a:xfrm>
          <a:prstGeom prst="rect">
            <a:avLst/>
          </a:prstGeom>
          <a:solidFill>
            <a:schemeClr val="accent1">
              <a:lumMod val="20000"/>
              <a:lumOff val="80000"/>
            </a:schemeClr>
          </a:solidFill>
          <a:ln w="9525">
            <a:noFill/>
            <a:miter lim="800000"/>
          </a:ln>
          <a:effectLst/>
        </p:spPr>
        <p:txBody>
          <a:bodyPr>
            <a:spAutoFit/>
          </a:bodyPr>
          <a:lstStyle/>
          <a:p>
            <a:pPr>
              <a:lnSpc>
                <a:spcPts val="3000"/>
              </a:lnSpc>
              <a:spcBef>
                <a:spcPts val="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例</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18</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15</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25</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24</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15)</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中的</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个可行解如下： </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180228" name="Object 4"/>
          <p:cNvGraphicFramePr>
            <a:graphicFrameLocks noChangeAspect="1"/>
          </p:cNvGraphicFramePr>
          <p:nvPr/>
        </p:nvGraphicFramePr>
        <p:xfrm>
          <a:off x="5065721" y="1334216"/>
          <a:ext cx="720725" cy="692150"/>
        </p:xfrm>
        <a:graphic>
          <a:graphicData uri="http://schemas.openxmlformats.org/presentationml/2006/ole">
            <mc:AlternateContent xmlns:mc="http://schemas.openxmlformats.org/markup-compatibility/2006">
              <mc:Choice xmlns:v="urn:schemas-microsoft-com:vml" Requires="v">
                <p:oleObj spid="_x0000_s3073" name="公式" r:id="rId1" imgW="9448800" imgH="9144000" progId="">
                  <p:embed/>
                </p:oleObj>
              </mc:Choice>
              <mc:Fallback>
                <p:oleObj name="公式" r:id="rId1" imgW="9448800" imgH="9144000" progId="">
                  <p:embed/>
                  <p:pic>
                    <p:nvPicPr>
                      <p:cNvPr id="0" name="图片 3072"/>
                      <p:cNvPicPr>
                        <a:picLocks noChangeAspect="1"/>
                      </p:cNvPicPr>
                      <p:nvPr/>
                    </p:nvPicPr>
                    <p:blipFill>
                      <a:blip r:embed="rId2"/>
                      <a:stretch>
                        <a:fillRect/>
                      </a:stretch>
                    </p:blipFill>
                    <p:spPr>
                      <a:xfrm>
                        <a:off x="5065721" y="1334216"/>
                        <a:ext cx="720725" cy="692150"/>
                      </a:xfrm>
                      <a:prstGeom prst="rect">
                        <a:avLst/>
                      </a:prstGeom>
                      <a:noFill/>
                      <a:ln w="9525">
                        <a:noFill/>
                      </a:ln>
                    </p:spPr>
                  </p:pic>
                </p:oleObj>
              </mc:Fallback>
            </mc:AlternateContent>
          </a:graphicData>
        </a:graphic>
      </p:graphicFrame>
      <p:graphicFrame>
        <p:nvGraphicFramePr>
          <p:cNvPr id="180227" name="Object 3"/>
          <p:cNvGraphicFramePr>
            <a:graphicFrameLocks noChangeAspect="1"/>
          </p:cNvGraphicFramePr>
          <p:nvPr/>
        </p:nvGraphicFramePr>
        <p:xfrm>
          <a:off x="7091363" y="1320665"/>
          <a:ext cx="720725" cy="657225"/>
        </p:xfrm>
        <a:graphic>
          <a:graphicData uri="http://schemas.openxmlformats.org/presentationml/2006/ole">
            <mc:AlternateContent xmlns:mc="http://schemas.openxmlformats.org/markup-compatibility/2006">
              <mc:Choice xmlns:v="urn:schemas-microsoft-com:vml" Requires="v">
                <p:oleObj spid="_x0000_s3074" name="公式" r:id="rId3" imgW="10363200" imgH="9448800" progId="">
                  <p:embed/>
                </p:oleObj>
              </mc:Choice>
              <mc:Fallback>
                <p:oleObj name="公式" r:id="rId3" imgW="10363200" imgH="9448800" progId="">
                  <p:embed/>
                  <p:pic>
                    <p:nvPicPr>
                      <p:cNvPr id="0" name="图片 3073"/>
                      <p:cNvPicPr>
                        <a:picLocks noChangeAspect="1"/>
                      </p:cNvPicPr>
                      <p:nvPr/>
                    </p:nvPicPr>
                    <p:blipFill>
                      <a:blip r:embed="rId4"/>
                      <a:stretch>
                        <a:fillRect/>
                      </a:stretch>
                    </p:blipFill>
                    <p:spPr>
                      <a:xfrm>
                        <a:off x="7091363" y="1320665"/>
                        <a:ext cx="720725" cy="657225"/>
                      </a:xfrm>
                      <a:prstGeom prst="rect">
                        <a:avLst/>
                      </a:prstGeom>
                      <a:noFill/>
                      <a:ln w="9525">
                        <a:noFill/>
                      </a:ln>
                    </p:spPr>
                  </p:pic>
                </p:oleObj>
              </mc:Fallback>
            </mc:AlternateContent>
          </a:graphicData>
        </a:graphic>
      </p:graphicFrame>
      <p:sp>
        <p:nvSpPr>
          <p:cNvPr id="180231" name="Rectangle 7"/>
          <p:cNvSpPr>
            <a:spLocks noChangeArrowheads="1"/>
          </p:cNvSpPr>
          <p:nvPr/>
        </p:nvSpPr>
        <p:spPr bwMode="auto">
          <a:xfrm>
            <a:off x="1893888" y="2713038"/>
            <a:ext cx="184731" cy="461665"/>
          </a:xfrm>
          <a:prstGeom prst="rect">
            <a:avLst/>
          </a:prstGeom>
          <a:noFill/>
          <a:ln w="9525">
            <a:noFill/>
            <a:miter lim="800000"/>
          </a:ln>
          <a:effectLst/>
        </p:spPr>
        <p:txBody>
          <a:bodyPr wrap="none">
            <a:spAutoFit/>
          </a:bodyPr>
          <a:lstStyle/>
          <a:p>
            <a:endParaRPr lang="zh-CN" altLang="en-US">
              <a:latin typeface="Consolas" panose="020B0609020204030204" pitchFamily="49" charset="0"/>
              <a:cs typeface="Consolas" panose="020B0609020204030204" pitchFamily="49" charset="0"/>
            </a:endParaRPr>
          </a:p>
        </p:txBody>
      </p:sp>
      <p:graphicFrame>
        <p:nvGraphicFramePr>
          <p:cNvPr id="180286" name="Group 62"/>
          <p:cNvGraphicFramePr>
            <a:graphicFrameLocks noGrp="1"/>
          </p:cNvGraphicFramePr>
          <p:nvPr/>
        </p:nvGraphicFramePr>
        <p:xfrm>
          <a:off x="500034" y="1524574"/>
          <a:ext cx="7921625" cy="2743200"/>
        </p:xfrm>
        <a:graphic>
          <a:graphicData uri="http://schemas.openxmlformats.org/drawingml/2006/table">
            <a:tbl>
              <a:tblPr/>
              <a:tblGrid>
                <a:gridCol w="1728787"/>
                <a:gridCol w="2152650"/>
                <a:gridCol w="2027238"/>
                <a:gridCol w="2012950"/>
              </a:tblGrid>
              <a:tr h="22860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20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解编号</a:t>
                      </a:r>
                      <a:endParaRPr kumimoji="0" lang="zh-CN" altLang="en-US" sz="20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kumimoji="0" lang="en-US" altLang="zh-CN" sz="2000" b="1" i="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x</a:t>
                      </a:r>
                      <a:r>
                        <a:rPr kumimoji="0" lang="en-US" altLang="zh-CN" sz="2000" b="1" i="0" u="none" strike="noStrike" cap="none" normalizeH="0" baseline="-3000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a:t>
                      </a:r>
                      <a:r>
                        <a:rPr kumimoji="0" lang="zh-CN" altLang="en-US" sz="20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kumimoji="0" lang="en-US" altLang="zh-CN" sz="2000" b="1" i="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x</a:t>
                      </a:r>
                      <a:r>
                        <a:rPr kumimoji="0" lang="en-US" altLang="zh-CN" sz="2000" b="1" i="0" u="none" strike="noStrike" cap="none" normalizeH="0" baseline="-3000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2</a:t>
                      </a:r>
                      <a:r>
                        <a:rPr kumimoji="0" lang="zh-CN" altLang="en-US" sz="20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kumimoji="0" lang="en-US" altLang="zh-CN" sz="2000" b="1" i="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x</a:t>
                      </a:r>
                      <a:r>
                        <a:rPr kumimoji="0" lang="en-US" altLang="zh-CN" sz="2000" b="1" i="0" u="none" strike="noStrike" cap="none" normalizeH="0" baseline="-3000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3</a:t>
                      </a:r>
                      <a:r>
                        <a:rPr kumimoji="0" lang="en-US" altLang="zh-CN" sz="20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endParaRPr kumimoji="0" lang="en-US" altLang="zh-CN" sz="20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Tx/>
                        <a:buNone/>
                      </a:pPr>
                      <a:endParaRPr kumimoji="0" lang="zh-CN" altLang="zh-CN"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Tx/>
                        <a:buNone/>
                      </a:pPr>
                      <a:endParaRPr kumimoji="0" lang="zh-CN" altLang="zh-CN"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a:noFill/>
                    </a:lnL>
                    <a:lnR cap="flat">
                      <a:noFill/>
                    </a:lnR>
                    <a:lnT cap="flat">
                      <a:noFill/>
                    </a:lnT>
                    <a:lnB>
                      <a:noFill/>
                    </a:lnB>
                    <a:lnTlToBr>
                      <a:noFill/>
                    </a:lnTlToBr>
                    <a:lnBlToTr>
                      <a:noFill/>
                    </a:lnBlToTr>
                    <a:noFill/>
                  </a:tcPr>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rPr>
                        <a:t>①</a:t>
                      </a:r>
                      <a:endParaRPr kumimoji="0" lang="en-US" altLang="zh-CN"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rPr>
                        <a:t>(1/2</a:t>
                      </a:r>
                      <a:r>
                        <a:rPr kumimoji="0" lang="zh-CN" altLang="en-US"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rPr>
                        <a:t>，</a:t>
                      </a:r>
                      <a:r>
                        <a:rPr kumimoji="0" lang="en-US" altLang="zh-CN"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rPr>
                        <a:t>1/3</a:t>
                      </a:r>
                      <a:r>
                        <a:rPr kumimoji="0" lang="zh-CN" altLang="en-US"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rPr>
                        <a:t>，</a:t>
                      </a:r>
                      <a:r>
                        <a:rPr kumimoji="0" lang="en-US" altLang="zh-CN"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rPr>
                        <a:t>1/4)</a:t>
                      </a:r>
                      <a:endParaRPr kumimoji="0" lang="en-US" altLang="zh-CN"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rPr>
                        <a:t>16.5</a:t>
                      </a:r>
                      <a:endParaRPr kumimoji="0" lang="en-US" altLang="zh-CN"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rPr>
                        <a:t>24.25</a:t>
                      </a:r>
                      <a:endParaRPr kumimoji="0" lang="en-US" altLang="zh-CN"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a:noFill/>
                    </a:lnL>
                    <a:lnR cap="flat">
                      <a:noFill/>
                    </a:lnR>
                    <a:lnT>
                      <a:noFill/>
                    </a:lnT>
                    <a:lnB>
                      <a:noFill/>
                    </a:lnB>
                    <a:lnTlToBr>
                      <a:noFill/>
                    </a:lnTlToBr>
                    <a:lnBlToTr>
                      <a:noFill/>
                    </a:lnBlToTr>
                    <a:noFill/>
                  </a:tcPr>
                </a:tc>
              </a:tr>
              <a:tr h="433388">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rPr>
                        <a:t>②</a:t>
                      </a:r>
                      <a:endParaRPr kumimoji="0" lang="en-US" altLang="zh-CN"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rPr>
                        <a:t>(1</a:t>
                      </a:r>
                      <a:r>
                        <a:rPr kumimoji="0" lang="zh-CN" altLang="en-US"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rPr>
                        <a:t>，</a:t>
                      </a:r>
                      <a:r>
                        <a:rPr kumimoji="0" lang="en-US" altLang="zh-CN"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rPr>
                        <a:t>2/15</a:t>
                      </a:r>
                      <a:r>
                        <a:rPr kumimoji="0" lang="zh-CN" altLang="en-US"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rPr>
                        <a:t>，</a:t>
                      </a:r>
                      <a:r>
                        <a:rPr kumimoji="0" lang="en-US" altLang="zh-CN"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rPr>
                        <a:t>0)</a:t>
                      </a:r>
                      <a:endParaRPr kumimoji="0" lang="en-US" altLang="zh-CN"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rPr>
                        <a:t>20</a:t>
                      </a:r>
                      <a:endParaRPr kumimoji="0" lang="en-US" altLang="zh-CN"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rPr>
                        <a:t>28.2</a:t>
                      </a:r>
                      <a:endParaRPr kumimoji="0" lang="en-US" altLang="zh-CN"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a:noFill/>
                    </a:lnL>
                    <a:lnR cap="flat">
                      <a:noFill/>
                    </a:lnR>
                    <a:lnT>
                      <a:noFill/>
                    </a:lnT>
                    <a:lnB>
                      <a:noFill/>
                    </a:lnB>
                    <a:lnTlToBr>
                      <a:noFill/>
                    </a:lnTlToBr>
                    <a:lnBlToTr>
                      <a:noFill/>
                    </a:lnBlToTr>
                    <a:noFill/>
                  </a:tcPr>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rPr>
                        <a:t>③</a:t>
                      </a:r>
                      <a:endParaRPr kumimoji="0" lang="en-US" altLang="zh-CN"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rPr>
                        <a:t>(0</a:t>
                      </a:r>
                      <a:r>
                        <a:rPr kumimoji="0" lang="zh-CN" altLang="en-US"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rPr>
                        <a:t>，</a:t>
                      </a:r>
                      <a:r>
                        <a:rPr kumimoji="0" lang="en-US" altLang="zh-CN"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rPr>
                        <a:t>2/3</a:t>
                      </a:r>
                      <a:r>
                        <a:rPr kumimoji="0" lang="zh-CN" altLang="en-US"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rPr>
                        <a:t>，</a:t>
                      </a:r>
                      <a:r>
                        <a:rPr kumimoji="0" lang="en-US" altLang="zh-CN"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rPr>
                        <a:t>1)</a:t>
                      </a:r>
                      <a:endParaRPr kumimoji="0" lang="en-US" altLang="zh-CN"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rPr>
                        <a:t>20</a:t>
                      </a:r>
                      <a:endParaRPr kumimoji="0" lang="en-US" altLang="zh-CN"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rPr>
                        <a:t>31</a:t>
                      </a:r>
                      <a:endParaRPr kumimoji="0" lang="en-US" altLang="zh-CN" sz="2000" b="1" i="0" u="none" strike="noStrike" cap="none" normalizeH="0" baseline="0" smtClean="0">
                        <a:ln>
                          <a:noFill/>
                        </a:ln>
                        <a:solidFill>
                          <a:schemeClr val="tx1">
                            <a:lumMod val="65000"/>
                            <a:lumOff val="35000"/>
                          </a:schemeClr>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a:noFill/>
                    </a:lnL>
                    <a:lnR cap="flat">
                      <a:noFill/>
                    </a:lnR>
                    <a:lnT>
                      <a:noFill/>
                    </a:lnT>
                    <a:lnB>
                      <a:noFill/>
                    </a:lnB>
                    <a:lnTlToBr>
                      <a:noFill/>
                    </a:lnTlToBr>
                    <a:lnBlToTr>
                      <a:noFill/>
                    </a:lnBlToTr>
                    <a:noFill/>
                  </a:tcPr>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1" i="0" u="none" strike="noStrike" cap="none" normalizeH="0" baseline="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rPr>
                        <a:t>④</a:t>
                      </a:r>
                      <a:endParaRPr kumimoji="0" lang="en-US" altLang="zh-CN" sz="2000" b="1" i="0" u="none" strike="noStrike" cap="none" normalizeH="0" baseline="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1" i="0" u="none" strike="noStrike" cap="none" normalizeH="0" baseline="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rPr>
                        <a:t>(0</a:t>
                      </a:r>
                      <a:r>
                        <a:rPr kumimoji="0" lang="zh-CN" altLang="en-US" sz="2000" b="1" i="0" u="none" strike="noStrike" cap="none" normalizeH="0" baseline="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rPr>
                        <a:t>，</a:t>
                      </a:r>
                      <a:r>
                        <a:rPr kumimoji="0" lang="en-US" altLang="zh-CN" sz="2000" b="1" i="0" u="none" strike="noStrike" cap="none" normalizeH="0" baseline="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rPr>
                        <a:t>1</a:t>
                      </a:r>
                      <a:r>
                        <a:rPr kumimoji="0" lang="zh-CN" altLang="en-US" sz="2000" b="1" i="0" u="none" strike="noStrike" cap="none" normalizeH="0" baseline="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rPr>
                        <a:t>，</a:t>
                      </a:r>
                      <a:r>
                        <a:rPr kumimoji="0" lang="en-US" altLang="zh-CN" sz="2000" b="1" i="0" u="none" strike="noStrike" cap="none" normalizeH="0" baseline="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rPr>
                        <a:t>1/2)</a:t>
                      </a:r>
                      <a:endParaRPr kumimoji="0" lang="en-US" altLang="zh-CN" sz="2000" b="1" i="0" u="none" strike="noStrike" cap="none" normalizeH="0" baseline="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1" i="0" u="none" strike="noStrike" cap="none" normalizeH="0" baseline="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rPr>
                        <a:t>20</a:t>
                      </a:r>
                      <a:endParaRPr kumimoji="0" lang="en-US" altLang="zh-CN" sz="2000" b="1" i="0" u="none" strike="noStrike" cap="none" normalizeH="0" baseline="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1" i="0" u="none" strike="noStrike" cap="none" normalizeH="0" baseline="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rPr>
                        <a:t>31.5</a:t>
                      </a:r>
                      <a:endParaRPr kumimoji="0" lang="en-US" altLang="zh-CN" sz="2000" b="1" i="0" u="none" strike="noStrike" cap="none" normalizeH="0" baseline="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a:noFill/>
                    </a:lnL>
                    <a:lnR cap="flat">
                      <a:noFill/>
                    </a:lnR>
                    <a:lnT>
                      <a:noFill/>
                    </a:lnT>
                    <a:lnB cap="flat">
                      <a:noFill/>
                    </a:lnB>
                    <a:lnTlToBr>
                      <a:noFill/>
                    </a:lnTlToBr>
                    <a:lnBlToTr>
                      <a:noFill/>
                    </a:lnBlToTr>
                    <a:noFill/>
                  </a:tcPr>
                </a:tc>
              </a:tr>
            </a:tbl>
          </a:graphicData>
        </a:graphic>
      </p:graphicFrame>
      <p:sp>
        <p:nvSpPr>
          <p:cNvPr id="180287" name="Text Box 63"/>
          <p:cNvSpPr txBox="1">
            <a:spLocks noChangeArrowheads="1"/>
          </p:cNvSpPr>
          <p:nvPr/>
        </p:nvSpPr>
        <p:spPr bwMode="auto">
          <a:xfrm>
            <a:off x="500034" y="4424614"/>
            <a:ext cx="7921625" cy="827021"/>
          </a:xfrm>
          <a:prstGeom prst="rect">
            <a:avLst/>
          </a:prstGeom>
          <a:noFill/>
          <a:ln w="9525">
            <a:noFill/>
            <a:miter lim="800000"/>
          </a:ln>
          <a:effectLst/>
        </p:spPr>
        <p:txBody>
          <a:bodyPr>
            <a:spAutoFit/>
          </a:bodyPr>
          <a:lstStyle/>
          <a:p>
            <a:pPr>
              <a:lnSpc>
                <a:spcPts val="3000"/>
              </a:lnSpc>
              <a:spcBef>
                <a:spcPts val="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在这</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个可行解</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中，第</a:t>
            </a:r>
            <a:r>
              <a:rPr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④</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个解的效益最</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大，可</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以求出它是这个背包问题的最优解。</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357158" y="1214422"/>
            <a:ext cx="8569325" cy="2908489"/>
          </a:xfrm>
          <a:prstGeom prst="rect">
            <a:avLst/>
          </a:prstGeom>
          <a:noFill/>
          <a:ln w="9525">
            <a:noFill/>
            <a:miter lim="800000"/>
          </a:ln>
          <a:effectLst/>
        </p:spPr>
        <p:txBody>
          <a:bodyPr>
            <a:spAutoFit/>
          </a:bodyPr>
          <a:lstStyle/>
          <a:p>
            <a:pPr>
              <a:lnSpc>
                <a:spcPct val="150000"/>
              </a:lnSpc>
            </a:pPr>
            <a:r>
              <a:rPr lang="zh-CN" altLang="en-US" sz="2200" dirty="0">
                <a:solidFill>
                  <a:srgbClr val="0000FF"/>
                </a:solidFill>
                <a:ea typeface="楷体" panose="02010609060101010101" pitchFamily="49" charset="-122"/>
                <a:cs typeface="Times New Roman" panose="02020603050405020304" pitchFamily="18" charset="0"/>
              </a:rPr>
              <a:t>　</a:t>
            </a:r>
            <a:r>
              <a:rPr lang="zh-CN" altLang="en-US" sz="2200" dirty="0">
                <a:solidFill>
                  <a:srgbClr val="0000FF"/>
                </a:solidFill>
                <a:latin typeface="微软雅黑" panose="020B0503020204020204" charset="-122"/>
                <a:ea typeface="微软雅黑" panose="020B0503020204020204" charset="-122"/>
                <a:cs typeface="Times New Roman" panose="02020603050405020304" pitchFamily="18" charset="0"/>
              </a:rPr>
              <a:t>　</a:t>
            </a:r>
            <a:r>
              <a:rPr lang="zh-CN" altLang="en-US" sz="2200" dirty="0">
                <a:solidFill>
                  <a:srgbClr val="FF0000"/>
                </a:solidFill>
                <a:latin typeface="微软雅黑" panose="020B0503020204020204" charset="-122"/>
                <a:ea typeface="微软雅黑" panose="020B0503020204020204" charset="-122"/>
                <a:cs typeface="Times New Roman" panose="02020603050405020304" pitchFamily="18" charset="0"/>
              </a:rPr>
              <a:t>贪心策略：</a:t>
            </a:r>
            <a:r>
              <a:rPr lang="zh-CN" altLang="en-US" sz="2000" dirty="0">
                <a:solidFill>
                  <a:srgbClr val="0000FF"/>
                </a:solidFill>
                <a:ea typeface="楷体" panose="02010609060101010101" pitchFamily="49" charset="-122"/>
                <a:cs typeface="Times New Roman" panose="02020603050405020304" pitchFamily="18" charset="0"/>
              </a:rPr>
              <a:t>选择</a:t>
            </a:r>
            <a:r>
              <a:rPr lang="zh-CN" altLang="en-US" sz="2000" dirty="0">
                <a:solidFill>
                  <a:srgbClr val="C00000"/>
                </a:solidFill>
                <a:ea typeface="楷体" panose="02010609060101010101" pitchFamily="49" charset="-122"/>
                <a:cs typeface="Times New Roman" panose="02020603050405020304" pitchFamily="18" charset="0"/>
              </a:rPr>
              <a:t>单位重量价值最大</a:t>
            </a:r>
            <a:r>
              <a:rPr lang="zh-CN" altLang="en-US" sz="2000" dirty="0">
                <a:solidFill>
                  <a:srgbClr val="0000FF"/>
                </a:solidFill>
                <a:ea typeface="楷体" panose="02010609060101010101" pitchFamily="49" charset="-122"/>
                <a:cs typeface="Times New Roman" panose="02020603050405020304" pitchFamily="18" charset="0"/>
              </a:rPr>
              <a:t>的物品。</a:t>
            </a:r>
            <a:endParaRPr lang="zh-CN" altLang="en-US" sz="2000" dirty="0">
              <a:solidFill>
                <a:srgbClr val="0000FF"/>
              </a:solidFill>
              <a:ea typeface="楷体" panose="02010609060101010101" pitchFamily="49" charset="-122"/>
              <a:cs typeface="Times New Roman" panose="02020603050405020304" pitchFamily="18" charset="0"/>
            </a:endParaRPr>
          </a:p>
          <a:p>
            <a:pPr>
              <a:lnSpc>
                <a:spcPct val="150000"/>
              </a:lnSpc>
            </a:pPr>
            <a:r>
              <a:rPr lang="zh-CN" altLang="en-US" sz="2000" dirty="0">
                <a:solidFill>
                  <a:srgbClr val="0000FF"/>
                </a:solidFill>
                <a:ea typeface="楷体" panose="02010609060101010101" pitchFamily="49" charset="-122"/>
                <a:cs typeface="Times New Roman" panose="02020603050405020304" pitchFamily="18" charset="0"/>
              </a:rPr>
              <a:t>　　每次从物品集合中选择单位重量价值最大的</a:t>
            </a:r>
            <a:r>
              <a:rPr lang="zh-CN" altLang="en-US" sz="2000">
                <a:solidFill>
                  <a:srgbClr val="0000FF"/>
                </a:solidFill>
                <a:ea typeface="楷体" panose="02010609060101010101" pitchFamily="49" charset="-122"/>
                <a:cs typeface="Times New Roman" panose="02020603050405020304" pitchFamily="18" charset="0"/>
              </a:rPr>
              <a:t>物</a:t>
            </a:r>
            <a:r>
              <a:rPr lang="zh-CN" altLang="en-US" sz="2000" smtClean="0">
                <a:solidFill>
                  <a:srgbClr val="0000FF"/>
                </a:solidFill>
                <a:ea typeface="楷体" panose="02010609060101010101" pitchFamily="49" charset="-122"/>
                <a:cs typeface="Times New Roman" panose="02020603050405020304" pitchFamily="18" charset="0"/>
              </a:rPr>
              <a:t>品，如</a:t>
            </a:r>
            <a:r>
              <a:rPr lang="zh-CN" altLang="en-US" sz="2000" dirty="0">
                <a:solidFill>
                  <a:srgbClr val="0000FF"/>
                </a:solidFill>
                <a:ea typeface="楷体" panose="02010609060101010101" pitchFamily="49" charset="-122"/>
                <a:cs typeface="Times New Roman" panose="02020603050405020304" pitchFamily="18" charset="0"/>
              </a:rPr>
              <a:t>果其重量小于背包</a:t>
            </a:r>
            <a:r>
              <a:rPr lang="zh-CN" altLang="en-US" sz="2000">
                <a:solidFill>
                  <a:srgbClr val="0000FF"/>
                </a:solidFill>
                <a:ea typeface="楷体" panose="02010609060101010101" pitchFamily="49" charset="-122"/>
                <a:cs typeface="Times New Roman" panose="02020603050405020304" pitchFamily="18" charset="0"/>
              </a:rPr>
              <a:t>容</a:t>
            </a:r>
            <a:r>
              <a:rPr lang="zh-CN" altLang="en-US" sz="2000" smtClean="0">
                <a:solidFill>
                  <a:srgbClr val="0000FF"/>
                </a:solidFill>
                <a:ea typeface="楷体" panose="02010609060101010101" pitchFamily="49" charset="-122"/>
                <a:cs typeface="Times New Roman" panose="02020603050405020304" pitchFamily="18" charset="0"/>
              </a:rPr>
              <a:t>量，就</a:t>
            </a:r>
            <a:r>
              <a:rPr lang="zh-CN" altLang="en-US" sz="2000" dirty="0">
                <a:solidFill>
                  <a:srgbClr val="0000FF"/>
                </a:solidFill>
                <a:ea typeface="楷体" panose="02010609060101010101" pitchFamily="49" charset="-122"/>
                <a:cs typeface="Times New Roman" panose="02020603050405020304" pitchFamily="18" charset="0"/>
              </a:rPr>
              <a:t>可以把它</a:t>
            </a:r>
            <a:r>
              <a:rPr lang="zh-CN" altLang="en-US" sz="2000">
                <a:solidFill>
                  <a:srgbClr val="0000FF"/>
                </a:solidFill>
                <a:ea typeface="楷体" panose="02010609060101010101" pitchFamily="49" charset="-122"/>
                <a:cs typeface="Times New Roman" panose="02020603050405020304" pitchFamily="18" charset="0"/>
              </a:rPr>
              <a:t>装</a:t>
            </a:r>
            <a:r>
              <a:rPr lang="zh-CN" altLang="en-US" sz="2000" smtClean="0">
                <a:solidFill>
                  <a:srgbClr val="0000FF"/>
                </a:solidFill>
                <a:ea typeface="楷体" panose="02010609060101010101" pitchFamily="49" charset="-122"/>
                <a:cs typeface="Times New Roman" panose="02020603050405020304" pitchFamily="18" charset="0"/>
              </a:rPr>
              <a:t>入，并</a:t>
            </a:r>
            <a:r>
              <a:rPr lang="zh-CN" altLang="en-US" sz="2000" dirty="0">
                <a:solidFill>
                  <a:srgbClr val="0000FF"/>
                </a:solidFill>
                <a:ea typeface="楷体" panose="02010609060101010101" pitchFamily="49" charset="-122"/>
                <a:cs typeface="Times New Roman" panose="02020603050405020304" pitchFamily="18" charset="0"/>
              </a:rPr>
              <a:t>将背包容量减去该物品的</a:t>
            </a:r>
            <a:r>
              <a:rPr lang="zh-CN" altLang="en-US" sz="2000">
                <a:solidFill>
                  <a:srgbClr val="0000FF"/>
                </a:solidFill>
                <a:ea typeface="楷体" panose="02010609060101010101" pitchFamily="49" charset="-122"/>
                <a:cs typeface="Times New Roman" panose="02020603050405020304" pitchFamily="18" charset="0"/>
              </a:rPr>
              <a:t>重</a:t>
            </a:r>
            <a:r>
              <a:rPr lang="zh-CN" altLang="en-US" sz="2000" smtClean="0">
                <a:solidFill>
                  <a:srgbClr val="0000FF"/>
                </a:solidFill>
                <a:ea typeface="楷体" panose="02010609060101010101" pitchFamily="49" charset="-122"/>
                <a:cs typeface="Times New Roman" panose="02020603050405020304" pitchFamily="18" charset="0"/>
              </a:rPr>
              <a:t>量，然</a:t>
            </a:r>
            <a:r>
              <a:rPr lang="zh-CN" altLang="en-US" sz="2000" dirty="0">
                <a:solidFill>
                  <a:srgbClr val="0000FF"/>
                </a:solidFill>
                <a:ea typeface="楷体" panose="02010609060101010101" pitchFamily="49" charset="-122"/>
                <a:cs typeface="Times New Roman" panose="02020603050405020304" pitchFamily="18" charset="0"/>
              </a:rPr>
              <a:t>后就面临了一个最优子问题</a:t>
            </a:r>
            <a:r>
              <a:rPr lang="en-US" altLang="zh-CN" sz="2000" dirty="0">
                <a:solidFill>
                  <a:srgbClr val="0000FF"/>
                </a:solidFill>
                <a:ea typeface="楷体" panose="02010609060101010101" pitchFamily="49" charset="-122"/>
                <a:cs typeface="Times New Roman" panose="02020603050405020304" pitchFamily="18" charset="0"/>
              </a:rPr>
              <a:t>——</a:t>
            </a:r>
            <a:r>
              <a:rPr lang="zh-CN" altLang="en-US" sz="2000" dirty="0">
                <a:solidFill>
                  <a:srgbClr val="0000FF"/>
                </a:solidFill>
                <a:ea typeface="楷体" panose="02010609060101010101" pitchFamily="49" charset="-122"/>
                <a:cs typeface="Times New Roman" panose="02020603050405020304" pitchFamily="18" charset="0"/>
              </a:rPr>
              <a:t>它同样是背包</a:t>
            </a:r>
            <a:r>
              <a:rPr lang="zh-CN" altLang="en-US" sz="2000">
                <a:solidFill>
                  <a:srgbClr val="0000FF"/>
                </a:solidFill>
                <a:ea typeface="楷体" panose="02010609060101010101" pitchFamily="49" charset="-122"/>
                <a:cs typeface="Times New Roman" panose="02020603050405020304" pitchFamily="18" charset="0"/>
              </a:rPr>
              <a:t>问</a:t>
            </a:r>
            <a:r>
              <a:rPr lang="zh-CN" altLang="en-US" sz="2000" smtClean="0">
                <a:solidFill>
                  <a:srgbClr val="0000FF"/>
                </a:solidFill>
                <a:ea typeface="楷体" panose="02010609060101010101" pitchFamily="49" charset="-122"/>
                <a:cs typeface="Times New Roman" panose="02020603050405020304" pitchFamily="18" charset="0"/>
              </a:rPr>
              <a:t>题，只</a:t>
            </a:r>
            <a:r>
              <a:rPr lang="zh-CN" altLang="en-US" sz="2000" dirty="0">
                <a:solidFill>
                  <a:srgbClr val="0000FF"/>
                </a:solidFill>
                <a:ea typeface="楷体" panose="02010609060101010101" pitchFamily="49" charset="-122"/>
                <a:cs typeface="Times New Roman" panose="02020603050405020304" pitchFamily="18" charset="0"/>
              </a:rPr>
              <a:t>不过背包容量减</a:t>
            </a:r>
            <a:r>
              <a:rPr lang="zh-CN" altLang="en-US" sz="2000">
                <a:solidFill>
                  <a:srgbClr val="0000FF"/>
                </a:solidFill>
                <a:ea typeface="楷体" panose="02010609060101010101" pitchFamily="49" charset="-122"/>
                <a:cs typeface="Times New Roman" panose="02020603050405020304" pitchFamily="18" charset="0"/>
              </a:rPr>
              <a:t>少</a:t>
            </a:r>
            <a:r>
              <a:rPr lang="zh-CN" altLang="en-US" sz="2000" smtClean="0">
                <a:solidFill>
                  <a:srgbClr val="0000FF"/>
                </a:solidFill>
                <a:ea typeface="楷体" panose="02010609060101010101" pitchFamily="49" charset="-122"/>
                <a:cs typeface="Times New Roman" panose="02020603050405020304" pitchFamily="18" charset="0"/>
              </a:rPr>
              <a:t>了，物</a:t>
            </a:r>
            <a:r>
              <a:rPr lang="zh-CN" altLang="en-US" sz="2000" dirty="0">
                <a:solidFill>
                  <a:srgbClr val="0000FF"/>
                </a:solidFill>
                <a:ea typeface="楷体" panose="02010609060101010101" pitchFamily="49" charset="-122"/>
                <a:cs typeface="Times New Roman" panose="02020603050405020304" pitchFamily="18" charset="0"/>
              </a:rPr>
              <a:t>品集合减少了。</a:t>
            </a:r>
            <a:endParaRPr lang="zh-CN" altLang="en-US" sz="2000" dirty="0">
              <a:solidFill>
                <a:srgbClr val="0000FF"/>
              </a:solidFill>
              <a:ea typeface="楷体" panose="02010609060101010101" pitchFamily="49" charset="-122"/>
              <a:cs typeface="Times New Roman" panose="02020603050405020304" pitchFamily="18" charset="0"/>
            </a:endParaRPr>
          </a:p>
          <a:p>
            <a:pPr>
              <a:lnSpc>
                <a:spcPct val="150000"/>
              </a:lnSpc>
            </a:pPr>
            <a:r>
              <a:rPr lang="zh-CN" altLang="en-US" sz="2000" dirty="0">
                <a:solidFill>
                  <a:srgbClr val="0000FF"/>
                </a:solidFill>
                <a:ea typeface="楷体" panose="02010609060101010101" pitchFamily="49" charset="-122"/>
                <a:cs typeface="Times New Roman" panose="02020603050405020304" pitchFamily="18" charset="0"/>
              </a:rPr>
              <a:t>　　因此背包问题具有最优子结构性质。</a:t>
            </a:r>
            <a:endParaRPr lang="zh-CN" altLang="en-US" sz="2000" dirty="0">
              <a:solidFill>
                <a:srgbClr val="0000FF"/>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285720" y="214290"/>
            <a:ext cx="8496300" cy="400110"/>
          </a:xfrm>
          <a:prstGeom prst="rect">
            <a:avLst/>
          </a:prstGeom>
          <a:noFill/>
          <a:ln w="9525">
            <a:noFill/>
            <a:miter lim="800000"/>
          </a:ln>
          <a:effectLst/>
        </p:spPr>
        <p:txBody>
          <a:bodyPr>
            <a:spAutoFit/>
          </a:bodyPr>
          <a:lstStyle/>
          <a:p>
            <a:pPr>
              <a:spcBef>
                <a:spcPct val="50000"/>
              </a:spcBef>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对于下表一</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个背包</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问</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题，</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背包容</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量</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=100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求解过程如下：</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178335" name="Group 159"/>
          <p:cNvGraphicFramePr>
            <a:graphicFrameLocks noGrp="1"/>
          </p:cNvGraphicFramePr>
          <p:nvPr/>
        </p:nvGraphicFramePr>
        <p:xfrm>
          <a:off x="468313" y="822952"/>
          <a:ext cx="8135937" cy="1463040"/>
        </p:xfrm>
        <a:graphic>
          <a:graphicData uri="http://schemas.openxmlformats.org/drawingml/2006/table">
            <a:tbl>
              <a:tblPr>
                <a:tableStyleId>{775DCB02-9BB8-47FD-8907-85C794F793BA}</a:tableStyleId>
              </a:tblPr>
              <a:tblGrid>
                <a:gridCol w="1355725"/>
                <a:gridCol w="1355725"/>
                <a:gridCol w="1355725"/>
                <a:gridCol w="1355725"/>
                <a:gridCol w="1355725"/>
                <a:gridCol w="1357312"/>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smtClean="0">
                          <a:ln>
                            <a:noFill/>
                          </a:ln>
                          <a:solidFill>
                            <a:srgbClr val="C00000"/>
                          </a:solidFill>
                          <a:effectLst/>
                          <a:latin typeface="Consolas" panose="020B0609020204030204" pitchFamily="49" charset="0"/>
                          <a:cs typeface="Consolas" panose="020B0609020204030204" pitchFamily="49" charset="0"/>
                        </a:rPr>
                        <a:t>i</a:t>
                      </a:r>
                      <a:endParaRPr kumimoji="0" lang="en-US" altLang="zh-CN" sz="1800" b="1" i="1" u="none" strike="noStrike" cap="none" normalizeH="0" baseline="0" dirty="0" smtClean="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C00000"/>
                          </a:solidFill>
                          <a:effectLst/>
                          <a:latin typeface="Consolas" panose="020B0609020204030204" pitchFamily="49" charset="0"/>
                          <a:cs typeface="Consolas" panose="020B0609020204030204" pitchFamily="49" charset="0"/>
                        </a:rPr>
                        <a:t>1</a:t>
                      </a:r>
                      <a:endParaRPr kumimoji="0" lang="en-US" altLang="zh-CN" sz="1800" b="1" i="0" u="none" strike="noStrike" cap="none" normalizeH="0" baseline="0" smtClean="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C00000"/>
                          </a:solidFill>
                          <a:effectLst/>
                          <a:latin typeface="Consolas" panose="020B0609020204030204" pitchFamily="49" charset="0"/>
                          <a:cs typeface="Consolas" panose="020B0609020204030204" pitchFamily="49" charset="0"/>
                        </a:rPr>
                        <a:t>2</a:t>
                      </a:r>
                      <a:endParaRPr kumimoji="0" lang="en-US" altLang="zh-CN" sz="1800" b="1" i="0" u="none" strike="noStrike" cap="none" normalizeH="0" baseline="0" smtClean="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C00000"/>
                          </a:solidFill>
                          <a:effectLst/>
                          <a:latin typeface="Consolas" panose="020B0609020204030204" pitchFamily="49" charset="0"/>
                          <a:cs typeface="Consolas" panose="020B0609020204030204" pitchFamily="49" charset="0"/>
                        </a:rPr>
                        <a:t>3</a:t>
                      </a:r>
                      <a:endParaRPr kumimoji="0" lang="en-US" altLang="zh-CN" sz="1800" b="1" i="0" u="none" strike="noStrike" cap="none" normalizeH="0" baseline="0" smtClean="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C00000"/>
                          </a:solidFill>
                          <a:effectLst/>
                          <a:latin typeface="Consolas" panose="020B0609020204030204" pitchFamily="49" charset="0"/>
                          <a:cs typeface="Consolas" panose="020B0609020204030204" pitchFamily="49" charset="0"/>
                        </a:rPr>
                        <a:t>4</a:t>
                      </a:r>
                      <a:endParaRPr kumimoji="0" lang="en-US" altLang="zh-CN" sz="1800" b="1" i="0" u="none" strike="noStrike" cap="none" normalizeH="0" baseline="0" smtClean="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C00000"/>
                          </a:solidFill>
                          <a:effectLst/>
                          <a:latin typeface="Consolas" panose="020B0609020204030204" pitchFamily="49" charset="0"/>
                          <a:cs typeface="Consolas" panose="020B0609020204030204" pitchFamily="49" charset="0"/>
                        </a:rPr>
                        <a:t>5</a:t>
                      </a:r>
                      <a:endParaRPr kumimoji="0" lang="en-US" altLang="zh-CN" sz="1800" b="1" i="0" u="none" strike="noStrike" cap="none" normalizeH="0" baseline="0" smtClean="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smtClean="0">
                          <a:ln>
                            <a:noFill/>
                          </a:ln>
                          <a:solidFill>
                            <a:srgbClr val="C00000"/>
                          </a:solidFill>
                          <a:effectLst/>
                          <a:latin typeface="Consolas" panose="020B0609020204030204" pitchFamily="49" charset="0"/>
                          <a:cs typeface="Consolas" panose="020B0609020204030204" pitchFamily="49" charset="0"/>
                        </a:rPr>
                        <a:t>w</a:t>
                      </a:r>
                      <a:r>
                        <a:rPr kumimoji="0" lang="en-US" altLang="zh-CN" sz="1800" b="1" i="1" u="none" strike="noStrike" cap="none" normalizeH="0" baseline="-30000" smtClean="0">
                          <a:ln>
                            <a:noFill/>
                          </a:ln>
                          <a:solidFill>
                            <a:srgbClr val="C00000"/>
                          </a:solidFill>
                          <a:effectLst/>
                          <a:latin typeface="Consolas" panose="020B0609020204030204" pitchFamily="49" charset="0"/>
                          <a:cs typeface="Consolas" panose="020B0609020204030204" pitchFamily="49" charset="0"/>
                        </a:rPr>
                        <a:t>i</a:t>
                      </a:r>
                      <a:endParaRPr kumimoji="0" lang="en-US" altLang="zh-CN" sz="1800" b="1" i="1" u="none" strike="noStrike" cap="none" normalizeH="0" baseline="0" smtClean="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10</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20</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30</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40</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50</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smtClean="0">
                          <a:ln>
                            <a:noFill/>
                          </a:ln>
                          <a:solidFill>
                            <a:srgbClr val="C00000"/>
                          </a:solidFill>
                          <a:effectLst/>
                          <a:latin typeface="Consolas" panose="020B0609020204030204" pitchFamily="49" charset="0"/>
                          <a:cs typeface="Consolas" panose="020B0609020204030204" pitchFamily="49" charset="0"/>
                        </a:rPr>
                        <a:t>v</a:t>
                      </a:r>
                      <a:r>
                        <a:rPr kumimoji="0" lang="en-US" altLang="zh-CN" sz="1800" b="1" i="1" u="none" strike="noStrike" cap="none" normalizeH="0" baseline="-30000" smtClean="0">
                          <a:ln>
                            <a:noFill/>
                          </a:ln>
                          <a:solidFill>
                            <a:srgbClr val="C00000"/>
                          </a:solidFill>
                          <a:effectLst/>
                          <a:latin typeface="Consolas" panose="020B0609020204030204" pitchFamily="49" charset="0"/>
                          <a:cs typeface="Consolas" panose="020B0609020204030204" pitchFamily="49" charset="0"/>
                        </a:rPr>
                        <a:t>i</a:t>
                      </a:r>
                      <a:endParaRPr kumimoji="0" lang="en-US" altLang="zh-CN" sz="1800" b="1" i="1" u="none" strike="noStrike" cap="none" normalizeH="0" baseline="0" smtClean="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20</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30</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66</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40</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60</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smtClean="0">
                          <a:ln>
                            <a:noFill/>
                          </a:ln>
                          <a:solidFill>
                            <a:srgbClr val="C00000"/>
                          </a:solidFill>
                          <a:effectLst/>
                          <a:latin typeface="Consolas" panose="020B0609020204030204" pitchFamily="49" charset="0"/>
                          <a:cs typeface="Consolas" panose="020B0609020204030204" pitchFamily="49" charset="0"/>
                        </a:rPr>
                        <a:t>v</a:t>
                      </a:r>
                      <a:r>
                        <a:rPr kumimoji="0" lang="en-US" altLang="zh-CN" sz="1800" b="1" i="1" u="none" strike="noStrike" cap="none" normalizeH="0" baseline="-30000" smtClean="0">
                          <a:ln>
                            <a:noFill/>
                          </a:ln>
                          <a:solidFill>
                            <a:srgbClr val="C00000"/>
                          </a:solidFill>
                          <a:effectLst/>
                          <a:latin typeface="Consolas" panose="020B0609020204030204" pitchFamily="49" charset="0"/>
                          <a:cs typeface="Consolas" panose="020B0609020204030204" pitchFamily="49" charset="0"/>
                        </a:rPr>
                        <a:t>i</a:t>
                      </a:r>
                      <a:r>
                        <a:rPr kumimoji="0" lang="en-US" altLang="zh-CN" sz="1800" b="1" i="1" u="none" strike="noStrike" cap="none" normalizeH="0" baseline="0" smtClean="0">
                          <a:ln>
                            <a:noFill/>
                          </a:ln>
                          <a:solidFill>
                            <a:srgbClr val="C00000"/>
                          </a:solidFill>
                          <a:effectLst/>
                          <a:latin typeface="Consolas" panose="020B0609020204030204" pitchFamily="49" charset="0"/>
                          <a:cs typeface="Consolas" panose="020B0609020204030204" pitchFamily="49" charset="0"/>
                        </a:rPr>
                        <a:t>/w</a:t>
                      </a:r>
                      <a:r>
                        <a:rPr kumimoji="0" lang="en-US" altLang="zh-CN" sz="1800" b="1" i="1" u="none" strike="noStrike" cap="none" normalizeH="0" baseline="-30000" smtClean="0">
                          <a:ln>
                            <a:noFill/>
                          </a:ln>
                          <a:solidFill>
                            <a:srgbClr val="C00000"/>
                          </a:solidFill>
                          <a:effectLst/>
                          <a:latin typeface="Consolas" panose="020B0609020204030204" pitchFamily="49" charset="0"/>
                          <a:cs typeface="Consolas" panose="020B0609020204030204" pitchFamily="49" charset="0"/>
                        </a:rPr>
                        <a:t>i</a:t>
                      </a:r>
                      <a:endParaRPr kumimoji="0" lang="en-US" altLang="zh-CN" sz="1800" b="1" i="1" u="none" strike="noStrike" cap="none" normalizeH="0" baseline="0" smtClean="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2.0</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1.5</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2.2</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1.0</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1.2</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r>
            </a:tbl>
          </a:graphicData>
        </a:graphic>
      </p:graphicFrame>
      <p:sp>
        <p:nvSpPr>
          <p:cNvPr id="178334" name="Text Box 158"/>
          <p:cNvSpPr txBox="1">
            <a:spLocks noChangeArrowheads="1"/>
          </p:cNvSpPr>
          <p:nvPr/>
        </p:nvSpPr>
        <p:spPr bwMode="auto">
          <a:xfrm>
            <a:off x="500034" y="2400312"/>
            <a:ext cx="8351837" cy="874727"/>
          </a:xfrm>
          <a:prstGeom prst="rect">
            <a:avLst/>
          </a:prstGeom>
          <a:noFill/>
          <a:ln w="9525">
            <a:noFill/>
            <a:miter lim="800000"/>
          </a:ln>
          <a:effectLst/>
        </p:spPr>
        <p:txBody>
          <a:bodyPr>
            <a:spAutoFit/>
          </a:bodyPr>
          <a:lstStyle/>
          <a:p>
            <a:pPr>
              <a:lnSpc>
                <a:spcPct val="1500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）将单位价值</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即</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w</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递减</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排</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序，其</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结果为</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66/30</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20/10</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30/20</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60/50</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40/40}</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，物</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品重</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新</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按</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编</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号</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500034" y="5357826"/>
            <a:ext cx="7929618" cy="369332"/>
          </a:xfrm>
          <a:prstGeom prst="rect">
            <a:avLst/>
          </a:prstGeom>
          <a:noFill/>
        </p:spPr>
        <p:txBody>
          <a:bodyPr wrap="square" rtlCol="0">
            <a:spAutoFit/>
          </a:bodyPr>
          <a:lstStyle/>
          <a:p>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）设背包余下装入的重量为</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weight=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W</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aphicFrame>
        <p:nvGraphicFramePr>
          <p:cNvPr id="6" name="Group 159"/>
          <p:cNvGraphicFramePr>
            <a:graphicFrameLocks noGrp="1"/>
          </p:cNvGraphicFramePr>
          <p:nvPr/>
        </p:nvGraphicFramePr>
        <p:xfrm>
          <a:off x="500034" y="3571876"/>
          <a:ext cx="8135937" cy="1463040"/>
        </p:xfrm>
        <a:graphic>
          <a:graphicData uri="http://schemas.openxmlformats.org/drawingml/2006/table">
            <a:tbl>
              <a:tblPr>
                <a:tableStyleId>{775DCB02-9BB8-47FD-8907-85C794F793BA}</a:tableStyleId>
              </a:tblPr>
              <a:tblGrid>
                <a:gridCol w="1355725"/>
                <a:gridCol w="1355725"/>
                <a:gridCol w="1355725"/>
                <a:gridCol w="1355725"/>
                <a:gridCol w="1355725"/>
                <a:gridCol w="1357312"/>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smtClean="0">
                          <a:ln>
                            <a:noFill/>
                          </a:ln>
                          <a:solidFill>
                            <a:srgbClr val="C00000"/>
                          </a:solidFill>
                          <a:effectLst/>
                          <a:latin typeface="Consolas" panose="020B0609020204030204" pitchFamily="49" charset="0"/>
                          <a:cs typeface="Consolas" panose="020B0609020204030204" pitchFamily="49" charset="0"/>
                        </a:rPr>
                        <a:t>i</a:t>
                      </a:r>
                      <a:endParaRPr kumimoji="0" lang="en-US" altLang="zh-CN" sz="1800" b="1" i="1" u="none" strike="noStrike" cap="none" normalizeH="0" baseline="0" dirty="0" smtClean="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C00000"/>
                          </a:solidFill>
                          <a:effectLst/>
                          <a:latin typeface="Consolas" panose="020B0609020204030204" pitchFamily="49" charset="0"/>
                          <a:cs typeface="Consolas" panose="020B0609020204030204" pitchFamily="49" charset="0"/>
                        </a:rPr>
                        <a:t>1</a:t>
                      </a:r>
                      <a:endParaRPr kumimoji="0" lang="en-US" altLang="zh-CN" sz="1800" b="1" i="0" u="none" strike="noStrike" cap="none" normalizeH="0" baseline="0" smtClean="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C00000"/>
                          </a:solidFill>
                          <a:effectLst/>
                          <a:latin typeface="Consolas" panose="020B0609020204030204" pitchFamily="49" charset="0"/>
                          <a:cs typeface="Consolas" panose="020B0609020204030204" pitchFamily="49" charset="0"/>
                        </a:rPr>
                        <a:t>2</a:t>
                      </a:r>
                      <a:endParaRPr kumimoji="0" lang="en-US" altLang="zh-CN" sz="1800" b="1" i="0" u="none" strike="noStrike" cap="none" normalizeH="0" baseline="0" smtClean="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C00000"/>
                          </a:solidFill>
                          <a:effectLst/>
                          <a:latin typeface="Consolas" panose="020B0609020204030204" pitchFamily="49" charset="0"/>
                          <a:cs typeface="Consolas" panose="020B0609020204030204" pitchFamily="49" charset="0"/>
                        </a:rPr>
                        <a:t>3</a:t>
                      </a:r>
                      <a:endParaRPr kumimoji="0" lang="en-US" altLang="zh-CN" sz="1800" b="1" i="0" u="none" strike="noStrike" cap="none" normalizeH="0" baseline="0" smtClean="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C00000"/>
                          </a:solidFill>
                          <a:effectLst/>
                          <a:latin typeface="Consolas" panose="020B0609020204030204" pitchFamily="49" charset="0"/>
                          <a:cs typeface="Consolas" panose="020B0609020204030204" pitchFamily="49" charset="0"/>
                        </a:rPr>
                        <a:t>4</a:t>
                      </a:r>
                      <a:endParaRPr kumimoji="0" lang="en-US" altLang="zh-CN" sz="1800" b="1" i="0" u="none" strike="noStrike" cap="none" normalizeH="0" baseline="0" smtClean="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C00000"/>
                          </a:solidFill>
                          <a:effectLst/>
                          <a:latin typeface="Consolas" panose="020B0609020204030204" pitchFamily="49" charset="0"/>
                          <a:cs typeface="Consolas" panose="020B0609020204030204" pitchFamily="49" charset="0"/>
                        </a:rPr>
                        <a:t>5</a:t>
                      </a:r>
                      <a:endParaRPr kumimoji="0" lang="en-US" altLang="zh-CN" sz="1800" b="1" i="0" u="none" strike="noStrike" cap="none" normalizeH="0" baseline="0" smtClean="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smtClean="0">
                          <a:ln>
                            <a:noFill/>
                          </a:ln>
                          <a:solidFill>
                            <a:srgbClr val="C00000"/>
                          </a:solidFill>
                          <a:effectLst/>
                          <a:latin typeface="Consolas" panose="020B0609020204030204" pitchFamily="49" charset="0"/>
                          <a:cs typeface="Consolas" panose="020B0609020204030204" pitchFamily="49" charset="0"/>
                        </a:rPr>
                        <a:t>w</a:t>
                      </a:r>
                      <a:r>
                        <a:rPr kumimoji="0" lang="en-US" altLang="zh-CN" sz="1800" b="1" i="1" u="none" strike="noStrike" cap="none" normalizeH="0" baseline="-30000" smtClean="0">
                          <a:ln>
                            <a:noFill/>
                          </a:ln>
                          <a:solidFill>
                            <a:srgbClr val="C00000"/>
                          </a:solidFill>
                          <a:effectLst/>
                          <a:latin typeface="Consolas" panose="020B0609020204030204" pitchFamily="49" charset="0"/>
                          <a:cs typeface="Consolas" panose="020B0609020204030204" pitchFamily="49" charset="0"/>
                        </a:rPr>
                        <a:t>i</a:t>
                      </a:r>
                      <a:endParaRPr kumimoji="0" lang="en-US" altLang="zh-CN" sz="1800" b="1" i="1" u="none" strike="noStrike" cap="none" normalizeH="0" baseline="0" smtClean="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30</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10</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20</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50</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40</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smtClean="0">
                          <a:ln>
                            <a:noFill/>
                          </a:ln>
                          <a:solidFill>
                            <a:srgbClr val="C00000"/>
                          </a:solidFill>
                          <a:effectLst/>
                          <a:latin typeface="Consolas" panose="020B0609020204030204" pitchFamily="49" charset="0"/>
                          <a:cs typeface="Consolas" panose="020B0609020204030204" pitchFamily="49" charset="0"/>
                        </a:rPr>
                        <a:t>v</a:t>
                      </a:r>
                      <a:r>
                        <a:rPr kumimoji="0" lang="en-US" altLang="zh-CN" sz="1800" b="1" i="1" u="none" strike="noStrike" cap="none" normalizeH="0" baseline="-30000" smtClean="0">
                          <a:ln>
                            <a:noFill/>
                          </a:ln>
                          <a:solidFill>
                            <a:srgbClr val="C00000"/>
                          </a:solidFill>
                          <a:effectLst/>
                          <a:latin typeface="Consolas" panose="020B0609020204030204" pitchFamily="49" charset="0"/>
                          <a:cs typeface="Consolas" panose="020B0609020204030204" pitchFamily="49" charset="0"/>
                        </a:rPr>
                        <a:t>i</a:t>
                      </a:r>
                      <a:endParaRPr kumimoji="0" lang="en-US" altLang="zh-CN" sz="1800" b="1" i="1" u="none" strike="noStrike" cap="none" normalizeH="0" baseline="0" smtClean="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66</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20</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30</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60</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40</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smtClean="0">
                          <a:ln>
                            <a:noFill/>
                          </a:ln>
                          <a:solidFill>
                            <a:srgbClr val="C00000"/>
                          </a:solidFill>
                          <a:effectLst/>
                          <a:latin typeface="Consolas" panose="020B0609020204030204" pitchFamily="49" charset="0"/>
                          <a:cs typeface="Consolas" panose="020B0609020204030204" pitchFamily="49" charset="0"/>
                        </a:rPr>
                        <a:t>v</a:t>
                      </a:r>
                      <a:r>
                        <a:rPr kumimoji="0" lang="en-US" altLang="zh-CN" sz="1800" b="1" i="1" u="none" strike="noStrike" cap="none" normalizeH="0" baseline="-30000" smtClean="0">
                          <a:ln>
                            <a:noFill/>
                          </a:ln>
                          <a:solidFill>
                            <a:srgbClr val="C00000"/>
                          </a:solidFill>
                          <a:effectLst/>
                          <a:latin typeface="Consolas" panose="020B0609020204030204" pitchFamily="49" charset="0"/>
                          <a:cs typeface="Consolas" panose="020B0609020204030204" pitchFamily="49" charset="0"/>
                        </a:rPr>
                        <a:t>i</a:t>
                      </a:r>
                      <a:r>
                        <a:rPr kumimoji="0" lang="en-US" altLang="zh-CN" sz="1800" b="1" i="1" u="none" strike="noStrike" cap="none" normalizeH="0" baseline="0" smtClean="0">
                          <a:ln>
                            <a:noFill/>
                          </a:ln>
                          <a:solidFill>
                            <a:srgbClr val="C00000"/>
                          </a:solidFill>
                          <a:effectLst/>
                          <a:latin typeface="Consolas" panose="020B0609020204030204" pitchFamily="49" charset="0"/>
                          <a:cs typeface="Consolas" panose="020B0609020204030204" pitchFamily="49" charset="0"/>
                        </a:rPr>
                        <a:t>/w</a:t>
                      </a:r>
                      <a:r>
                        <a:rPr kumimoji="0" lang="en-US" altLang="zh-CN" sz="1800" b="1" i="1" u="none" strike="noStrike" cap="none" normalizeH="0" baseline="-30000" smtClean="0">
                          <a:ln>
                            <a:noFill/>
                          </a:ln>
                          <a:solidFill>
                            <a:srgbClr val="C00000"/>
                          </a:solidFill>
                          <a:effectLst/>
                          <a:latin typeface="Consolas" panose="020B0609020204030204" pitchFamily="49" charset="0"/>
                          <a:cs typeface="Consolas" panose="020B0609020204030204" pitchFamily="49" charset="0"/>
                        </a:rPr>
                        <a:t>i</a:t>
                      </a:r>
                      <a:endParaRPr kumimoji="0" lang="en-US" altLang="zh-CN" sz="1800" b="1" i="1" u="none" strike="noStrike" cap="none" normalizeH="0" baseline="0" smtClean="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2.2</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2.0</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1.5</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1.2</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1.0</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3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33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252444" y="1928802"/>
            <a:ext cx="8820150" cy="3783215"/>
          </a:xfrm>
          <a:prstGeom prst="rect">
            <a:avLst/>
          </a:prstGeom>
          <a:noFill/>
          <a:ln w="9525">
            <a:noFill/>
            <a:miter lim="800000"/>
          </a:ln>
          <a:effectLst/>
        </p:spPr>
        <p:txBody>
          <a:bodyPr>
            <a:spAutoFit/>
          </a:bodyPr>
          <a:lstStyle/>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）从</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开始，</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w</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[1]&lt;weight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成立，表明物品</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能够装入，将其装入到背包中，置</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weight=weight-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w</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[1]=70</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增</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即</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    w</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[2]&lt;weight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成立，表明物品</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能够装入，将其装入到背包中，置</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weight=weight-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w</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[2]=60</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增</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即</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    w</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[3]&lt;weight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成立，表明物品</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能够装入，将其装入到背包中，置</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[3]=1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weight=weight-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w</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[3]=50</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增</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即</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    w</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[4]&lt;weight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不成立，且</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weight&gt;0</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，表明只能将物品</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部分装入，装入比例</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=weight/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w</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[4]=50/60=80%</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，置</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[4]=0.8</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算法结束，得到</a:t>
            </a:r>
            <a:r>
              <a:rPr lang="en-US" altLang="zh-CN" sz="1800" i="1" smtClean="0">
                <a:solidFill>
                  <a:srgbClr val="C00000"/>
                </a:solidFill>
                <a:latin typeface="Consolas" panose="020B0609020204030204" pitchFamily="49" charset="0"/>
                <a:ea typeface="仿宋" panose="02010609060101010101" pitchFamily="49" charset="-122"/>
                <a:cs typeface="Consolas" panose="020B0609020204030204" pitchFamily="49" charset="0"/>
              </a:rPr>
              <a:t>X</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0.8</a:t>
            </a:r>
            <a:r>
              <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aphicFrame>
        <p:nvGraphicFramePr>
          <p:cNvPr id="4" name="Group 159"/>
          <p:cNvGraphicFramePr>
            <a:graphicFrameLocks noGrp="1"/>
          </p:cNvGraphicFramePr>
          <p:nvPr/>
        </p:nvGraphicFramePr>
        <p:xfrm>
          <a:off x="428596" y="357166"/>
          <a:ext cx="8135937" cy="1463040"/>
        </p:xfrm>
        <a:graphic>
          <a:graphicData uri="http://schemas.openxmlformats.org/drawingml/2006/table">
            <a:tbl>
              <a:tblPr>
                <a:tableStyleId>{775DCB02-9BB8-47FD-8907-85C794F793BA}</a:tableStyleId>
              </a:tblPr>
              <a:tblGrid>
                <a:gridCol w="1355725"/>
                <a:gridCol w="1355725"/>
                <a:gridCol w="1355725"/>
                <a:gridCol w="1355725"/>
                <a:gridCol w="1355725"/>
                <a:gridCol w="1357312"/>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smtClean="0">
                          <a:ln>
                            <a:noFill/>
                          </a:ln>
                          <a:solidFill>
                            <a:srgbClr val="C00000"/>
                          </a:solidFill>
                          <a:effectLst/>
                          <a:latin typeface="Consolas" panose="020B0609020204030204" pitchFamily="49" charset="0"/>
                          <a:cs typeface="Consolas" panose="020B0609020204030204" pitchFamily="49" charset="0"/>
                        </a:rPr>
                        <a:t>i</a:t>
                      </a:r>
                      <a:endParaRPr kumimoji="0" lang="en-US" altLang="zh-CN" sz="1800" b="1" i="1" u="none" strike="noStrike" cap="none" normalizeH="0" baseline="0" dirty="0" smtClean="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C00000"/>
                          </a:solidFill>
                          <a:effectLst/>
                          <a:latin typeface="Consolas" panose="020B0609020204030204" pitchFamily="49" charset="0"/>
                          <a:cs typeface="Consolas" panose="020B0609020204030204" pitchFamily="49" charset="0"/>
                        </a:rPr>
                        <a:t>1</a:t>
                      </a:r>
                      <a:endParaRPr kumimoji="0" lang="en-US" altLang="zh-CN" sz="1800" b="1" i="0" u="none" strike="noStrike" cap="none" normalizeH="0" baseline="0" smtClean="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C00000"/>
                          </a:solidFill>
                          <a:effectLst/>
                          <a:latin typeface="Consolas" panose="020B0609020204030204" pitchFamily="49" charset="0"/>
                          <a:cs typeface="Consolas" panose="020B0609020204030204" pitchFamily="49" charset="0"/>
                        </a:rPr>
                        <a:t>2</a:t>
                      </a:r>
                      <a:endParaRPr kumimoji="0" lang="en-US" altLang="zh-CN" sz="1800" b="1" i="0" u="none" strike="noStrike" cap="none" normalizeH="0" baseline="0" smtClean="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C00000"/>
                          </a:solidFill>
                          <a:effectLst/>
                          <a:latin typeface="Consolas" panose="020B0609020204030204" pitchFamily="49" charset="0"/>
                          <a:cs typeface="Consolas" panose="020B0609020204030204" pitchFamily="49" charset="0"/>
                        </a:rPr>
                        <a:t>3</a:t>
                      </a:r>
                      <a:endParaRPr kumimoji="0" lang="en-US" altLang="zh-CN" sz="1800" b="1" i="0" u="none" strike="noStrike" cap="none" normalizeH="0" baseline="0" smtClean="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C00000"/>
                          </a:solidFill>
                          <a:effectLst/>
                          <a:latin typeface="Consolas" panose="020B0609020204030204" pitchFamily="49" charset="0"/>
                          <a:cs typeface="Consolas" panose="020B0609020204030204" pitchFamily="49" charset="0"/>
                        </a:rPr>
                        <a:t>4</a:t>
                      </a:r>
                      <a:endParaRPr kumimoji="0" lang="en-US" altLang="zh-CN" sz="1800" b="1" i="0" u="none" strike="noStrike" cap="none" normalizeH="0" baseline="0" smtClean="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C00000"/>
                          </a:solidFill>
                          <a:effectLst/>
                          <a:latin typeface="Consolas" panose="020B0609020204030204" pitchFamily="49" charset="0"/>
                          <a:cs typeface="Consolas" panose="020B0609020204030204" pitchFamily="49" charset="0"/>
                        </a:rPr>
                        <a:t>5</a:t>
                      </a:r>
                      <a:endParaRPr kumimoji="0" lang="en-US" altLang="zh-CN" sz="1800" b="1" i="0" u="none" strike="noStrike" cap="none" normalizeH="0" baseline="0" smtClean="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smtClean="0">
                          <a:ln>
                            <a:noFill/>
                          </a:ln>
                          <a:solidFill>
                            <a:srgbClr val="C00000"/>
                          </a:solidFill>
                          <a:effectLst/>
                          <a:latin typeface="Consolas" panose="020B0609020204030204" pitchFamily="49" charset="0"/>
                          <a:cs typeface="Consolas" panose="020B0609020204030204" pitchFamily="49" charset="0"/>
                        </a:rPr>
                        <a:t>w</a:t>
                      </a:r>
                      <a:r>
                        <a:rPr kumimoji="0" lang="en-US" altLang="zh-CN" sz="1800" b="1" i="1" u="none" strike="noStrike" cap="none" normalizeH="0" baseline="-30000" smtClean="0">
                          <a:ln>
                            <a:noFill/>
                          </a:ln>
                          <a:solidFill>
                            <a:srgbClr val="C00000"/>
                          </a:solidFill>
                          <a:effectLst/>
                          <a:latin typeface="Consolas" panose="020B0609020204030204" pitchFamily="49" charset="0"/>
                          <a:cs typeface="Consolas" panose="020B0609020204030204" pitchFamily="49" charset="0"/>
                        </a:rPr>
                        <a:t>i</a:t>
                      </a:r>
                      <a:endParaRPr kumimoji="0" lang="en-US" altLang="zh-CN" sz="1800" b="1" i="1" u="none" strike="noStrike" cap="none" normalizeH="0" baseline="0" smtClean="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30</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10</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20</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50</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40</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smtClean="0">
                          <a:ln>
                            <a:noFill/>
                          </a:ln>
                          <a:solidFill>
                            <a:srgbClr val="C00000"/>
                          </a:solidFill>
                          <a:effectLst/>
                          <a:latin typeface="Consolas" panose="020B0609020204030204" pitchFamily="49" charset="0"/>
                          <a:cs typeface="Consolas" panose="020B0609020204030204" pitchFamily="49" charset="0"/>
                        </a:rPr>
                        <a:t>v</a:t>
                      </a:r>
                      <a:r>
                        <a:rPr kumimoji="0" lang="en-US" altLang="zh-CN" sz="1800" b="1" i="1" u="none" strike="noStrike" cap="none" normalizeH="0" baseline="-30000" smtClean="0">
                          <a:ln>
                            <a:noFill/>
                          </a:ln>
                          <a:solidFill>
                            <a:srgbClr val="C00000"/>
                          </a:solidFill>
                          <a:effectLst/>
                          <a:latin typeface="Consolas" panose="020B0609020204030204" pitchFamily="49" charset="0"/>
                          <a:cs typeface="Consolas" panose="020B0609020204030204" pitchFamily="49" charset="0"/>
                        </a:rPr>
                        <a:t>i</a:t>
                      </a:r>
                      <a:endParaRPr kumimoji="0" lang="en-US" altLang="zh-CN" sz="1800" b="1" i="1" u="none" strike="noStrike" cap="none" normalizeH="0" baseline="0" smtClean="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66</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20</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30</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60</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40</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smtClean="0">
                          <a:ln>
                            <a:noFill/>
                          </a:ln>
                          <a:solidFill>
                            <a:srgbClr val="C00000"/>
                          </a:solidFill>
                          <a:effectLst/>
                          <a:latin typeface="Consolas" panose="020B0609020204030204" pitchFamily="49" charset="0"/>
                          <a:cs typeface="Consolas" panose="020B0609020204030204" pitchFamily="49" charset="0"/>
                        </a:rPr>
                        <a:t>v</a:t>
                      </a:r>
                      <a:r>
                        <a:rPr kumimoji="0" lang="en-US" altLang="zh-CN" sz="1800" b="1" i="1" u="none" strike="noStrike" cap="none" normalizeH="0" baseline="-30000" smtClean="0">
                          <a:ln>
                            <a:noFill/>
                          </a:ln>
                          <a:solidFill>
                            <a:srgbClr val="C00000"/>
                          </a:solidFill>
                          <a:effectLst/>
                          <a:latin typeface="Consolas" panose="020B0609020204030204" pitchFamily="49" charset="0"/>
                          <a:cs typeface="Consolas" panose="020B0609020204030204" pitchFamily="49" charset="0"/>
                        </a:rPr>
                        <a:t>i</a:t>
                      </a:r>
                      <a:r>
                        <a:rPr kumimoji="0" lang="en-US" altLang="zh-CN" sz="1800" b="1" i="1" u="none" strike="noStrike" cap="none" normalizeH="0" baseline="0" smtClean="0">
                          <a:ln>
                            <a:noFill/>
                          </a:ln>
                          <a:solidFill>
                            <a:srgbClr val="C00000"/>
                          </a:solidFill>
                          <a:effectLst/>
                          <a:latin typeface="Consolas" panose="020B0609020204030204" pitchFamily="49" charset="0"/>
                          <a:cs typeface="Consolas" panose="020B0609020204030204" pitchFamily="49" charset="0"/>
                        </a:rPr>
                        <a:t>/w</a:t>
                      </a:r>
                      <a:r>
                        <a:rPr kumimoji="0" lang="en-US" altLang="zh-CN" sz="1800" b="1" i="1" u="none" strike="noStrike" cap="none" normalizeH="0" baseline="-30000" smtClean="0">
                          <a:ln>
                            <a:noFill/>
                          </a:ln>
                          <a:solidFill>
                            <a:srgbClr val="C00000"/>
                          </a:solidFill>
                          <a:effectLst/>
                          <a:latin typeface="Consolas" panose="020B0609020204030204" pitchFamily="49" charset="0"/>
                          <a:cs typeface="Consolas" panose="020B0609020204030204" pitchFamily="49" charset="0"/>
                        </a:rPr>
                        <a:t>i</a:t>
                      </a:r>
                      <a:endParaRPr kumimoji="0" lang="en-US" altLang="zh-CN" sz="1800" b="1" i="1" u="none" strike="noStrike" cap="none" normalizeH="0" baseline="0" smtClean="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2.2</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2.0</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1.5</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1.2</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1.0</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15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71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715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71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250825" y="333375"/>
            <a:ext cx="8569325" cy="827021"/>
          </a:xfrm>
          <a:prstGeom prst="rect">
            <a:avLst/>
          </a:prstGeom>
          <a:solidFill>
            <a:schemeClr val="accent1">
              <a:lumMod val="20000"/>
              <a:lumOff val="80000"/>
            </a:schemeClr>
          </a:solidFill>
          <a:ln w="9525">
            <a:noFill/>
            <a:miter lim="800000"/>
          </a:ln>
          <a:effectLst/>
        </p:spPr>
        <p:txBody>
          <a:bodyPr>
            <a:spAutoFit/>
          </a:bodyPr>
          <a:lstStyle/>
          <a:p>
            <a:pPr>
              <a:lnSpc>
                <a:spcPts val="3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例</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如，求</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解一个带权无向图</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中从顶点</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到顶点</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）的最短</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路</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径，可</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以分析出这样的最短路径一定是简单</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路</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径，所</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以约束条件为：</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06852" name="Text Box 4"/>
          <p:cNvSpPr txBox="1">
            <a:spLocks noChangeArrowheads="1"/>
          </p:cNvSpPr>
          <p:nvPr/>
        </p:nvSpPr>
        <p:spPr bwMode="auto">
          <a:xfrm>
            <a:off x="1047747" y="3571876"/>
            <a:ext cx="6553200" cy="430887"/>
          </a:xfrm>
          <a:prstGeom prst="rect">
            <a:avLst/>
          </a:prstGeom>
          <a:noFill/>
          <a:ln w="9525">
            <a:noFill/>
            <a:miter lim="800000"/>
          </a:ln>
          <a:effectLst/>
        </p:spPr>
        <p:txBody>
          <a:bodyPr>
            <a:spAutoFit/>
          </a:bodyPr>
          <a:lstStyle/>
          <a:p>
            <a:pPr>
              <a:spcBef>
                <a:spcPct val="50000"/>
              </a:spcBef>
            </a:pPr>
            <a:r>
              <a:rPr lang="zh-CN" altLang="en-US" sz="2200">
                <a:solidFill>
                  <a:srgbClr val="CC3300"/>
                </a:solidFill>
                <a:latin typeface="Consolas" panose="020B0609020204030204" pitchFamily="49" charset="0"/>
                <a:ea typeface="微软雅黑" panose="020B0503020204020204" charset="-122"/>
                <a:cs typeface="Consolas" panose="020B0609020204030204" pitchFamily="49" charset="0"/>
              </a:rPr>
              <a:t>目标函数</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就是要使这样的路径最</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短，即</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06853" name="Text Box 5"/>
          <p:cNvSpPr txBox="1">
            <a:spLocks noChangeArrowheads="1"/>
          </p:cNvSpPr>
          <p:nvPr/>
        </p:nvSpPr>
        <p:spPr bwMode="auto">
          <a:xfrm>
            <a:off x="571472" y="4291013"/>
            <a:ext cx="8358246" cy="1323439"/>
          </a:xfrm>
          <a:prstGeom prst="rect">
            <a:avLst/>
          </a:prstGeom>
          <a:noFill/>
          <a:ln w="9525">
            <a:noFill/>
            <a:miter lim="800000"/>
          </a:ln>
          <a:effectLst/>
        </p:spPr>
        <p:txBody>
          <a:bodyPr wrap="square">
            <a:spAutoFit/>
          </a:bodyPr>
          <a:lstStyle/>
          <a:p>
            <a:pPr>
              <a:spcBef>
                <a:spcPct val="50000"/>
              </a:spcBef>
            </a:pPr>
            <a:r>
              <a:rPr lang="zh-CN" altLang="en-US" sz="2000">
                <a:solidFill>
                  <a:srgbClr val="0000FF"/>
                </a:solidFill>
                <a:latin typeface="Consolas" panose="020B0609020204030204" pitchFamily="49" charset="0"/>
                <a:ea typeface="微软雅黑" panose="020B0503020204020204" charset="-122"/>
                <a:cs typeface="Consolas" panose="020B0609020204030204" pitchFamily="49" charset="0"/>
              </a:rPr>
              <a:t>　　　</a:t>
            </a:r>
            <a:r>
              <a:rPr lang="en-US" altLang="zh-CN" sz="2000" smtClean="0">
                <a:solidFill>
                  <a:srgbClr val="006600"/>
                </a:solidFill>
                <a:latin typeface="Consolas" panose="020B0609020204030204" pitchFamily="49" charset="0"/>
                <a:ea typeface="微软雅黑" panose="020B0503020204020204" charset="-122"/>
                <a:cs typeface="Consolas" panose="020B0609020204030204" pitchFamily="49" charset="0"/>
              </a:rPr>
              <a:t>{ (</a:t>
            </a:r>
            <a:r>
              <a:rPr lang="en-US" altLang="zh-CN" sz="2000" i="1" smtClean="0">
                <a:solidFill>
                  <a:srgbClr val="006600"/>
                </a:solidFill>
                <a:latin typeface="Consolas" panose="020B0609020204030204" pitchFamily="49" charset="0"/>
                <a:ea typeface="微软雅黑" panose="020B0503020204020204" charset="-122"/>
                <a:cs typeface="Consolas" panose="020B0609020204030204" pitchFamily="49" charset="0"/>
              </a:rPr>
              <a:t>i</a:t>
            </a:r>
            <a:r>
              <a:rPr lang="zh-CN" altLang="en-US" sz="2000" smtClean="0">
                <a:solidFill>
                  <a:srgbClr val="006600"/>
                </a:solidFill>
                <a:latin typeface="Consolas" panose="020B0609020204030204" pitchFamily="49" charset="0"/>
                <a:ea typeface="微软雅黑" panose="020B0503020204020204" charset="-122"/>
                <a:cs typeface="Consolas" panose="020B0609020204030204" pitchFamily="49" charset="0"/>
              </a:rPr>
              <a:t>，</a:t>
            </a:r>
            <a:r>
              <a:rPr lang="en-US" altLang="zh-CN" sz="2000" i="1" smtClean="0">
                <a:solidFill>
                  <a:srgbClr val="006600"/>
                </a:solidFill>
                <a:latin typeface="Consolas" panose="020B0609020204030204" pitchFamily="49" charset="0"/>
                <a:ea typeface="微软雅黑" panose="020B0503020204020204" charset="-122"/>
                <a:cs typeface="Consolas" panose="020B0609020204030204" pitchFamily="49" charset="0"/>
              </a:rPr>
              <a:t>i</a:t>
            </a:r>
            <a:r>
              <a:rPr lang="en-US" altLang="zh-CN" sz="2000" baseline="-25000" smtClean="0">
                <a:solidFill>
                  <a:srgbClr val="006600"/>
                </a:solidFill>
                <a:latin typeface="Consolas" panose="020B0609020204030204" pitchFamily="49" charset="0"/>
                <a:ea typeface="微软雅黑" panose="020B0503020204020204" charset="-122"/>
                <a:cs typeface="Consolas" panose="020B0609020204030204" pitchFamily="49" charset="0"/>
              </a:rPr>
              <a:t>1</a:t>
            </a:r>
            <a:r>
              <a:rPr lang="en-US" altLang="zh-CN" sz="2000" smtClean="0">
                <a:solidFill>
                  <a:srgbClr val="006600"/>
                </a:solidFill>
                <a:latin typeface="Consolas" panose="020B0609020204030204" pitchFamily="49" charset="0"/>
                <a:ea typeface="微软雅黑" panose="020B0503020204020204" charset="-122"/>
                <a:cs typeface="Consolas" panose="020B0609020204030204" pitchFamily="49" charset="0"/>
              </a:rPr>
              <a:t>)</a:t>
            </a:r>
            <a:r>
              <a:rPr lang="zh-CN" altLang="en-US" sz="2000" smtClean="0">
                <a:solidFill>
                  <a:srgbClr val="006600"/>
                </a:solidFill>
                <a:latin typeface="Consolas" panose="020B0609020204030204" pitchFamily="49" charset="0"/>
                <a:ea typeface="微软雅黑" panose="020B0503020204020204" charset="-122"/>
                <a:cs typeface="Consolas" panose="020B0609020204030204" pitchFamily="49" charset="0"/>
              </a:rPr>
              <a:t>，</a:t>
            </a:r>
            <a:r>
              <a:rPr lang="en-US" altLang="zh-CN" sz="2000" smtClean="0">
                <a:solidFill>
                  <a:srgbClr val="006600"/>
                </a:solidFill>
                <a:latin typeface="Consolas" panose="020B0609020204030204" pitchFamily="49" charset="0"/>
                <a:ea typeface="微软雅黑" panose="020B0503020204020204" charset="-122"/>
                <a:cs typeface="Consolas" panose="020B0609020204030204" pitchFamily="49" charset="0"/>
              </a:rPr>
              <a:t>(</a:t>
            </a:r>
            <a:r>
              <a:rPr lang="en-US" altLang="zh-CN" sz="2000" i="1" smtClean="0">
                <a:solidFill>
                  <a:srgbClr val="006600"/>
                </a:solidFill>
                <a:latin typeface="Consolas" panose="020B0609020204030204" pitchFamily="49" charset="0"/>
                <a:ea typeface="微软雅黑" panose="020B0503020204020204" charset="-122"/>
                <a:cs typeface="Consolas" panose="020B0609020204030204" pitchFamily="49" charset="0"/>
              </a:rPr>
              <a:t>i</a:t>
            </a:r>
            <a:r>
              <a:rPr lang="en-US" altLang="zh-CN" sz="2000" baseline="-25000" smtClean="0">
                <a:solidFill>
                  <a:srgbClr val="006600"/>
                </a:solidFill>
                <a:latin typeface="Consolas" panose="020B0609020204030204" pitchFamily="49" charset="0"/>
                <a:ea typeface="微软雅黑" panose="020B0503020204020204" charset="-122"/>
                <a:cs typeface="Consolas" panose="020B0609020204030204" pitchFamily="49" charset="0"/>
              </a:rPr>
              <a:t>1</a:t>
            </a:r>
            <a:r>
              <a:rPr lang="zh-CN" altLang="en-US" sz="2000" smtClean="0">
                <a:solidFill>
                  <a:srgbClr val="006600"/>
                </a:solidFill>
                <a:latin typeface="Consolas" panose="020B0609020204030204" pitchFamily="49" charset="0"/>
                <a:ea typeface="微软雅黑" panose="020B0503020204020204" charset="-122"/>
                <a:cs typeface="Consolas" panose="020B0609020204030204" pitchFamily="49" charset="0"/>
              </a:rPr>
              <a:t>，</a:t>
            </a:r>
            <a:r>
              <a:rPr lang="en-US" altLang="zh-CN" sz="2000" i="1" smtClean="0">
                <a:solidFill>
                  <a:srgbClr val="006600"/>
                </a:solidFill>
                <a:latin typeface="Consolas" panose="020B0609020204030204" pitchFamily="49" charset="0"/>
                <a:ea typeface="微软雅黑" panose="020B0503020204020204" charset="-122"/>
                <a:cs typeface="Consolas" panose="020B0609020204030204" pitchFamily="49" charset="0"/>
              </a:rPr>
              <a:t>i</a:t>
            </a:r>
            <a:r>
              <a:rPr lang="en-US" altLang="zh-CN" sz="2000" baseline="-25000" smtClean="0">
                <a:solidFill>
                  <a:srgbClr val="006600"/>
                </a:solidFill>
                <a:latin typeface="Consolas" panose="020B0609020204030204" pitchFamily="49" charset="0"/>
                <a:ea typeface="微软雅黑" panose="020B0503020204020204" charset="-122"/>
                <a:cs typeface="Consolas" panose="020B0609020204030204" pitchFamily="49" charset="0"/>
              </a:rPr>
              <a:t>2</a:t>
            </a:r>
            <a:r>
              <a:rPr lang="en-US" altLang="zh-CN" sz="2000" smtClean="0">
                <a:solidFill>
                  <a:srgbClr val="006600"/>
                </a:solidFill>
                <a:latin typeface="Consolas" panose="020B0609020204030204" pitchFamily="49" charset="0"/>
                <a:ea typeface="微软雅黑" panose="020B0503020204020204" charset="-122"/>
                <a:cs typeface="Consolas" panose="020B0609020204030204" pitchFamily="49" charset="0"/>
              </a:rPr>
              <a:t>)</a:t>
            </a:r>
            <a:r>
              <a:rPr lang="zh-CN" altLang="en-US" sz="2000" smtClean="0">
                <a:solidFill>
                  <a:srgbClr val="006600"/>
                </a:solidFill>
                <a:latin typeface="Consolas" panose="020B0609020204030204" pitchFamily="49" charset="0"/>
                <a:ea typeface="微软雅黑" panose="020B0503020204020204" charset="-122"/>
                <a:cs typeface="Consolas" panose="020B0609020204030204" pitchFamily="49" charset="0"/>
              </a:rPr>
              <a:t>，</a:t>
            </a:r>
            <a:r>
              <a:rPr lang="en-US" altLang="zh-CN" sz="2000" smtClean="0">
                <a:solidFill>
                  <a:srgbClr val="006600"/>
                </a:solidFill>
                <a:latin typeface="Consolas" panose="020B0609020204030204" pitchFamily="49" charset="0"/>
                <a:ea typeface="微软雅黑" panose="020B0503020204020204" charset="-122"/>
                <a:cs typeface="Consolas" panose="020B0609020204030204" pitchFamily="49" charset="0"/>
              </a:rPr>
              <a:t>…</a:t>
            </a:r>
            <a:r>
              <a:rPr lang="zh-CN" altLang="en-US" sz="2000" smtClean="0">
                <a:solidFill>
                  <a:srgbClr val="006600"/>
                </a:solidFill>
                <a:latin typeface="Consolas" panose="020B0609020204030204" pitchFamily="49" charset="0"/>
                <a:ea typeface="微软雅黑" panose="020B0503020204020204" charset="-122"/>
                <a:cs typeface="Consolas" panose="020B0609020204030204" pitchFamily="49" charset="0"/>
              </a:rPr>
              <a:t>，</a:t>
            </a:r>
            <a:r>
              <a:rPr lang="en-US" altLang="zh-CN" sz="2000" smtClean="0">
                <a:solidFill>
                  <a:srgbClr val="006600"/>
                </a:solidFill>
                <a:latin typeface="Consolas" panose="020B0609020204030204" pitchFamily="49" charset="0"/>
                <a:ea typeface="微软雅黑" panose="020B0503020204020204" charset="-122"/>
                <a:cs typeface="Consolas" panose="020B0609020204030204" pitchFamily="49" charset="0"/>
              </a:rPr>
              <a:t>(</a:t>
            </a:r>
            <a:r>
              <a:rPr lang="en-US" altLang="zh-CN" sz="2000" i="1" smtClean="0">
                <a:solidFill>
                  <a:srgbClr val="006600"/>
                </a:solidFill>
                <a:latin typeface="Consolas" panose="020B0609020204030204" pitchFamily="49" charset="0"/>
                <a:ea typeface="微软雅黑" panose="020B0503020204020204" charset="-122"/>
                <a:cs typeface="Consolas" panose="020B0609020204030204" pitchFamily="49" charset="0"/>
              </a:rPr>
              <a:t>i</a:t>
            </a:r>
            <a:r>
              <a:rPr lang="en-US" altLang="zh-CN" sz="2000" i="1" baseline="-25000" smtClean="0">
                <a:solidFill>
                  <a:srgbClr val="006600"/>
                </a:solidFill>
                <a:latin typeface="Consolas" panose="020B0609020204030204" pitchFamily="49" charset="0"/>
                <a:ea typeface="微软雅黑" panose="020B0503020204020204" charset="-122"/>
                <a:cs typeface="Consolas" panose="020B0609020204030204" pitchFamily="49" charset="0"/>
              </a:rPr>
              <a:t>m</a:t>
            </a:r>
            <a:r>
              <a:rPr lang="zh-CN" altLang="en-US" sz="2000" smtClean="0">
                <a:solidFill>
                  <a:srgbClr val="006600"/>
                </a:solidFill>
                <a:latin typeface="Consolas" panose="020B0609020204030204" pitchFamily="49" charset="0"/>
                <a:ea typeface="微软雅黑" panose="020B0503020204020204" charset="-122"/>
                <a:cs typeface="Consolas" panose="020B0609020204030204" pitchFamily="49" charset="0"/>
              </a:rPr>
              <a:t>，</a:t>
            </a:r>
            <a:r>
              <a:rPr lang="en-US" altLang="zh-CN" sz="2000" i="1" smtClean="0">
                <a:solidFill>
                  <a:srgbClr val="006600"/>
                </a:solidFill>
                <a:latin typeface="Consolas" panose="020B0609020204030204" pitchFamily="49" charset="0"/>
                <a:ea typeface="微软雅黑" panose="020B0503020204020204" charset="-122"/>
                <a:cs typeface="Consolas" panose="020B0609020204030204" pitchFamily="49" charset="0"/>
              </a:rPr>
              <a:t>j</a:t>
            </a:r>
            <a:r>
              <a:rPr lang="en-US" altLang="zh-CN" sz="2000">
                <a:solidFill>
                  <a:srgbClr val="006600"/>
                </a:solidFill>
                <a:latin typeface="Consolas" panose="020B0609020204030204" pitchFamily="49" charset="0"/>
                <a:ea typeface="微软雅黑" panose="020B0503020204020204" charset="-122"/>
                <a:cs typeface="Consolas" panose="020B0609020204030204" pitchFamily="49" charset="0"/>
              </a:rPr>
              <a:t>)  </a:t>
            </a:r>
            <a:r>
              <a:rPr lang="en-US" altLang="zh-CN" sz="2000">
                <a:solidFill>
                  <a:srgbClr val="0000FF"/>
                </a:solidFill>
                <a:latin typeface="Consolas" panose="020B0609020204030204" pitchFamily="49" charset="0"/>
                <a:ea typeface="微软雅黑" panose="020B0503020204020204" charset="-122"/>
                <a:cs typeface="Consolas" panose="020B0609020204030204" pitchFamily="49" charset="0"/>
              </a:rPr>
              <a:t>| </a:t>
            </a:r>
            <a:endParaRPr lang="en-US" altLang="zh-CN" sz="2000">
              <a:solidFill>
                <a:srgbClr val="0000FF"/>
              </a:solidFill>
              <a:latin typeface="Consolas" panose="020B0609020204030204" pitchFamily="49" charset="0"/>
              <a:ea typeface="微软雅黑" panose="020B0503020204020204" charset="-122"/>
              <a:cs typeface="Consolas" panose="020B0609020204030204" pitchFamily="49" charset="0"/>
            </a:endParaRPr>
          </a:p>
          <a:p>
            <a:pPr>
              <a:spcBef>
                <a:spcPct val="50000"/>
              </a:spcBef>
            </a:pPr>
            <a:r>
              <a:rPr lang="en-US" altLang="zh-CN" sz="2000" smtClean="0">
                <a:solidFill>
                  <a:srgbClr val="00B0F0"/>
                </a:solidFill>
                <a:latin typeface="Consolas" panose="020B0609020204030204" pitchFamily="49" charset="0"/>
                <a:ea typeface="微软雅黑" panose="020B0503020204020204" charset="-122"/>
                <a:cs typeface="Consolas" panose="020B0609020204030204" pitchFamily="49" charset="0"/>
              </a:rPr>
              <a:t>                  pathlength=</a:t>
            </a:r>
            <a:r>
              <a:rPr lang="en-US" altLang="zh-CN" sz="2000" i="1" smtClean="0">
                <a:solidFill>
                  <a:srgbClr val="00B0F0"/>
                </a:solidFill>
                <a:latin typeface="Consolas" panose="020B0609020204030204" pitchFamily="49" charset="0"/>
                <a:ea typeface="微软雅黑" panose="020B0503020204020204" charset="-122"/>
                <a:cs typeface="Consolas" panose="020B0609020204030204" pitchFamily="49" charset="0"/>
              </a:rPr>
              <a:t>w</a:t>
            </a:r>
            <a:r>
              <a:rPr lang="en-US" altLang="zh-CN" sz="2000" smtClean="0">
                <a:solidFill>
                  <a:srgbClr val="00B0F0"/>
                </a:solidFill>
                <a:latin typeface="Consolas" panose="020B0609020204030204" pitchFamily="49" charset="0"/>
                <a:ea typeface="微软雅黑" panose="020B0503020204020204" charset="-122"/>
                <a:cs typeface="Consolas" panose="020B0609020204030204" pitchFamily="49" charset="0"/>
              </a:rPr>
              <a:t>(</a:t>
            </a:r>
            <a:r>
              <a:rPr lang="en-US" altLang="zh-CN" sz="2000" i="1" smtClean="0">
                <a:solidFill>
                  <a:srgbClr val="00B0F0"/>
                </a:solidFill>
                <a:latin typeface="Consolas" panose="020B0609020204030204" pitchFamily="49" charset="0"/>
                <a:ea typeface="微软雅黑" panose="020B0503020204020204" charset="-122"/>
                <a:cs typeface="Consolas" panose="020B0609020204030204" pitchFamily="49" charset="0"/>
              </a:rPr>
              <a:t>i</a:t>
            </a:r>
            <a:r>
              <a:rPr lang="zh-CN" altLang="en-US" sz="2000" smtClean="0">
                <a:solidFill>
                  <a:srgbClr val="00B0F0"/>
                </a:solidFill>
                <a:latin typeface="Consolas" panose="020B0609020204030204" pitchFamily="49" charset="0"/>
                <a:ea typeface="微软雅黑" panose="020B0503020204020204" charset="-122"/>
                <a:cs typeface="Consolas" panose="020B0609020204030204" pitchFamily="49" charset="0"/>
              </a:rPr>
              <a:t>，</a:t>
            </a:r>
            <a:r>
              <a:rPr lang="en-US" altLang="zh-CN" sz="2000" i="1" smtClean="0">
                <a:solidFill>
                  <a:srgbClr val="00B0F0"/>
                </a:solidFill>
                <a:latin typeface="Consolas" panose="020B0609020204030204" pitchFamily="49" charset="0"/>
                <a:ea typeface="微软雅黑" panose="020B0503020204020204" charset="-122"/>
                <a:cs typeface="Consolas" panose="020B0609020204030204" pitchFamily="49" charset="0"/>
              </a:rPr>
              <a:t>i</a:t>
            </a:r>
            <a:r>
              <a:rPr lang="en-US" altLang="zh-CN" sz="2000" baseline="-25000" smtClean="0">
                <a:solidFill>
                  <a:srgbClr val="00B0F0"/>
                </a:solidFill>
                <a:latin typeface="Consolas" panose="020B0609020204030204" pitchFamily="49" charset="0"/>
                <a:ea typeface="微软雅黑" panose="020B0503020204020204" charset="-122"/>
                <a:cs typeface="Consolas" panose="020B0609020204030204" pitchFamily="49" charset="0"/>
              </a:rPr>
              <a:t>1</a:t>
            </a:r>
            <a:r>
              <a:rPr lang="en-US" altLang="zh-CN" sz="2000">
                <a:solidFill>
                  <a:srgbClr val="00B0F0"/>
                </a:solidFill>
                <a:latin typeface="Consolas" panose="020B0609020204030204" pitchFamily="49" charset="0"/>
                <a:ea typeface="微软雅黑" panose="020B0503020204020204" charset="-122"/>
                <a:cs typeface="Consolas" panose="020B0609020204030204" pitchFamily="49" charset="0"/>
              </a:rPr>
              <a:t>)+</a:t>
            </a:r>
            <a:r>
              <a:rPr lang="en-US" altLang="zh-CN" sz="2000" i="1" smtClean="0">
                <a:solidFill>
                  <a:srgbClr val="00B0F0"/>
                </a:solidFill>
                <a:latin typeface="Consolas" panose="020B0609020204030204" pitchFamily="49" charset="0"/>
                <a:ea typeface="微软雅黑" panose="020B0503020204020204" charset="-122"/>
                <a:cs typeface="Consolas" panose="020B0609020204030204" pitchFamily="49" charset="0"/>
              </a:rPr>
              <a:t>w</a:t>
            </a:r>
            <a:r>
              <a:rPr lang="en-US" altLang="zh-CN" sz="2000" smtClean="0">
                <a:solidFill>
                  <a:srgbClr val="00B0F0"/>
                </a:solidFill>
                <a:latin typeface="Consolas" panose="020B0609020204030204" pitchFamily="49" charset="0"/>
                <a:ea typeface="微软雅黑" panose="020B0503020204020204" charset="-122"/>
                <a:cs typeface="Consolas" panose="020B0609020204030204" pitchFamily="49" charset="0"/>
              </a:rPr>
              <a:t>(</a:t>
            </a:r>
            <a:r>
              <a:rPr lang="en-US" altLang="zh-CN" sz="2000" i="1" smtClean="0">
                <a:solidFill>
                  <a:srgbClr val="00B0F0"/>
                </a:solidFill>
                <a:latin typeface="Consolas" panose="020B0609020204030204" pitchFamily="49" charset="0"/>
                <a:ea typeface="微软雅黑" panose="020B0503020204020204" charset="-122"/>
                <a:cs typeface="Consolas" panose="020B0609020204030204" pitchFamily="49" charset="0"/>
              </a:rPr>
              <a:t>i</a:t>
            </a:r>
            <a:r>
              <a:rPr lang="en-US" altLang="zh-CN" sz="2000" baseline="-25000" smtClean="0">
                <a:solidFill>
                  <a:srgbClr val="00B0F0"/>
                </a:solidFill>
                <a:latin typeface="Consolas" panose="020B0609020204030204" pitchFamily="49" charset="0"/>
                <a:ea typeface="微软雅黑" panose="020B0503020204020204" charset="-122"/>
                <a:cs typeface="Consolas" panose="020B0609020204030204" pitchFamily="49" charset="0"/>
              </a:rPr>
              <a:t>1</a:t>
            </a:r>
            <a:r>
              <a:rPr lang="zh-CN" altLang="en-US" sz="2000" smtClean="0">
                <a:solidFill>
                  <a:srgbClr val="00B0F0"/>
                </a:solidFill>
                <a:latin typeface="Consolas" panose="020B0609020204030204" pitchFamily="49" charset="0"/>
                <a:ea typeface="微软雅黑" panose="020B0503020204020204" charset="-122"/>
                <a:cs typeface="Consolas" panose="020B0609020204030204" pitchFamily="49" charset="0"/>
              </a:rPr>
              <a:t>，</a:t>
            </a:r>
            <a:r>
              <a:rPr lang="en-US" altLang="zh-CN" sz="2000" i="1" smtClean="0">
                <a:solidFill>
                  <a:srgbClr val="00B0F0"/>
                </a:solidFill>
                <a:latin typeface="Consolas" panose="020B0609020204030204" pitchFamily="49" charset="0"/>
                <a:ea typeface="微软雅黑" panose="020B0503020204020204" charset="-122"/>
                <a:cs typeface="Consolas" panose="020B0609020204030204" pitchFamily="49" charset="0"/>
              </a:rPr>
              <a:t>i</a:t>
            </a:r>
            <a:r>
              <a:rPr lang="en-US" altLang="zh-CN" sz="2000" baseline="-25000" smtClean="0">
                <a:solidFill>
                  <a:srgbClr val="00B0F0"/>
                </a:solidFill>
                <a:latin typeface="Consolas" panose="020B0609020204030204" pitchFamily="49" charset="0"/>
                <a:ea typeface="微软雅黑" panose="020B0503020204020204" charset="-122"/>
                <a:cs typeface="Consolas" panose="020B0609020204030204" pitchFamily="49" charset="0"/>
              </a:rPr>
              <a:t>2</a:t>
            </a:r>
            <a:r>
              <a:rPr lang="en-US" altLang="zh-CN" sz="2000">
                <a:solidFill>
                  <a:srgbClr val="00B0F0"/>
                </a:solidFill>
                <a:latin typeface="Consolas" panose="020B0609020204030204" pitchFamily="49" charset="0"/>
                <a:ea typeface="微软雅黑" panose="020B0503020204020204" charset="-122"/>
                <a:cs typeface="Consolas" panose="020B0609020204030204" pitchFamily="49" charset="0"/>
              </a:rPr>
              <a:t>)+…+</a:t>
            </a:r>
            <a:r>
              <a:rPr lang="en-US" altLang="zh-CN" sz="2000" i="1" smtClean="0">
                <a:solidFill>
                  <a:srgbClr val="00B0F0"/>
                </a:solidFill>
                <a:latin typeface="Consolas" panose="020B0609020204030204" pitchFamily="49" charset="0"/>
                <a:ea typeface="微软雅黑" panose="020B0503020204020204" charset="-122"/>
                <a:cs typeface="Consolas" panose="020B0609020204030204" pitchFamily="49" charset="0"/>
              </a:rPr>
              <a:t>w</a:t>
            </a:r>
            <a:r>
              <a:rPr lang="en-US" altLang="zh-CN" sz="2000" smtClean="0">
                <a:solidFill>
                  <a:srgbClr val="00B0F0"/>
                </a:solidFill>
                <a:latin typeface="Consolas" panose="020B0609020204030204" pitchFamily="49" charset="0"/>
                <a:ea typeface="微软雅黑" panose="020B0503020204020204" charset="-122"/>
                <a:cs typeface="Consolas" panose="020B0609020204030204" pitchFamily="49" charset="0"/>
              </a:rPr>
              <a:t>(</a:t>
            </a:r>
            <a:r>
              <a:rPr lang="en-US" altLang="zh-CN" sz="2000" i="1" smtClean="0">
                <a:solidFill>
                  <a:srgbClr val="00B0F0"/>
                </a:solidFill>
                <a:latin typeface="Consolas" panose="020B0609020204030204" pitchFamily="49" charset="0"/>
                <a:ea typeface="微软雅黑" panose="020B0503020204020204" charset="-122"/>
                <a:cs typeface="Consolas" panose="020B0609020204030204" pitchFamily="49" charset="0"/>
              </a:rPr>
              <a:t>i</a:t>
            </a:r>
            <a:r>
              <a:rPr lang="en-US" altLang="zh-CN" sz="2000" i="1" baseline="-25000" smtClean="0">
                <a:solidFill>
                  <a:srgbClr val="00B0F0"/>
                </a:solidFill>
                <a:latin typeface="Consolas" panose="020B0609020204030204" pitchFamily="49" charset="0"/>
                <a:ea typeface="微软雅黑" panose="020B0503020204020204" charset="-122"/>
                <a:cs typeface="Consolas" panose="020B0609020204030204" pitchFamily="49" charset="0"/>
              </a:rPr>
              <a:t>m</a:t>
            </a:r>
            <a:r>
              <a:rPr lang="zh-CN" altLang="en-US" sz="2000" smtClean="0">
                <a:solidFill>
                  <a:srgbClr val="00B0F0"/>
                </a:solidFill>
                <a:latin typeface="Consolas" panose="020B0609020204030204" pitchFamily="49" charset="0"/>
                <a:ea typeface="微软雅黑" panose="020B0503020204020204" charset="-122"/>
                <a:cs typeface="Consolas" panose="020B0609020204030204" pitchFamily="49" charset="0"/>
              </a:rPr>
              <a:t>，</a:t>
            </a:r>
            <a:r>
              <a:rPr lang="en-US" altLang="zh-CN" sz="2000" i="1" smtClean="0">
                <a:solidFill>
                  <a:srgbClr val="00B0F0"/>
                </a:solidFill>
                <a:latin typeface="Consolas" panose="020B0609020204030204" pitchFamily="49" charset="0"/>
                <a:ea typeface="微软雅黑" panose="020B0503020204020204" charset="-122"/>
                <a:cs typeface="Consolas" panose="020B0609020204030204" pitchFamily="49" charset="0"/>
              </a:rPr>
              <a:t>j</a:t>
            </a:r>
            <a:r>
              <a:rPr lang="en-US" altLang="zh-CN" sz="2000" smtClean="0">
                <a:solidFill>
                  <a:srgbClr val="00B0F0"/>
                </a:solidFill>
                <a:latin typeface="Consolas" panose="020B0609020204030204" pitchFamily="49" charset="0"/>
                <a:ea typeface="微软雅黑" panose="020B0503020204020204" charset="-122"/>
                <a:cs typeface="Consolas" panose="020B0609020204030204" pitchFamily="49" charset="0"/>
              </a:rPr>
              <a:t>)</a:t>
            </a:r>
            <a:r>
              <a:rPr lang="zh-CN" altLang="en-US" sz="2000" smtClean="0">
                <a:solidFill>
                  <a:srgbClr val="00B0F0"/>
                </a:solidFill>
                <a:latin typeface="Consolas" panose="020B0609020204030204" pitchFamily="49" charset="0"/>
                <a:ea typeface="微软雅黑" panose="020B0503020204020204" charset="-122"/>
                <a:cs typeface="Consolas" panose="020B0609020204030204" pitchFamily="49" charset="0"/>
              </a:rPr>
              <a:t>，</a:t>
            </a:r>
            <a:endParaRPr lang="zh-CN" altLang="en-US" sz="2000">
              <a:solidFill>
                <a:srgbClr val="00B0F0"/>
              </a:solidFill>
              <a:latin typeface="Consolas" panose="020B0609020204030204" pitchFamily="49" charset="0"/>
              <a:ea typeface="微软雅黑" panose="020B0503020204020204" charset="-122"/>
              <a:cs typeface="Consolas" panose="020B0609020204030204" pitchFamily="49" charset="0"/>
            </a:endParaRPr>
          </a:p>
          <a:p>
            <a:pPr>
              <a:spcBef>
                <a:spcPct val="50000"/>
              </a:spcBef>
            </a:pPr>
            <a:r>
              <a:rPr lang="zh-CN" altLang="en-US" sz="2000" i="1" smtClean="0">
                <a:solidFill>
                  <a:srgbClr val="00B0F0"/>
                </a:solidFill>
                <a:latin typeface="Consolas" panose="020B0609020204030204" pitchFamily="49" charset="0"/>
                <a:ea typeface="微软雅黑" panose="020B0503020204020204" charset="-122"/>
                <a:cs typeface="Consolas" panose="020B0609020204030204" pitchFamily="49" charset="0"/>
              </a:rPr>
              <a:t>                  </a:t>
            </a:r>
            <a:r>
              <a:rPr lang="en-US" altLang="zh-CN" sz="2000" i="1" smtClean="0">
                <a:solidFill>
                  <a:srgbClr val="00B0F0"/>
                </a:solidFill>
                <a:latin typeface="Consolas" panose="020B0609020204030204" pitchFamily="49" charset="0"/>
                <a:ea typeface="微软雅黑" panose="020B0503020204020204" charset="-122"/>
                <a:cs typeface="Consolas" panose="020B0609020204030204" pitchFamily="49" charset="0"/>
              </a:rPr>
              <a:t>w</a:t>
            </a:r>
            <a:r>
              <a:rPr lang="en-US" altLang="zh-CN" sz="2000" smtClean="0">
                <a:solidFill>
                  <a:srgbClr val="00B0F0"/>
                </a:solidFill>
                <a:latin typeface="Consolas" panose="020B0609020204030204" pitchFamily="49" charset="0"/>
                <a:ea typeface="微软雅黑" panose="020B0503020204020204" charset="-122"/>
                <a:cs typeface="Consolas" panose="020B0609020204030204" pitchFamily="49" charset="0"/>
              </a:rPr>
              <a:t>(</a:t>
            </a:r>
            <a:r>
              <a:rPr lang="en-US" altLang="zh-CN" sz="2000" i="1" smtClean="0">
                <a:solidFill>
                  <a:srgbClr val="00B0F0"/>
                </a:solidFill>
                <a:latin typeface="Consolas" panose="020B0609020204030204" pitchFamily="49" charset="0"/>
                <a:ea typeface="微软雅黑" panose="020B0503020204020204" charset="-122"/>
                <a:cs typeface="Consolas" panose="020B0609020204030204" pitchFamily="49" charset="0"/>
              </a:rPr>
              <a:t>i</a:t>
            </a:r>
            <a:r>
              <a:rPr lang="zh-CN" altLang="en-US" sz="2000" smtClean="0">
                <a:solidFill>
                  <a:srgbClr val="00B0F0"/>
                </a:solidFill>
                <a:latin typeface="Consolas" panose="020B0609020204030204" pitchFamily="49" charset="0"/>
                <a:ea typeface="微软雅黑" panose="020B0503020204020204" charset="-122"/>
                <a:cs typeface="Consolas" panose="020B0609020204030204" pitchFamily="49" charset="0"/>
              </a:rPr>
              <a:t>，</a:t>
            </a:r>
            <a:r>
              <a:rPr lang="en-US" altLang="zh-CN" sz="2000" i="1" smtClean="0">
                <a:solidFill>
                  <a:srgbClr val="00B0F0"/>
                </a:solidFill>
                <a:latin typeface="Consolas" panose="020B0609020204030204" pitchFamily="49" charset="0"/>
                <a:ea typeface="微软雅黑" panose="020B0503020204020204" charset="-122"/>
                <a:cs typeface="Consolas" panose="020B0609020204030204" pitchFamily="49" charset="0"/>
              </a:rPr>
              <a:t>k</a:t>
            </a:r>
            <a:r>
              <a:rPr lang="en-US" altLang="zh-CN" sz="2000">
                <a:solidFill>
                  <a:srgbClr val="00B0F0"/>
                </a:solidFill>
                <a:latin typeface="Consolas" panose="020B0609020204030204" pitchFamily="49" charset="0"/>
                <a:ea typeface="微软雅黑" panose="020B0503020204020204" charset="-122"/>
                <a:cs typeface="Consolas" panose="020B0609020204030204" pitchFamily="49" charset="0"/>
              </a:rPr>
              <a:t>)</a:t>
            </a:r>
            <a:r>
              <a:rPr lang="zh-CN" altLang="en-US" sz="2000">
                <a:solidFill>
                  <a:srgbClr val="00B0F0"/>
                </a:solidFill>
                <a:latin typeface="Consolas" panose="020B0609020204030204" pitchFamily="49" charset="0"/>
                <a:ea typeface="微软雅黑" panose="020B0503020204020204" charset="-122"/>
                <a:cs typeface="Consolas" panose="020B0609020204030204" pitchFamily="49" charset="0"/>
              </a:rPr>
              <a:t>表示</a:t>
            </a:r>
            <a:r>
              <a:rPr lang="en-US" altLang="zh-CN" sz="2000">
                <a:solidFill>
                  <a:srgbClr val="00B0F0"/>
                </a:solidFill>
                <a:latin typeface="Consolas" panose="020B0609020204030204" pitchFamily="49" charset="0"/>
                <a:ea typeface="微软雅黑" panose="020B0503020204020204" charset="-122"/>
                <a:cs typeface="Consolas" panose="020B0609020204030204" pitchFamily="49" charset="0"/>
              </a:rPr>
              <a:t>(</a:t>
            </a:r>
            <a:r>
              <a:rPr lang="en-US" altLang="zh-CN" sz="2000" i="1" smtClean="0">
                <a:solidFill>
                  <a:srgbClr val="00B0F0"/>
                </a:solidFill>
                <a:latin typeface="Consolas" panose="020B0609020204030204" pitchFamily="49" charset="0"/>
                <a:ea typeface="微软雅黑" panose="020B0503020204020204" charset="-122"/>
                <a:cs typeface="Consolas" panose="020B0609020204030204" pitchFamily="49" charset="0"/>
              </a:rPr>
              <a:t>i</a:t>
            </a:r>
            <a:r>
              <a:rPr lang="zh-CN" altLang="en-US" sz="2000" smtClean="0">
                <a:solidFill>
                  <a:srgbClr val="00B0F0"/>
                </a:solidFill>
                <a:latin typeface="Consolas" panose="020B0609020204030204" pitchFamily="49" charset="0"/>
                <a:ea typeface="微软雅黑" panose="020B0503020204020204" charset="-122"/>
                <a:cs typeface="Consolas" panose="020B0609020204030204" pitchFamily="49" charset="0"/>
              </a:rPr>
              <a:t>，</a:t>
            </a:r>
            <a:r>
              <a:rPr lang="en-US" altLang="zh-CN" sz="2000" i="1" smtClean="0">
                <a:solidFill>
                  <a:srgbClr val="00B0F0"/>
                </a:solidFill>
                <a:latin typeface="Consolas" panose="020B0609020204030204" pitchFamily="49" charset="0"/>
                <a:ea typeface="微软雅黑" panose="020B0503020204020204" charset="-122"/>
                <a:cs typeface="Consolas" panose="020B0609020204030204" pitchFamily="49" charset="0"/>
              </a:rPr>
              <a:t>k</a:t>
            </a:r>
            <a:r>
              <a:rPr lang="en-US" altLang="zh-CN" sz="2000">
                <a:solidFill>
                  <a:srgbClr val="00B0F0"/>
                </a:solidFill>
                <a:latin typeface="Consolas" panose="020B0609020204030204" pitchFamily="49" charset="0"/>
                <a:ea typeface="微软雅黑" panose="020B0503020204020204" charset="-122"/>
                <a:cs typeface="Consolas" panose="020B0609020204030204" pitchFamily="49" charset="0"/>
              </a:rPr>
              <a:t>)</a:t>
            </a:r>
            <a:r>
              <a:rPr lang="zh-CN" altLang="en-US" sz="2000">
                <a:solidFill>
                  <a:srgbClr val="00B0F0"/>
                </a:solidFill>
                <a:latin typeface="Consolas" panose="020B0609020204030204" pitchFamily="49" charset="0"/>
                <a:ea typeface="微软雅黑" panose="020B0503020204020204" charset="-122"/>
                <a:cs typeface="Consolas" panose="020B0609020204030204" pitchFamily="49" charset="0"/>
              </a:rPr>
              <a:t>的权</a:t>
            </a:r>
            <a:r>
              <a:rPr lang="zh-CN" altLang="en-US" sz="2000" smtClean="0">
                <a:solidFill>
                  <a:srgbClr val="00B0F0"/>
                </a:solidFill>
                <a:latin typeface="Consolas" panose="020B0609020204030204" pitchFamily="49" charset="0"/>
                <a:ea typeface="微软雅黑" panose="020B0503020204020204" charset="-122"/>
                <a:cs typeface="Consolas" panose="020B0609020204030204" pitchFamily="49" charset="0"/>
              </a:rPr>
              <a:t>值</a:t>
            </a:r>
            <a:r>
              <a:rPr lang="zh-CN" altLang="en-US" sz="2000" smtClean="0">
                <a:solidFill>
                  <a:srgbClr val="0000FF"/>
                </a:solidFill>
                <a:latin typeface="Consolas" panose="020B0609020204030204" pitchFamily="49" charset="0"/>
                <a:ea typeface="微软雅黑" panose="020B0503020204020204" charset="-122"/>
                <a:cs typeface="Consolas" panose="020B0609020204030204" pitchFamily="49" charset="0"/>
              </a:rPr>
              <a:t> </a:t>
            </a:r>
            <a:r>
              <a:rPr lang="en-US" altLang="zh-CN" sz="2000" smtClean="0">
                <a:solidFill>
                  <a:srgbClr val="0000FF"/>
                </a:solidFill>
                <a:latin typeface="Consolas" panose="020B0609020204030204" pitchFamily="49" charset="0"/>
                <a:ea typeface="微软雅黑" panose="020B0503020204020204" charset="-122"/>
                <a:cs typeface="Consolas" panose="020B0609020204030204" pitchFamily="49" charset="0"/>
              </a:rPr>
              <a:t>}</a:t>
            </a:r>
            <a:endParaRPr lang="en-US" altLang="zh-CN" sz="2000">
              <a:solidFill>
                <a:srgbClr val="0000FF"/>
              </a:solidFill>
              <a:latin typeface="Consolas" panose="020B0609020204030204" pitchFamily="49" charset="0"/>
              <a:ea typeface="微软雅黑" panose="020B0503020204020204" charset="-122"/>
              <a:cs typeface="Consolas" panose="020B0609020204030204" pitchFamily="49" charset="0"/>
            </a:endParaRPr>
          </a:p>
        </p:txBody>
      </p:sp>
      <p:sp>
        <p:nvSpPr>
          <p:cNvPr id="206855" name="Rectangle 7"/>
          <p:cNvSpPr>
            <a:spLocks noChangeArrowheads="1"/>
          </p:cNvSpPr>
          <p:nvPr/>
        </p:nvSpPr>
        <p:spPr bwMode="auto">
          <a:xfrm>
            <a:off x="0" y="3300413"/>
            <a:ext cx="184731" cy="461665"/>
          </a:xfrm>
          <a:prstGeom prst="rect">
            <a:avLst/>
          </a:prstGeom>
          <a:noFill/>
          <a:ln w="9525">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graphicFrame>
        <p:nvGraphicFramePr>
          <p:cNvPr id="206854" name="Object 6"/>
          <p:cNvGraphicFramePr>
            <a:graphicFrameLocks noChangeAspect="1"/>
          </p:cNvGraphicFramePr>
          <p:nvPr/>
        </p:nvGraphicFramePr>
        <p:xfrm>
          <a:off x="493690" y="4291013"/>
          <a:ext cx="863600" cy="647700"/>
        </p:xfrm>
        <a:graphic>
          <a:graphicData uri="http://schemas.openxmlformats.org/presentationml/2006/ole">
            <mc:AlternateContent xmlns:mc="http://schemas.openxmlformats.org/markup-compatibility/2006">
              <mc:Choice xmlns:v="urn:schemas-microsoft-com:vml" Requires="v">
                <p:oleObj spid="_x0000_s1025" name="公式" r:id="rId1" imgW="8229600" imgH="6096000" progId="">
                  <p:embed/>
                </p:oleObj>
              </mc:Choice>
              <mc:Fallback>
                <p:oleObj name="公式" r:id="rId1" imgW="8229600" imgH="6096000" progId="">
                  <p:embed/>
                  <p:pic>
                    <p:nvPicPr>
                      <p:cNvPr id="0" name="图片 1024"/>
                      <p:cNvPicPr>
                        <a:picLocks noChangeAspect="1"/>
                      </p:cNvPicPr>
                      <p:nvPr/>
                    </p:nvPicPr>
                    <p:blipFill>
                      <a:blip r:embed="rId2"/>
                      <a:stretch>
                        <a:fillRect/>
                      </a:stretch>
                    </p:blipFill>
                    <p:spPr>
                      <a:xfrm>
                        <a:off x="493690" y="4291013"/>
                        <a:ext cx="863600" cy="647700"/>
                      </a:xfrm>
                      <a:prstGeom prst="rect">
                        <a:avLst/>
                      </a:prstGeom>
                      <a:noFill/>
                      <a:ln w="9525">
                        <a:noFill/>
                      </a:ln>
                    </p:spPr>
                  </p:pic>
                </p:oleObj>
              </mc:Fallback>
            </mc:AlternateContent>
          </a:graphicData>
        </a:graphic>
      </p:graphicFrame>
      <p:sp>
        <p:nvSpPr>
          <p:cNvPr id="206856" name="Text Box 8"/>
          <p:cNvSpPr txBox="1">
            <a:spLocks noChangeArrowheads="1"/>
          </p:cNvSpPr>
          <p:nvPr/>
        </p:nvSpPr>
        <p:spPr bwMode="auto">
          <a:xfrm>
            <a:off x="642910" y="1214422"/>
            <a:ext cx="8137525" cy="965201"/>
          </a:xfrm>
          <a:prstGeom prst="rect">
            <a:avLst/>
          </a:prstGeom>
          <a:noFill/>
          <a:ln w="9525">
            <a:noFill/>
            <a:miter lim="800000"/>
          </a:ln>
          <a:effectLst/>
        </p:spPr>
        <p:txBody>
          <a:bodyPr>
            <a:spAutoFit/>
          </a:bodyPr>
          <a:lstStyle/>
          <a:p>
            <a:pPr>
              <a:lnSpc>
                <a:spcPct val="150000"/>
              </a:lnSpc>
              <a:spcBef>
                <a:spcPct val="50000"/>
              </a:spcBef>
            </a:pPr>
            <a:r>
              <a:rPr lang="zh-CN" altLang="en-US" sz="2000" dirty="0">
                <a:solidFill>
                  <a:srgbClr val="0000FF"/>
                </a:solidFill>
                <a:latin typeface="Consolas" panose="020B0609020204030204" pitchFamily="49" charset="0"/>
                <a:ea typeface="微软雅黑" panose="020B0503020204020204" charset="-122"/>
                <a:cs typeface="Consolas" panose="020B0609020204030204" pitchFamily="49" charset="0"/>
              </a:rPr>
              <a:t>求解的路径</a:t>
            </a:r>
            <a:r>
              <a:rPr lang="zh-CN" altLang="en-US" sz="2000">
                <a:solidFill>
                  <a:srgbClr val="0000FF"/>
                </a:solidFill>
                <a:latin typeface="Consolas" panose="020B0609020204030204" pitchFamily="49" charset="0"/>
                <a:ea typeface="微软雅黑" panose="020B0503020204020204" charset="-122"/>
                <a:cs typeface="Consolas" panose="020B0609020204030204" pitchFamily="49" charset="0"/>
              </a:rPr>
              <a:t>为</a:t>
            </a:r>
            <a:r>
              <a:rPr lang="en-US" altLang="zh-CN" sz="2000" smtClean="0">
                <a:solidFill>
                  <a:srgbClr val="006600"/>
                </a:solidFill>
                <a:latin typeface="Consolas" panose="020B0609020204030204" pitchFamily="49" charset="0"/>
                <a:ea typeface="微软雅黑" panose="020B0503020204020204" charset="-122"/>
                <a:cs typeface="Consolas" panose="020B0609020204030204" pitchFamily="49" charset="0"/>
              </a:rPr>
              <a:t>{ (</a:t>
            </a:r>
            <a:r>
              <a:rPr lang="en-US" altLang="zh-CN" sz="2000" i="1" smtClean="0">
                <a:solidFill>
                  <a:srgbClr val="006600"/>
                </a:solidFill>
                <a:latin typeface="Consolas" panose="020B0609020204030204" pitchFamily="49" charset="0"/>
                <a:ea typeface="微软雅黑" panose="020B0503020204020204" charset="-122"/>
                <a:cs typeface="Consolas" panose="020B0609020204030204" pitchFamily="49" charset="0"/>
              </a:rPr>
              <a:t>i</a:t>
            </a:r>
            <a:r>
              <a:rPr lang="zh-CN" altLang="en-US" sz="2000" smtClean="0">
                <a:solidFill>
                  <a:srgbClr val="006600"/>
                </a:solidFill>
                <a:latin typeface="Consolas" panose="020B0609020204030204" pitchFamily="49" charset="0"/>
                <a:ea typeface="微软雅黑" panose="020B0503020204020204" charset="-122"/>
                <a:cs typeface="Consolas" panose="020B0609020204030204" pitchFamily="49" charset="0"/>
              </a:rPr>
              <a:t>，</a:t>
            </a:r>
            <a:r>
              <a:rPr lang="en-US" altLang="zh-CN" sz="2000" i="1" smtClean="0">
                <a:solidFill>
                  <a:srgbClr val="006600"/>
                </a:solidFill>
                <a:latin typeface="Consolas" panose="020B0609020204030204" pitchFamily="49" charset="0"/>
                <a:ea typeface="微软雅黑" panose="020B0503020204020204" charset="-122"/>
                <a:cs typeface="Consolas" panose="020B0609020204030204" pitchFamily="49" charset="0"/>
              </a:rPr>
              <a:t>i</a:t>
            </a:r>
            <a:r>
              <a:rPr lang="en-US" altLang="zh-CN" sz="2000" baseline="-25000" smtClean="0">
                <a:solidFill>
                  <a:srgbClr val="006600"/>
                </a:solidFill>
                <a:latin typeface="Consolas" panose="020B0609020204030204" pitchFamily="49" charset="0"/>
                <a:ea typeface="微软雅黑" panose="020B0503020204020204" charset="-122"/>
                <a:cs typeface="Consolas" panose="020B0609020204030204" pitchFamily="49" charset="0"/>
              </a:rPr>
              <a:t>1</a:t>
            </a:r>
            <a:r>
              <a:rPr lang="en-US" altLang="zh-CN" sz="2000" smtClean="0">
                <a:solidFill>
                  <a:srgbClr val="006600"/>
                </a:solidFill>
                <a:latin typeface="Consolas" panose="020B0609020204030204" pitchFamily="49" charset="0"/>
                <a:ea typeface="微软雅黑" panose="020B0503020204020204" charset="-122"/>
                <a:cs typeface="Consolas" panose="020B0609020204030204" pitchFamily="49" charset="0"/>
              </a:rPr>
              <a:t>)</a:t>
            </a:r>
            <a:r>
              <a:rPr lang="zh-CN" altLang="en-US" sz="2000" smtClean="0">
                <a:solidFill>
                  <a:srgbClr val="006600"/>
                </a:solidFill>
                <a:latin typeface="Consolas" panose="020B0609020204030204" pitchFamily="49" charset="0"/>
                <a:ea typeface="微软雅黑" panose="020B0503020204020204" charset="-122"/>
                <a:cs typeface="Consolas" panose="020B0609020204030204" pitchFamily="49" charset="0"/>
              </a:rPr>
              <a:t>，</a:t>
            </a:r>
            <a:r>
              <a:rPr lang="en-US" altLang="zh-CN" sz="2000" smtClean="0">
                <a:solidFill>
                  <a:srgbClr val="006600"/>
                </a:solidFill>
                <a:latin typeface="Consolas" panose="020B0609020204030204" pitchFamily="49" charset="0"/>
                <a:ea typeface="微软雅黑" panose="020B0503020204020204" charset="-122"/>
                <a:cs typeface="Consolas" panose="020B0609020204030204" pitchFamily="49" charset="0"/>
              </a:rPr>
              <a:t>(</a:t>
            </a:r>
            <a:r>
              <a:rPr lang="en-US" altLang="zh-CN" sz="2000" i="1" smtClean="0">
                <a:solidFill>
                  <a:srgbClr val="006600"/>
                </a:solidFill>
                <a:latin typeface="Consolas" panose="020B0609020204030204" pitchFamily="49" charset="0"/>
                <a:ea typeface="微软雅黑" panose="020B0503020204020204" charset="-122"/>
                <a:cs typeface="Consolas" panose="020B0609020204030204" pitchFamily="49" charset="0"/>
              </a:rPr>
              <a:t>i</a:t>
            </a:r>
            <a:r>
              <a:rPr lang="en-US" altLang="zh-CN" sz="2000" baseline="-25000" smtClean="0">
                <a:solidFill>
                  <a:srgbClr val="006600"/>
                </a:solidFill>
                <a:latin typeface="Consolas" panose="020B0609020204030204" pitchFamily="49" charset="0"/>
                <a:ea typeface="微软雅黑" panose="020B0503020204020204" charset="-122"/>
                <a:cs typeface="Consolas" panose="020B0609020204030204" pitchFamily="49" charset="0"/>
              </a:rPr>
              <a:t>1</a:t>
            </a:r>
            <a:r>
              <a:rPr lang="zh-CN" altLang="en-US" sz="2000" smtClean="0">
                <a:solidFill>
                  <a:srgbClr val="006600"/>
                </a:solidFill>
                <a:latin typeface="Consolas" panose="020B0609020204030204" pitchFamily="49" charset="0"/>
                <a:ea typeface="微软雅黑" panose="020B0503020204020204" charset="-122"/>
                <a:cs typeface="Consolas" panose="020B0609020204030204" pitchFamily="49" charset="0"/>
              </a:rPr>
              <a:t>，</a:t>
            </a:r>
            <a:r>
              <a:rPr lang="en-US" altLang="zh-CN" sz="2000" i="1" smtClean="0">
                <a:solidFill>
                  <a:srgbClr val="006600"/>
                </a:solidFill>
                <a:latin typeface="Consolas" panose="020B0609020204030204" pitchFamily="49" charset="0"/>
                <a:ea typeface="微软雅黑" panose="020B0503020204020204" charset="-122"/>
                <a:cs typeface="Consolas" panose="020B0609020204030204" pitchFamily="49" charset="0"/>
              </a:rPr>
              <a:t>i</a:t>
            </a:r>
            <a:r>
              <a:rPr lang="en-US" altLang="zh-CN" sz="2000" baseline="-25000" smtClean="0">
                <a:solidFill>
                  <a:srgbClr val="006600"/>
                </a:solidFill>
                <a:latin typeface="Consolas" panose="020B0609020204030204" pitchFamily="49" charset="0"/>
                <a:ea typeface="微软雅黑" panose="020B0503020204020204" charset="-122"/>
                <a:cs typeface="Consolas" panose="020B0609020204030204" pitchFamily="49" charset="0"/>
              </a:rPr>
              <a:t>2</a:t>
            </a:r>
            <a:r>
              <a:rPr lang="en-US" altLang="zh-CN" sz="2000" smtClean="0">
                <a:solidFill>
                  <a:srgbClr val="006600"/>
                </a:solidFill>
                <a:latin typeface="Consolas" panose="020B0609020204030204" pitchFamily="49" charset="0"/>
                <a:ea typeface="微软雅黑" panose="020B0503020204020204" charset="-122"/>
                <a:cs typeface="Consolas" panose="020B0609020204030204" pitchFamily="49" charset="0"/>
              </a:rPr>
              <a:t>)</a:t>
            </a:r>
            <a:r>
              <a:rPr lang="zh-CN" altLang="en-US" sz="2000" smtClean="0">
                <a:solidFill>
                  <a:srgbClr val="006600"/>
                </a:solidFill>
                <a:latin typeface="Consolas" panose="020B0609020204030204" pitchFamily="49" charset="0"/>
                <a:ea typeface="微软雅黑" panose="020B0503020204020204" charset="-122"/>
                <a:cs typeface="Consolas" panose="020B0609020204030204" pitchFamily="49" charset="0"/>
              </a:rPr>
              <a:t>，</a:t>
            </a:r>
            <a:r>
              <a:rPr lang="en-US" altLang="zh-CN" sz="2000" smtClean="0">
                <a:solidFill>
                  <a:srgbClr val="006600"/>
                </a:solidFill>
                <a:latin typeface="Consolas" panose="020B0609020204030204" pitchFamily="49" charset="0"/>
                <a:ea typeface="微软雅黑" panose="020B0503020204020204" charset="-122"/>
                <a:cs typeface="Consolas" panose="020B0609020204030204" pitchFamily="49" charset="0"/>
              </a:rPr>
              <a:t>…</a:t>
            </a:r>
            <a:r>
              <a:rPr lang="zh-CN" altLang="en-US" sz="2000" smtClean="0">
                <a:solidFill>
                  <a:srgbClr val="006600"/>
                </a:solidFill>
                <a:latin typeface="Consolas" panose="020B0609020204030204" pitchFamily="49" charset="0"/>
                <a:ea typeface="微软雅黑" panose="020B0503020204020204" charset="-122"/>
                <a:cs typeface="Consolas" panose="020B0609020204030204" pitchFamily="49" charset="0"/>
              </a:rPr>
              <a:t>，</a:t>
            </a:r>
            <a:r>
              <a:rPr lang="en-US" altLang="zh-CN" sz="2000" smtClean="0">
                <a:solidFill>
                  <a:srgbClr val="006600"/>
                </a:solidFill>
                <a:latin typeface="Consolas" panose="020B0609020204030204" pitchFamily="49" charset="0"/>
                <a:ea typeface="微软雅黑" panose="020B0503020204020204" charset="-122"/>
                <a:cs typeface="Consolas" panose="020B0609020204030204" pitchFamily="49" charset="0"/>
              </a:rPr>
              <a:t>(</a:t>
            </a:r>
            <a:r>
              <a:rPr lang="en-US" altLang="zh-CN" sz="2000" i="1" smtClean="0">
                <a:solidFill>
                  <a:srgbClr val="006600"/>
                </a:solidFill>
                <a:latin typeface="Consolas" panose="020B0609020204030204" pitchFamily="49" charset="0"/>
                <a:ea typeface="微软雅黑" panose="020B0503020204020204" charset="-122"/>
                <a:cs typeface="Consolas" panose="020B0609020204030204" pitchFamily="49" charset="0"/>
              </a:rPr>
              <a:t>i</a:t>
            </a:r>
            <a:r>
              <a:rPr lang="en-US" altLang="zh-CN" sz="2000" i="1" baseline="-25000" smtClean="0">
                <a:solidFill>
                  <a:srgbClr val="006600"/>
                </a:solidFill>
                <a:latin typeface="Consolas" panose="020B0609020204030204" pitchFamily="49" charset="0"/>
                <a:ea typeface="微软雅黑" panose="020B0503020204020204" charset="-122"/>
                <a:cs typeface="Consolas" panose="020B0609020204030204" pitchFamily="49" charset="0"/>
              </a:rPr>
              <a:t>m</a:t>
            </a:r>
            <a:r>
              <a:rPr lang="zh-CN" altLang="en-US" sz="2000" smtClean="0">
                <a:solidFill>
                  <a:srgbClr val="006600"/>
                </a:solidFill>
                <a:latin typeface="Consolas" panose="020B0609020204030204" pitchFamily="49" charset="0"/>
                <a:ea typeface="微软雅黑" panose="020B0503020204020204" charset="-122"/>
                <a:cs typeface="Consolas" panose="020B0609020204030204" pitchFamily="49" charset="0"/>
              </a:rPr>
              <a:t>，</a:t>
            </a:r>
            <a:r>
              <a:rPr lang="en-US" altLang="zh-CN" sz="2000" i="1" smtClean="0">
                <a:solidFill>
                  <a:srgbClr val="006600"/>
                </a:solidFill>
                <a:latin typeface="Consolas" panose="020B0609020204030204" pitchFamily="49" charset="0"/>
                <a:ea typeface="微软雅黑" panose="020B0503020204020204" charset="-122"/>
                <a:cs typeface="Consolas" panose="020B0609020204030204" pitchFamily="49" charset="0"/>
              </a:rPr>
              <a:t>j</a:t>
            </a:r>
            <a:r>
              <a:rPr lang="en-US" altLang="zh-CN" sz="2000" dirty="0">
                <a:solidFill>
                  <a:srgbClr val="006600"/>
                </a:solidFill>
                <a:latin typeface="Consolas" panose="020B0609020204030204" pitchFamily="49" charset="0"/>
                <a:ea typeface="微软雅黑" panose="020B0503020204020204" charset="-122"/>
                <a:cs typeface="Consolas" panose="020B0609020204030204" pitchFamily="49" charset="0"/>
              </a:rPr>
              <a:t>) | </a:t>
            </a:r>
            <a:r>
              <a:rPr lang="en-US" altLang="zh-CN" sz="2000">
                <a:solidFill>
                  <a:srgbClr val="006600"/>
                </a:solidFill>
                <a:latin typeface="Consolas" panose="020B0609020204030204" pitchFamily="49" charset="0"/>
                <a:ea typeface="微软雅黑" panose="020B0503020204020204" charset="-122"/>
                <a:cs typeface="Consolas" panose="020B0609020204030204" pitchFamily="49" charset="0"/>
              </a:rPr>
              <a:t>(</a:t>
            </a:r>
            <a:r>
              <a:rPr lang="en-US" altLang="zh-CN" sz="2000" i="1" smtClean="0">
                <a:solidFill>
                  <a:srgbClr val="006600"/>
                </a:solidFill>
                <a:latin typeface="Consolas" panose="020B0609020204030204" pitchFamily="49" charset="0"/>
                <a:ea typeface="微软雅黑" panose="020B0503020204020204" charset="-122"/>
                <a:cs typeface="Consolas" panose="020B0609020204030204" pitchFamily="49" charset="0"/>
              </a:rPr>
              <a:t>i</a:t>
            </a:r>
            <a:r>
              <a:rPr lang="zh-CN" altLang="en-US" sz="2000" smtClean="0">
                <a:solidFill>
                  <a:srgbClr val="006600"/>
                </a:solidFill>
                <a:latin typeface="Consolas" panose="020B0609020204030204" pitchFamily="49" charset="0"/>
                <a:ea typeface="微软雅黑" panose="020B0503020204020204" charset="-122"/>
                <a:cs typeface="Consolas" panose="020B0609020204030204" pitchFamily="49" charset="0"/>
              </a:rPr>
              <a:t>，</a:t>
            </a:r>
            <a:r>
              <a:rPr lang="en-US" altLang="zh-CN" sz="2000" i="1" smtClean="0">
                <a:solidFill>
                  <a:srgbClr val="006600"/>
                </a:solidFill>
                <a:latin typeface="Consolas" panose="020B0609020204030204" pitchFamily="49" charset="0"/>
                <a:ea typeface="微软雅黑" panose="020B0503020204020204" charset="-122"/>
                <a:cs typeface="Consolas" panose="020B0609020204030204" pitchFamily="49" charset="0"/>
              </a:rPr>
              <a:t>i</a:t>
            </a:r>
            <a:r>
              <a:rPr lang="en-US" altLang="zh-CN" sz="2000" baseline="-25000" smtClean="0">
                <a:solidFill>
                  <a:srgbClr val="006600"/>
                </a:solidFill>
                <a:latin typeface="Consolas" panose="020B0609020204030204" pitchFamily="49" charset="0"/>
                <a:ea typeface="微软雅黑" panose="020B0503020204020204" charset="-122"/>
                <a:cs typeface="Consolas" panose="020B0609020204030204" pitchFamily="49" charset="0"/>
              </a:rPr>
              <a:t>1</a:t>
            </a:r>
            <a:r>
              <a:rPr lang="en-US" altLang="zh-CN" sz="2000" dirty="0">
                <a:solidFill>
                  <a:srgbClr val="006600"/>
                </a:solidFill>
                <a:latin typeface="Consolas" panose="020B0609020204030204" pitchFamily="49" charset="0"/>
                <a:ea typeface="微软雅黑" panose="020B0503020204020204" charset="-122"/>
                <a:cs typeface="Consolas" panose="020B0609020204030204" pitchFamily="49" charset="0"/>
              </a:rPr>
              <a:t>)</a:t>
            </a:r>
            <a:r>
              <a:rPr lang="zh-CN" altLang="en-US" sz="2000" dirty="0">
                <a:solidFill>
                  <a:srgbClr val="006600"/>
                </a:solidFill>
                <a:latin typeface="Consolas" panose="020B0609020204030204" pitchFamily="49" charset="0"/>
                <a:ea typeface="微软雅黑" panose="020B0503020204020204" charset="-122"/>
                <a:cs typeface="Consolas" panose="020B0609020204030204" pitchFamily="49" charset="0"/>
              </a:rPr>
              <a:t>、</a:t>
            </a:r>
            <a:r>
              <a:rPr lang="en-US" altLang="zh-CN" sz="2000">
                <a:solidFill>
                  <a:srgbClr val="006600"/>
                </a:solidFill>
                <a:latin typeface="Consolas" panose="020B0609020204030204" pitchFamily="49" charset="0"/>
                <a:ea typeface="微软雅黑" panose="020B0503020204020204" charset="-122"/>
                <a:cs typeface="Consolas" panose="020B0609020204030204" pitchFamily="49" charset="0"/>
              </a:rPr>
              <a:t>(</a:t>
            </a:r>
            <a:r>
              <a:rPr lang="en-US" altLang="zh-CN" sz="2000" i="1" smtClean="0">
                <a:solidFill>
                  <a:srgbClr val="006600"/>
                </a:solidFill>
                <a:latin typeface="Consolas" panose="020B0609020204030204" pitchFamily="49" charset="0"/>
                <a:ea typeface="微软雅黑" panose="020B0503020204020204" charset="-122"/>
                <a:cs typeface="Consolas" panose="020B0609020204030204" pitchFamily="49" charset="0"/>
              </a:rPr>
              <a:t>i</a:t>
            </a:r>
            <a:r>
              <a:rPr lang="en-US" altLang="zh-CN" sz="2000" baseline="-25000" smtClean="0">
                <a:solidFill>
                  <a:srgbClr val="006600"/>
                </a:solidFill>
                <a:latin typeface="Consolas" panose="020B0609020204030204" pitchFamily="49" charset="0"/>
                <a:ea typeface="微软雅黑" panose="020B0503020204020204" charset="-122"/>
                <a:cs typeface="Consolas" panose="020B0609020204030204" pitchFamily="49" charset="0"/>
              </a:rPr>
              <a:t>1</a:t>
            </a:r>
            <a:r>
              <a:rPr lang="zh-CN" altLang="en-US" sz="2000" smtClean="0">
                <a:solidFill>
                  <a:srgbClr val="006600"/>
                </a:solidFill>
                <a:latin typeface="Consolas" panose="020B0609020204030204" pitchFamily="49" charset="0"/>
                <a:ea typeface="微软雅黑" panose="020B0503020204020204" charset="-122"/>
                <a:cs typeface="Consolas" panose="020B0609020204030204" pitchFamily="49" charset="0"/>
              </a:rPr>
              <a:t>，</a:t>
            </a:r>
            <a:r>
              <a:rPr lang="en-US" altLang="zh-CN" sz="2000" i="1" smtClean="0">
                <a:solidFill>
                  <a:srgbClr val="006600"/>
                </a:solidFill>
                <a:latin typeface="Consolas" panose="020B0609020204030204" pitchFamily="49" charset="0"/>
                <a:ea typeface="微软雅黑" panose="020B0503020204020204" charset="-122"/>
                <a:cs typeface="Consolas" panose="020B0609020204030204" pitchFamily="49" charset="0"/>
              </a:rPr>
              <a:t>i</a:t>
            </a:r>
            <a:r>
              <a:rPr lang="en-US" altLang="zh-CN" sz="2000" baseline="-25000" smtClean="0">
                <a:solidFill>
                  <a:srgbClr val="006600"/>
                </a:solidFill>
                <a:latin typeface="Consolas" panose="020B0609020204030204" pitchFamily="49" charset="0"/>
                <a:ea typeface="微软雅黑" panose="020B0503020204020204" charset="-122"/>
                <a:cs typeface="Consolas" panose="020B0609020204030204" pitchFamily="49" charset="0"/>
              </a:rPr>
              <a:t>2</a:t>
            </a:r>
            <a:r>
              <a:rPr lang="en-US" altLang="zh-CN" sz="2000" dirty="0">
                <a:solidFill>
                  <a:srgbClr val="006600"/>
                </a:solidFill>
                <a:latin typeface="Consolas" panose="020B0609020204030204" pitchFamily="49" charset="0"/>
                <a:ea typeface="微软雅黑" panose="020B0503020204020204" charset="-122"/>
                <a:cs typeface="Consolas" panose="020B0609020204030204" pitchFamily="49" charset="0"/>
              </a:rPr>
              <a:t>)</a:t>
            </a:r>
            <a:r>
              <a:rPr lang="zh-CN" altLang="en-US" sz="2000" dirty="0">
                <a:solidFill>
                  <a:srgbClr val="006600"/>
                </a:solidFill>
                <a:latin typeface="Consolas" panose="020B0609020204030204" pitchFamily="49" charset="0"/>
                <a:ea typeface="微软雅黑" panose="020B0503020204020204" charset="-122"/>
                <a:cs typeface="Consolas" panose="020B0609020204030204" pitchFamily="49" charset="0"/>
              </a:rPr>
              <a:t>、</a:t>
            </a:r>
            <a:r>
              <a:rPr lang="en-US" altLang="zh-CN" sz="2000" dirty="0">
                <a:solidFill>
                  <a:srgbClr val="006600"/>
                </a:solidFill>
                <a:latin typeface="Consolas" panose="020B0609020204030204" pitchFamily="49" charset="0"/>
                <a:ea typeface="微软雅黑" panose="020B0503020204020204" charset="-122"/>
                <a:cs typeface="Consolas" panose="020B0609020204030204" pitchFamily="49" charset="0"/>
              </a:rPr>
              <a:t>…</a:t>
            </a:r>
            <a:r>
              <a:rPr lang="zh-CN" altLang="en-US" sz="2000" dirty="0">
                <a:solidFill>
                  <a:srgbClr val="006600"/>
                </a:solidFill>
                <a:latin typeface="Consolas" panose="020B0609020204030204" pitchFamily="49" charset="0"/>
                <a:ea typeface="微软雅黑" panose="020B0503020204020204" charset="-122"/>
                <a:cs typeface="Consolas" panose="020B0609020204030204" pitchFamily="49" charset="0"/>
              </a:rPr>
              <a:t>、</a:t>
            </a:r>
            <a:r>
              <a:rPr lang="en-US" altLang="zh-CN" sz="2000">
                <a:solidFill>
                  <a:srgbClr val="006600"/>
                </a:solidFill>
                <a:latin typeface="Consolas" panose="020B0609020204030204" pitchFamily="49" charset="0"/>
                <a:ea typeface="微软雅黑" panose="020B0503020204020204" charset="-122"/>
                <a:cs typeface="Consolas" panose="020B0609020204030204" pitchFamily="49" charset="0"/>
              </a:rPr>
              <a:t>(</a:t>
            </a:r>
            <a:r>
              <a:rPr lang="en-US" altLang="zh-CN" sz="2000" i="1" smtClean="0">
                <a:solidFill>
                  <a:srgbClr val="006600"/>
                </a:solidFill>
                <a:latin typeface="Consolas" panose="020B0609020204030204" pitchFamily="49" charset="0"/>
                <a:ea typeface="微软雅黑" panose="020B0503020204020204" charset="-122"/>
                <a:cs typeface="Consolas" panose="020B0609020204030204" pitchFamily="49" charset="0"/>
              </a:rPr>
              <a:t>i</a:t>
            </a:r>
            <a:r>
              <a:rPr lang="en-US" altLang="zh-CN" sz="2000" i="1" baseline="-25000" smtClean="0">
                <a:solidFill>
                  <a:srgbClr val="006600"/>
                </a:solidFill>
                <a:latin typeface="Consolas" panose="020B0609020204030204" pitchFamily="49" charset="0"/>
                <a:ea typeface="微软雅黑" panose="020B0503020204020204" charset="-122"/>
                <a:cs typeface="Consolas" panose="020B0609020204030204" pitchFamily="49" charset="0"/>
              </a:rPr>
              <a:t>m</a:t>
            </a:r>
            <a:r>
              <a:rPr lang="zh-CN" altLang="en-US" sz="2000" smtClean="0">
                <a:solidFill>
                  <a:srgbClr val="006600"/>
                </a:solidFill>
                <a:latin typeface="Consolas" panose="020B0609020204030204" pitchFamily="49" charset="0"/>
                <a:ea typeface="微软雅黑" panose="020B0503020204020204" charset="-122"/>
                <a:cs typeface="Consolas" panose="020B0609020204030204" pitchFamily="49" charset="0"/>
              </a:rPr>
              <a:t>，</a:t>
            </a:r>
            <a:r>
              <a:rPr lang="en-US" altLang="zh-CN" sz="2000" i="1" smtClean="0">
                <a:solidFill>
                  <a:srgbClr val="006600"/>
                </a:solidFill>
                <a:latin typeface="Consolas" panose="020B0609020204030204" pitchFamily="49" charset="0"/>
                <a:ea typeface="微软雅黑" panose="020B0503020204020204" charset="-122"/>
                <a:cs typeface="Consolas" panose="020B0609020204030204" pitchFamily="49" charset="0"/>
              </a:rPr>
              <a:t>j</a:t>
            </a:r>
            <a:r>
              <a:rPr lang="en-US" altLang="zh-CN" sz="2000" dirty="0">
                <a:solidFill>
                  <a:srgbClr val="006600"/>
                </a:solidFill>
                <a:latin typeface="Consolas" panose="020B0609020204030204" pitchFamily="49" charset="0"/>
                <a:ea typeface="微软雅黑" panose="020B0503020204020204" charset="-122"/>
                <a:cs typeface="Consolas" panose="020B0609020204030204" pitchFamily="49" charset="0"/>
              </a:rPr>
              <a:t>)</a:t>
            </a:r>
            <a:r>
              <a:rPr lang="zh-CN" altLang="en-US" sz="2000" dirty="0">
                <a:solidFill>
                  <a:srgbClr val="006600"/>
                </a:solidFill>
                <a:latin typeface="Consolas" panose="020B0609020204030204" pitchFamily="49" charset="0"/>
                <a:ea typeface="微软雅黑" panose="020B0503020204020204" charset="-122"/>
                <a:cs typeface="Consolas" panose="020B0609020204030204" pitchFamily="49" charset="0"/>
              </a:rPr>
              <a:t>均为图</a:t>
            </a:r>
            <a:r>
              <a:rPr lang="en-US" altLang="zh-CN" sz="2000" dirty="0">
                <a:solidFill>
                  <a:srgbClr val="006600"/>
                </a:solidFill>
                <a:latin typeface="Consolas" panose="020B0609020204030204" pitchFamily="49" charset="0"/>
                <a:ea typeface="微软雅黑" panose="020B0503020204020204" charset="-122"/>
                <a:cs typeface="Consolas" panose="020B0609020204030204" pitchFamily="49" charset="0"/>
              </a:rPr>
              <a:t>G</a:t>
            </a:r>
            <a:r>
              <a:rPr lang="zh-CN" altLang="en-US" sz="2000">
                <a:solidFill>
                  <a:srgbClr val="006600"/>
                </a:solidFill>
                <a:latin typeface="Consolas" panose="020B0609020204030204" pitchFamily="49" charset="0"/>
                <a:ea typeface="微软雅黑" panose="020B0503020204020204" charset="-122"/>
                <a:cs typeface="Consolas" panose="020B0609020204030204" pitchFamily="49" charset="0"/>
              </a:rPr>
              <a:t>的</a:t>
            </a:r>
            <a:r>
              <a:rPr lang="zh-CN" altLang="en-US" sz="2000" smtClean="0">
                <a:solidFill>
                  <a:srgbClr val="006600"/>
                </a:solidFill>
                <a:latin typeface="Consolas" panose="020B0609020204030204" pitchFamily="49" charset="0"/>
                <a:ea typeface="微软雅黑" panose="020B0503020204020204" charset="-122"/>
                <a:cs typeface="Consolas" panose="020B0609020204030204" pitchFamily="49" charset="0"/>
              </a:rPr>
              <a:t>边，且</a:t>
            </a:r>
            <a:r>
              <a:rPr lang="en-US" altLang="zh-CN" sz="2000" i="1" dirty="0" err="1">
                <a:solidFill>
                  <a:srgbClr val="006600"/>
                </a:solidFill>
                <a:latin typeface="Consolas" panose="020B0609020204030204" pitchFamily="49" charset="0"/>
                <a:ea typeface="微软雅黑" panose="020B0503020204020204" charset="-122"/>
                <a:cs typeface="Consolas" panose="020B0609020204030204" pitchFamily="49" charset="0"/>
              </a:rPr>
              <a:t>i</a:t>
            </a:r>
            <a:r>
              <a:rPr lang="en-US" altLang="zh-CN" sz="2000" i="1" baseline="-25000" dirty="0" err="1">
                <a:solidFill>
                  <a:srgbClr val="006600"/>
                </a:solidFill>
                <a:latin typeface="Consolas" panose="020B0609020204030204" pitchFamily="49" charset="0"/>
                <a:ea typeface="微软雅黑" panose="020B0503020204020204" charset="-122"/>
                <a:cs typeface="Consolas" panose="020B0609020204030204" pitchFamily="49" charset="0"/>
              </a:rPr>
              <a:t>k</a:t>
            </a:r>
            <a:r>
              <a:rPr lang="zh-CN" altLang="en-US" sz="2000" dirty="0">
                <a:solidFill>
                  <a:srgbClr val="006600"/>
                </a:solidFill>
                <a:latin typeface="Consolas" panose="020B0609020204030204" pitchFamily="49" charset="0"/>
                <a:ea typeface="微软雅黑" panose="020B0503020204020204" charset="-122"/>
                <a:cs typeface="Consolas" panose="020B0609020204030204" pitchFamily="49" charset="0"/>
              </a:rPr>
              <a:t>（</a:t>
            </a:r>
            <a:r>
              <a:rPr lang="en-US" altLang="zh-CN" sz="2000" dirty="0" err="1">
                <a:solidFill>
                  <a:srgbClr val="006600"/>
                </a:solidFill>
                <a:latin typeface="Consolas" panose="020B0609020204030204" pitchFamily="49" charset="0"/>
                <a:ea typeface="微软雅黑" panose="020B0503020204020204" charset="-122"/>
                <a:cs typeface="Consolas" panose="020B0609020204030204" pitchFamily="49" charset="0"/>
              </a:rPr>
              <a:t>1</a:t>
            </a:r>
            <a:r>
              <a:rPr lang="en-US" altLang="zh-CN" sz="2000" dirty="0" err="1">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6600"/>
                </a:solidFill>
                <a:latin typeface="Consolas" panose="020B0609020204030204" pitchFamily="49" charset="0"/>
                <a:ea typeface="微软雅黑" panose="020B0503020204020204" charset="-122"/>
                <a:cs typeface="Consolas" panose="020B0609020204030204" pitchFamily="49" charset="0"/>
              </a:rPr>
              <a:t>k</a:t>
            </a:r>
            <a:r>
              <a:rPr lang="en-US" altLang="zh-CN" sz="2000" dirty="0" err="1">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6600"/>
                </a:solidFill>
                <a:latin typeface="Consolas" panose="020B0609020204030204" pitchFamily="49" charset="0"/>
                <a:ea typeface="微软雅黑" panose="020B0503020204020204" charset="-122"/>
                <a:cs typeface="Consolas" panose="020B0609020204030204" pitchFamily="49" charset="0"/>
              </a:rPr>
              <a:t>m</a:t>
            </a:r>
            <a:r>
              <a:rPr lang="zh-CN" altLang="en-US" sz="2000" dirty="0">
                <a:solidFill>
                  <a:srgbClr val="006600"/>
                </a:solidFill>
                <a:latin typeface="Consolas" panose="020B0609020204030204" pitchFamily="49" charset="0"/>
                <a:ea typeface="微软雅黑" panose="020B0503020204020204" charset="-122"/>
                <a:cs typeface="Consolas" panose="020B0609020204030204" pitchFamily="49" charset="0"/>
              </a:rPr>
              <a:t>）均</a:t>
            </a:r>
            <a:r>
              <a:rPr lang="zh-CN" altLang="en-US" sz="2000">
                <a:solidFill>
                  <a:srgbClr val="006600"/>
                </a:solidFill>
                <a:latin typeface="Consolas" panose="020B0609020204030204" pitchFamily="49" charset="0"/>
                <a:ea typeface="微软雅黑" panose="020B0503020204020204" charset="-122"/>
                <a:cs typeface="Consolas" panose="020B0609020204030204" pitchFamily="49" charset="0"/>
              </a:rPr>
              <a:t>不</a:t>
            </a:r>
            <a:r>
              <a:rPr lang="zh-CN" altLang="en-US" sz="2000" smtClean="0">
                <a:solidFill>
                  <a:srgbClr val="006600"/>
                </a:solidFill>
                <a:latin typeface="Consolas" panose="020B0609020204030204" pitchFamily="49" charset="0"/>
                <a:ea typeface="微软雅黑" panose="020B0503020204020204" charset="-122"/>
                <a:cs typeface="Consolas" panose="020B0609020204030204" pitchFamily="49" charset="0"/>
              </a:rPr>
              <a:t>相同 </a:t>
            </a:r>
            <a:r>
              <a:rPr lang="en-US" altLang="zh-CN" sz="2000" smtClean="0">
                <a:solidFill>
                  <a:srgbClr val="006600"/>
                </a:solidFill>
                <a:latin typeface="Consolas" panose="020B0609020204030204" pitchFamily="49" charset="0"/>
                <a:ea typeface="微软雅黑" panose="020B0503020204020204" charset="-122"/>
                <a:cs typeface="Consolas" panose="020B0609020204030204" pitchFamily="49" charset="0"/>
              </a:rPr>
              <a:t>}</a:t>
            </a:r>
            <a:endParaRPr lang="en-US" altLang="zh-CN" sz="2000" dirty="0">
              <a:solidFill>
                <a:srgbClr val="006600"/>
              </a:solidFill>
              <a:latin typeface="Consolas" panose="020B0609020204030204" pitchFamily="49" charset="0"/>
              <a:ea typeface="微软雅黑" panose="020B0503020204020204" charset="-122"/>
              <a:cs typeface="Consolas" panose="020B0609020204030204" pitchFamily="49" charset="0"/>
            </a:endParaRPr>
          </a:p>
        </p:txBody>
      </p:sp>
      <p:grpSp>
        <p:nvGrpSpPr>
          <p:cNvPr id="17" name="组合 16"/>
          <p:cNvGrpSpPr/>
          <p:nvPr/>
        </p:nvGrpSpPr>
        <p:grpSpPr>
          <a:xfrm>
            <a:off x="1906588" y="2643182"/>
            <a:ext cx="4752975" cy="571506"/>
            <a:chOff x="1906588" y="2643182"/>
            <a:chExt cx="4752975" cy="571506"/>
          </a:xfrm>
        </p:grpSpPr>
        <p:sp>
          <p:nvSpPr>
            <p:cNvPr id="206851" name="Oval 3"/>
            <p:cNvSpPr>
              <a:spLocks noChangeArrowheads="1"/>
            </p:cNvSpPr>
            <p:nvPr/>
          </p:nvSpPr>
          <p:spPr bwMode="auto">
            <a:xfrm>
              <a:off x="1906588" y="2709863"/>
              <a:ext cx="504825" cy="504825"/>
            </a:xfrm>
            <a:prstGeom prst="ellipse">
              <a:avLst/>
            </a:prstGeom>
            <a:solidFill>
              <a:srgbClr val="FFC000"/>
            </a:solidFill>
            <a:ln w="9525">
              <a:solidFill>
                <a:schemeClr val="tx1"/>
              </a:solidFill>
              <a:round/>
            </a:ln>
            <a:effectLst/>
          </p:spPr>
          <p:txBody>
            <a:bodyPr wrap="none" anchor="ctr"/>
            <a:lstStyle/>
            <a:p>
              <a:pPr algn="ctr"/>
              <a:r>
                <a:rPr lang="en-US" altLang="zh-CN" sz="2000" i="1">
                  <a:solidFill>
                    <a:srgbClr val="0000FF"/>
                  </a:solidFill>
                  <a:latin typeface="Consolas" panose="020B0609020204030204" pitchFamily="49" charset="0"/>
                  <a:cs typeface="Consolas" panose="020B0609020204030204" pitchFamily="49" charset="0"/>
                </a:rPr>
                <a:t>i</a:t>
              </a:r>
              <a:endParaRPr lang="en-US" altLang="zh-CN" sz="2000" i="1">
                <a:solidFill>
                  <a:srgbClr val="0000FF"/>
                </a:solidFill>
                <a:latin typeface="Consolas" panose="020B0609020204030204" pitchFamily="49" charset="0"/>
                <a:cs typeface="Consolas" panose="020B0609020204030204" pitchFamily="49" charset="0"/>
              </a:endParaRPr>
            </a:p>
          </p:txBody>
        </p:sp>
        <p:sp>
          <p:nvSpPr>
            <p:cNvPr id="206857" name="Oval 9"/>
            <p:cNvSpPr>
              <a:spLocks noChangeArrowheads="1"/>
            </p:cNvSpPr>
            <p:nvPr/>
          </p:nvSpPr>
          <p:spPr bwMode="auto">
            <a:xfrm>
              <a:off x="2843213" y="2709863"/>
              <a:ext cx="504825" cy="504825"/>
            </a:xfrm>
            <a:prstGeom prst="ellipse">
              <a:avLst/>
            </a:prstGeom>
            <a:solidFill>
              <a:srgbClr val="FFC000"/>
            </a:solidFill>
            <a:ln w="9525">
              <a:solidFill>
                <a:schemeClr val="tx1"/>
              </a:solidFill>
              <a:round/>
            </a:ln>
            <a:effectLst/>
          </p:spPr>
          <p:txBody>
            <a:bodyPr wrap="none" anchor="ctr"/>
            <a:lstStyle/>
            <a:p>
              <a:pPr algn="ctr"/>
              <a:r>
                <a:rPr lang="en-US" altLang="zh-CN" sz="2000" i="1">
                  <a:solidFill>
                    <a:srgbClr val="0000FF"/>
                  </a:solidFill>
                  <a:latin typeface="Consolas" panose="020B0609020204030204" pitchFamily="49" charset="0"/>
                  <a:cs typeface="Consolas" panose="020B0609020204030204" pitchFamily="49" charset="0"/>
                </a:rPr>
                <a:t>i</a:t>
              </a:r>
              <a:r>
                <a:rPr lang="en-US" altLang="zh-CN" sz="2000" baseline="-25000">
                  <a:solidFill>
                    <a:srgbClr val="0000FF"/>
                  </a:solidFill>
                  <a:latin typeface="Consolas" panose="020B0609020204030204" pitchFamily="49" charset="0"/>
                  <a:cs typeface="Consolas" panose="020B0609020204030204" pitchFamily="49" charset="0"/>
                </a:rPr>
                <a:t>1</a:t>
              </a:r>
              <a:endParaRPr lang="en-US" altLang="zh-CN" sz="2000" baseline="-25000">
                <a:solidFill>
                  <a:srgbClr val="0000FF"/>
                </a:solidFill>
                <a:latin typeface="Consolas" panose="020B0609020204030204" pitchFamily="49" charset="0"/>
                <a:cs typeface="Consolas" panose="020B0609020204030204" pitchFamily="49" charset="0"/>
              </a:endParaRPr>
            </a:p>
          </p:txBody>
        </p:sp>
        <p:sp>
          <p:nvSpPr>
            <p:cNvPr id="206858" name="Oval 10"/>
            <p:cNvSpPr>
              <a:spLocks noChangeArrowheads="1"/>
            </p:cNvSpPr>
            <p:nvPr/>
          </p:nvSpPr>
          <p:spPr bwMode="auto">
            <a:xfrm>
              <a:off x="3795713" y="2708275"/>
              <a:ext cx="504825" cy="504825"/>
            </a:xfrm>
            <a:prstGeom prst="ellipse">
              <a:avLst/>
            </a:prstGeom>
            <a:solidFill>
              <a:srgbClr val="FFC000"/>
            </a:solidFill>
            <a:ln w="9525">
              <a:solidFill>
                <a:schemeClr val="tx1"/>
              </a:solidFill>
              <a:round/>
            </a:ln>
            <a:effectLst/>
          </p:spPr>
          <p:txBody>
            <a:bodyPr wrap="none" anchor="ctr"/>
            <a:lstStyle/>
            <a:p>
              <a:pPr algn="ctr"/>
              <a:r>
                <a:rPr lang="en-US" altLang="zh-CN" sz="2000" i="1">
                  <a:solidFill>
                    <a:srgbClr val="0000FF"/>
                  </a:solidFill>
                  <a:latin typeface="Consolas" panose="020B0609020204030204" pitchFamily="49" charset="0"/>
                  <a:cs typeface="Consolas" panose="020B0609020204030204" pitchFamily="49" charset="0"/>
                </a:rPr>
                <a:t>i</a:t>
              </a:r>
              <a:r>
                <a:rPr lang="en-US" altLang="zh-CN" sz="2000" baseline="-25000">
                  <a:solidFill>
                    <a:srgbClr val="0000FF"/>
                  </a:solidFill>
                  <a:latin typeface="Consolas" panose="020B0609020204030204" pitchFamily="49" charset="0"/>
                  <a:cs typeface="Consolas" panose="020B0609020204030204" pitchFamily="49" charset="0"/>
                </a:rPr>
                <a:t>2</a:t>
              </a:r>
              <a:endParaRPr lang="en-US" altLang="zh-CN" sz="2000" baseline="-25000">
                <a:solidFill>
                  <a:srgbClr val="0000FF"/>
                </a:solidFill>
                <a:latin typeface="Consolas" panose="020B0609020204030204" pitchFamily="49" charset="0"/>
                <a:cs typeface="Consolas" panose="020B0609020204030204" pitchFamily="49" charset="0"/>
              </a:endParaRPr>
            </a:p>
          </p:txBody>
        </p:sp>
        <p:sp>
          <p:nvSpPr>
            <p:cNvPr id="206859" name="Oval 11"/>
            <p:cNvSpPr>
              <a:spLocks noChangeArrowheads="1"/>
            </p:cNvSpPr>
            <p:nvPr/>
          </p:nvSpPr>
          <p:spPr bwMode="auto">
            <a:xfrm>
              <a:off x="6154738" y="2709863"/>
              <a:ext cx="504825" cy="504825"/>
            </a:xfrm>
            <a:prstGeom prst="ellipse">
              <a:avLst/>
            </a:prstGeom>
            <a:solidFill>
              <a:srgbClr val="FFC000"/>
            </a:solidFill>
            <a:ln w="9525">
              <a:solidFill>
                <a:schemeClr val="tx1"/>
              </a:solidFill>
              <a:round/>
            </a:ln>
            <a:effectLst/>
          </p:spPr>
          <p:txBody>
            <a:bodyPr wrap="none" anchor="ctr"/>
            <a:lstStyle/>
            <a:p>
              <a:pPr algn="ctr"/>
              <a:r>
                <a:rPr lang="en-US" altLang="zh-CN" sz="2000" i="1">
                  <a:solidFill>
                    <a:srgbClr val="0000FF"/>
                  </a:solidFill>
                  <a:latin typeface="Consolas" panose="020B0609020204030204" pitchFamily="49" charset="0"/>
                  <a:cs typeface="Consolas" panose="020B0609020204030204" pitchFamily="49" charset="0"/>
                </a:rPr>
                <a:t>j</a:t>
              </a:r>
              <a:endParaRPr lang="en-US" altLang="zh-CN" sz="2000" i="1">
                <a:solidFill>
                  <a:srgbClr val="0000FF"/>
                </a:solidFill>
                <a:latin typeface="Consolas" panose="020B0609020204030204" pitchFamily="49" charset="0"/>
                <a:cs typeface="Consolas" panose="020B0609020204030204" pitchFamily="49" charset="0"/>
              </a:endParaRPr>
            </a:p>
          </p:txBody>
        </p:sp>
        <p:sp>
          <p:nvSpPr>
            <p:cNvPr id="206860" name="Line 12"/>
            <p:cNvSpPr>
              <a:spLocks noChangeShapeType="1"/>
            </p:cNvSpPr>
            <p:nvPr/>
          </p:nvSpPr>
          <p:spPr bwMode="auto">
            <a:xfrm>
              <a:off x="2400300" y="2941638"/>
              <a:ext cx="431800" cy="0"/>
            </a:xfrm>
            <a:prstGeom prst="line">
              <a:avLst/>
            </a:prstGeom>
            <a:noFill/>
            <a:ln w="28575">
              <a:solidFill>
                <a:schemeClr val="tx1"/>
              </a:solidFill>
              <a:round/>
            </a:ln>
            <a:effectLst/>
          </p:spPr>
          <p:txBody>
            <a:bodyPr/>
            <a:lstStyle/>
            <a:p>
              <a:endParaRPr lang="zh-CN" altLang="en-US">
                <a:latin typeface="Consolas" panose="020B0609020204030204" pitchFamily="49" charset="0"/>
                <a:cs typeface="Consolas" panose="020B0609020204030204" pitchFamily="49" charset="0"/>
              </a:endParaRPr>
            </a:p>
          </p:txBody>
        </p:sp>
        <p:sp>
          <p:nvSpPr>
            <p:cNvPr id="206861" name="Line 13"/>
            <p:cNvSpPr>
              <a:spLocks noChangeShapeType="1"/>
            </p:cNvSpPr>
            <p:nvPr/>
          </p:nvSpPr>
          <p:spPr bwMode="auto">
            <a:xfrm>
              <a:off x="3359150" y="2952750"/>
              <a:ext cx="431800" cy="0"/>
            </a:xfrm>
            <a:prstGeom prst="line">
              <a:avLst/>
            </a:prstGeom>
            <a:noFill/>
            <a:ln w="28575">
              <a:solidFill>
                <a:schemeClr val="tx1"/>
              </a:solidFill>
              <a:round/>
            </a:ln>
            <a:effectLst/>
          </p:spPr>
          <p:txBody>
            <a:bodyPr/>
            <a:lstStyle/>
            <a:p>
              <a:endParaRPr lang="zh-CN" altLang="en-US">
                <a:latin typeface="Consolas" panose="020B0609020204030204" pitchFamily="49" charset="0"/>
                <a:cs typeface="Consolas" panose="020B0609020204030204" pitchFamily="49" charset="0"/>
              </a:endParaRPr>
            </a:p>
          </p:txBody>
        </p:sp>
        <p:sp>
          <p:nvSpPr>
            <p:cNvPr id="206862" name="Line 14"/>
            <p:cNvSpPr>
              <a:spLocks noChangeShapeType="1"/>
            </p:cNvSpPr>
            <p:nvPr/>
          </p:nvSpPr>
          <p:spPr bwMode="auto">
            <a:xfrm>
              <a:off x="4289425" y="2952750"/>
              <a:ext cx="431800" cy="0"/>
            </a:xfrm>
            <a:prstGeom prst="line">
              <a:avLst/>
            </a:prstGeom>
            <a:noFill/>
            <a:ln w="28575">
              <a:solidFill>
                <a:schemeClr val="tx1"/>
              </a:solidFill>
              <a:round/>
            </a:ln>
            <a:effectLst/>
          </p:spPr>
          <p:txBody>
            <a:bodyPr/>
            <a:lstStyle/>
            <a:p>
              <a:endParaRPr lang="zh-CN" altLang="en-US">
                <a:latin typeface="Consolas" panose="020B0609020204030204" pitchFamily="49" charset="0"/>
                <a:cs typeface="Consolas" panose="020B0609020204030204" pitchFamily="49" charset="0"/>
              </a:endParaRPr>
            </a:p>
          </p:txBody>
        </p:sp>
        <p:sp>
          <p:nvSpPr>
            <p:cNvPr id="206863" name="Text Box 15"/>
            <p:cNvSpPr txBox="1">
              <a:spLocks noChangeArrowheads="1"/>
            </p:cNvSpPr>
            <p:nvPr/>
          </p:nvSpPr>
          <p:spPr bwMode="auto">
            <a:xfrm>
              <a:off x="5022216" y="2643182"/>
              <a:ext cx="503238" cy="457200"/>
            </a:xfrm>
            <a:prstGeom prst="rect">
              <a:avLst/>
            </a:prstGeom>
            <a:noFill/>
            <a:ln w="9525">
              <a:noFill/>
              <a:miter lim="800000"/>
            </a:ln>
            <a:effectLst/>
          </p:spPr>
          <p:txBody>
            <a:bodyPr>
              <a:spAutoFit/>
            </a:bodyPr>
            <a:lstStyle/>
            <a:p>
              <a:pPr>
                <a:spcBef>
                  <a:spcPct val="50000"/>
                </a:spcBef>
              </a:pPr>
              <a:r>
                <a:rPr lang="en-US" altLang="zh-CN">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206864" name="Line 16"/>
            <p:cNvSpPr>
              <a:spLocks noChangeShapeType="1"/>
            </p:cNvSpPr>
            <p:nvPr/>
          </p:nvSpPr>
          <p:spPr bwMode="auto">
            <a:xfrm>
              <a:off x="5724525" y="2952750"/>
              <a:ext cx="431800" cy="0"/>
            </a:xfrm>
            <a:prstGeom prst="line">
              <a:avLst/>
            </a:prstGeom>
            <a:noFill/>
            <a:ln w="28575">
              <a:solidFill>
                <a:schemeClr val="tx1"/>
              </a:solidFill>
              <a:round/>
            </a:ln>
            <a:effectLst/>
          </p:spPr>
          <p:txBody>
            <a:bodyPr/>
            <a:lstStyle/>
            <a:p>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8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6853"/>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206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p:bldP spid="206853" grpId="0"/>
      <p:bldP spid="20685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250825" y="404813"/>
            <a:ext cx="8497888" cy="534949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rIns="180000" bIns="18000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问题表示</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n=5;</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double W=100;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限重</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struct NodeType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double w;</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double v;</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double p;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//p=v/w</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bool operator&lt;(const NodeType &amp;s) const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p&gt;s.p;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按</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递减排序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NodeType A[]={{0},{10,20},{20,30},{30,66},{40,40},{50,60}};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下标</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不用</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求解结果表示</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double V;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最大价值</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double x[MAXN];</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14290"/>
            <a:ext cx="8501122" cy="534949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Knap()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求解背包问题并返回总价值</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V=0;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初始化为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double weight=W;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背包中能装入的余下重量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memset(x,0,sizeof(x));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初始化</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x</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向量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i=1;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(A[i].w&lt;weight)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物品</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能够全部装入时循环</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x[i]=1;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装入物品</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weight-=A[i].w;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减少背包中能装入的余下重量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V+=A[i].v;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累计总价值</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继续循环</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(weight&gt;0)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当余下重量大于</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x[i]=weight/A[i].w;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将物品</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的一部分装入</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V+=x[i]*A[i].v;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累计总价值</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71480"/>
            <a:ext cx="7786742" cy="514520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216000" bIns="216000" rtlCol="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main()</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printf("</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求解过程</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i=1;i&lt;=n;i++)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求</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v/w</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A[i].p=A[i].v/A[i].w;</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printf("(1)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排序前</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\n");dispA();</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   sort(A+1,A+n+1);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//A[1..n]</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排序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printf("(2)</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排序后</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\n"); dispA();</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Knap();</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printf("(3)</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求解结果</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输出结果</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printf("    x: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j=1;j&lt;=n;j++)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printf("%g, ",x[j]);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printf("%g]\n",x[n]);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printf("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总价值</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=%g\n",V);</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179388" y="142852"/>
            <a:ext cx="8713787" cy="3179671"/>
          </a:xfrm>
          <a:prstGeom prst="rect">
            <a:avLst/>
          </a:prstGeom>
          <a:solidFill>
            <a:schemeClr val="accent1">
              <a:lumMod val="20000"/>
              <a:lumOff val="80000"/>
            </a:schemeClr>
          </a:solidFill>
          <a:ln w="9525">
            <a:noFill/>
            <a:miter lim="800000"/>
          </a:ln>
          <a:effectLst/>
        </p:spPr>
        <p:txBody>
          <a:bodyPr lIns="144000" tIns="180000" bIns="180000">
            <a:spAutoFit/>
          </a:bodyPr>
          <a:lstStyle/>
          <a:p>
            <a:pPr>
              <a:lnSpc>
                <a:spcPct val="150000"/>
              </a:lnSpc>
              <a:spcBef>
                <a:spcPts val="0"/>
              </a:spcBef>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smtClean="0">
                <a:solidFill>
                  <a:srgbClr val="FF0000"/>
                </a:solidFill>
                <a:latin typeface="微软雅黑" panose="020B0503020204020204" charset="-122"/>
                <a:ea typeface="微软雅黑" panose="020B0503020204020204" charset="-122"/>
                <a:cs typeface="Consolas" panose="020B0609020204030204" pitchFamily="49" charset="0"/>
              </a:rPr>
              <a:t>【</a:t>
            </a:r>
            <a:r>
              <a:rPr lang="zh-CN" altLang="en-US" sz="2200" smtClean="0">
                <a:solidFill>
                  <a:srgbClr val="FF0000"/>
                </a:solidFill>
                <a:latin typeface="微软雅黑" panose="020B0503020204020204" charset="-122"/>
                <a:ea typeface="微软雅黑" panose="020B0503020204020204" charset="-122"/>
                <a:cs typeface="Consolas" panose="020B0609020204030204" pitchFamily="49" charset="0"/>
              </a:rPr>
              <a:t>算法证明</a:t>
            </a:r>
            <a:r>
              <a:rPr lang="en-US" altLang="zh-CN" sz="2200" smtClean="0">
                <a:solidFill>
                  <a:srgbClr val="FF0000"/>
                </a:solidFill>
                <a:latin typeface="微软雅黑" panose="020B0503020204020204" charset="-122"/>
                <a:ea typeface="微软雅黑" panose="020B0503020204020204"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对于</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物</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品</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按</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pt-BR" altLang="zh-CN" sz="20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pt-BR" altLang="zh-CN" sz="20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）值递减排序得到</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序</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列</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即</a:t>
            </a:r>
            <a:r>
              <a:rPr lang="pt-BR"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v</a:t>
            </a:r>
            <a:r>
              <a:rPr lang="pt-BR" altLang="zh-CN" sz="2000"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1</a:t>
            </a:r>
            <a:r>
              <a:rPr lang="pt-BR"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w</a:t>
            </a:r>
            <a:r>
              <a:rPr lang="pt-BR" altLang="zh-CN" sz="2000"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1 </a:t>
            </a:r>
            <a:r>
              <a:rPr lang="pt-BR"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v</a:t>
            </a:r>
            <a:r>
              <a:rPr lang="pt-BR" altLang="zh-CN" sz="2000"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2</a:t>
            </a:r>
            <a:r>
              <a:rPr lang="pt-BR"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w</a:t>
            </a:r>
            <a:r>
              <a:rPr lang="pt-BR" altLang="zh-CN" sz="2000"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2 </a:t>
            </a:r>
            <a:r>
              <a:rPr lang="pt-BR"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 … ≥ </a:t>
            </a:r>
            <a:r>
              <a:rPr lang="pt-BR"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v</a:t>
            </a:r>
            <a:r>
              <a:rPr lang="pt-BR" altLang="zh-CN" sz="2000" i="1"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w</a:t>
            </a:r>
            <a:r>
              <a:rPr lang="pt-BR" altLang="zh-CN" sz="2000" i="1"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n</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是本算法找到解。</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ts val="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如果所有的</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都等</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于</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个解明显是最优解。</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否</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则，设</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minj</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满足</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minj</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的最小下标。考虑算法的工作</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方</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式，很</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明</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显，当</a:t>
            </a:r>
            <a:r>
              <a:rPr lang="en-US" altLang="zh-CN" sz="2000" i="1"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en-US" altLang="zh-CN" sz="2000" i="1" err="1">
                <a:solidFill>
                  <a:srgbClr val="0000FF"/>
                </a:solidFill>
                <a:latin typeface="Consolas" panose="020B0609020204030204" pitchFamily="49" charset="0"/>
                <a:ea typeface="楷体" panose="02010609060101010101" pitchFamily="49" charset="-122"/>
                <a:cs typeface="Consolas" panose="020B0609020204030204" pitchFamily="49" charset="0"/>
              </a:rPr>
              <a:t>minj</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2000" i="1"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&gt;</a:t>
            </a:r>
            <a:r>
              <a:rPr lang="en-US" altLang="zh-CN" sz="2000" i="1" err="1">
                <a:solidFill>
                  <a:srgbClr val="0000FF"/>
                </a:solidFill>
                <a:latin typeface="Consolas" panose="020B0609020204030204" pitchFamily="49" charset="0"/>
                <a:ea typeface="楷体" panose="02010609060101010101" pitchFamily="49" charset="-122"/>
                <a:cs typeface="Consolas" panose="020B0609020204030204" pitchFamily="49" charset="0"/>
              </a:rPr>
              <a:t>minj</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且。设</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的价值为</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75108" name="Rectangle 4"/>
          <p:cNvSpPr>
            <a:spLocks noChangeArrowheads="1"/>
          </p:cNvSpPr>
          <p:nvPr/>
        </p:nvSpPr>
        <p:spPr bwMode="auto">
          <a:xfrm>
            <a:off x="0" y="3018295"/>
            <a:ext cx="184731" cy="430887"/>
          </a:xfrm>
          <a:prstGeom prst="rect">
            <a:avLst/>
          </a:prstGeom>
          <a:noFill/>
          <a:ln w="9525">
            <a:noFill/>
            <a:miter lim="800000"/>
          </a:ln>
          <a:effectLst/>
        </p:spPr>
        <p:txBody>
          <a:bodyPr wrap="none" anchor="ctr">
            <a:spAutoFit/>
          </a:bodyPr>
          <a:lstStyle/>
          <a:p>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175107" name="Object 3"/>
          <p:cNvGraphicFramePr>
            <a:graphicFrameLocks noChangeAspect="1"/>
          </p:cNvGraphicFramePr>
          <p:nvPr/>
        </p:nvGraphicFramePr>
        <p:xfrm>
          <a:off x="5561013" y="2540000"/>
          <a:ext cx="742950" cy="720725"/>
        </p:xfrm>
        <a:graphic>
          <a:graphicData uri="http://schemas.openxmlformats.org/presentationml/2006/ole">
            <mc:AlternateContent xmlns:mc="http://schemas.openxmlformats.org/markup-compatibility/2006">
              <mc:Choice xmlns:v="urn:schemas-microsoft-com:vml" Requires="v">
                <p:oleObj spid="_x0000_s4097" name="Equation" r:id="rId1" imgW="10668000" imgH="10363200" progId="">
                  <p:embed/>
                </p:oleObj>
              </mc:Choice>
              <mc:Fallback>
                <p:oleObj name="Equation" r:id="rId1" imgW="10668000" imgH="10363200" progId="">
                  <p:embed/>
                  <p:pic>
                    <p:nvPicPr>
                      <p:cNvPr id="0" name="图片 4096"/>
                      <p:cNvPicPr>
                        <a:picLocks noChangeAspect="1"/>
                      </p:cNvPicPr>
                      <p:nvPr/>
                    </p:nvPicPr>
                    <p:blipFill>
                      <a:blip r:embed="rId2"/>
                      <a:stretch>
                        <a:fillRect/>
                      </a:stretch>
                    </p:blipFill>
                    <p:spPr>
                      <a:xfrm>
                        <a:off x="5561013" y="2540000"/>
                        <a:ext cx="742950" cy="720725"/>
                      </a:xfrm>
                      <a:prstGeom prst="rect">
                        <a:avLst/>
                      </a:prstGeom>
                      <a:noFill/>
                      <a:ln w="9525">
                        <a:noFill/>
                      </a:ln>
                    </p:spPr>
                  </p:pic>
                </p:oleObj>
              </mc:Fallback>
            </mc:AlternateContent>
          </a:graphicData>
        </a:graphic>
      </p:graphicFrame>
      <p:sp>
        <p:nvSpPr>
          <p:cNvPr id="175111" name="Rectangle 7"/>
          <p:cNvSpPr>
            <a:spLocks noChangeArrowheads="1"/>
          </p:cNvSpPr>
          <p:nvPr/>
        </p:nvSpPr>
        <p:spPr bwMode="auto">
          <a:xfrm>
            <a:off x="0" y="3018295"/>
            <a:ext cx="184731" cy="430887"/>
          </a:xfrm>
          <a:prstGeom prst="rect">
            <a:avLst/>
          </a:prstGeom>
          <a:noFill/>
          <a:ln w="9525">
            <a:noFill/>
            <a:miter lim="800000"/>
          </a:ln>
          <a:effectLst/>
        </p:spPr>
        <p:txBody>
          <a:bodyPr wrap="none" anchor="ctr">
            <a:spAutoFit/>
          </a:bodyPr>
          <a:lstStyle/>
          <a:p>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75113" name="Rectangle 9"/>
          <p:cNvSpPr>
            <a:spLocks noChangeArrowheads="1"/>
          </p:cNvSpPr>
          <p:nvPr/>
        </p:nvSpPr>
        <p:spPr bwMode="auto">
          <a:xfrm>
            <a:off x="0" y="3018295"/>
            <a:ext cx="184731" cy="430887"/>
          </a:xfrm>
          <a:prstGeom prst="rect">
            <a:avLst/>
          </a:prstGeom>
          <a:noFill/>
          <a:ln w="9525">
            <a:noFill/>
            <a:miter lim="800000"/>
          </a:ln>
          <a:effectLst/>
        </p:spPr>
        <p:txBody>
          <a:bodyPr wrap="none" anchor="ctr">
            <a:spAutoFit/>
          </a:bodyPr>
          <a:lstStyle/>
          <a:p>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75115" name="Rectangle 11"/>
          <p:cNvSpPr>
            <a:spLocks noChangeArrowheads="1"/>
          </p:cNvSpPr>
          <p:nvPr/>
        </p:nvSpPr>
        <p:spPr bwMode="auto">
          <a:xfrm>
            <a:off x="0" y="3018295"/>
            <a:ext cx="184731" cy="430887"/>
          </a:xfrm>
          <a:prstGeom prst="rect">
            <a:avLst/>
          </a:prstGeom>
          <a:noFill/>
          <a:ln w="9525">
            <a:noFill/>
            <a:miter lim="800000"/>
          </a:ln>
          <a:effectLst/>
        </p:spPr>
        <p:txBody>
          <a:bodyPr wrap="none" anchor="ctr">
            <a:spAutoFit/>
          </a:bodyPr>
          <a:lstStyle/>
          <a:p>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17" name="组合 16"/>
          <p:cNvGrpSpPr/>
          <p:nvPr/>
        </p:nvGrpSpPr>
        <p:grpSpPr>
          <a:xfrm>
            <a:off x="250825" y="3214686"/>
            <a:ext cx="8569325" cy="2008196"/>
            <a:chOff x="250825" y="3214686"/>
            <a:chExt cx="8569325" cy="2008196"/>
          </a:xfrm>
        </p:grpSpPr>
        <p:sp>
          <p:nvSpPr>
            <p:cNvPr id="175109" name="Text Box 5"/>
            <p:cNvSpPr txBox="1">
              <a:spLocks noChangeArrowheads="1"/>
            </p:cNvSpPr>
            <p:nvPr/>
          </p:nvSpPr>
          <p:spPr bwMode="auto">
            <a:xfrm>
              <a:off x="250825" y="3214686"/>
              <a:ext cx="8569325" cy="1938992"/>
            </a:xfrm>
            <a:prstGeom prst="rect">
              <a:avLst/>
            </a:prstGeom>
            <a:noFill/>
            <a:ln w="9525">
              <a:noFill/>
              <a:miter lim="800000"/>
            </a:ln>
            <a:effectLst/>
          </p:spPr>
          <p:txBody>
            <a:bodyPr>
              <a:spAutoFit/>
            </a:bodyPr>
            <a:lstStyle/>
            <a:p>
              <a:pPr>
                <a:lnSpc>
                  <a:spcPct val="20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设</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是该背包问题的一个最优可</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行</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解，因</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此</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  </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，从</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而有　　　　　　　　　　</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，这</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个解的价值为</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。则</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175110" name="Object 6"/>
            <p:cNvGraphicFramePr>
              <a:graphicFrameLocks noChangeAspect="1"/>
            </p:cNvGraphicFramePr>
            <p:nvPr/>
          </p:nvGraphicFramePr>
          <p:xfrm>
            <a:off x="714348" y="3895733"/>
            <a:ext cx="1366838" cy="747713"/>
          </p:xfrm>
          <a:graphic>
            <a:graphicData uri="http://schemas.openxmlformats.org/presentationml/2006/ole">
              <mc:AlternateContent xmlns:mc="http://schemas.openxmlformats.org/markup-compatibility/2006">
                <mc:Choice xmlns:v="urn:schemas-microsoft-com:vml" Requires="v">
                  <p:oleObj spid="_x0000_s4098" name="公式" r:id="rId3" imgW="17068800" imgH="9448800" progId="">
                    <p:embed/>
                  </p:oleObj>
                </mc:Choice>
                <mc:Fallback>
                  <p:oleObj name="公式" r:id="rId3" imgW="17068800" imgH="9448800" progId="">
                    <p:embed/>
                    <p:pic>
                      <p:nvPicPr>
                        <p:cNvPr id="0" name="图片 4097"/>
                        <p:cNvPicPr>
                          <a:picLocks noChangeAspect="1"/>
                        </p:cNvPicPr>
                        <p:nvPr/>
                      </p:nvPicPr>
                      <p:blipFill>
                        <a:blip r:embed="rId4"/>
                        <a:stretch>
                          <a:fillRect/>
                        </a:stretch>
                      </p:blipFill>
                      <p:spPr>
                        <a:xfrm>
                          <a:off x="714348" y="3895733"/>
                          <a:ext cx="1366838" cy="747713"/>
                        </a:xfrm>
                        <a:prstGeom prst="rect">
                          <a:avLst/>
                        </a:prstGeom>
                        <a:noFill/>
                        <a:ln w="9525">
                          <a:noFill/>
                        </a:ln>
                      </p:spPr>
                    </p:pic>
                  </p:oleObj>
                </mc:Fallback>
              </mc:AlternateContent>
            </a:graphicData>
          </a:graphic>
        </p:graphicFrame>
        <p:graphicFrame>
          <p:nvGraphicFramePr>
            <p:cNvPr id="175112" name="Object 8"/>
            <p:cNvGraphicFramePr>
              <a:graphicFrameLocks noChangeAspect="1"/>
            </p:cNvGraphicFramePr>
            <p:nvPr/>
          </p:nvGraphicFramePr>
          <p:xfrm>
            <a:off x="3255963" y="3897313"/>
            <a:ext cx="3768725" cy="723900"/>
          </p:xfrm>
          <a:graphic>
            <a:graphicData uri="http://schemas.openxmlformats.org/presentationml/2006/ole">
              <mc:AlternateContent xmlns:mc="http://schemas.openxmlformats.org/markup-compatibility/2006">
                <mc:Choice xmlns:v="urn:schemas-microsoft-com:vml" Requires="v">
                  <p:oleObj spid="_x0000_s4099" name="Equation" r:id="rId5" imgW="53644800" imgH="10363200" progId="">
                    <p:embed/>
                  </p:oleObj>
                </mc:Choice>
                <mc:Fallback>
                  <p:oleObj name="Equation" r:id="rId5" imgW="53644800" imgH="10363200" progId="">
                    <p:embed/>
                    <p:pic>
                      <p:nvPicPr>
                        <p:cNvPr id="0" name="图片 4098"/>
                        <p:cNvPicPr>
                          <a:picLocks noChangeAspect="1"/>
                        </p:cNvPicPr>
                        <p:nvPr/>
                      </p:nvPicPr>
                      <p:blipFill>
                        <a:blip r:embed="rId6"/>
                        <a:stretch>
                          <a:fillRect/>
                        </a:stretch>
                      </p:blipFill>
                      <p:spPr>
                        <a:xfrm>
                          <a:off x="3255963" y="3897313"/>
                          <a:ext cx="3768725" cy="723900"/>
                        </a:xfrm>
                        <a:prstGeom prst="rect">
                          <a:avLst/>
                        </a:prstGeom>
                        <a:noFill/>
                        <a:ln w="9525">
                          <a:noFill/>
                        </a:ln>
                      </p:spPr>
                    </p:pic>
                  </p:oleObj>
                </mc:Fallback>
              </mc:AlternateContent>
            </a:graphicData>
          </a:graphic>
        </p:graphicFrame>
        <p:graphicFrame>
          <p:nvGraphicFramePr>
            <p:cNvPr id="175114" name="Object 10"/>
            <p:cNvGraphicFramePr>
              <a:graphicFrameLocks noChangeAspect="1"/>
            </p:cNvGraphicFramePr>
            <p:nvPr/>
          </p:nvGraphicFramePr>
          <p:xfrm>
            <a:off x="1565260" y="4500570"/>
            <a:ext cx="792162" cy="722312"/>
          </p:xfrm>
          <a:graphic>
            <a:graphicData uri="http://schemas.openxmlformats.org/presentationml/2006/ole">
              <mc:AlternateContent xmlns:mc="http://schemas.openxmlformats.org/markup-compatibility/2006">
                <mc:Choice xmlns:v="urn:schemas-microsoft-com:vml" Requires="v">
                  <p:oleObj spid="_x0000_s4100" name="公式" r:id="rId7" imgW="10363200" imgH="9448800" progId="">
                    <p:embed/>
                  </p:oleObj>
                </mc:Choice>
                <mc:Fallback>
                  <p:oleObj name="公式" r:id="rId7" imgW="10363200" imgH="9448800" progId="">
                    <p:embed/>
                    <p:pic>
                      <p:nvPicPr>
                        <p:cNvPr id="0" name="图片 4099"/>
                        <p:cNvPicPr>
                          <a:picLocks noChangeAspect="1"/>
                        </p:cNvPicPr>
                        <p:nvPr/>
                      </p:nvPicPr>
                      <p:blipFill>
                        <a:blip r:embed="rId8"/>
                        <a:stretch>
                          <a:fillRect/>
                        </a:stretch>
                      </p:blipFill>
                      <p:spPr>
                        <a:xfrm>
                          <a:off x="1565260" y="4500570"/>
                          <a:ext cx="792162" cy="722312"/>
                        </a:xfrm>
                        <a:prstGeom prst="rect">
                          <a:avLst/>
                        </a:prstGeom>
                        <a:noFill/>
                        <a:ln w="9525">
                          <a:noFill/>
                        </a:ln>
                      </p:spPr>
                    </p:pic>
                  </p:oleObj>
                </mc:Fallback>
              </mc:AlternateContent>
            </a:graphicData>
          </a:graphic>
        </p:graphicFrame>
      </p:grpSp>
      <p:sp>
        <p:nvSpPr>
          <p:cNvPr id="175118" name="Rectangle 14"/>
          <p:cNvSpPr>
            <a:spLocks noChangeArrowheads="1"/>
          </p:cNvSpPr>
          <p:nvPr/>
        </p:nvSpPr>
        <p:spPr bwMode="auto">
          <a:xfrm>
            <a:off x="0" y="3018295"/>
            <a:ext cx="184731" cy="430887"/>
          </a:xfrm>
          <a:prstGeom prst="rect">
            <a:avLst/>
          </a:prstGeom>
          <a:noFill/>
          <a:ln w="9525">
            <a:noFill/>
            <a:miter lim="800000"/>
          </a:ln>
          <a:effectLst/>
        </p:spPr>
        <p:txBody>
          <a:bodyPr wrap="none" anchor="ctr">
            <a:spAutoFit/>
          </a:bodyPr>
          <a:lstStyle/>
          <a:p>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16" name="组合 15"/>
          <p:cNvGrpSpPr/>
          <p:nvPr/>
        </p:nvGrpSpPr>
        <p:grpSpPr>
          <a:xfrm>
            <a:off x="1357290" y="5329256"/>
            <a:ext cx="5111750" cy="742950"/>
            <a:chOff x="1746266" y="4786322"/>
            <a:chExt cx="5111750" cy="742950"/>
          </a:xfrm>
        </p:grpSpPr>
        <p:sp>
          <p:nvSpPr>
            <p:cNvPr id="175116" name="Text Box 12"/>
            <p:cNvSpPr txBox="1">
              <a:spLocks noChangeArrowheads="1"/>
            </p:cNvSpPr>
            <p:nvPr/>
          </p:nvSpPr>
          <p:spPr bwMode="auto">
            <a:xfrm>
              <a:off x="1746266" y="4930784"/>
              <a:ext cx="1671623" cy="400110"/>
            </a:xfrm>
            <a:prstGeom prst="rect">
              <a:avLst/>
            </a:prstGeom>
            <a:noFill/>
            <a:ln w="9525">
              <a:noFill/>
              <a:miter lim="800000"/>
            </a:ln>
            <a:effectLst/>
          </p:spPr>
          <p:txBody>
            <a:bodyPr wrap="square">
              <a:spAutoFit/>
            </a:bodyPr>
            <a:lstStyle/>
            <a:p>
              <a:pPr>
                <a:spcBef>
                  <a:spcPct val="50000"/>
                </a:spcBef>
              </a:pP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175117" name="Object 13"/>
            <p:cNvGraphicFramePr>
              <a:graphicFrameLocks noChangeAspect="1"/>
            </p:cNvGraphicFramePr>
            <p:nvPr/>
          </p:nvGraphicFramePr>
          <p:xfrm>
            <a:off x="3473466" y="4786322"/>
            <a:ext cx="3384550" cy="742950"/>
          </p:xfrm>
          <a:graphic>
            <a:graphicData uri="http://schemas.openxmlformats.org/presentationml/2006/ole">
              <mc:AlternateContent xmlns:mc="http://schemas.openxmlformats.org/markup-compatibility/2006">
                <mc:Choice xmlns:v="urn:schemas-microsoft-com:vml" Requires="v">
                  <p:oleObj spid="_x0000_s4101" name="公式" r:id="rId9" imgW="42672000" imgH="9448800" progId="">
                    <p:embed/>
                  </p:oleObj>
                </mc:Choice>
                <mc:Fallback>
                  <p:oleObj name="公式" r:id="rId9" imgW="42672000" imgH="9448800" progId="">
                    <p:embed/>
                    <p:pic>
                      <p:nvPicPr>
                        <p:cNvPr id="0" name="图片 4100"/>
                        <p:cNvPicPr>
                          <a:picLocks noChangeAspect="1"/>
                        </p:cNvPicPr>
                        <p:nvPr/>
                      </p:nvPicPr>
                      <p:blipFill>
                        <a:blip r:embed="rId10"/>
                        <a:stretch>
                          <a:fillRect/>
                        </a:stretch>
                      </p:blipFill>
                      <p:spPr>
                        <a:xfrm>
                          <a:off x="3473466" y="4786322"/>
                          <a:ext cx="3384550" cy="742950"/>
                        </a:xfrm>
                        <a:prstGeom prst="rect">
                          <a:avLst/>
                        </a:prstGeom>
                        <a:noFill/>
                        <a:ln w="9525">
                          <a:noFill/>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468313" y="260350"/>
            <a:ext cx="7920037" cy="1323439"/>
          </a:xfrm>
          <a:prstGeom prst="rect">
            <a:avLst/>
          </a:prstGeom>
          <a:solidFill>
            <a:schemeClr val="accent1">
              <a:lumMod val="20000"/>
              <a:lumOff val="80000"/>
            </a:schemeClr>
          </a:solidFill>
          <a:ln w="9525">
            <a:noFill/>
            <a:miter lim="800000"/>
          </a:ln>
          <a:effectLst/>
        </p:spPr>
        <p:txBody>
          <a:bodyPr>
            <a:spAutoFit/>
          </a:bodyPr>
          <a:lstStyle/>
          <a:p>
            <a:pPr>
              <a:lnSpc>
                <a:spcPts val="32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2000" i="1"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en-US" altLang="zh-CN" sz="2000" i="1" err="1">
                <a:solidFill>
                  <a:srgbClr val="0000FF"/>
                </a:solidFill>
                <a:latin typeface="Consolas" panose="020B0609020204030204" pitchFamily="49" charset="0"/>
                <a:ea typeface="楷体" panose="02010609060101010101" pitchFamily="49" charset="-122"/>
                <a:cs typeface="Consolas" panose="020B0609020204030204" pitchFamily="49" charset="0"/>
              </a:rPr>
              <a:t>minj</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以</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err="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，且</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minj</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minj</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2000" i="1"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&gt;</a:t>
            </a:r>
            <a:r>
              <a:rPr lang="en-US" altLang="zh-CN" sz="2000" i="1" err="1">
                <a:solidFill>
                  <a:srgbClr val="0000FF"/>
                </a:solidFill>
                <a:latin typeface="Consolas" panose="020B0609020204030204" pitchFamily="49" charset="0"/>
                <a:ea typeface="楷体" panose="02010609060101010101" pitchFamily="49" charset="-122"/>
                <a:cs typeface="Consolas" panose="020B0609020204030204" pitchFamily="49" charset="0"/>
              </a:rPr>
              <a:t>minj</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以</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err="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，且</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minj</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minj</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2000" i="1"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err="1">
                <a:solidFill>
                  <a:srgbClr val="0000FF"/>
                </a:solidFill>
                <a:latin typeface="Consolas" panose="020B0609020204030204" pitchFamily="49" charset="0"/>
                <a:ea typeface="楷体" panose="02010609060101010101" pitchFamily="49" charset="-122"/>
                <a:cs typeface="Consolas" panose="020B0609020204030204" pitchFamily="49" charset="0"/>
              </a:rPr>
              <a:t>minj</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minj</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minj</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74085" name="Rectangle 5"/>
          <p:cNvSpPr>
            <a:spLocks noChangeArrowheads="1"/>
          </p:cNvSpPr>
          <p:nvPr/>
        </p:nvSpPr>
        <p:spPr bwMode="auto">
          <a:xfrm>
            <a:off x="0" y="3219450"/>
            <a:ext cx="9144000" cy="0"/>
          </a:xfrm>
          <a:prstGeom prst="rect">
            <a:avLst/>
          </a:prstGeom>
          <a:noFill/>
          <a:ln w="9525">
            <a:noFill/>
            <a:miter lim="800000"/>
          </a:ln>
          <a:effectLst/>
        </p:spPr>
        <p:txBody>
          <a:bodyPr wrap="none" anchor="ctr">
            <a:spAutoFit/>
          </a:bodyPr>
          <a:lstStyle/>
          <a:p>
            <a:endParaRPr lang="zh-CN" altLang="en-US"/>
          </a:p>
        </p:txBody>
      </p:sp>
      <p:sp>
        <p:nvSpPr>
          <p:cNvPr id="174087" name="Rectangle 7"/>
          <p:cNvSpPr>
            <a:spLocks noChangeArrowheads="1"/>
          </p:cNvSpPr>
          <p:nvPr/>
        </p:nvSpPr>
        <p:spPr bwMode="auto">
          <a:xfrm>
            <a:off x="0" y="3219450"/>
            <a:ext cx="9144000" cy="0"/>
          </a:xfrm>
          <a:prstGeom prst="rect">
            <a:avLst/>
          </a:prstGeom>
          <a:noFill/>
          <a:ln w="9525">
            <a:noFill/>
            <a:miter lim="800000"/>
          </a:ln>
          <a:effectLst/>
        </p:spPr>
        <p:txBody>
          <a:bodyPr wrap="none" anchor="ctr">
            <a:spAutoFit/>
          </a:bodyPr>
          <a:lstStyle/>
          <a:p>
            <a:endParaRPr lang="zh-CN" altLang="en-US"/>
          </a:p>
        </p:txBody>
      </p:sp>
      <p:sp>
        <p:nvSpPr>
          <p:cNvPr id="174089" name="Rectangle 9"/>
          <p:cNvSpPr>
            <a:spLocks noChangeArrowheads="1"/>
          </p:cNvSpPr>
          <p:nvPr/>
        </p:nvSpPr>
        <p:spPr bwMode="auto">
          <a:xfrm>
            <a:off x="0" y="3224213"/>
            <a:ext cx="9144000" cy="0"/>
          </a:xfrm>
          <a:prstGeom prst="rect">
            <a:avLst/>
          </a:prstGeom>
          <a:noFill/>
          <a:ln w="9525">
            <a:noFill/>
            <a:miter lim="800000"/>
          </a:ln>
          <a:effectLst/>
        </p:spPr>
        <p:txBody>
          <a:bodyPr wrap="none" anchor="ctr">
            <a:spAutoFit/>
          </a:bodyPr>
          <a:lstStyle/>
          <a:p>
            <a:endParaRPr lang="zh-CN" altLang="en-US"/>
          </a:p>
        </p:txBody>
      </p:sp>
      <p:grpSp>
        <p:nvGrpSpPr>
          <p:cNvPr id="11" name="组合 10"/>
          <p:cNvGrpSpPr/>
          <p:nvPr/>
        </p:nvGrpSpPr>
        <p:grpSpPr>
          <a:xfrm>
            <a:off x="250826" y="1785926"/>
            <a:ext cx="8678892" cy="2290774"/>
            <a:chOff x="250826" y="1785926"/>
            <a:chExt cx="8678892" cy="2290774"/>
          </a:xfrm>
        </p:grpSpPr>
        <p:sp>
          <p:nvSpPr>
            <p:cNvPr id="174083" name="Text Box 3"/>
            <p:cNvSpPr txBox="1">
              <a:spLocks noChangeArrowheads="1"/>
            </p:cNvSpPr>
            <p:nvPr/>
          </p:nvSpPr>
          <p:spPr bwMode="auto">
            <a:xfrm>
              <a:off x="250826" y="1785926"/>
              <a:ext cx="8678892" cy="2246769"/>
            </a:xfrm>
            <a:prstGeom prst="rect">
              <a:avLst/>
            </a:prstGeom>
            <a:noFill/>
            <a:ln w="9525">
              <a:noFill/>
              <a:miter lim="800000"/>
            </a:ln>
            <a:effectLst/>
          </p:spPr>
          <p:txBody>
            <a:bodyPr wrap="square">
              <a:spAutoFit/>
            </a:bodyPr>
            <a:lstStyle/>
            <a:p>
              <a:pPr>
                <a:lnSpc>
                  <a:spcPct val="20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spcBef>
                  <a:spcPct val="50000"/>
                </a:spcBef>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spcBef>
                  <a:spcPct val="500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endPar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174084" name="Object 4"/>
            <p:cNvGraphicFramePr>
              <a:graphicFrameLocks noChangeAspect="1"/>
            </p:cNvGraphicFramePr>
            <p:nvPr/>
          </p:nvGraphicFramePr>
          <p:xfrm>
            <a:off x="2139979" y="1906061"/>
            <a:ext cx="6575425" cy="669925"/>
          </p:xfrm>
          <a:graphic>
            <a:graphicData uri="http://schemas.openxmlformats.org/presentationml/2006/ole">
              <mc:AlternateContent xmlns:mc="http://schemas.openxmlformats.org/markup-compatibility/2006">
                <mc:Choice xmlns:v="urn:schemas-microsoft-com:vml" Requires="v">
                  <p:oleObj spid="_x0000_s5121" name="公式" r:id="rId1" imgW="98755200" imgH="10058400" progId="">
                    <p:embed/>
                  </p:oleObj>
                </mc:Choice>
                <mc:Fallback>
                  <p:oleObj name="公式" r:id="rId1" imgW="98755200" imgH="10058400" progId="">
                    <p:embed/>
                    <p:pic>
                      <p:nvPicPr>
                        <p:cNvPr id="0" name="图片 5120"/>
                        <p:cNvPicPr>
                          <a:picLocks noChangeAspect="1"/>
                        </p:cNvPicPr>
                        <p:nvPr/>
                      </p:nvPicPr>
                      <p:blipFill>
                        <a:blip r:embed="rId2"/>
                        <a:stretch>
                          <a:fillRect/>
                        </a:stretch>
                      </p:blipFill>
                      <p:spPr>
                        <a:xfrm>
                          <a:off x="2139979" y="1906061"/>
                          <a:ext cx="6575425" cy="669925"/>
                        </a:xfrm>
                        <a:prstGeom prst="rect">
                          <a:avLst/>
                        </a:prstGeom>
                        <a:noFill/>
                        <a:ln w="9525">
                          <a:noFill/>
                        </a:ln>
                      </p:spPr>
                    </p:pic>
                  </p:oleObj>
                </mc:Fallback>
              </mc:AlternateContent>
            </a:graphicData>
          </a:graphic>
        </p:graphicFrame>
        <p:graphicFrame>
          <p:nvGraphicFramePr>
            <p:cNvPr id="174086" name="Object 6"/>
            <p:cNvGraphicFramePr>
              <a:graphicFrameLocks noChangeAspect="1"/>
            </p:cNvGraphicFramePr>
            <p:nvPr/>
          </p:nvGraphicFramePr>
          <p:xfrm>
            <a:off x="642910" y="2643182"/>
            <a:ext cx="5524500" cy="669925"/>
          </p:xfrm>
          <a:graphic>
            <a:graphicData uri="http://schemas.openxmlformats.org/presentationml/2006/ole">
              <mc:AlternateContent xmlns:mc="http://schemas.openxmlformats.org/markup-compatibility/2006">
                <mc:Choice xmlns:v="urn:schemas-microsoft-com:vml" Requires="v">
                  <p:oleObj spid="_x0000_s5122" name="公式" r:id="rId3" imgW="82905600" imgH="10058400" progId="">
                    <p:embed/>
                  </p:oleObj>
                </mc:Choice>
                <mc:Fallback>
                  <p:oleObj name="公式" r:id="rId3" imgW="82905600" imgH="10058400" progId="">
                    <p:embed/>
                    <p:pic>
                      <p:nvPicPr>
                        <p:cNvPr id="0" name="图片 5121"/>
                        <p:cNvPicPr>
                          <a:picLocks noChangeAspect="1"/>
                        </p:cNvPicPr>
                        <p:nvPr/>
                      </p:nvPicPr>
                      <p:blipFill>
                        <a:blip r:embed="rId4"/>
                        <a:stretch>
                          <a:fillRect/>
                        </a:stretch>
                      </p:blipFill>
                      <p:spPr>
                        <a:xfrm>
                          <a:off x="642910" y="2643182"/>
                          <a:ext cx="5524500" cy="669925"/>
                        </a:xfrm>
                        <a:prstGeom prst="rect">
                          <a:avLst/>
                        </a:prstGeom>
                        <a:noFill/>
                        <a:ln w="9525">
                          <a:noFill/>
                        </a:ln>
                      </p:spPr>
                    </p:pic>
                  </p:oleObj>
                </mc:Fallback>
              </mc:AlternateContent>
            </a:graphicData>
          </a:graphic>
        </p:graphicFrame>
        <p:graphicFrame>
          <p:nvGraphicFramePr>
            <p:cNvPr id="174088" name="Object 8"/>
            <p:cNvGraphicFramePr>
              <a:graphicFrameLocks noChangeAspect="1"/>
            </p:cNvGraphicFramePr>
            <p:nvPr/>
          </p:nvGraphicFramePr>
          <p:xfrm>
            <a:off x="571472" y="3429000"/>
            <a:ext cx="1687512" cy="647700"/>
          </p:xfrm>
          <a:graphic>
            <a:graphicData uri="http://schemas.openxmlformats.org/presentationml/2006/ole">
              <mc:AlternateContent xmlns:mc="http://schemas.openxmlformats.org/markup-compatibility/2006">
                <mc:Choice xmlns:v="urn:schemas-microsoft-com:vml" Requires="v">
                  <p:oleObj spid="_x0000_s5123" name="公式" r:id="rId5" imgW="25603200" imgH="9753600" progId="">
                    <p:embed/>
                  </p:oleObj>
                </mc:Choice>
                <mc:Fallback>
                  <p:oleObj name="公式" r:id="rId5" imgW="25603200" imgH="9753600" progId="">
                    <p:embed/>
                    <p:pic>
                      <p:nvPicPr>
                        <p:cNvPr id="0" name="图片 5122"/>
                        <p:cNvPicPr>
                          <a:picLocks noChangeAspect="1"/>
                        </p:cNvPicPr>
                        <p:nvPr/>
                      </p:nvPicPr>
                      <p:blipFill>
                        <a:blip r:embed="rId6"/>
                        <a:stretch>
                          <a:fillRect/>
                        </a:stretch>
                      </p:blipFill>
                      <p:spPr>
                        <a:xfrm>
                          <a:off x="571472" y="3429000"/>
                          <a:ext cx="1687512" cy="647700"/>
                        </a:xfrm>
                        <a:prstGeom prst="rect">
                          <a:avLst/>
                        </a:prstGeom>
                        <a:noFill/>
                        <a:ln w="9525">
                          <a:noFill/>
                        </a:ln>
                      </p:spPr>
                    </p:pic>
                  </p:oleObj>
                </mc:Fallback>
              </mc:AlternateContent>
            </a:graphicData>
          </a:graphic>
        </p:graphicFrame>
      </p:grpSp>
      <p:sp>
        <p:nvSpPr>
          <p:cNvPr id="174090" name="Text Box 10"/>
          <p:cNvSpPr txBox="1">
            <a:spLocks noChangeArrowheads="1"/>
          </p:cNvSpPr>
          <p:nvPr/>
        </p:nvSpPr>
        <p:spPr bwMode="auto">
          <a:xfrm>
            <a:off x="428596" y="4429132"/>
            <a:ext cx="8135938" cy="957250"/>
          </a:xfrm>
          <a:prstGeom prst="rect">
            <a:avLst/>
          </a:prstGeom>
          <a:noFill/>
          <a:ln w="9525">
            <a:noFill/>
            <a:miter lim="800000"/>
          </a:ln>
          <a:effectLst/>
        </p:spPr>
        <p:txBody>
          <a:bodyPr>
            <a:spAutoFit/>
          </a:bodyPr>
          <a:lstStyle/>
          <a:p>
            <a:pPr>
              <a:lnSpc>
                <a:spcPct val="15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这样与</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是最优解的假设</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矛</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盾，也</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就是说没有哪个可行解的价值会大于</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，因</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此解</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是最优解。</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500034" y="1357298"/>
            <a:ext cx="8064500" cy="1107996"/>
          </a:xfrm>
          <a:prstGeom prst="rect">
            <a:avLst/>
          </a:prstGeom>
          <a:noFill/>
          <a:ln w="9525">
            <a:noFill/>
            <a:miter lim="800000"/>
          </a:ln>
          <a:effectLst/>
        </p:spPr>
        <p:txBody>
          <a:bodyPr>
            <a:spAutoFit/>
          </a:bodyPr>
          <a:lstStyle/>
          <a:p>
            <a:pPr>
              <a:lnSpc>
                <a:spcPct val="150000"/>
              </a:lnSpc>
              <a:spcBef>
                <a:spcPct val="50000"/>
              </a:spcBef>
            </a:pPr>
            <a:r>
              <a:rPr lang="zh-CN" altLang="en-US" dirty="0">
                <a:latin typeface="Consolas" panose="020B0609020204030204" pitchFamily="49" charset="0"/>
                <a:ea typeface="楷体" panose="02010609060101010101" pitchFamily="49" charset="-122"/>
                <a:cs typeface="Consolas" panose="020B0609020204030204" pitchFamily="49" charset="0"/>
              </a:rPr>
              <a:t>　</a:t>
            </a:r>
            <a:r>
              <a:rPr lang="zh-CN" altLang="en-US" sz="2200">
                <a:latin typeface="Consolas" panose="020B0609020204030204" pitchFamily="49" charset="0"/>
                <a:ea typeface="楷体" panose="02010609060101010101" pitchFamily="49" charset="-122"/>
                <a:cs typeface="Consolas" panose="020B0609020204030204" pitchFamily="49" charset="0"/>
              </a:rPr>
              <a:t>　</a:t>
            </a:r>
            <a:r>
              <a:rPr lang="en-US" altLang="zh-CN" sz="2200" smtClean="0">
                <a:solidFill>
                  <a:srgbClr val="FF0000"/>
                </a:solidFill>
                <a:latin typeface="微软雅黑" panose="020B0503020204020204" charset="-122"/>
                <a:ea typeface="微软雅黑" panose="020B0503020204020204" charset="-122"/>
                <a:cs typeface="Consolas" panose="020B0609020204030204" pitchFamily="49" charset="0"/>
              </a:rPr>
              <a:t>【</a:t>
            </a:r>
            <a:r>
              <a:rPr lang="zh-CN" altLang="en-US" sz="2200" smtClean="0">
                <a:solidFill>
                  <a:srgbClr val="FF0000"/>
                </a:solidFill>
                <a:latin typeface="微软雅黑" panose="020B0503020204020204" charset="-122"/>
                <a:ea typeface="微软雅黑" panose="020B0503020204020204" charset="-122"/>
                <a:cs typeface="Consolas" panose="020B0609020204030204" pitchFamily="49" charset="0"/>
              </a:rPr>
              <a:t>算法分析</a:t>
            </a:r>
            <a:r>
              <a:rPr lang="en-US" altLang="zh-CN" sz="2200" smtClean="0">
                <a:solidFill>
                  <a:srgbClr val="FF0000"/>
                </a:solidFill>
                <a:latin typeface="微软雅黑" panose="020B0503020204020204" charset="-122"/>
                <a:ea typeface="微软雅黑" panose="020B0503020204020204"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排序</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的时间复杂性为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err="1">
                <a:solidFill>
                  <a:srgbClr val="0000FF"/>
                </a:solidFill>
                <a:latin typeface="Consolas" panose="020B0609020204030204" pitchFamily="49" charset="0"/>
                <a:ea typeface="楷体" panose="02010609060101010101" pitchFamily="49" charset="-122"/>
                <a:cs typeface="Consolas" panose="020B0609020204030204" pitchFamily="49" charset="0"/>
              </a:rPr>
              <a:t>log</a:t>
            </a:r>
            <a:r>
              <a:rPr lang="en-US" altLang="zh-CN" sz="2000" baseline="-2500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while</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循环的时间为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以本算法的时间复杂度为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log</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6"/>
            <a:ext cx="432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7.4 </a:t>
            </a:r>
            <a:r>
              <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求解最优装载问题</a:t>
            </a:r>
            <a:endPar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endParaRPr>
          </a:p>
        </p:txBody>
      </p:sp>
      <p:sp>
        <p:nvSpPr>
          <p:cNvPr id="3" name="TextBox 2"/>
          <p:cNvSpPr txBox="1"/>
          <p:nvPr/>
        </p:nvSpPr>
        <p:spPr>
          <a:xfrm>
            <a:off x="500034" y="1714488"/>
            <a:ext cx="8001056" cy="1985159"/>
          </a:xfrm>
          <a:prstGeom prst="rect">
            <a:avLst/>
          </a:prstGeom>
          <a:noFill/>
        </p:spPr>
        <p:txBody>
          <a:bodyPr wrap="square" rtlCol="0">
            <a:spAutoFit/>
          </a:bodyPr>
          <a:lstStyle/>
          <a:p>
            <a:pPr>
              <a:lnSpc>
                <a:spcPct val="150000"/>
              </a:lnSpc>
            </a:pPr>
            <a:r>
              <a:rPr lang="en-US" altLang="zh-CN" sz="2200" smtClean="0">
                <a:solidFill>
                  <a:srgbClr val="0000FF"/>
                </a:solidFill>
                <a:latin typeface="微软雅黑" panose="020B0503020204020204" charset="-122"/>
                <a:ea typeface="微软雅黑" panose="020B0503020204020204" charset="-122"/>
                <a:cs typeface="Consolas" panose="020B0609020204030204" pitchFamily="49" charset="0"/>
              </a:rPr>
              <a:t>    </a:t>
            </a:r>
            <a:r>
              <a:rPr lang="en-US" altLang="zh-CN" sz="2200" smtClean="0">
                <a:solidFill>
                  <a:srgbClr val="0000FF"/>
                </a:solidFill>
                <a:latin typeface="微软雅黑" panose="020B0503020204020204" charset="-122"/>
                <a:ea typeface="微软雅黑" panose="020B0503020204020204" charset="-122"/>
                <a:cs typeface="Consolas" panose="020B0609020204030204" pitchFamily="49" charset="0"/>
              </a:rPr>
              <a:t>  </a:t>
            </a:r>
            <a:r>
              <a:rPr lang="zh-CN" altLang="zh-CN" sz="2200" smtClean="0">
                <a:solidFill>
                  <a:srgbClr val="FF0000"/>
                </a:solidFill>
                <a:latin typeface="微软雅黑" panose="020B0503020204020204" charset="-122"/>
                <a:ea typeface="微软雅黑" panose="020B0503020204020204" charset="-122"/>
                <a:cs typeface="Consolas" panose="020B0609020204030204" pitchFamily="49" charset="0"/>
              </a:rPr>
              <a:t>【</a:t>
            </a:r>
            <a:r>
              <a:rPr lang="zh-CN" altLang="zh-CN" sz="2200" smtClean="0">
                <a:solidFill>
                  <a:srgbClr val="FF0000"/>
                </a:solidFill>
                <a:latin typeface="微软雅黑" panose="020B0503020204020204" charset="-122"/>
                <a:ea typeface="微软雅黑" panose="020B0503020204020204" charset="-122"/>
                <a:cs typeface="Consolas" panose="020B0609020204030204" pitchFamily="49" charset="0"/>
              </a:rPr>
              <a:t>问题描述】</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个集装箱要装上一艘载重量为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的轮船，其中集装箱</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）的重量为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不考虑集装箱的体积限制，现要选出尽可能多的集装箱装上轮船，使它们的重量之和不超过</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500174"/>
            <a:ext cx="7929618" cy="2446824"/>
          </a:xfrm>
          <a:prstGeom prst="rect">
            <a:avLst/>
          </a:prstGeom>
          <a:noFill/>
        </p:spPr>
        <p:txBody>
          <a:bodyPr wrap="square" rtlCol="0">
            <a:spAutoFit/>
          </a:bodyPr>
          <a:lstStyle/>
          <a:p>
            <a:pPr>
              <a:lnSpc>
                <a:spcPct val="150000"/>
              </a:lnSpc>
            </a:pPr>
            <a:r>
              <a:rPr lang="en-US" altLang="zh-CN" sz="2200" smtClean="0">
                <a:solidFill>
                  <a:srgbClr val="0000FF"/>
                </a:solidFill>
                <a:latin typeface="微软雅黑" panose="020B0503020204020204" charset="-122"/>
                <a:ea typeface="微软雅黑" panose="020B0503020204020204" charset="-122"/>
                <a:cs typeface="Consolas" panose="020B0609020204030204" pitchFamily="49" charset="0"/>
              </a:rPr>
              <a:t>    </a:t>
            </a:r>
            <a:r>
              <a:rPr lang="en-US" altLang="zh-CN" sz="2200" smtClean="0">
                <a:solidFill>
                  <a:srgbClr val="0000FF"/>
                </a:solidFill>
                <a:latin typeface="微软雅黑" panose="020B0503020204020204" charset="-122"/>
                <a:ea typeface="微软雅黑" panose="020B0503020204020204" charset="-122"/>
                <a:cs typeface="Consolas" panose="020B0609020204030204" pitchFamily="49" charset="0"/>
              </a:rPr>
              <a:t>  </a:t>
            </a:r>
            <a:r>
              <a:rPr lang="zh-CN" altLang="zh-CN" sz="2200" smtClean="0">
                <a:solidFill>
                  <a:srgbClr val="FF0000"/>
                </a:solidFill>
                <a:latin typeface="微软雅黑" panose="020B0503020204020204" charset="-122"/>
                <a:ea typeface="微软雅黑" panose="020B0503020204020204" charset="-122"/>
                <a:cs typeface="Consolas" panose="020B0609020204030204" pitchFamily="49" charset="0"/>
              </a:rPr>
              <a:t>【</a:t>
            </a:r>
            <a:r>
              <a:rPr lang="zh-CN" altLang="zh-CN" sz="2200" smtClean="0">
                <a:solidFill>
                  <a:srgbClr val="FF0000"/>
                </a:solidFill>
                <a:latin typeface="微软雅黑" panose="020B0503020204020204" charset="-122"/>
                <a:ea typeface="微软雅黑" panose="020B0503020204020204" charset="-122"/>
                <a:cs typeface="Consolas" panose="020B0609020204030204" pitchFamily="49" charset="0"/>
              </a:rPr>
              <a:t>问题求解】</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章讨论了简单装载问题，采用回溯法选出尽可能少的集装箱个数。这里的最优解是选出尽可能多的集装箱个数，并采用</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贪心法</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求解。</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当重量限制为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越小可装载的集装箱个数越多，所以采用优先选取重量轻的集装箱装船的贪心思路。</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428736"/>
            <a:ext cx="7572428" cy="1419619"/>
          </a:xfrm>
          <a:prstGeom prst="rect">
            <a:avLst/>
          </a:prstGeom>
          <a:no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从小到大排序得到</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，设最优解向量为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，显然，</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是装载问题</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的最优解，满足</a:t>
            </a:r>
            <a:r>
              <a:rPr lang="zh-CN" altLang="zh-CN" sz="2000" smtClean="0">
                <a:solidFill>
                  <a:srgbClr val="C00000"/>
                </a:solidFill>
                <a:latin typeface="Consolas" panose="020B0609020204030204" pitchFamily="49" charset="0"/>
                <a:ea typeface="微软雅黑" panose="020B0503020204020204" charset="-122"/>
                <a:cs typeface="Consolas" panose="020B0609020204030204" pitchFamily="49" charset="0"/>
              </a:rPr>
              <a:t>贪心最优子结构性质</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500042"/>
            <a:ext cx="8643998" cy="534949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216000" rtlCol="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问题表示</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w[]={0,5,2,6,4,3};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各集装箱重量</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不用下标</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的元素</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n=5,W=10;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求解结果表示</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maxw;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存放最优解的总重量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x[MAXN];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存放最优解向量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solve()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求解最优装载问题</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memset(x,0,sizeof(x));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初始化解向量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sort(w+1,w+n+1);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//w[1..n]</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递增排序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maxw=0;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restw=W;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剩余重量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i=1;i&lt;=n &amp;&amp;  w[i]&lt;=restw;i++)</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x[i]=1;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选择集装箱</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restw-=w[i];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减少剩余重量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maxw+=w[i];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累计装载总重量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395288" y="404813"/>
            <a:ext cx="8280400" cy="4093186"/>
          </a:xfrm>
          <a:prstGeom prst="rect">
            <a:avLst/>
          </a:prstGeom>
          <a:solidFill>
            <a:schemeClr val="accent1">
              <a:lumMod val="20000"/>
              <a:lumOff val="80000"/>
            </a:schemeClr>
          </a:solidFill>
          <a:ln w="9525">
            <a:noFill/>
            <a:miter lim="800000"/>
          </a:ln>
          <a:effectLst/>
        </p:spPr>
        <p:txBody>
          <a:bodyPr lIns="144000" tIns="180000" bIns="216000">
            <a:spAutoFit/>
          </a:bodyPr>
          <a:lstStyle/>
          <a:p>
            <a:pPr>
              <a:lnSpc>
                <a:spcPct val="150000"/>
              </a:lnSpc>
              <a:spcBef>
                <a:spcPts val="0"/>
              </a:spcBef>
            </a:pPr>
            <a:r>
              <a:rPr lang="zh-CN" altLang="en-US" sz="2000" dirty="0">
                <a:solidFill>
                  <a:srgbClr val="0000FF"/>
                </a:solidFill>
                <a:ea typeface="楷体" panose="02010609060101010101" pitchFamily="49" charset="-122"/>
                <a:cs typeface="Times New Roman" panose="02020603050405020304" pitchFamily="18" charset="0"/>
              </a:rPr>
              <a:t>　　贪</a:t>
            </a:r>
            <a:r>
              <a:rPr lang="zh-CN" altLang="en-US" sz="2000">
                <a:solidFill>
                  <a:srgbClr val="0000FF"/>
                </a:solidFill>
                <a:ea typeface="楷体" panose="02010609060101010101" pitchFamily="49" charset="-122"/>
                <a:cs typeface="Times New Roman" panose="02020603050405020304" pitchFamily="18" charset="0"/>
              </a:rPr>
              <a:t>心</a:t>
            </a:r>
            <a:r>
              <a:rPr lang="zh-CN" altLang="en-US" sz="2000" smtClean="0">
                <a:solidFill>
                  <a:srgbClr val="0000FF"/>
                </a:solidFill>
                <a:ea typeface="楷体" panose="02010609060101010101" pitchFamily="49" charset="-122"/>
                <a:cs typeface="Times New Roman" panose="02020603050405020304" pitchFamily="18" charset="0"/>
              </a:rPr>
              <a:t>法从</a:t>
            </a:r>
            <a:r>
              <a:rPr lang="zh-CN" altLang="en-US" sz="2000" dirty="0">
                <a:solidFill>
                  <a:srgbClr val="0000FF"/>
                </a:solidFill>
                <a:ea typeface="楷体" panose="02010609060101010101" pitchFamily="49" charset="-122"/>
                <a:cs typeface="Times New Roman" panose="02020603050405020304" pitchFamily="18" charset="0"/>
              </a:rPr>
              <a:t>问题的某一个初始解</a:t>
            </a:r>
            <a:r>
              <a:rPr lang="en-US" altLang="zh-CN" sz="2000" dirty="0">
                <a:solidFill>
                  <a:srgbClr val="0000FF"/>
                </a:solidFill>
                <a:ea typeface="楷体" panose="02010609060101010101" pitchFamily="49" charset="-122"/>
                <a:cs typeface="Times New Roman" panose="02020603050405020304" pitchFamily="18" charset="0"/>
              </a:rPr>
              <a:t>{}</a:t>
            </a:r>
            <a:r>
              <a:rPr lang="zh-CN" altLang="en-US" sz="2000">
                <a:solidFill>
                  <a:srgbClr val="0000FF"/>
                </a:solidFill>
                <a:ea typeface="楷体" panose="02010609060101010101" pitchFamily="49" charset="-122"/>
                <a:cs typeface="Times New Roman" panose="02020603050405020304" pitchFamily="18" charset="0"/>
              </a:rPr>
              <a:t>出</a:t>
            </a:r>
            <a:r>
              <a:rPr lang="zh-CN" altLang="en-US" sz="2000" smtClean="0">
                <a:solidFill>
                  <a:srgbClr val="0000FF"/>
                </a:solidFill>
                <a:ea typeface="楷体" panose="02010609060101010101" pitchFamily="49" charset="-122"/>
                <a:cs typeface="Times New Roman" panose="02020603050405020304" pitchFamily="18" charset="0"/>
              </a:rPr>
              <a:t>发，采</a:t>
            </a:r>
            <a:r>
              <a:rPr lang="zh-CN" altLang="en-US" sz="2000" dirty="0">
                <a:solidFill>
                  <a:srgbClr val="0000FF"/>
                </a:solidFill>
                <a:ea typeface="楷体" panose="02010609060101010101" pitchFamily="49" charset="-122"/>
                <a:cs typeface="Times New Roman" panose="02020603050405020304" pitchFamily="18" charset="0"/>
              </a:rPr>
              <a:t>用逐步构造最优解的方法向给定的目标</a:t>
            </a:r>
            <a:r>
              <a:rPr lang="zh-CN" altLang="en-US" sz="2000">
                <a:solidFill>
                  <a:srgbClr val="0000FF"/>
                </a:solidFill>
                <a:ea typeface="楷体" panose="02010609060101010101" pitchFamily="49" charset="-122"/>
                <a:cs typeface="Times New Roman" panose="02020603050405020304" pitchFamily="18" charset="0"/>
              </a:rPr>
              <a:t>前</a:t>
            </a:r>
            <a:r>
              <a:rPr lang="zh-CN" altLang="en-US" sz="2000" smtClean="0">
                <a:solidFill>
                  <a:srgbClr val="0000FF"/>
                </a:solidFill>
                <a:ea typeface="楷体" panose="02010609060101010101" pitchFamily="49" charset="-122"/>
                <a:cs typeface="Times New Roman" panose="02020603050405020304" pitchFamily="18" charset="0"/>
              </a:rPr>
              <a:t>进，每</a:t>
            </a:r>
            <a:r>
              <a:rPr lang="zh-CN" altLang="en-US" sz="2000" dirty="0">
                <a:solidFill>
                  <a:srgbClr val="0000FF"/>
                </a:solidFill>
                <a:ea typeface="楷体" panose="02010609060101010101" pitchFamily="49" charset="-122"/>
                <a:cs typeface="Times New Roman" panose="02020603050405020304" pitchFamily="18" charset="0"/>
              </a:rPr>
              <a:t>一步决策产生</a:t>
            </a:r>
            <a:r>
              <a:rPr lang="en-US" altLang="zh-CN" sz="2000" i="1" dirty="0">
                <a:solidFill>
                  <a:srgbClr val="0000FF"/>
                </a:solidFill>
                <a:ea typeface="楷体" panose="02010609060101010101" pitchFamily="49" charset="-122"/>
                <a:cs typeface="Times New Roman" panose="02020603050405020304" pitchFamily="18" charset="0"/>
              </a:rPr>
              <a:t>n</a:t>
            </a:r>
            <a:r>
              <a:rPr lang="en-US" altLang="zh-CN" sz="2000" dirty="0">
                <a:solidFill>
                  <a:srgbClr val="0000FF"/>
                </a:solidFill>
                <a:ea typeface="楷体" panose="02010609060101010101" pitchFamily="49" charset="-122"/>
                <a:cs typeface="Times New Roman" panose="02020603050405020304" pitchFamily="18" charset="0"/>
              </a:rPr>
              <a:t>-</a:t>
            </a:r>
            <a:r>
              <a:rPr lang="zh-CN" altLang="en-US" sz="2000" dirty="0">
                <a:solidFill>
                  <a:srgbClr val="0000FF"/>
                </a:solidFill>
                <a:ea typeface="楷体" panose="02010609060101010101" pitchFamily="49" charset="-122"/>
                <a:cs typeface="Times New Roman" panose="02020603050405020304" pitchFamily="18" charset="0"/>
              </a:rPr>
              <a:t>元组解</a:t>
            </a:r>
            <a:r>
              <a:rPr lang="zh-CN" altLang="en-US" sz="2000">
                <a:solidFill>
                  <a:srgbClr val="0000FF"/>
                </a:solidFill>
                <a:ea typeface="楷体" panose="02010609060101010101" pitchFamily="49" charset="-122"/>
                <a:cs typeface="Times New Roman" panose="02020603050405020304" pitchFamily="18" charset="0"/>
              </a:rPr>
              <a:t>（</a:t>
            </a:r>
            <a:r>
              <a:rPr lang="en-US" altLang="zh-CN" sz="2000" i="1" smtClean="0">
                <a:solidFill>
                  <a:srgbClr val="0000FF"/>
                </a:solidFill>
                <a:ea typeface="楷体" panose="02010609060101010101" pitchFamily="49" charset="-122"/>
                <a:cs typeface="Times New Roman" panose="02020603050405020304" pitchFamily="18" charset="0"/>
              </a:rPr>
              <a:t>x</a:t>
            </a:r>
            <a:r>
              <a:rPr lang="en-US" altLang="zh-CN" sz="2000" baseline="-25000" smtClean="0">
                <a:solidFill>
                  <a:srgbClr val="0000FF"/>
                </a:solidFill>
                <a:ea typeface="楷体" panose="02010609060101010101" pitchFamily="49" charset="-122"/>
                <a:cs typeface="Times New Roman" panose="02020603050405020304" pitchFamily="18" charset="0"/>
              </a:rPr>
              <a:t>0</a:t>
            </a:r>
            <a:r>
              <a:rPr lang="zh-CN" altLang="en-US" sz="2000" smtClean="0">
                <a:solidFill>
                  <a:srgbClr val="0000FF"/>
                </a:solidFill>
                <a:ea typeface="楷体" panose="02010609060101010101" pitchFamily="49" charset="-122"/>
                <a:cs typeface="Times New Roman" panose="02020603050405020304" pitchFamily="18" charset="0"/>
              </a:rPr>
              <a:t>，</a:t>
            </a:r>
            <a:r>
              <a:rPr lang="en-US" altLang="zh-CN" sz="2000" i="1" smtClean="0">
                <a:solidFill>
                  <a:srgbClr val="0000FF"/>
                </a:solidFill>
                <a:ea typeface="楷体" panose="02010609060101010101" pitchFamily="49" charset="-122"/>
                <a:cs typeface="Times New Roman" panose="02020603050405020304" pitchFamily="18" charset="0"/>
              </a:rPr>
              <a:t>x</a:t>
            </a:r>
            <a:r>
              <a:rPr lang="en-US" altLang="zh-CN" sz="2000" baseline="-25000" smtClean="0">
                <a:solidFill>
                  <a:srgbClr val="0000FF"/>
                </a:solidFill>
                <a:ea typeface="楷体" panose="02010609060101010101" pitchFamily="49" charset="-122"/>
                <a:cs typeface="Times New Roman" panose="02020603050405020304" pitchFamily="18" charset="0"/>
              </a:rPr>
              <a:t>1</a:t>
            </a:r>
            <a:r>
              <a:rPr lang="zh-CN" altLang="en-US" sz="2000" smtClean="0">
                <a:solidFill>
                  <a:srgbClr val="0000FF"/>
                </a:solidFill>
                <a:ea typeface="楷体" panose="02010609060101010101" pitchFamily="49" charset="-122"/>
                <a:cs typeface="Times New Roman" panose="02020603050405020304" pitchFamily="18" charset="0"/>
              </a:rPr>
              <a:t>，</a:t>
            </a:r>
            <a:r>
              <a:rPr lang="en-US" altLang="zh-CN" sz="2000" smtClean="0">
                <a:solidFill>
                  <a:srgbClr val="0000FF"/>
                </a:solidFill>
                <a:ea typeface="楷体" panose="02010609060101010101" pitchFamily="49" charset="-122"/>
                <a:cs typeface="Times New Roman" panose="02020603050405020304" pitchFamily="18" charset="0"/>
              </a:rPr>
              <a:t>…</a:t>
            </a:r>
            <a:r>
              <a:rPr lang="zh-CN" altLang="en-US" sz="2000" smtClean="0">
                <a:solidFill>
                  <a:srgbClr val="0000FF"/>
                </a:solidFill>
                <a:ea typeface="楷体" panose="02010609060101010101" pitchFamily="49" charset="-122"/>
                <a:cs typeface="Times New Roman" panose="02020603050405020304" pitchFamily="18" charset="0"/>
              </a:rPr>
              <a:t>，</a:t>
            </a:r>
            <a:r>
              <a:rPr lang="en-US" altLang="zh-CN" sz="2000" i="1" smtClean="0">
                <a:solidFill>
                  <a:srgbClr val="0000FF"/>
                </a:solidFill>
                <a:ea typeface="楷体" panose="02010609060101010101" pitchFamily="49" charset="-122"/>
                <a:cs typeface="Times New Roman" panose="02020603050405020304" pitchFamily="18" charset="0"/>
              </a:rPr>
              <a:t>x</a:t>
            </a:r>
            <a:r>
              <a:rPr lang="en-US" altLang="zh-CN" sz="2000" i="1" baseline="-25000" smtClean="0">
                <a:solidFill>
                  <a:srgbClr val="0000FF"/>
                </a:solidFill>
                <a:ea typeface="楷体" panose="02010609060101010101" pitchFamily="49" charset="-122"/>
                <a:cs typeface="Times New Roman" panose="02020603050405020304" pitchFamily="18" charset="0"/>
              </a:rPr>
              <a:t>n</a:t>
            </a:r>
            <a:r>
              <a:rPr lang="en-US" altLang="zh-CN" sz="2000" baseline="-25000" smtClean="0">
                <a:solidFill>
                  <a:srgbClr val="0000FF"/>
                </a:solidFill>
                <a:ea typeface="楷体" panose="02010609060101010101" pitchFamily="49" charset="-122"/>
                <a:cs typeface="Times New Roman" panose="02020603050405020304" pitchFamily="18" charset="0"/>
              </a:rPr>
              <a:t>-1</a:t>
            </a:r>
            <a:r>
              <a:rPr lang="zh-CN" altLang="en-US" sz="2000" dirty="0">
                <a:solidFill>
                  <a:srgbClr val="0000FF"/>
                </a:solidFill>
                <a:ea typeface="楷体" panose="02010609060101010101" pitchFamily="49" charset="-122"/>
                <a:cs typeface="Times New Roman" panose="02020603050405020304" pitchFamily="18" charset="0"/>
              </a:rPr>
              <a:t>）的一个分量。</a:t>
            </a:r>
            <a:endParaRPr lang="zh-CN" altLang="en-US" sz="2000" dirty="0">
              <a:solidFill>
                <a:srgbClr val="0000FF"/>
              </a:solidFill>
              <a:ea typeface="楷体" panose="02010609060101010101" pitchFamily="49" charset="-122"/>
              <a:cs typeface="Times New Roman" panose="02020603050405020304" pitchFamily="18" charset="0"/>
            </a:endParaRPr>
          </a:p>
          <a:p>
            <a:pPr>
              <a:lnSpc>
                <a:spcPct val="150000"/>
              </a:lnSpc>
              <a:spcBef>
                <a:spcPts val="0"/>
              </a:spcBef>
            </a:pPr>
            <a:r>
              <a:rPr lang="zh-CN" altLang="en-US" sz="2000" dirty="0">
                <a:solidFill>
                  <a:srgbClr val="0000FF"/>
                </a:solidFill>
                <a:ea typeface="楷体" panose="02010609060101010101" pitchFamily="49" charset="-122"/>
                <a:cs typeface="Times New Roman" panose="02020603050405020304" pitchFamily="18" charset="0"/>
              </a:rPr>
              <a:t>　　贪心法每一步上用作决策依据的选择准则被称为最优量度标准（或贪心准</a:t>
            </a:r>
            <a:r>
              <a:rPr lang="zh-CN" altLang="en-US" sz="2000">
                <a:solidFill>
                  <a:srgbClr val="0000FF"/>
                </a:solidFill>
                <a:ea typeface="楷体" panose="02010609060101010101" pitchFamily="49" charset="-122"/>
                <a:cs typeface="Times New Roman" panose="02020603050405020304" pitchFamily="18" charset="0"/>
              </a:rPr>
              <a:t>则</a:t>
            </a:r>
            <a:r>
              <a:rPr lang="zh-CN" altLang="en-US" sz="2000" smtClean="0">
                <a:solidFill>
                  <a:srgbClr val="0000FF"/>
                </a:solidFill>
                <a:ea typeface="楷体" panose="02010609060101010101" pitchFamily="49" charset="-122"/>
                <a:cs typeface="Times New Roman" panose="02020603050405020304" pitchFamily="18" charset="0"/>
              </a:rPr>
              <a:t>），也</a:t>
            </a:r>
            <a:r>
              <a:rPr lang="zh-CN" altLang="en-US" sz="2000" dirty="0">
                <a:solidFill>
                  <a:srgbClr val="0000FF"/>
                </a:solidFill>
                <a:ea typeface="楷体" panose="02010609060101010101" pitchFamily="49" charset="-122"/>
                <a:cs typeface="Times New Roman" panose="02020603050405020304" pitchFamily="18" charset="0"/>
              </a:rPr>
              <a:t>就</a:t>
            </a:r>
            <a:r>
              <a:rPr lang="zh-CN" altLang="en-US" sz="2000">
                <a:solidFill>
                  <a:srgbClr val="0000FF"/>
                </a:solidFill>
                <a:ea typeface="楷体" panose="02010609060101010101" pitchFamily="49" charset="-122"/>
                <a:cs typeface="Times New Roman" panose="02020603050405020304" pitchFamily="18" charset="0"/>
              </a:rPr>
              <a:t>是</a:t>
            </a:r>
            <a:r>
              <a:rPr lang="zh-CN" altLang="en-US" sz="2000" smtClean="0">
                <a:solidFill>
                  <a:srgbClr val="0000FF"/>
                </a:solidFill>
                <a:ea typeface="楷体" panose="02010609060101010101" pitchFamily="49" charset="-122"/>
                <a:cs typeface="Times New Roman" panose="02020603050405020304" pitchFamily="18" charset="0"/>
              </a:rPr>
              <a:t>说，在</a:t>
            </a:r>
            <a:r>
              <a:rPr lang="zh-CN" altLang="en-US" sz="2000" dirty="0">
                <a:solidFill>
                  <a:srgbClr val="0000FF"/>
                </a:solidFill>
                <a:ea typeface="楷体" panose="02010609060101010101" pitchFamily="49" charset="-122"/>
                <a:cs typeface="Times New Roman" panose="02020603050405020304" pitchFamily="18" charset="0"/>
              </a:rPr>
              <a:t>选择解分量的过</a:t>
            </a:r>
            <a:r>
              <a:rPr lang="zh-CN" altLang="en-US" sz="2000">
                <a:solidFill>
                  <a:srgbClr val="0000FF"/>
                </a:solidFill>
                <a:ea typeface="楷体" panose="02010609060101010101" pitchFamily="49" charset="-122"/>
                <a:cs typeface="Times New Roman" panose="02020603050405020304" pitchFamily="18" charset="0"/>
              </a:rPr>
              <a:t>程</a:t>
            </a:r>
            <a:r>
              <a:rPr lang="zh-CN" altLang="en-US" sz="2000" smtClean="0">
                <a:solidFill>
                  <a:srgbClr val="0000FF"/>
                </a:solidFill>
                <a:ea typeface="楷体" panose="02010609060101010101" pitchFamily="49" charset="-122"/>
                <a:cs typeface="Times New Roman" panose="02020603050405020304" pitchFamily="18" charset="0"/>
              </a:rPr>
              <a:t>中，添</a:t>
            </a:r>
            <a:r>
              <a:rPr lang="zh-CN" altLang="en-US" sz="2000" dirty="0">
                <a:solidFill>
                  <a:srgbClr val="0000FF"/>
                </a:solidFill>
                <a:ea typeface="楷体" panose="02010609060101010101" pitchFamily="49" charset="-122"/>
                <a:cs typeface="Times New Roman" panose="02020603050405020304" pitchFamily="18" charset="0"/>
              </a:rPr>
              <a:t>加新的解分量</a:t>
            </a:r>
            <a:r>
              <a:rPr lang="en-US" altLang="zh-CN" sz="2000" i="1" err="1">
                <a:solidFill>
                  <a:srgbClr val="0000FF"/>
                </a:solidFill>
                <a:ea typeface="楷体" panose="02010609060101010101" pitchFamily="49" charset="-122"/>
                <a:cs typeface="Times New Roman" panose="02020603050405020304" pitchFamily="18" charset="0"/>
              </a:rPr>
              <a:t>x</a:t>
            </a:r>
            <a:r>
              <a:rPr lang="en-US" altLang="zh-CN" sz="2000" i="1" baseline="-25000" err="1">
                <a:solidFill>
                  <a:srgbClr val="0000FF"/>
                </a:solidFill>
                <a:ea typeface="楷体" panose="02010609060101010101" pitchFamily="49" charset="-122"/>
                <a:cs typeface="Times New Roman" panose="02020603050405020304" pitchFamily="18" charset="0"/>
              </a:rPr>
              <a:t>k</a:t>
            </a:r>
            <a:r>
              <a:rPr lang="zh-CN" altLang="en-US" sz="2000" smtClean="0">
                <a:solidFill>
                  <a:srgbClr val="0000FF"/>
                </a:solidFill>
                <a:ea typeface="楷体" panose="02010609060101010101" pitchFamily="49" charset="-122"/>
                <a:cs typeface="Times New Roman" panose="02020603050405020304" pitchFamily="18" charset="0"/>
              </a:rPr>
              <a:t>后，形</a:t>
            </a:r>
            <a:r>
              <a:rPr lang="zh-CN" altLang="en-US" sz="2000" dirty="0">
                <a:solidFill>
                  <a:srgbClr val="0000FF"/>
                </a:solidFill>
                <a:ea typeface="楷体" panose="02010609060101010101" pitchFamily="49" charset="-122"/>
                <a:cs typeface="Times New Roman" panose="02020603050405020304" pitchFamily="18" charset="0"/>
              </a:rPr>
              <a:t>成的部分解</a:t>
            </a:r>
            <a:r>
              <a:rPr lang="zh-CN" altLang="en-US" sz="2000">
                <a:solidFill>
                  <a:srgbClr val="0000FF"/>
                </a:solidFill>
                <a:ea typeface="楷体" panose="02010609060101010101" pitchFamily="49" charset="-122"/>
                <a:cs typeface="Times New Roman" panose="02020603050405020304" pitchFamily="18" charset="0"/>
              </a:rPr>
              <a:t>（</a:t>
            </a:r>
            <a:r>
              <a:rPr lang="en-US" altLang="zh-CN" sz="2000" i="1" smtClean="0">
                <a:solidFill>
                  <a:srgbClr val="0000FF"/>
                </a:solidFill>
                <a:ea typeface="楷体" panose="02010609060101010101" pitchFamily="49" charset="-122"/>
                <a:cs typeface="Times New Roman" panose="02020603050405020304" pitchFamily="18" charset="0"/>
              </a:rPr>
              <a:t>x</a:t>
            </a:r>
            <a:r>
              <a:rPr lang="en-US" altLang="zh-CN" sz="2000" baseline="-25000" smtClean="0">
                <a:solidFill>
                  <a:srgbClr val="0000FF"/>
                </a:solidFill>
                <a:ea typeface="楷体" panose="02010609060101010101" pitchFamily="49" charset="-122"/>
                <a:cs typeface="Times New Roman" panose="02020603050405020304" pitchFamily="18" charset="0"/>
              </a:rPr>
              <a:t>0</a:t>
            </a:r>
            <a:r>
              <a:rPr lang="zh-CN" altLang="en-US" sz="2000" smtClean="0">
                <a:solidFill>
                  <a:srgbClr val="0000FF"/>
                </a:solidFill>
                <a:ea typeface="楷体" panose="02010609060101010101" pitchFamily="49" charset="-122"/>
                <a:cs typeface="Times New Roman" panose="02020603050405020304" pitchFamily="18" charset="0"/>
              </a:rPr>
              <a:t>，</a:t>
            </a:r>
            <a:r>
              <a:rPr lang="en-US" altLang="zh-CN" sz="2000" i="1" smtClean="0">
                <a:solidFill>
                  <a:srgbClr val="0000FF"/>
                </a:solidFill>
                <a:ea typeface="楷体" panose="02010609060101010101" pitchFamily="49" charset="-122"/>
                <a:cs typeface="Times New Roman" panose="02020603050405020304" pitchFamily="18" charset="0"/>
              </a:rPr>
              <a:t>x</a:t>
            </a:r>
            <a:r>
              <a:rPr lang="en-US" altLang="zh-CN" sz="2000" baseline="-25000" smtClean="0">
                <a:solidFill>
                  <a:srgbClr val="0000FF"/>
                </a:solidFill>
                <a:ea typeface="楷体" panose="02010609060101010101" pitchFamily="49" charset="-122"/>
                <a:cs typeface="Times New Roman" panose="02020603050405020304" pitchFamily="18" charset="0"/>
              </a:rPr>
              <a:t>1</a:t>
            </a:r>
            <a:r>
              <a:rPr lang="zh-CN" altLang="en-US" sz="2000" smtClean="0">
                <a:solidFill>
                  <a:srgbClr val="0000FF"/>
                </a:solidFill>
                <a:ea typeface="楷体" panose="02010609060101010101" pitchFamily="49" charset="-122"/>
                <a:cs typeface="Times New Roman" panose="02020603050405020304" pitchFamily="18" charset="0"/>
              </a:rPr>
              <a:t>，</a:t>
            </a:r>
            <a:r>
              <a:rPr lang="en-US" altLang="zh-CN" sz="2000" smtClean="0">
                <a:solidFill>
                  <a:srgbClr val="0000FF"/>
                </a:solidFill>
                <a:ea typeface="楷体" panose="02010609060101010101" pitchFamily="49" charset="-122"/>
                <a:cs typeface="Times New Roman" panose="02020603050405020304" pitchFamily="18" charset="0"/>
              </a:rPr>
              <a:t>…</a:t>
            </a:r>
            <a:r>
              <a:rPr lang="zh-CN" altLang="en-US" sz="2000" smtClean="0">
                <a:solidFill>
                  <a:srgbClr val="0000FF"/>
                </a:solidFill>
                <a:ea typeface="楷体" panose="02010609060101010101" pitchFamily="49" charset="-122"/>
                <a:cs typeface="Times New Roman" panose="02020603050405020304" pitchFamily="18" charset="0"/>
              </a:rPr>
              <a:t>，</a:t>
            </a:r>
            <a:r>
              <a:rPr lang="en-US" altLang="zh-CN" sz="2000" i="1" smtClean="0">
                <a:solidFill>
                  <a:srgbClr val="0000FF"/>
                </a:solidFill>
                <a:ea typeface="楷体" panose="02010609060101010101" pitchFamily="49" charset="-122"/>
                <a:cs typeface="Times New Roman" panose="02020603050405020304" pitchFamily="18" charset="0"/>
              </a:rPr>
              <a:t>x</a:t>
            </a:r>
            <a:r>
              <a:rPr lang="en-US" altLang="zh-CN" sz="2000" i="1" baseline="-25000" smtClean="0">
                <a:solidFill>
                  <a:srgbClr val="0000FF"/>
                </a:solidFill>
                <a:ea typeface="楷体" panose="02010609060101010101" pitchFamily="49" charset="-122"/>
                <a:cs typeface="Times New Roman" panose="02020603050405020304" pitchFamily="18" charset="0"/>
              </a:rPr>
              <a:t>k</a:t>
            </a:r>
            <a:r>
              <a:rPr lang="en-US" altLang="zh-CN" sz="2000" dirty="0">
                <a:solidFill>
                  <a:srgbClr val="0000FF"/>
                </a:solidFill>
                <a:ea typeface="楷体" panose="02010609060101010101" pitchFamily="49" charset="-122"/>
                <a:cs typeface="Times New Roman" panose="02020603050405020304" pitchFamily="18" charset="0"/>
              </a:rPr>
              <a:t>)</a:t>
            </a:r>
            <a:r>
              <a:rPr lang="zh-CN" altLang="en-US" sz="2000" dirty="0">
                <a:solidFill>
                  <a:srgbClr val="0000FF"/>
                </a:solidFill>
                <a:ea typeface="楷体" panose="02010609060101010101" pitchFamily="49" charset="-122"/>
                <a:cs typeface="Times New Roman" panose="02020603050405020304" pitchFamily="18" charset="0"/>
              </a:rPr>
              <a:t>不违反可行解约束条件。</a:t>
            </a:r>
            <a:endParaRPr lang="zh-CN" altLang="en-US" sz="2000" dirty="0">
              <a:solidFill>
                <a:srgbClr val="0000FF"/>
              </a:solidFill>
              <a:ea typeface="楷体" panose="02010609060101010101" pitchFamily="49" charset="-122"/>
              <a:cs typeface="Times New Roman" panose="02020603050405020304" pitchFamily="18" charset="0"/>
            </a:endParaRPr>
          </a:p>
          <a:p>
            <a:pPr>
              <a:lnSpc>
                <a:spcPct val="150000"/>
              </a:lnSpc>
              <a:spcBef>
                <a:spcPts val="0"/>
              </a:spcBef>
            </a:pPr>
            <a:r>
              <a:rPr lang="zh-CN" altLang="en-US" sz="2000" dirty="0">
                <a:solidFill>
                  <a:srgbClr val="0000FF"/>
                </a:solidFill>
                <a:ea typeface="楷体" panose="02010609060101010101" pitchFamily="49" charset="-122"/>
                <a:cs typeface="Times New Roman" panose="02020603050405020304" pitchFamily="18" charset="0"/>
              </a:rPr>
              <a:t>　　每一次贪心选择都将所求问题简化为规模更小的子</a:t>
            </a:r>
            <a:r>
              <a:rPr lang="zh-CN" altLang="en-US" sz="2000">
                <a:solidFill>
                  <a:srgbClr val="0000FF"/>
                </a:solidFill>
                <a:ea typeface="楷体" panose="02010609060101010101" pitchFamily="49" charset="-122"/>
                <a:cs typeface="Times New Roman" panose="02020603050405020304" pitchFamily="18" charset="0"/>
              </a:rPr>
              <a:t>问</a:t>
            </a:r>
            <a:r>
              <a:rPr lang="zh-CN" altLang="en-US" sz="2000" smtClean="0">
                <a:solidFill>
                  <a:srgbClr val="0000FF"/>
                </a:solidFill>
                <a:ea typeface="楷体" panose="02010609060101010101" pitchFamily="49" charset="-122"/>
                <a:cs typeface="Times New Roman" panose="02020603050405020304" pitchFamily="18" charset="0"/>
              </a:rPr>
              <a:t>题，并</a:t>
            </a:r>
            <a:r>
              <a:rPr lang="zh-CN" altLang="en-US" sz="2000" dirty="0">
                <a:solidFill>
                  <a:srgbClr val="C00000"/>
                </a:solidFill>
                <a:ea typeface="楷体" panose="02010609060101010101" pitchFamily="49" charset="-122"/>
                <a:cs typeface="Times New Roman" panose="02020603050405020304" pitchFamily="18" charset="0"/>
              </a:rPr>
              <a:t>期望</a:t>
            </a:r>
            <a:r>
              <a:rPr lang="zh-CN" altLang="en-US" sz="2000" dirty="0">
                <a:solidFill>
                  <a:srgbClr val="0000FF"/>
                </a:solidFill>
                <a:ea typeface="楷体" panose="02010609060101010101" pitchFamily="49" charset="-122"/>
                <a:cs typeface="Times New Roman" panose="02020603050405020304" pitchFamily="18" charset="0"/>
              </a:rPr>
              <a:t>通过每次所做的局部最优选择产生出一个全局最优解。</a:t>
            </a:r>
            <a:endParaRPr lang="zh-CN" altLang="en-US" sz="2000" dirty="0">
              <a:solidFill>
                <a:srgbClr val="0000FF"/>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82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8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480" y="2928934"/>
            <a:ext cx="4143404" cy="1748510"/>
          </a:xfrm>
          <a:prstGeom prst="rect">
            <a:avLst/>
          </a:prstGeom>
        </p:spPr>
        <p:style>
          <a:lnRef idx="2">
            <a:schemeClr val="accent6"/>
          </a:lnRef>
          <a:fillRef idx="1">
            <a:schemeClr val="lt1"/>
          </a:fillRef>
          <a:effectRef idx="0">
            <a:schemeClr val="accent6"/>
          </a:effectRef>
          <a:fontRef idx="minor">
            <a:schemeClr val="dk1"/>
          </a:fontRef>
        </p:style>
        <p:txBody>
          <a:bodyPr wrap="square" lIns="216000" tIns="180000" bIns="180000" rtlCol="0">
            <a:spAutoFit/>
          </a:bodyPr>
          <a:lstStyle/>
          <a:p>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最优方案</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选取重量为</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的集装箱</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选取重量为</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的集装箱</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选取重量为</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的集装箱</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总重量</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=9</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571472" y="928670"/>
            <a:ext cx="7715304" cy="91751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44000" tIns="180000" bIns="180000"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w[]={0,5,2,6,4,3};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各集装箱重量</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不用下标</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的元素</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n=5,W=10;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下箭头 3"/>
          <p:cNvSpPr/>
          <p:nvPr/>
        </p:nvSpPr>
        <p:spPr>
          <a:xfrm>
            <a:off x="3428992" y="1928802"/>
            <a:ext cx="357190" cy="78581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928802"/>
            <a:ext cx="7715304" cy="1061829"/>
          </a:xfrm>
          <a:prstGeom prst="rect">
            <a:avLst/>
          </a:prstGeom>
          <a:noFill/>
        </p:spPr>
        <p:txBody>
          <a:bodyPr wrap="square" rtlCol="0">
            <a:spAutoFit/>
          </a:bodyPr>
          <a:lstStyle/>
          <a:p>
            <a:pPr>
              <a:lnSpc>
                <a:spcPct val="150000"/>
              </a:lnSpc>
            </a:pPr>
            <a:r>
              <a:rPr lang="en-US" altLang="zh-CN" sz="2200" smtClean="0">
                <a:solidFill>
                  <a:srgbClr val="0000FF"/>
                </a:solidFill>
                <a:latin typeface="微软雅黑" panose="020B0503020204020204" charset="-122"/>
                <a:ea typeface="微软雅黑" panose="020B0503020204020204" charset="-122"/>
                <a:cs typeface="Consolas" panose="020B0609020204030204" pitchFamily="49" charset="0"/>
              </a:rPr>
              <a:t>  </a:t>
            </a:r>
            <a:r>
              <a:rPr lang="en-US" altLang="zh-CN" sz="2200" smtClean="0">
                <a:solidFill>
                  <a:srgbClr val="0000FF"/>
                </a:solidFill>
                <a:latin typeface="微软雅黑" panose="020B0503020204020204" charset="-122"/>
                <a:ea typeface="微软雅黑" panose="020B0503020204020204" charset="-122"/>
                <a:cs typeface="Consolas" panose="020B0609020204030204" pitchFamily="49" charset="0"/>
              </a:rPr>
              <a:t>  </a:t>
            </a:r>
            <a:r>
              <a:rPr lang="zh-CN" altLang="zh-CN" sz="2200" smtClean="0">
                <a:solidFill>
                  <a:srgbClr val="FF0000"/>
                </a:solidFill>
                <a:latin typeface="微软雅黑" panose="020B0503020204020204" charset="-122"/>
                <a:ea typeface="微软雅黑" panose="020B0503020204020204" charset="-122"/>
                <a:cs typeface="Consolas" panose="020B0609020204030204" pitchFamily="49" charset="0"/>
              </a:rPr>
              <a:t>【算法分析】</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算法的主要时间花费在排序上，时间复杂度为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log</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357166"/>
            <a:ext cx="432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7.5 </a:t>
            </a:r>
            <a:r>
              <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求解田忌赛马问题</a:t>
            </a:r>
            <a:endPar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endParaRPr>
          </a:p>
        </p:txBody>
      </p:sp>
      <p:sp>
        <p:nvSpPr>
          <p:cNvPr id="3" name="TextBox 2"/>
          <p:cNvSpPr txBox="1"/>
          <p:nvPr/>
        </p:nvSpPr>
        <p:spPr>
          <a:xfrm>
            <a:off x="285720" y="1142984"/>
            <a:ext cx="8572560" cy="4161011"/>
          </a:xfrm>
          <a:prstGeom prst="rect">
            <a:avLst/>
          </a:prstGeom>
          <a:noFill/>
        </p:spPr>
        <p:txBody>
          <a:bodyPr wrap="square" rtlCol="0">
            <a:spAutoFit/>
          </a:bodyPr>
          <a:lstStyle/>
          <a:p>
            <a:pPr>
              <a:lnSpc>
                <a:spcPts val="3200"/>
              </a:lnSpc>
            </a:pPr>
            <a:r>
              <a:rPr lang="en-US" altLang="zh-CN" sz="2200" smtClean="0">
                <a:solidFill>
                  <a:srgbClr val="0000FF"/>
                </a:solidFill>
                <a:latin typeface="微软雅黑" panose="020B0503020204020204" charset="-122"/>
                <a:ea typeface="微软雅黑" panose="020B0503020204020204" charset="-122"/>
                <a:cs typeface="Consolas" panose="020B0609020204030204" pitchFamily="49" charset="0"/>
              </a:rPr>
              <a:t>    </a:t>
            </a:r>
            <a:r>
              <a:rPr lang="zh-CN" altLang="zh-CN" sz="2200" smtClean="0">
                <a:solidFill>
                  <a:srgbClr val="FF0000"/>
                </a:solidFill>
                <a:latin typeface="微软雅黑" panose="020B0503020204020204" charset="-122"/>
                <a:ea typeface="微软雅黑" panose="020B0503020204020204" charset="-122"/>
                <a:cs typeface="Consolas" panose="020B0609020204030204" pitchFamily="49" charset="0"/>
              </a:rPr>
              <a:t>【问题描述】</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二千多年前的战国时期，齐威王与大将田忌赛马。双方约定每人各出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300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匹马，并且在上、中、下三个等级中各选一匹进行比赛，由于齐威王每个等级的马都比田忌的马略强，比赛的结果可想而知。现在双方各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匹马，依次派出一匹马进行比赛，每一轮获胜的一方将从输的一方得到</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200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银币，平局则不用出钱，田忌已知所有马的速度值并可以安排出场顺序，问他如何安排比赛获得的银币最多。</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输入：</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输入包含多个测试用例，每个测试用例的第一行正整数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1000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）马的数量，后两行分别是</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个整数，表示田忌和齐威王的马的速度值。输入</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结束。</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输出：</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每个测试用例输出一行，表示田忌获得的最多银币数。</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1142984"/>
            <a:ext cx="6429420" cy="4932665"/>
          </a:xfrm>
          <a:prstGeom prst="rect">
            <a:avLst/>
          </a:prstGeom>
        </p:spPr>
        <p:style>
          <a:lnRef idx="2">
            <a:schemeClr val="accent2"/>
          </a:lnRef>
          <a:fillRef idx="1">
            <a:schemeClr val="lt1"/>
          </a:fillRef>
          <a:effectRef idx="0">
            <a:schemeClr val="accent2"/>
          </a:effectRef>
          <a:fontRef idx="minor">
            <a:schemeClr val="dk1"/>
          </a:fontRef>
        </p:style>
        <p:txBody>
          <a:bodyPr wrap="square" lIns="216000" tIns="144000" rIns="144000" bIns="144000" rtlCol="0">
            <a:spAutoFit/>
          </a:bodyPr>
          <a:lstStyle/>
          <a:p>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输入样例：</a:t>
            </a:r>
            <a:endPar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a:p>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92 83 71</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95 87 74</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20 20</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20 20</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20 19</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22 18</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样例输出：</a:t>
            </a:r>
            <a:endPar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a:p>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200</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500042"/>
            <a:ext cx="8501122" cy="2908489"/>
          </a:xfrm>
          <a:prstGeom prst="rect">
            <a:avLst/>
          </a:prstGeom>
          <a:solidFill>
            <a:schemeClr val="accent6">
              <a:lumMod val="20000"/>
              <a:lumOff val="80000"/>
            </a:schemeClr>
          </a:solidFill>
        </p:spPr>
        <p:txBody>
          <a:bodyPr wrap="square" rtlCol="0">
            <a:spAutoFit/>
          </a:bodyPr>
          <a:lstStyle/>
          <a:p>
            <a:pPr>
              <a:lnSpc>
                <a:spcPct val="150000"/>
              </a:lnSpc>
            </a:pPr>
            <a:r>
              <a:rPr lang="en-US" altLang="zh-CN" sz="2200" smtClean="0">
                <a:solidFill>
                  <a:srgbClr val="0000FF"/>
                </a:solidFill>
                <a:latin typeface="微软雅黑" panose="020B0503020204020204" charset="-122"/>
                <a:ea typeface="微软雅黑" panose="020B0503020204020204" charset="-122"/>
                <a:cs typeface="Consolas" panose="020B0609020204030204" pitchFamily="49" charset="0"/>
              </a:rPr>
              <a:t>   </a:t>
            </a:r>
            <a:r>
              <a:rPr lang="en-US" altLang="zh-CN" sz="2200" smtClean="0">
                <a:solidFill>
                  <a:srgbClr val="0000FF"/>
                </a:solidFill>
                <a:latin typeface="微软雅黑" panose="020B0503020204020204" charset="-122"/>
                <a:ea typeface="微软雅黑" panose="020B0503020204020204" charset="-122"/>
                <a:cs typeface="Consolas" panose="020B0609020204030204" pitchFamily="49" charset="0"/>
              </a:rPr>
              <a:t> </a:t>
            </a:r>
            <a:r>
              <a:rPr lang="zh-CN" altLang="zh-CN" sz="2200" smtClean="0">
                <a:solidFill>
                  <a:srgbClr val="FF0000"/>
                </a:solidFill>
                <a:latin typeface="微软雅黑" panose="020B0503020204020204" charset="-122"/>
                <a:ea typeface="微软雅黑" panose="020B0503020204020204" charset="-122"/>
                <a:cs typeface="Consolas" panose="020B0609020204030204" pitchFamily="49" charset="0"/>
              </a:rPr>
              <a:t>【</a:t>
            </a:r>
            <a:r>
              <a:rPr lang="zh-CN" altLang="zh-CN" sz="2200" smtClean="0">
                <a:solidFill>
                  <a:srgbClr val="FF0000"/>
                </a:solidFill>
                <a:latin typeface="微软雅黑" panose="020B0503020204020204" charset="-122"/>
                <a:ea typeface="微软雅黑" panose="020B0503020204020204" charset="-122"/>
                <a:cs typeface="Consolas" panose="020B0609020204030204" pitchFamily="49" charset="0"/>
              </a:rPr>
              <a:t>问题求解】</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田忌的马速度用数组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表示，齐威王的马速度用数组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表示，将</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数组递增排序。采用常识性的贪心思路，分以下几种情况：</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）田忌最快的马比齐威王最快的马快</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即</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[righta]&gt;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[rightb]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，则两者比赛（两个最快的马比赛），田忌赢。因为此时田忌最快的马一定赢，而选择与齐威王最快的马比赛对于田忌来说是最优的，</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下</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图中“■”代表已经比赛的马，“□”代表尚未比赛的马，箭头指向的马速度更快。</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80578" name="Rectangle 2"/>
          <p:cNvSpPr>
            <a:spLocks noChangeArrowheads="1"/>
          </p:cNvSpPr>
          <p:nvPr/>
        </p:nvSpPr>
        <p:spPr bwMode="auto">
          <a:xfrm>
            <a:off x="1957368" y="4184662"/>
            <a:ext cx="2162202" cy="315908"/>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just" defTabSz="914400" rtl="0" eaLnBrk="1" fontAlgn="base" latinLnBrk="0" hangingPunct="1">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ea typeface="楷体" panose="02010609060101010101" pitchFamily="49" charset="-122"/>
                <a:cs typeface="Times New Roman" panose="02020603050405020304" pitchFamily="18" charset="0"/>
              </a:rPr>
              <a:t>…□□□□□…</a:t>
            </a:r>
            <a:r>
              <a:rPr kumimoji="0" lang="en-US" altLang="zh-CN" sz="1600" b="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a:t>
            </a:r>
            <a:endParaRPr kumimoji="0" lang="zh-CN" altLang="zh-CN" sz="1600" b="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0579" name="Rectangle 3"/>
          <p:cNvSpPr>
            <a:spLocks noChangeArrowheads="1"/>
          </p:cNvSpPr>
          <p:nvPr/>
        </p:nvSpPr>
        <p:spPr bwMode="auto">
          <a:xfrm>
            <a:off x="2008170" y="3857628"/>
            <a:ext cx="234950" cy="147637"/>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80000"/>
              </a:lnSpc>
              <a:spcBef>
                <a:spcPct val="0"/>
              </a:spcBef>
              <a:spcAft>
                <a:spcPct val="0"/>
              </a:spcAft>
              <a:buClrTx/>
              <a:buSzTx/>
              <a:buFontTx/>
              <a:buNone/>
            </a:pPr>
            <a:r>
              <a:rPr kumimoji="0" lang="zh-CN" altLang="en-US" sz="20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慢</a:t>
            </a:r>
            <a:endParaRPr kumimoji="0" lang="zh-CN" sz="20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0580" name="Rectangle 4"/>
          <p:cNvSpPr>
            <a:spLocks noChangeArrowheads="1"/>
          </p:cNvSpPr>
          <p:nvPr/>
        </p:nvSpPr>
        <p:spPr bwMode="auto">
          <a:xfrm>
            <a:off x="3884620" y="3863978"/>
            <a:ext cx="184150" cy="146050"/>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80000"/>
              </a:lnSpc>
              <a:spcBef>
                <a:spcPct val="0"/>
              </a:spcBef>
              <a:spcAft>
                <a:spcPct val="0"/>
              </a:spcAft>
              <a:buClrTx/>
              <a:buSzTx/>
              <a:buFontTx/>
              <a:buNone/>
            </a:pPr>
            <a:r>
              <a:rPr kumimoji="0" lang="zh-CN" altLang="en-US" sz="20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快</a:t>
            </a:r>
            <a:endParaRPr kumimoji="0" lang="zh-CN" sz="20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0581" name="Rectangle 5"/>
          <p:cNvSpPr>
            <a:spLocks noChangeArrowheads="1"/>
          </p:cNvSpPr>
          <p:nvPr/>
        </p:nvSpPr>
        <p:spPr bwMode="auto">
          <a:xfrm>
            <a:off x="1649392" y="4229112"/>
            <a:ext cx="165100" cy="147637"/>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80000"/>
              </a:lnSpc>
              <a:spcBef>
                <a:spcPct val="0"/>
              </a:spcBef>
              <a:spcAft>
                <a:spcPct val="0"/>
              </a:spcAft>
              <a:buClrTx/>
              <a:buSzTx/>
              <a:buFontTx/>
              <a:buNone/>
            </a:pPr>
            <a:r>
              <a:rPr kumimoji="0" lang="en-US" altLang="zh-CN" sz="2000" i="1"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a</a:t>
            </a:r>
            <a:endParaRPr kumimoji="0" lang="zh-CN" altLang="zh-CN" sz="20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0582" name="Rectangle 6"/>
          <p:cNvSpPr>
            <a:spLocks noChangeArrowheads="1"/>
          </p:cNvSpPr>
          <p:nvPr/>
        </p:nvSpPr>
        <p:spPr bwMode="auto">
          <a:xfrm>
            <a:off x="1957368" y="4921264"/>
            <a:ext cx="2143140" cy="293686"/>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just" defTabSz="914400" rtl="0" eaLnBrk="1" fontAlgn="base" latinLnBrk="0" hangingPunct="1">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ea typeface="楷体" panose="02010609060101010101" pitchFamily="49" charset="-122"/>
                <a:cs typeface="Times New Roman" panose="02020603050405020304" pitchFamily="18" charset="0"/>
              </a:rPr>
              <a:t>…□□□□□…</a:t>
            </a:r>
            <a:r>
              <a:rPr kumimoji="0" lang="en-US" altLang="zh-CN" sz="1600" b="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a:t>
            </a:r>
            <a:endParaRPr kumimoji="0" lang="zh-CN" altLang="zh-CN" sz="1600" b="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0583" name="Rectangle 7"/>
          <p:cNvSpPr>
            <a:spLocks noChangeArrowheads="1"/>
          </p:cNvSpPr>
          <p:nvPr/>
        </p:nvSpPr>
        <p:spPr bwMode="auto">
          <a:xfrm>
            <a:off x="1643042" y="4965714"/>
            <a:ext cx="165100" cy="147637"/>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80000"/>
              </a:lnSpc>
              <a:spcBef>
                <a:spcPct val="0"/>
              </a:spcBef>
              <a:spcAft>
                <a:spcPct val="0"/>
              </a:spcAft>
              <a:buClrTx/>
              <a:buSzTx/>
              <a:buFontTx/>
              <a:buNone/>
            </a:pPr>
            <a:r>
              <a:rPr kumimoji="0" lang="en-US" altLang="zh-CN" sz="2000" i="1"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b</a:t>
            </a:r>
            <a:endParaRPr kumimoji="0" lang="zh-CN" altLang="zh-CN" sz="20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0584" name="Rectangle 8"/>
          <p:cNvSpPr>
            <a:spLocks noChangeArrowheads="1"/>
          </p:cNvSpPr>
          <p:nvPr/>
        </p:nvSpPr>
        <p:spPr bwMode="auto">
          <a:xfrm>
            <a:off x="2786050" y="5429264"/>
            <a:ext cx="3786214" cy="28575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spcBef>
                <a:spcPct val="0"/>
              </a:spcBef>
              <a:spcAft>
                <a:spcPct val="0"/>
              </a:spcAft>
              <a:buClrTx/>
              <a:buSzTx/>
              <a:buFontTx/>
              <a:buNone/>
            </a:pPr>
            <a:r>
              <a:rPr kumimoji="0" lang="en-US" altLang="zh-CN" sz="1800" i="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a</a:t>
            </a:r>
            <a:r>
              <a:rPr kumimoji="0" lang="en-US" altLang="zh-CN" sz="1800"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[righta]&gt;</a:t>
            </a:r>
            <a:r>
              <a:rPr kumimoji="0" lang="en-US" altLang="zh-CN" sz="1800" i="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b</a:t>
            </a:r>
            <a:r>
              <a:rPr kumimoji="0" lang="en-US" altLang="zh-CN" sz="1800"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[rightb]</a:t>
            </a:r>
            <a:r>
              <a:rPr kumimoji="0" lang="zh-CN" altLang="en-US" sz="1800"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kumimoji="0" lang="en-US" altLang="zh-CN" sz="1800"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ans+=200</a:t>
            </a:r>
            <a:endParaRPr kumimoji="0" lang="zh-CN" altLang="zh-CN" sz="1800"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p:txBody>
      </p:sp>
      <p:sp>
        <p:nvSpPr>
          <p:cNvPr id="280585" name="Rectangle 9"/>
          <p:cNvSpPr>
            <a:spLocks noChangeArrowheads="1"/>
          </p:cNvSpPr>
          <p:nvPr/>
        </p:nvSpPr>
        <p:spPr bwMode="auto">
          <a:xfrm>
            <a:off x="5054612" y="4184662"/>
            <a:ext cx="2089156" cy="315908"/>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just" defTabSz="914400" rtl="0" eaLnBrk="1" fontAlgn="base" latinLnBrk="0" hangingPunct="1">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ea typeface="楷体" panose="02010609060101010101" pitchFamily="49" charset="-122"/>
                <a:cs typeface="Times New Roman" panose="02020603050405020304" pitchFamily="18" charset="0"/>
              </a:rPr>
              <a:t>…□□□□</a:t>
            </a:r>
            <a:r>
              <a:rPr kumimoji="0" lang="en-US" altLang="zh-CN" sz="1600" b="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ea typeface="楷体" panose="02010609060101010101" pitchFamily="49" charset="-122"/>
                <a:cs typeface="Times New Roman" panose="02020603050405020304" pitchFamily="18" charset="0"/>
              </a:rPr>
              <a:t>…</a:t>
            </a:r>
            <a:r>
              <a:rPr kumimoji="0" lang="en-US" altLang="zh-CN" sz="1600" b="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a:t>
            </a:r>
            <a:endParaRPr kumimoji="0" lang="zh-CN" altLang="zh-CN" sz="1600" b="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0586" name="Rectangle 10"/>
          <p:cNvSpPr>
            <a:spLocks noChangeArrowheads="1"/>
          </p:cNvSpPr>
          <p:nvPr/>
        </p:nvSpPr>
        <p:spPr bwMode="auto">
          <a:xfrm>
            <a:off x="5086362" y="3857628"/>
            <a:ext cx="234950" cy="147637"/>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80000"/>
              </a:lnSpc>
              <a:spcBef>
                <a:spcPct val="0"/>
              </a:spcBef>
              <a:spcAft>
                <a:spcPct val="0"/>
              </a:spcAft>
              <a:buClrTx/>
              <a:buSzTx/>
              <a:buFontTx/>
              <a:buNone/>
            </a:pPr>
            <a:r>
              <a:rPr kumimoji="0" lang="zh-CN" altLang="en-US" sz="20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慢</a:t>
            </a:r>
            <a:endParaRPr kumimoji="0" lang="zh-CN" sz="20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0587" name="Rectangle 11"/>
          <p:cNvSpPr>
            <a:spLocks noChangeArrowheads="1"/>
          </p:cNvSpPr>
          <p:nvPr/>
        </p:nvSpPr>
        <p:spPr bwMode="auto">
          <a:xfrm>
            <a:off x="6858016" y="3863978"/>
            <a:ext cx="184150" cy="146050"/>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80000"/>
              </a:lnSpc>
              <a:spcBef>
                <a:spcPct val="0"/>
              </a:spcBef>
              <a:spcAft>
                <a:spcPct val="0"/>
              </a:spcAft>
              <a:buClrTx/>
              <a:buSzTx/>
              <a:buFontTx/>
              <a:buNone/>
            </a:pPr>
            <a:r>
              <a:rPr kumimoji="0" lang="zh-CN" altLang="en-US" sz="20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快</a:t>
            </a:r>
            <a:endParaRPr kumimoji="0" lang="zh-CN" sz="20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0588" name="Rectangle 12"/>
          <p:cNvSpPr>
            <a:spLocks noChangeArrowheads="1"/>
          </p:cNvSpPr>
          <p:nvPr/>
        </p:nvSpPr>
        <p:spPr bwMode="auto">
          <a:xfrm>
            <a:off x="4835528" y="4229112"/>
            <a:ext cx="165100" cy="147637"/>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80000"/>
              </a:lnSpc>
              <a:spcBef>
                <a:spcPct val="0"/>
              </a:spcBef>
              <a:spcAft>
                <a:spcPct val="0"/>
              </a:spcAft>
              <a:buClrTx/>
              <a:buSzTx/>
              <a:buFontTx/>
              <a:buNone/>
            </a:pPr>
            <a:r>
              <a:rPr kumimoji="0" lang="en-US" altLang="zh-CN" sz="2000" i="1"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a</a:t>
            </a:r>
            <a:endParaRPr kumimoji="0" lang="zh-CN" altLang="zh-CN" sz="20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0589" name="Rectangle 13"/>
          <p:cNvSpPr>
            <a:spLocks noChangeArrowheads="1"/>
          </p:cNvSpPr>
          <p:nvPr/>
        </p:nvSpPr>
        <p:spPr bwMode="auto">
          <a:xfrm>
            <a:off x="5048262" y="4921264"/>
            <a:ext cx="2095506" cy="293686"/>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just" defTabSz="914400" rtl="0" eaLnBrk="1" fontAlgn="base" latinLnBrk="0" hangingPunct="1">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ea typeface="楷体" panose="02010609060101010101" pitchFamily="49" charset="-122"/>
                <a:cs typeface="Times New Roman" panose="02020603050405020304" pitchFamily="18" charset="0"/>
              </a:rPr>
              <a:t>…□□□□</a:t>
            </a:r>
            <a:r>
              <a:rPr kumimoji="0" lang="en-US" altLang="zh-CN" sz="1600" b="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ea typeface="楷体" panose="02010609060101010101" pitchFamily="49" charset="-122"/>
                <a:cs typeface="Times New Roman" panose="02020603050405020304" pitchFamily="18" charset="0"/>
              </a:rPr>
              <a:t>…</a:t>
            </a:r>
            <a:r>
              <a:rPr kumimoji="0" lang="en-US" altLang="zh-CN" sz="1600" b="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a:t>
            </a:r>
            <a:endParaRPr kumimoji="0" lang="zh-CN" altLang="zh-CN" sz="1600" b="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0590" name="Rectangle 14"/>
          <p:cNvSpPr>
            <a:spLocks noChangeArrowheads="1"/>
          </p:cNvSpPr>
          <p:nvPr/>
        </p:nvSpPr>
        <p:spPr bwMode="auto">
          <a:xfrm>
            <a:off x="4829178" y="4965714"/>
            <a:ext cx="165100" cy="147637"/>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80000"/>
              </a:lnSpc>
              <a:spcBef>
                <a:spcPct val="0"/>
              </a:spcBef>
              <a:spcAft>
                <a:spcPct val="0"/>
              </a:spcAft>
              <a:buClrTx/>
              <a:buSzTx/>
              <a:buFontTx/>
              <a:buNone/>
            </a:pPr>
            <a:r>
              <a:rPr kumimoji="0" lang="en-US" altLang="zh-CN" sz="2000" i="1"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b</a:t>
            </a:r>
            <a:endParaRPr kumimoji="0" lang="zh-CN" altLang="zh-CN" sz="20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cxnSp>
        <p:nvCxnSpPr>
          <p:cNvPr id="18" name="直接箭头连接符 17"/>
          <p:cNvCxnSpPr/>
          <p:nvPr/>
        </p:nvCxnSpPr>
        <p:spPr>
          <a:xfrm rot="5400000">
            <a:off x="6248042" y="4704044"/>
            <a:ext cx="432000" cy="1588"/>
          </a:xfrm>
          <a:prstGeom prst="straightConnector1">
            <a:avLst/>
          </a:prstGeom>
          <a:ln>
            <a:solidFill>
              <a:srgbClr val="00B05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9" name="右箭头 18"/>
          <p:cNvSpPr/>
          <p:nvPr/>
        </p:nvSpPr>
        <p:spPr>
          <a:xfrm>
            <a:off x="4345160" y="4513096"/>
            <a:ext cx="357190" cy="285752"/>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8215370" cy="1477328"/>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）田忌最快的马比齐威王最快的马慢</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即</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[righta]&lt;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[rightb]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，则选择田忌最慢的马与齐威王最快的马比赛，田忌输。因为齐威王最快的马一定赢，而选择与田忌最慢的马比赛对于田忌来说是最优的。</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81602" name="Rectangle 2"/>
          <p:cNvSpPr>
            <a:spLocks noChangeArrowheads="1"/>
          </p:cNvSpPr>
          <p:nvPr/>
        </p:nvSpPr>
        <p:spPr bwMode="auto">
          <a:xfrm>
            <a:off x="1941513" y="2873380"/>
            <a:ext cx="2416174" cy="341306"/>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ts val="2160"/>
              </a:lnSpc>
              <a:spcBef>
                <a:spcPct val="0"/>
              </a:spcBef>
              <a:spcAft>
                <a:spcPct val="0"/>
              </a:spcAft>
              <a:buClrTx/>
              <a:buSzTx/>
              <a:buFontTx/>
              <a:buNone/>
            </a:pPr>
            <a:r>
              <a:rPr kumimoji="0" lang="en-US"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a:t>
            </a:r>
            <a:endParaRPr kumimoji="0" lang="zh-CN"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1603" name="Rectangle 3"/>
          <p:cNvSpPr>
            <a:spLocks noChangeArrowheads="1"/>
          </p:cNvSpPr>
          <p:nvPr/>
        </p:nvSpPr>
        <p:spPr bwMode="auto">
          <a:xfrm>
            <a:off x="1973263" y="2562220"/>
            <a:ext cx="234950" cy="147637"/>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80000"/>
              </a:lnSpc>
              <a:spcBef>
                <a:spcPct val="0"/>
              </a:spcBef>
              <a:spcAft>
                <a:spcPct val="0"/>
              </a:spcAft>
              <a:buClrTx/>
              <a:buSzTx/>
              <a:buFontTx/>
              <a:buNone/>
            </a:pPr>
            <a:r>
              <a:rPr kumimoji="0" lang="zh-CN" altLang="en-US"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慢</a:t>
            </a:r>
            <a:endParaRPr kumimoji="0" 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1604" name="Rectangle 4"/>
          <p:cNvSpPr>
            <a:spLocks noChangeArrowheads="1"/>
          </p:cNvSpPr>
          <p:nvPr/>
        </p:nvSpPr>
        <p:spPr bwMode="auto">
          <a:xfrm>
            <a:off x="4071934" y="2568570"/>
            <a:ext cx="184150" cy="146050"/>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80000"/>
              </a:lnSpc>
              <a:spcBef>
                <a:spcPct val="0"/>
              </a:spcBef>
              <a:spcAft>
                <a:spcPct val="0"/>
              </a:spcAft>
              <a:buClrTx/>
              <a:buSzTx/>
              <a:buFontTx/>
              <a:buNone/>
            </a:pPr>
            <a:r>
              <a:rPr kumimoji="0" lang="zh-CN" altLang="en-US"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快</a:t>
            </a:r>
            <a:endParaRPr kumimoji="0" 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1605" name="Rectangle 5"/>
          <p:cNvSpPr>
            <a:spLocks noChangeArrowheads="1"/>
          </p:cNvSpPr>
          <p:nvPr/>
        </p:nvSpPr>
        <p:spPr bwMode="auto">
          <a:xfrm>
            <a:off x="1757363" y="2917830"/>
            <a:ext cx="165100" cy="147637"/>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80000"/>
              </a:lnSpc>
              <a:spcBef>
                <a:spcPct val="0"/>
              </a:spcBef>
              <a:spcAft>
                <a:spcPct val="0"/>
              </a:spcAft>
              <a:buClrTx/>
              <a:buSzTx/>
              <a:buFontTx/>
              <a:buNone/>
            </a:pPr>
            <a:r>
              <a:rPr kumimoji="0" lang="en-US" altLang="zh-CN" sz="1800" i="1"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a</a:t>
            </a:r>
            <a:endParaRPr kumimoji="0" lang="zh-CN"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1606" name="Rectangle 6"/>
          <p:cNvSpPr>
            <a:spLocks noChangeArrowheads="1"/>
          </p:cNvSpPr>
          <p:nvPr/>
        </p:nvSpPr>
        <p:spPr bwMode="auto">
          <a:xfrm>
            <a:off x="1935163" y="3609982"/>
            <a:ext cx="2422524" cy="390522"/>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just" defTabSz="914400" rtl="0" eaLnBrk="1" fontAlgn="base" latinLnBrk="0" hangingPunct="1">
              <a:spcBef>
                <a:spcPct val="0"/>
              </a:spcBef>
              <a:spcAft>
                <a:spcPct val="0"/>
              </a:spcAft>
              <a:buClrTx/>
              <a:buSzTx/>
              <a:buFontTx/>
              <a:buNone/>
            </a:pPr>
            <a:r>
              <a:rPr kumimoji="0" lang="en-US"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a:t>
            </a:r>
            <a:endParaRPr kumimoji="0" lang="zh-CN"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1607" name="Rectangle 7"/>
          <p:cNvSpPr>
            <a:spLocks noChangeArrowheads="1"/>
          </p:cNvSpPr>
          <p:nvPr/>
        </p:nvSpPr>
        <p:spPr bwMode="auto">
          <a:xfrm>
            <a:off x="1751013" y="3654432"/>
            <a:ext cx="165100" cy="147637"/>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80000"/>
              </a:lnSpc>
              <a:spcBef>
                <a:spcPct val="0"/>
              </a:spcBef>
              <a:spcAft>
                <a:spcPct val="0"/>
              </a:spcAft>
              <a:buClrTx/>
              <a:buSzTx/>
              <a:buFontTx/>
              <a:buNone/>
            </a:pPr>
            <a:r>
              <a:rPr kumimoji="0" lang="en-US" altLang="zh-CN" sz="1800" i="1"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b</a:t>
            </a:r>
            <a:endParaRPr kumimoji="0" lang="zh-CN"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1608" name="Rectangle 8"/>
          <p:cNvSpPr>
            <a:spLocks noChangeArrowheads="1"/>
          </p:cNvSpPr>
          <p:nvPr/>
        </p:nvSpPr>
        <p:spPr bwMode="auto">
          <a:xfrm>
            <a:off x="2786050" y="4414846"/>
            <a:ext cx="3857652" cy="300038"/>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spcBef>
                <a:spcPct val="0"/>
              </a:spcBef>
              <a:spcAft>
                <a:spcPct val="0"/>
              </a:spcAft>
              <a:buClrTx/>
              <a:buSzTx/>
              <a:buFontTx/>
              <a:buNone/>
            </a:pPr>
            <a:r>
              <a:rPr kumimoji="0" lang="en-US" altLang="zh-CN" sz="1800" i="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a</a:t>
            </a:r>
            <a:r>
              <a:rPr kumimoji="0" lang="en-US" altLang="zh-CN" sz="1800"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[righta]&lt;</a:t>
            </a:r>
            <a:r>
              <a:rPr kumimoji="0" lang="en-US" altLang="zh-CN" sz="1800" i="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b</a:t>
            </a:r>
            <a:r>
              <a:rPr kumimoji="0" lang="en-US" altLang="zh-CN" sz="1800"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[rightb]</a:t>
            </a:r>
            <a:r>
              <a:rPr kumimoji="0" lang="zh-CN" altLang="en-US" sz="1800"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kumimoji="0" lang="en-US" altLang="zh-CN" sz="1800"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ans-=200</a:t>
            </a:r>
            <a:endParaRPr kumimoji="0" lang="zh-CN" altLang="zh-CN" sz="1800"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p:txBody>
      </p:sp>
      <p:sp>
        <p:nvSpPr>
          <p:cNvPr id="281609" name="Rectangle 9"/>
          <p:cNvSpPr>
            <a:spLocks noChangeArrowheads="1"/>
          </p:cNvSpPr>
          <p:nvPr/>
        </p:nvSpPr>
        <p:spPr bwMode="auto">
          <a:xfrm>
            <a:off x="5240349" y="2562220"/>
            <a:ext cx="234950" cy="147637"/>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80000"/>
              </a:lnSpc>
              <a:spcBef>
                <a:spcPct val="0"/>
              </a:spcBef>
              <a:spcAft>
                <a:spcPct val="0"/>
              </a:spcAft>
              <a:buClrTx/>
              <a:buSzTx/>
              <a:buFontTx/>
              <a:buNone/>
            </a:pPr>
            <a:r>
              <a:rPr kumimoji="0" lang="zh-CN" altLang="en-US"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慢</a:t>
            </a:r>
            <a:endParaRPr kumimoji="0" 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1610" name="Rectangle 10"/>
          <p:cNvSpPr>
            <a:spLocks noChangeArrowheads="1"/>
          </p:cNvSpPr>
          <p:nvPr/>
        </p:nvSpPr>
        <p:spPr bwMode="auto">
          <a:xfrm>
            <a:off x="7316808" y="2568570"/>
            <a:ext cx="184150" cy="146050"/>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80000"/>
              </a:lnSpc>
              <a:spcBef>
                <a:spcPct val="0"/>
              </a:spcBef>
              <a:spcAft>
                <a:spcPct val="0"/>
              </a:spcAft>
              <a:buClrTx/>
              <a:buSzTx/>
              <a:buFontTx/>
              <a:buNone/>
            </a:pPr>
            <a:r>
              <a:rPr kumimoji="0" lang="zh-CN" altLang="en-US"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快</a:t>
            </a:r>
            <a:endParaRPr kumimoji="0" 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1611" name="Rectangle 11"/>
          <p:cNvSpPr>
            <a:spLocks noChangeArrowheads="1"/>
          </p:cNvSpPr>
          <p:nvPr/>
        </p:nvSpPr>
        <p:spPr bwMode="auto">
          <a:xfrm>
            <a:off x="5024449" y="2917830"/>
            <a:ext cx="165100" cy="147637"/>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80000"/>
              </a:lnSpc>
              <a:spcBef>
                <a:spcPct val="0"/>
              </a:spcBef>
              <a:spcAft>
                <a:spcPct val="0"/>
              </a:spcAft>
              <a:buClrTx/>
              <a:buSzTx/>
              <a:buFontTx/>
              <a:buNone/>
            </a:pPr>
            <a:r>
              <a:rPr kumimoji="0" lang="en-US" altLang="zh-CN" sz="1800" i="1"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a</a:t>
            </a:r>
            <a:endParaRPr kumimoji="0" lang="zh-CN"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1612" name="Rectangle 12"/>
          <p:cNvSpPr>
            <a:spLocks noChangeArrowheads="1"/>
          </p:cNvSpPr>
          <p:nvPr/>
        </p:nvSpPr>
        <p:spPr bwMode="auto">
          <a:xfrm>
            <a:off x="5202248" y="3609982"/>
            <a:ext cx="2441586" cy="390522"/>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just" defTabSz="914400" rtl="0" eaLnBrk="1" fontAlgn="base" latinLnBrk="0" hangingPunct="1">
              <a:spcBef>
                <a:spcPct val="0"/>
              </a:spcBef>
              <a:spcAft>
                <a:spcPct val="0"/>
              </a:spcAft>
              <a:buClrTx/>
              <a:buSzTx/>
              <a:buFontTx/>
              <a:buNone/>
            </a:pPr>
            <a:r>
              <a:rPr kumimoji="0" lang="en-US"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a:t>
            </a:r>
            <a:endParaRPr kumimoji="0" lang="zh-CN"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1613" name="Rectangle 13"/>
          <p:cNvSpPr>
            <a:spLocks noChangeArrowheads="1"/>
          </p:cNvSpPr>
          <p:nvPr/>
        </p:nvSpPr>
        <p:spPr bwMode="auto">
          <a:xfrm>
            <a:off x="5018099" y="3654432"/>
            <a:ext cx="165100" cy="147637"/>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80000"/>
              </a:lnSpc>
              <a:spcBef>
                <a:spcPct val="0"/>
              </a:spcBef>
              <a:spcAft>
                <a:spcPct val="0"/>
              </a:spcAft>
              <a:buClrTx/>
              <a:buSzTx/>
              <a:buFontTx/>
              <a:buNone/>
            </a:pPr>
            <a:r>
              <a:rPr kumimoji="0" lang="en-US" altLang="zh-CN" sz="1800" i="1"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b</a:t>
            </a:r>
            <a:endParaRPr kumimoji="0" lang="zh-CN"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1614" name="Rectangle 14"/>
          <p:cNvSpPr>
            <a:spLocks noChangeArrowheads="1"/>
          </p:cNvSpPr>
          <p:nvPr/>
        </p:nvSpPr>
        <p:spPr bwMode="auto">
          <a:xfrm>
            <a:off x="5208598" y="2873380"/>
            <a:ext cx="2435235" cy="32702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just" defTabSz="914400" rtl="0" eaLnBrk="1" fontAlgn="base" latinLnBrk="0" hangingPunct="1">
              <a:spcBef>
                <a:spcPct val="0"/>
              </a:spcBef>
              <a:spcAft>
                <a:spcPct val="0"/>
              </a:spcAft>
              <a:buClrTx/>
              <a:buSzTx/>
              <a:buFontTx/>
              <a:buNone/>
            </a:pPr>
            <a:r>
              <a:rPr kumimoji="0" lang="en-US" altLang="zh-CN" sz="1800" i="0" u="none" strike="noStrike" cap="none" normalizeH="0" baseline="0" smtClean="0">
                <a:ln>
                  <a:noFill/>
                </a:ln>
                <a:solidFill>
                  <a:srgbClr val="0000FF"/>
                </a:solidFill>
                <a:effectLst/>
                <a:latin typeface="宋体" panose="02010600030101010101" pitchFamily="2" charset="-122"/>
                <a:ea typeface="宋体" panose="02010600030101010101" pitchFamily="2" charset="-122"/>
                <a:cs typeface="宋体" panose="02010600030101010101" pitchFamily="2" charset="-122"/>
              </a:rPr>
              <a:t>■</a:t>
            </a:r>
            <a:r>
              <a:rPr kumimoji="0" lang="en-US" altLang="zh-CN" sz="1800" i="0" u="none" strike="noStrike" cap="none" normalizeH="0" baseline="0" smtClean="0">
                <a:ln>
                  <a:noFill/>
                </a:ln>
                <a:solidFill>
                  <a:srgbClr val="0000FF"/>
                </a:solidFill>
                <a:effectLst/>
                <a:latin typeface="Arial" panose="020B0604020202020204"/>
                <a:ea typeface="宋体" panose="02010600030101010101" pitchFamily="2" charset="-122"/>
                <a:cs typeface="宋体" panose="02010600030101010101" pitchFamily="2" charset="-122"/>
              </a:rPr>
              <a:t>…</a:t>
            </a:r>
            <a:r>
              <a:rPr kumimoji="0" lang="en-US" altLang="zh-CN" sz="1800" i="0" u="none" strike="noStrike" cap="none" normalizeH="0" baseline="0" smtClean="0">
                <a:ln>
                  <a:noFill/>
                </a:ln>
                <a:solidFill>
                  <a:srgbClr val="0000FF"/>
                </a:solidFill>
                <a:effectLst/>
                <a:latin typeface="宋体" panose="02010600030101010101" pitchFamily="2" charset="-122"/>
                <a:ea typeface="宋体" panose="02010600030101010101" pitchFamily="2" charset="-122"/>
                <a:cs typeface="宋体" panose="02010600030101010101" pitchFamily="2" charset="-122"/>
              </a:rPr>
              <a:t>■□□□□</a:t>
            </a:r>
            <a:r>
              <a:rPr kumimoji="0" lang="en-US" altLang="zh-CN" sz="1800" i="0" u="none" strike="noStrike" cap="none" normalizeH="0" baseline="0" smtClean="0">
                <a:ln>
                  <a:noFill/>
                </a:ln>
                <a:solidFill>
                  <a:srgbClr val="0000FF"/>
                </a:solidFill>
                <a:effectLst/>
                <a:latin typeface="Arial" panose="020B0604020202020204"/>
                <a:ea typeface="宋体" panose="02010600030101010101" pitchFamily="2" charset="-122"/>
                <a:cs typeface="宋体" panose="02010600030101010101" pitchFamily="2" charset="-122"/>
              </a:rPr>
              <a:t>…</a:t>
            </a:r>
            <a:r>
              <a:rPr kumimoji="0" lang="en-US" altLang="zh-CN" sz="1800" i="0" u="none" strike="noStrike" cap="none" normalizeH="0" baseline="0" smtClean="0">
                <a:ln>
                  <a:noFill/>
                </a:ln>
                <a:solidFill>
                  <a:srgbClr val="0000FF"/>
                </a:solidFill>
                <a:effectLst/>
                <a:latin typeface="宋体" panose="02010600030101010101" pitchFamily="2" charset="-122"/>
                <a:ea typeface="宋体" panose="02010600030101010101" pitchFamily="2" charset="-122"/>
                <a:cs typeface="宋体" panose="02010600030101010101" pitchFamily="2" charset="-122"/>
              </a:rPr>
              <a:t>■</a:t>
            </a:r>
            <a:endParaRPr kumimoji="0" lang="zh-CN" altLang="zh-CN" sz="1800" i="0" u="none" strike="noStrike" cap="none" normalizeH="0" baseline="0" smtClean="0">
              <a:ln>
                <a:noFill/>
              </a:ln>
              <a:solidFill>
                <a:srgbClr val="0000FF"/>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6" name="右箭头 15"/>
          <p:cNvSpPr/>
          <p:nvPr/>
        </p:nvSpPr>
        <p:spPr>
          <a:xfrm>
            <a:off x="4500562" y="3286124"/>
            <a:ext cx="357190" cy="2857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cxnSp>
        <p:nvCxnSpPr>
          <p:cNvPr id="18" name="直接箭头连接符 17"/>
          <p:cNvCxnSpPr/>
          <p:nvPr/>
        </p:nvCxnSpPr>
        <p:spPr>
          <a:xfrm>
            <a:off x="5929322" y="3214686"/>
            <a:ext cx="857256" cy="428628"/>
          </a:xfrm>
          <a:prstGeom prst="straightConnector1">
            <a:avLst/>
          </a:prstGeom>
          <a:ln>
            <a:solidFill>
              <a:srgbClr val="00B050"/>
            </a:solidFill>
            <a:headEnd type="arrow"/>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8" y="500042"/>
            <a:ext cx="9001156" cy="2400657"/>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）田忌最快的马与齐威王最快的马的速度相同</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即</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[righta]=</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[rightb]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，又分为以下</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种情况：</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① 田忌最慢的马比齐威王最慢的马快</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即</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[lefta]&gt;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[leftb]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，则两者比赛（两个最慢的马比赛），田忌赢。因为此时齐威王最慢的马一定输，而选择与田忌最慢的马比赛对于田忌来说是最优的。</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82626" name="Rectangle 2"/>
          <p:cNvSpPr>
            <a:spLocks noChangeArrowheads="1"/>
          </p:cNvSpPr>
          <p:nvPr/>
        </p:nvSpPr>
        <p:spPr bwMode="auto">
          <a:xfrm>
            <a:off x="1404914" y="3619490"/>
            <a:ext cx="2347910" cy="309575"/>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just" defTabSz="914400" rtl="0" eaLnBrk="1" fontAlgn="base" latinLnBrk="0" hangingPunct="1">
              <a:spcBef>
                <a:spcPct val="0"/>
              </a:spcBef>
              <a:spcAft>
                <a:spcPct val="0"/>
              </a:spcAft>
              <a:buClrTx/>
              <a:buSzTx/>
              <a:buFontTx/>
              <a:buNone/>
            </a:pPr>
            <a:r>
              <a:rPr kumimoji="0" lang="en-US"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a:t>
            </a:r>
            <a:endParaRPr kumimoji="0" lang="zh-CN"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2627" name="Rectangle 3"/>
          <p:cNvSpPr>
            <a:spLocks noChangeArrowheads="1"/>
          </p:cNvSpPr>
          <p:nvPr/>
        </p:nvSpPr>
        <p:spPr bwMode="auto">
          <a:xfrm>
            <a:off x="1436664" y="3286124"/>
            <a:ext cx="234950" cy="146050"/>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80000"/>
              </a:lnSpc>
              <a:spcBef>
                <a:spcPct val="0"/>
              </a:spcBef>
              <a:spcAft>
                <a:spcPct val="0"/>
              </a:spcAft>
              <a:buClrTx/>
              <a:buSzTx/>
              <a:buFontTx/>
              <a:buNone/>
            </a:pPr>
            <a:r>
              <a:rPr kumimoji="0" lang="zh-CN" altLang="en-US"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慢</a:t>
            </a:r>
            <a:endParaRPr kumimoji="0" 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2628" name="Rectangle 4"/>
          <p:cNvSpPr>
            <a:spLocks noChangeArrowheads="1"/>
          </p:cNvSpPr>
          <p:nvPr/>
        </p:nvSpPr>
        <p:spPr bwMode="auto">
          <a:xfrm>
            <a:off x="3530594" y="3292474"/>
            <a:ext cx="184150" cy="146050"/>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80000"/>
              </a:lnSpc>
              <a:spcBef>
                <a:spcPct val="0"/>
              </a:spcBef>
              <a:spcAft>
                <a:spcPct val="0"/>
              </a:spcAft>
              <a:buClrTx/>
              <a:buSzTx/>
              <a:buFontTx/>
              <a:buNone/>
            </a:pPr>
            <a:r>
              <a:rPr kumimoji="0" lang="zh-CN" altLang="en-US"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快</a:t>
            </a:r>
            <a:endParaRPr kumimoji="0" 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2629" name="Rectangle 5"/>
          <p:cNvSpPr>
            <a:spLocks noChangeArrowheads="1"/>
          </p:cNvSpPr>
          <p:nvPr/>
        </p:nvSpPr>
        <p:spPr bwMode="auto">
          <a:xfrm>
            <a:off x="1220764" y="3663941"/>
            <a:ext cx="165100" cy="146050"/>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80000"/>
              </a:lnSpc>
              <a:spcBef>
                <a:spcPct val="0"/>
              </a:spcBef>
              <a:spcAft>
                <a:spcPct val="0"/>
              </a:spcAft>
              <a:buClrTx/>
              <a:buSzTx/>
              <a:buFontTx/>
              <a:buNone/>
            </a:pPr>
            <a:r>
              <a:rPr kumimoji="0" lang="en-US" altLang="zh-CN" sz="1800" i="1"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a</a:t>
            </a:r>
            <a:endParaRPr kumimoji="0" lang="zh-CN"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2630" name="Rectangle 6"/>
          <p:cNvSpPr>
            <a:spLocks noChangeArrowheads="1"/>
          </p:cNvSpPr>
          <p:nvPr/>
        </p:nvSpPr>
        <p:spPr bwMode="auto">
          <a:xfrm>
            <a:off x="1398564" y="4286256"/>
            <a:ext cx="2354260" cy="35719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just" defTabSz="914400" rtl="0" eaLnBrk="1" fontAlgn="base" latinLnBrk="0" hangingPunct="1">
              <a:spcBef>
                <a:spcPct val="0"/>
              </a:spcBef>
              <a:spcAft>
                <a:spcPct val="0"/>
              </a:spcAft>
              <a:buClrTx/>
              <a:buSzTx/>
              <a:buFontTx/>
              <a:buNone/>
            </a:pPr>
            <a:r>
              <a:rPr kumimoji="0" lang="en-US"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a:t>
            </a:r>
            <a:endParaRPr kumimoji="0" lang="zh-CN"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2631" name="Rectangle 7"/>
          <p:cNvSpPr>
            <a:spLocks noChangeArrowheads="1"/>
          </p:cNvSpPr>
          <p:nvPr/>
        </p:nvSpPr>
        <p:spPr bwMode="auto">
          <a:xfrm>
            <a:off x="1214414" y="4330707"/>
            <a:ext cx="165100" cy="146050"/>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80000"/>
              </a:lnSpc>
              <a:spcBef>
                <a:spcPct val="0"/>
              </a:spcBef>
              <a:spcAft>
                <a:spcPct val="0"/>
              </a:spcAft>
              <a:buClrTx/>
              <a:buSzTx/>
              <a:buFontTx/>
              <a:buNone/>
            </a:pPr>
            <a:r>
              <a:rPr kumimoji="0" lang="en-US" altLang="zh-CN" sz="1800" i="1"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b</a:t>
            </a:r>
            <a:endParaRPr kumimoji="0" lang="zh-CN"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2632" name="Rectangle 8"/>
          <p:cNvSpPr>
            <a:spLocks noChangeArrowheads="1"/>
          </p:cNvSpPr>
          <p:nvPr/>
        </p:nvSpPr>
        <p:spPr bwMode="auto">
          <a:xfrm>
            <a:off x="4705358" y="3619490"/>
            <a:ext cx="2366972" cy="309576"/>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just" defTabSz="914400" rtl="0" eaLnBrk="1" fontAlgn="base" latinLnBrk="0" hangingPunct="1">
              <a:spcBef>
                <a:spcPct val="0"/>
              </a:spcBef>
              <a:spcAft>
                <a:spcPct val="0"/>
              </a:spcAft>
              <a:buClrTx/>
              <a:buSzTx/>
              <a:buFontTx/>
              <a:buNone/>
            </a:pPr>
            <a:r>
              <a:rPr kumimoji="0" lang="en-US"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a:t>
            </a:r>
            <a:endParaRPr kumimoji="0" lang="zh-CN"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2633" name="Rectangle 9"/>
          <p:cNvSpPr>
            <a:spLocks noChangeArrowheads="1"/>
          </p:cNvSpPr>
          <p:nvPr/>
        </p:nvSpPr>
        <p:spPr bwMode="auto">
          <a:xfrm>
            <a:off x="4737108" y="3286124"/>
            <a:ext cx="234950" cy="146050"/>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80000"/>
              </a:lnSpc>
              <a:spcBef>
                <a:spcPct val="0"/>
              </a:spcBef>
              <a:spcAft>
                <a:spcPct val="0"/>
              </a:spcAft>
              <a:buClrTx/>
              <a:buSzTx/>
              <a:buFontTx/>
              <a:buNone/>
            </a:pPr>
            <a:r>
              <a:rPr kumimoji="0" lang="zh-CN" altLang="en-US"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慢</a:t>
            </a:r>
            <a:endParaRPr kumimoji="0" 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2634" name="Rectangle 10"/>
          <p:cNvSpPr>
            <a:spLocks noChangeArrowheads="1"/>
          </p:cNvSpPr>
          <p:nvPr/>
        </p:nvSpPr>
        <p:spPr bwMode="auto">
          <a:xfrm>
            <a:off x="6745304" y="3292474"/>
            <a:ext cx="184150" cy="146050"/>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80000"/>
              </a:lnSpc>
              <a:spcBef>
                <a:spcPct val="0"/>
              </a:spcBef>
              <a:spcAft>
                <a:spcPct val="0"/>
              </a:spcAft>
              <a:buClrTx/>
              <a:buSzTx/>
              <a:buFontTx/>
              <a:buNone/>
            </a:pPr>
            <a:r>
              <a:rPr kumimoji="0" lang="zh-CN" altLang="en-US"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快</a:t>
            </a:r>
            <a:endParaRPr kumimoji="0" 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2635" name="Rectangle 11"/>
          <p:cNvSpPr>
            <a:spLocks noChangeArrowheads="1"/>
          </p:cNvSpPr>
          <p:nvPr/>
        </p:nvSpPr>
        <p:spPr bwMode="auto">
          <a:xfrm>
            <a:off x="4521208" y="3663941"/>
            <a:ext cx="165100" cy="146050"/>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80000"/>
              </a:lnSpc>
              <a:spcBef>
                <a:spcPct val="0"/>
              </a:spcBef>
              <a:spcAft>
                <a:spcPct val="0"/>
              </a:spcAft>
              <a:buClrTx/>
              <a:buSzTx/>
              <a:buFontTx/>
              <a:buNone/>
            </a:pPr>
            <a:r>
              <a:rPr kumimoji="0" lang="en-US" altLang="zh-CN" sz="1800" i="1"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a</a:t>
            </a:r>
            <a:endParaRPr kumimoji="0" lang="zh-CN"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2636" name="Rectangle 12"/>
          <p:cNvSpPr>
            <a:spLocks noChangeArrowheads="1"/>
          </p:cNvSpPr>
          <p:nvPr/>
        </p:nvSpPr>
        <p:spPr bwMode="auto">
          <a:xfrm>
            <a:off x="4699008" y="4286256"/>
            <a:ext cx="2373322" cy="358792"/>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just" defTabSz="914400" rtl="0" eaLnBrk="1" fontAlgn="base" latinLnBrk="0" hangingPunct="1">
              <a:spcBef>
                <a:spcPct val="0"/>
              </a:spcBef>
              <a:spcAft>
                <a:spcPct val="0"/>
              </a:spcAft>
              <a:buClrTx/>
              <a:buSzTx/>
              <a:buFontTx/>
              <a:buNone/>
            </a:pPr>
            <a:r>
              <a:rPr kumimoji="0" lang="en-US"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a:t>
            </a:r>
            <a:endParaRPr kumimoji="0" lang="zh-CN"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2637" name="Rectangle 13"/>
          <p:cNvSpPr>
            <a:spLocks noChangeArrowheads="1"/>
          </p:cNvSpPr>
          <p:nvPr/>
        </p:nvSpPr>
        <p:spPr bwMode="auto">
          <a:xfrm>
            <a:off x="4514858" y="4330707"/>
            <a:ext cx="165100" cy="146050"/>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80000"/>
              </a:lnSpc>
              <a:spcBef>
                <a:spcPct val="0"/>
              </a:spcBef>
              <a:spcAft>
                <a:spcPct val="0"/>
              </a:spcAft>
              <a:buClrTx/>
              <a:buSzTx/>
              <a:buFontTx/>
              <a:buNone/>
            </a:pPr>
            <a:r>
              <a:rPr kumimoji="0" lang="en-US" altLang="zh-CN" sz="1800" i="1"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b</a:t>
            </a:r>
            <a:endParaRPr kumimoji="0" lang="zh-CN"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15" name="右箭头 14"/>
          <p:cNvSpPr/>
          <p:nvPr/>
        </p:nvSpPr>
        <p:spPr>
          <a:xfrm>
            <a:off x="3987970" y="3929066"/>
            <a:ext cx="357190" cy="2857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cxnSp>
        <p:nvCxnSpPr>
          <p:cNvPr id="16" name="直接箭头连接符 15"/>
          <p:cNvCxnSpPr/>
          <p:nvPr/>
        </p:nvCxnSpPr>
        <p:spPr>
          <a:xfrm rot="5400000">
            <a:off x="5167664" y="4119220"/>
            <a:ext cx="432000" cy="1588"/>
          </a:xfrm>
          <a:prstGeom prst="straightConnector1">
            <a:avLst/>
          </a:prstGeom>
          <a:ln>
            <a:solidFill>
              <a:srgbClr val="00B05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82638" name="Rectangle 14"/>
          <p:cNvSpPr>
            <a:spLocks noChangeArrowheads="1"/>
          </p:cNvSpPr>
          <p:nvPr/>
        </p:nvSpPr>
        <p:spPr bwMode="auto">
          <a:xfrm>
            <a:off x="2928926" y="4929198"/>
            <a:ext cx="3571900" cy="28575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spcBef>
                <a:spcPct val="0"/>
              </a:spcBef>
              <a:spcAft>
                <a:spcPct val="0"/>
              </a:spcAft>
              <a:buClrTx/>
              <a:buSzTx/>
              <a:buFontTx/>
              <a:buNone/>
            </a:pPr>
            <a:r>
              <a:rPr kumimoji="0" lang="en-US" altLang="zh-CN" sz="1800"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a:t>
            </a:r>
            <a:r>
              <a:rPr kumimoji="0" lang="en-US" altLang="zh-CN" sz="180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[lefta]&gt;</a:t>
            </a:r>
            <a:r>
              <a:rPr kumimoji="0" lang="en-US" altLang="zh-CN" sz="1800"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en-US" altLang="zh-CN" sz="180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[leftb]</a:t>
            </a:r>
            <a:r>
              <a:rPr kumimoji="0" lang="zh-CN" altLang="en-US" sz="180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ans+=200</a:t>
            </a:r>
            <a:endParaRPr kumimoji="0" lang="zh-CN" altLang="zh-CN" sz="180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785794"/>
            <a:ext cx="8072494" cy="1938992"/>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② 田忌最慢的马比齐威王最慢的马慢，并且田忌最慢的马比齐威王最快的马慢</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，即</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[lefta]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[leftb]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且</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[lefta]&lt;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[rightb]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，则选择田忌最慢的马与齐威王最快的马比赛，田忌输。因为此时田忌最慢的马一定输，而选择与齐威王最快的马比赛对于田忌来说是最优的。</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83650" name="Rectangle 2"/>
          <p:cNvSpPr>
            <a:spLocks noChangeArrowheads="1"/>
          </p:cNvSpPr>
          <p:nvPr/>
        </p:nvSpPr>
        <p:spPr bwMode="auto">
          <a:xfrm>
            <a:off x="1833516" y="3255968"/>
            <a:ext cx="2341586" cy="387346"/>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just" defTabSz="914400" rtl="0" eaLnBrk="1" fontAlgn="base" latinLnBrk="0" hangingPunct="1">
              <a:spcBef>
                <a:spcPct val="0"/>
              </a:spcBef>
              <a:spcAft>
                <a:spcPct val="0"/>
              </a:spcAft>
              <a:buClrTx/>
              <a:buSzTx/>
              <a:buFontTx/>
              <a:buNone/>
            </a:pPr>
            <a:r>
              <a:rPr kumimoji="0" lang="en-US"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a:t>
            </a:r>
            <a:endParaRPr kumimoji="0" lang="zh-CN"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3651" name="Rectangle 3"/>
          <p:cNvSpPr>
            <a:spLocks noChangeArrowheads="1"/>
          </p:cNvSpPr>
          <p:nvPr/>
        </p:nvSpPr>
        <p:spPr bwMode="auto">
          <a:xfrm>
            <a:off x="1793854" y="2928934"/>
            <a:ext cx="234950" cy="146050"/>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80000"/>
              </a:lnSpc>
              <a:spcBef>
                <a:spcPct val="0"/>
              </a:spcBef>
              <a:spcAft>
                <a:spcPct val="0"/>
              </a:spcAft>
              <a:buClrTx/>
              <a:buSzTx/>
              <a:buFontTx/>
              <a:buNone/>
            </a:pPr>
            <a:r>
              <a:rPr kumimoji="0" lang="zh-CN" altLang="en-US"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慢</a:t>
            </a:r>
            <a:endParaRPr kumimoji="0" 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3652" name="Rectangle 4"/>
          <p:cNvSpPr>
            <a:spLocks noChangeArrowheads="1"/>
          </p:cNvSpPr>
          <p:nvPr/>
        </p:nvSpPr>
        <p:spPr bwMode="auto">
          <a:xfrm>
            <a:off x="3848076" y="2935284"/>
            <a:ext cx="184150" cy="146050"/>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80000"/>
              </a:lnSpc>
              <a:spcBef>
                <a:spcPct val="0"/>
              </a:spcBef>
              <a:spcAft>
                <a:spcPct val="0"/>
              </a:spcAft>
              <a:buClrTx/>
              <a:buSzTx/>
              <a:buFontTx/>
              <a:buNone/>
            </a:pPr>
            <a:r>
              <a:rPr kumimoji="0" lang="zh-CN" altLang="en-US"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快</a:t>
            </a:r>
            <a:endParaRPr kumimoji="0" 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3653" name="Rectangle 5"/>
          <p:cNvSpPr>
            <a:spLocks noChangeArrowheads="1"/>
          </p:cNvSpPr>
          <p:nvPr/>
        </p:nvSpPr>
        <p:spPr bwMode="auto">
          <a:xfrm>
            <a:off x="1577954" y="3300418"/>
            <a:ext cx="165100" cy="146050"/>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80000"/>
              </a:lnSpc>
              <a:spcBef>
                <a:spcPct val="0"/>
              </a:spcBef>
              <a:spcAft>
                <a:spcPct val="0"/>
              </a:spcAft>
              <a:buClrTx/>
              <a:buSzTx/>
              <a:buFontTx/>
              <a:buNone/>
            </a:pPr>
            <a:r>
              <a:rPr kumimoji="0" lang="en-US" altLang="zh-CN" sz="1800" i="1"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a</a:t>
            </a:r>
            <a:endParaRPr kumimoji="0" lang="zh-CN"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3654" name="Rectangle 6"/>
          <p:cNvSpPr>
            <a:spLocks noChangeArrowheads="1"/>
          </p:cNvSpPr>
          <p:nvPr/>
        </p:nvSpPr>
        <p:spPr bwMode="auto">
          <a:xfrm>
            <a:off x="1827166" y="4000504"/>
            <a:ext cx="2347936" cy="365124"/>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just" defTabSz="914400" rtl="0" eaLnBrk="1" fontAlgn="base" latinLnBrk="0" hangingPunct="1">
              <a:spcBef>
                <a:spcPct val="0"/>
              </a:spcBef>
              <a:spcAft>
                <a:spcPct val="0"/>
              </a:spcAft>
              <a:buClrTx/>
              <a:buSzTx/>
              <a:buFontTx/>
              <a:buNone/>
            </a:pPr>
            <a:r>
              <a:rPr kumimoji="0" lang="en-US"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a:t>
            </a:r>
            <a:endParaRPr kumimoji="0" lang="zh-CN"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3655" name="Rectangle 7"/>
          <p:cNvSpPr>
            <a:spLocks noChangeArrowheads="1"/>
          </p:cNvSpPr>
          <p:nvPr/>
        </p:nvSpPr>
        <p:spPr bwMode="auto">
          <a:xfrm>
            <a:off x="1571604" y="4044954"/>
            <a:ext cx="165100" cy="146050"/>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80000"/>
              </a:lnSpc>
              <a:spcBef>
                <a:spcPct val="0"/>
              </a:spcBef>
              <a:spcAft>
                <a:spcPct val="0"/>
              </a:spcAft>
              <a:buClrTx/>
              <a:buSzTx/>
              <a:buFontTx/>
              <a:buNone/>
            </a:pPr>
            <a:r>
              <a:rPr kumimoji="0" lang="en-US" altLang="zh-CN" sz="1800" i="1"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b</a:t>
            </a:r>
            <a:endParaRPr kumimoji="0" lang="zh-CN"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3656" name="Rectangle 8"/>
          <p:cNvSpPr>
            <a:spLocks noChangeArrowheads="1"/>
          </p:cNvSpPr>
          <p:nvPr/>
        </p:nvSpPr>
        <p:spPr bwMode="auto">
          <a:xfrm>
            <a:off x="1428728" y="4643446"/>
            <a:ext cx="6000792" cy="357190"/>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spcBef>
                <a:spcPct val="0"/>
              </a:spcBef>
              <a:spcAft>
                <a:spcPct val="0"/>
              </a:spcAft>
              <a:buClrTx/>
              <a:buSzTx/>
              <a:buFontTx/>
              <a:buNone/>
            </a:pPr>
            <a:r>
              <a:rPr kumimoji="0" lang="en-US" altLang="zh-CN" sz="1800" i="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a</a:t>
            </a:r>
            <a:r>
              <a:rPr kumimoji="0" lang="en-US" altLang="zh-CN" sz="1800"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[lefta]≥</a:t>
            </a:r>
            <a:r>
              <a:rPr kumimoji="0" lang="en-US" altLang="zh-CN" sz="1800" i="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b</a:t>
            </a:r>
            <a:r>
              <a:rPr kumimoji="0" lang="en-US" altLang="zh-CN" sz="1800"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[leftb]</a:t>
            </a:r>
            <a:r>
              <a:rPr kumimoji="0" lang="zh-CN" altLang="en-US" sz="1800"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且</a:t>
            </a:r>
            <a:r>
              <a:rPr kumimoji="0" lang="en-US" altLang="zh-CN" sz="1800" i="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a</a:t>
            </a:r>
            <a:r>
              <a:rPr kumimoji="0" lang="en-US" altLang="zh-CN" sz="1800"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[lefta]&lt;</a:t>
            </a:r>
            <a:r>
              <a:rPr kumimoji="0" lang="en-US" altLang="zh-CN" sz="1800" i="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b</a:t>
            </a:r>
            <a:r>
              <a:rPr kumimoji="0" lang="en-US" altLang="zh-CN" sz="1800"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[rightb]</a:t>
            </a:r>
            <a:r>
              <a:rPr kumimoji="0" lang="zh-CN" altLang="en-US" sz="1800"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kumimoji="0" lang="en-US" altLang="zh-CN" sz="1800"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ans-=200</a:t>
            </a:r>
            <a:endParaRPr kumimoji="0" lang="zh-CN" altLang="zh-CN" sz="1800"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p:txBody>
      </p:sp>
      <p:sp>
        <p:nvSpPr>
          <p:cNvPr id="283657" name="Rectangle 9"/>
          <p:cNvSpPr>
            <a:spLocks noChangeArrowheads="1"/>
          </p:cNvSpPr>
          <p:nvPr/>
        </p:nvSpPr>
        <p:spPr bwMode="auto">
          <a:xfrm>
            <a:off x="4967270" y="3255968"/>
            <a:ext cx="2422542" cy="387346"/>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just" defTabSz="914400" rtl="0" eaLnBrk="1" fontAlgn="base" latinLnBrk="0" hangingPunct="1">
              <a:spcBef>
                <a:spcPct val="0"/>
              </a:spcBef>
              <a:spcAft>
                <a:spcPct val="0"/>
              </a:spcAft>
              <a:buClrTx/>
              <a:buSzTx/>
              <a:buFontTx/>
              <a:buNone/>
            </a:pPr>
            <a:r>
              <a:rPr kumimoji="0" lang="en-US"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a:t>
            </a:r>
            <a:endParaRPr kumimoji="0" lang="zh-CN"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3658" name="Rectangle 10"/>
          <p:cNvSpPr>
            <a:spLocks noChangeArrowheads="1"/>
          </p:cNvSpPr>
          <p:nvPr/>
        </p:nvSpPr>
        <p:spPr bwMode="auto">
          <a:xfrm>
            <a:off x="4989502" y="2928934"/>
            <a:ext cx="234950" cy="146050"/>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80000"/>
              </a:lnSpc>
              <a:spcBef>
                <a:spcPct val="0"/>
              </a:spcBef>
              <a:spcAft>
                <a:spcPct val="0"/>
              </a:spcAft>
              <a:buClrTx/>
              <a:buSzTx/>
              <a:buFontTx/>
              <a:buNone/>
            </a:pPr>
            <a:r>
              <a:rPr kumimoji="0" lang="zh-CN" altLang="en-US"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慢</a:t>
            </a:r>
            <a:endParaRPr kumimoji="0" 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3659" name="Rectangle 11"/>
          <p:cNvSpPr>
            <a:spLocks noChangeArrowheads="1"/>
          </p:cNvSpPr>
          <p:nvPr/>
        </p:nvSpPr>
        <p:spPr bwMode="auto">
          <a:xfrm>
            <a:off x="7205662" y="2935284"/>
            <a:ext cx="184150" cy="146050"/>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80000"/>
              </a:lnSpc>
              <a:spcBef>
                <a:spcPct val="0"/>
              </a:spcBef>
              <a:spcAft>
                <a:spcPct val="0"/>
              </a:spcAft>
              <a:buClrTx/>
              <a:buSzTx/>
              <a:buFontTx/>
              <a:buNone/>
            </a:pPr>
            <a:r>
              <a:rPr kumimoji="0" lang="zh-CN" altLang="en-US"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快</a:t>
            </a:r>
            <a:endParaRPr kumimoji="0" 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3660" name="Rectangle 12"/>
          <p:cNvSpPr>
            <a:spLocks noChangeArrowheads="1"/>
          </p:cNvSpPr>
          <p:nvPr/>
        </p:nvSpPr>
        <p:spPr bwMode="auto">
          <a:xfrm>
            <a:off x="4773602" y="3300418"/>
            <a:ext cx="165100" cy="146050"/>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80000"/>
              </a:lnSpc>
              <a:spcBef>
                <a:spcPct val="0"/>
              </a:spcBef>
              <a:spcAft>
                <a:spcPct val="0"/>
              </a:spcAft>
              <a:buClrTx/>
              <a:buSzTx/>
              <a:buFontTx/>
              <a:buNone/>
            </a:pPr>
            <a:r>
              <a:rPr kumimoji="0" lang="en-US" altLang="zh-CN" sz="1800" i="1"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a</a:t>
            </a:r>
            <a:endParaRPr kumimoji="0" lang="zh-CN"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3661" name="Rectangle 13"/>
          <p:cNvSpPr>
            <a:spLocks noChangeArrowheads="1"/>
          </p:cNvSpPr>
          <p:nvPr/>
        </p:nvSpPr>
        <p:spPr bwMode="auto">
          <a:xfrm>
            <a:off x="4960920" y="4000504"/>
            <a:ext cx="2438410" cy="365124"/>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just" defTabSz="914400" rtl="0" eaLnBrk="1" fontAlgn="base" latinLnBrk="0" hangingPunct="1">
              <a:spcBef>
                <a:spcPct val="0"/>
              </a:spcBef>
              <a:spcAft>
                <a:spcPct val="0"/>
              </a:spcAft>
              <a:buClrTx/>
              <a:buSzTx/>
              <a:buFontTx/>
              <a:buNone/>
            </a:pPr>
            <a:r>
              <a:rPr kumimoji="0" lang="en-US"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a:t>
            </a:r>
            <a:endParaRPr kumimoji="0" lang="zh-CN"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sp>
        <p:nvSpPr>
          <p:cNvPr id="283662" name="Rectangle 14"/>
          <p:cNvSpPr>
            <a:spLocks noChangeArrowheads="1"/>
          </p:cNvSpPr>
          <p:nvPr/>
        </p:nvSpPr>
        <p:spPr bwMode="auto">
          <a:xfrm>
            <a:off x="4767252" y="4044954"/>
            <a:ext cx="165100" cy="146050"/>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80000"/>
              </a:lnSpc>
              <a:spcBef>
                <a:spcPct val="0"/>
              </a:spcBef>
              <a:spcAft>
                <a:spcPct val="0"/>
              </a:spcAft>
              <a:buClrTx/>
              <a:buSzTx/>
              <a:buFontTx/>
              <a:buNone/>
            </a:pPr>
            <a:r>
              <a:rPr kumimoji="0" lang="en-US" altLang="zh-CN" sz="1800" i="1"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rPr>
              <a:t>b</a:t>
            </a:r>
            <a:endParaRPr kumimoji="0" lang="zh-CN" altLang="zh-CN" sz="1800" i="0" u="none" strike="noStrike" cap="none" normalizeH="0" baseline="0" smtClean="0">
              <a:ln>
                <a:noFill/>
              </a:ln>
              <a:solidFill>
                <a:srgbClr val="0000FF"/>
              </a:solidFill>
              <a:effectLst/>
              <a:ea typeface="楷体" panose="02010609060101010101" pitchFamily="49" charset="-122"/>
              <a:cs typeface="Times New Roman" panose="02020603050405020304" pitchFamily="18" charset="0"/>
            </a:endParaRPr>
          </a:p>
        </p:txBody>
      </p:sp>
      <p:cxnSp>
        <p:nvCxnSpPr>
          <p:cNvPr id="16" name="直接箭头连接符 15"/>
          <p:cNvCxnSpPr/>
          <p:nvPr/>
        </p:nvCxnSpPr>
        <p:spPr>
          <a:xfrm>
            <a:off x="5675300" y="3571876"/>
            <a:ext cx="857256" cy="428628"/>
          </a:xfrm>
          <a:prstGeom prst="straightConnector1">
            <a:avLst/>
          </a:prstGeom>
          <a:ln>
            <a:solidFill>
              <a:srgbClr val="00B050"/>
            </a:solidFill>
            <a:headEnd type="arrow"/>
            <a:tailEnd type="arrow"/>
          </a:ln>
        </p:spPr>
        <p:style>
          <a:lnRef idx="2">
            <a:schemeClr val="accent2"/>
          </a:lnRef>
          <a:fillRef idx="0">
            <a:schemeClr val="accent2"/>
          </a:fillRef>
          <a:effectRef idx="1">
            <a:schemeClr val="accent2"/>
          </a:effectRef>
          <a:fontRef idx="minor">
            <a:schemeClr val="tx1"/>
          </a:fontRef>
        </p:style>
      </p:cxnSp>
      <p:sp>
        <p:nvSpPr>
          <p:cNvPr id="17" name="右箭头 16"/>
          <p:cNvSpPr/>
          <p:nvPr/>
        </p:nvSpPr>
        <p:spPr>
          <a:xfrm>
            <a:off x="4317978" y="3643314"/>
            <a:ext cx="357190" cy="2857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142984"/>
            <a:ext cx="8358246" cy="2392386"/>
          </a:xfrm>
          <a:prstGeom prst="rect">
            <a:avLst/>
          </a:prstGeom>
          <a:no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③ 其他情况</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，即</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[righta]=</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[rightb]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且</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[lefta]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[leftb]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且</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[lefta]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[rightb]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[lefta]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[rightb]=</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[righta]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，即</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[lefta]=</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[righta]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[leftb]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[lefta]=</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[rightb]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，即</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[leftb]=</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[rightb]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，说明比赛区间的所以马的速度全部相同，任何两匹马比赛都没有输赢。</a:t>
            </a:r>
            <a:r>
              <a:rPr lang="en-US" altLang="zh-CN" sz="2200" smtClean="0">
                <a:solidFill>
                  <a:srgbClr val="C00000"/>
                </a:solidFill>
                <a:latin typeface="Consolas" panose="020B0609020204030204" pitchFamily="49" charset="0"/>
                <a:ea typeface="楷体" panose="02010609060101010101" pitchFamily="49" charset="-122"/>
                <a:cs typeface="Consolas" panose="020B0609020204030204" pitchFamily="49" charset="0"/>
              </a:rPr>
              <a:t>        </a:t>
            </a:r>
            <a:endParaRPr lang="zh-CN" altLang="en-US" sz="2200">
              <a:solidFill>
                <a:srgbClr val="C0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642910" y="3786190"/>
            <a:ext cx="7929618" cy="957250"/>
          </a:xfrm>
          <a:prstGeom prst="rect">
            <a:avLst/>
          </a:prstGeom>
          <a:noFill/>
        </p:spPr>
        <p:txBody>
          <a:bodyPr wrap="square" rtlCol="0">
            <a:spAutoFit/>
          </a:bodyPr>
          <a:lstStyle/>
          <a:p>
            <a:pPr>
              <a:lnSpc>
                <a:spcPct val="150000"/>
              </a:lnSpc>
            </a:pP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上述过程看出每种情况对于田忌来说都是最优的，因此最终获得的比赛方案也一定是最优的。</a:t>
            </a:r>
            <a:endParaRPr lang="zh-CN" altLang="en-US" sz="2000">
              <a:solidFill>
                <a:srgbClr val="FF00FF"/>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428604"/>
            <a:ext cx="5643602" cy="590349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216000" bIns="180000" rtlCol="0">
            <a:spAutoFit/>
          </a:bodyPr>
          <a:lstStyle/>
          <a:p>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问题表示</a:t>
            </a:r>
            <a:endPar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a[MAX];</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b[MAX];</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求解结果表示</a:t>
            </a:r>
            <a:endPar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ans;		</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int main()</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(true)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scanf("%d",&amp;n);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(n==0) break;</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i=0;i&lt;n;i++)</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scanf("%d",&amp;a[i]);</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j=0;j&lt;n;j++)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scanf("%d",&amp;b[j]);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solve();</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printf("%d\n",ans);</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2"/>
          <p:cNvSpPr txBox="1">
            <a:spLocks noChangeArrowheads="1"/>
          </p:cNvSpPr>
          <p:nvPr/>
        </p:nvSpPr>
        <p:spPr bwMode="auto">
          <a:xfrm>
            <a:off x="250825" y="333375"/>
            <a:ext cx="6553200" cy="51911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pPr>
            <a:r>
              <a:rPr lang="en-US" altLang="zh-CN" sz="2800">
                <a:solidFill>
                  <a:srgbClr val="FF0000"/>
                </a:solidFill>
                <a:latin typeface="Consolas" panose="020B0609020204030204" pitchFamily="49" charset="0"/>
                <a:ea typeface="微软雅黑" panose="020B0503020204020204" charset="-122"/>
                <a:cs typeface="Consolas" panose="020B0609020204030204" pitchFamily="49" charset="0"/>
              </a:rPr>
              <a:t>7</a:t>
            </a:r>
            <a:r>
              <a:rPr lang="en-US" altLang="zh-CN" sz="2800" smtClean="0">
                <a:solidFill>
                  <a:srgbClr val="FF0000"/>
                </a:solidFill>
                <a:latin typeface="Consolas" panose="020B0609020204030204" pitchFamily="49" charset="0"/>
                <a:ea typeface="微软雅黑" panose="020B0503020204020204" charset="-122"/>
                <a:cs typeface="Consolas" panose="020B0609020204030204" pitchFamily="49" charset="0"/>
              </a:rPr>
              <a:t>.1.2 </a:t>
            </a:r>
            <a:r>
              <a:rPr lang="zh-CN" altLang="en-US" sz="2800">
                <a:solidFill>
                  <a:srgbClr val="FF0000"/>
                </a:solidFill>
                <a:latin typeface="Consolas" panose="020B0609020204030204" pitchFamily="49" charset="0"/>
                <a:ea typeface="微软雅黑" panose="020B0503020204020204" charset="-122"/>
                <a:cs typeface="Consolas" panose="020B0609020204030204" pitchFamily="49" charset="0"/>
              </a:rPr>
              <a:t>贪心法求解的问题应具有的性质</a:t>
            </a:r>
            <a:endParaRPr lang="zh-CN" altLang="en-US" sz="2800">
              <a:solidFill>
                <a:srgbClr val="FF0000"/>
              </a:solidFill>
              <a:latin typeface="Consolas" panose="020B0609020204030204" pitchFamily="49" charset="0"/>
              <a:ea typeface="微软雅黑" panose="020B0503020204020204" charset="-122"/>
              <a:cs typeface="Consolas" panose="020B0609020204030204" pitchFamily="49" charset="0"/>
            </a:endParaRPr>
          </a:p>
        </p:txBody>
      </p:sp>
      <p:sp>
        <p:nvSpPr>
          <p:cNvPr id="202755" name="Text Box 3"/>
          <p:cNvSpPr txBox="1">
            <a:spLocks noChangeArrowheads="1"/>
          </p:cNvSpPr>
          <p:nvPr/>
        </p:nvSpPr>
        <p:spPr bwMode="auto">
          <a:xfrm>
            <a:off x="468313" y="1268413"/>
            <a:ext cx="2603489" cy="457200"/>
          </a:xfrm>
          <a:prstGeom prst="rect">
            <a:avLst/>
          </a:prstGeom>
          <a:solidFill>
            <a:srgbClr val="9900FF"/>
          </a:solidFill>
          <a:ln w="9525">
            <a:noFill/>
            <a:miter lim="800000"/>
          </a:ln>
          <a:effectLst/>
        </p:spPr>
        <p:txBody>
          <a:bodyPr wrap="square">
            <a:spAutoFit/>
          </a:bodyPr>
          <a:lstStyle/>
          <a:p>
            <a:pPr algn="ctr">
              <a:spcBef>
                <a:spcPct val="50000"/>
              </a:spcBef>
            </a:pPr>
            <a:r>
              <a:rPr lang="en-US" altLang="zh-CN" dirty="0">
                <a:solidFill>
                  <a:schemeClr val="bg1"/>
                </a:solidFill>
                <a:latin typeface="微软雅黑" panose="020B0503020204020204" charset="-122"/>
                <a:ea typeface="微软雅黑" panose="020B0503020204020204" charset="-122"/>
                <a:cs typeface="Consolas" panose="020B0609020204030204" pitchFamily="49" charset="0"/>
              </a:rPr>
              <a:t>1. </a:t>
            </a:r>
            <a:r>
              <a:rPr lang="zh-CN" altLang="en-US" dirty="0">
                <a:solidFill>
                  <a:schemeClr val="bg1"/>
                </a:solidFill>
                <a:latin typeface="微软雅黑" panose="020B0503020204020204" charset="-122"/>
                <a:ea typeface="微软雅黑" panose="020B0503020204020204" charset="-122"/>
                <a:cs typeface="Consolas" panose="020B0609020204030204" pitchFamily="49" charset="0"/>
              </a:rPr>
              <a:t>贪心选择性质</a:t>
            </a:r>
            <a:endParaRPr lang="zh-CN" altLang="en-US" dirty="0">
              <a:solidFill>
                <a:schemeClr val="bg1"/>
              </a:solidFill>
              <a:latin typeface="微软雅黑" panose="020B0503020204020204" charset="-122"/>
              <a:ea typeface="微软雅黑" panose="020B0503020204020204" charset="-122"/>
              <a:cs typeface="Consolas" panose="020B0609020204030204" pitchFamily="49" charset="0"/>
            </a:endParaRPr>
          </a:p>
        </p:txBody>
      </p:sp>
      <p:sp>
        <p:nvSpPr>
          <p:cNvPr id="202756" name="Text Box 4"/>
          <p:cNvSpPr txBox="1">
            <a:spLocks noChangeArrowheads="1"/>
          </p:cNvSpPr>
          <p:nvPr/>
        </p:nvSpPr>
        <p:spPr bwMode="auto">
          <a:xfrm>
            <a:off x="755650" y="2000240"/>
            <a:ext cx="7777163" cy="2038891"/>
          </a:xfrm>
          <a:prstGeom prst="rect">
            <a:avLst/>
          </a:prstGeom>
          <a:noFill/>
          <a:ln w="9525">
            <a:noFill/>
            <a:miter lim="800000"/>
          </a:ln>
          <a:effectLst/>
        </p:spPr>
        <p:txBody>
          <a:bodyPr>
            <a:spAutoFit/>
          </a:bodyPr>
          <a:lstStyle/>
          <a:p>
            <a:pPr>
              <a:lnSpc>
                <a:spcPct val="15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所谓</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贪心选择性质</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是指所求问题的整体最优解可以通过一系列局部最优的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选</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择，即</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贪心选择来达到。</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也就</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说，贪</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心法仅在当前状态下做出最好</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选</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择，即</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局部最优</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选</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择，然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后再去求解做出这个选择后产生的相应子问题的解。 </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85728"/>
            <a:ext cx="7929618" cy="610779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44000" bIns="144000" rtlCol="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solve()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求解算法</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sort(a,a+n);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递增排序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sort(b,b+n);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b</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递增排序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ans=0;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lefta=0,leftb=0;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righta=n-1,rightb=n-1;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(lefta&lt;=righta)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比赛直到结束</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(a[righta]&gt;b[rightb])	</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田忌最快的马比齐威王最快的马快，两者比赛</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ans+=200;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righta--;</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rightb--;</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if (a[righta]&lt;b[rightb])	</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田忌最快的马比齐威王最快的马慢</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ans-=200;			</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选择田忌最慢的马与比齐威王最快的马比赛</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lefta++;</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rightb--;</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71480"/>
            <a:ext cx="8143932" cy="507249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田忌最快的马与齐威王最快的马的速度相同</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(a[lefta]&gt;b[leftb])</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田忌最慢的马比齐威王最慢的马快，两者比赛</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ans+=200;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lefta++;</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leftb++;</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(a[lefta]&lt;b[rightb])	</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否则，用田忌最慢的马与齐威王最快的马比赛</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ans-=200;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lefta++;</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rightb--;</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643050"/>
            <a:ext cx="7715304" cy="1061829"/>
          </a:xfrm>
          <a:prstGeom prst="rect">
            <a:avLst/>
          </a:prstGeom>
          <a:noFill/>
        </p:spPr>
        <p:txBody>
          <a:bodyPr wrap="square" rtlCol="0">
            <a:spAutoFit/>
          </a:bodyPr>
          <a:lstStyle/>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smtClean="0">
                <a:solidFill>
                  <a:srgbClr val="0000FF"/>
                </a:solidFill>
                <a:latin typeface="微软雅黑" panose="020B0503020204020204" charset="-122"/>
                <a:ea typeface="微软雅黑" panose="020B0503020204020204" charset="-122"/>
                <a:cs typeface="Consolas" panose="020B0609020204030204" pitchFamily="49" charset="0"/>
              </a:rPr>
              <a:t> </a:t>
            </a:r>
            <a:r>
              <a:rPr lang="zh-CN" altLang="zh-CN" sz="2200" smtClean="0">
                <a:solidFill>
                  <a:srgbClr val="FF0000"/>
                </a:solidFill>
                <a:latin typeface="微软雅黑" panose="020B0503020204020204" charset="-122"/>
                <a:ea typeface="微软雅黑" panose="020B0503020204020204" charset="-122"/>
                <a:cs typeface="Consolas" panose="020B0609020204030204" pitchFamily="49" charset="0"/>
              </a:rPr>
              <a:t>【算法分析】</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算法的主要时间花费在排序上，时间复杂度为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log</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Text Box 3"/>
          <p:cNvSpPr txBox="1">
            <a:spLocks noChangeArrowheads="1"/>
          </p:cNvSpPr>
          <p:nvPr/>
        </p:nvSpPr>
        <p:spPr bwMode="auto">
          <a:xfrm>
            <a:off x="539750" y="1628775"/>
            <a:ext cx="7920038" cy="3062377"/>
          </a:xfrm>
          <a:prstGeom prst="rect">
            <a:avLst/>
          </a:prstGeom>
          <a:noFill/>
          <a:ln w="9525">
            <a:noFill/>
            <a:miter lim="800000"/>
          </a:ln>
          <a:effectLst/>
        </p:spPr>
        <p:txBody>
          <a:bodyPr>
            <a:spAutoFit/>
          </a:bodyPr>
          <a:lstStyle/>
          <a:p>
            <a:pPr>
              <a:lnSpc>
                <a:spcPct val="150000"/>
              </a:lnSpc>
              <a:spcBef>
                <a:spcPct val="50000"/>
              </a:spcBef>
            </a:pPr>
            <a:r>
              <a:rPr lang="zh-CN" altLang="en-US" sz="2200" dirty="0">
                <a:solidFill>
                  <a:srgbClr val="0000FF"/>
                </a:solidFill>
                <a:latin typeface="微软雅黑" panose="020B0503020204020204" charset="-122"/>
                <a:ea typeface="微软雅黑" panose="020B0503020204020204" charset="-122"/>
                <a:cs typeface="Consolas" panose="020B0609020204030204" pitchFamily="49" charset="0"/>
              </a:rPr>
              <a:t>　</a:t>
            </a:r>
            <a:r>
              <a:rPr lang="zh-CN" altLang="en-US" sz="2200">
                <a:solidFill>
                  <a:srgbClr val="0000FF"/>
                </a:solidFill>
                <a:latin typeface="微软雅黑" panose="020B0503020204020204" charset="-122"/>
                <a:ea typeface="微软雅黑" panose="020B0503020204020204" charset="-122"/>
                <a:cs typeface="Consolas" panose="020B0609020204030204" pitchFamily="49" charset="0"/>
              </a:rPr>
              <a:t>　</a:t>
            </a:r>
            <a:r>
              <a:rPr lang="en-US" altLang="zh-CN" sz="2200" smtClean="0">
                <a:solidFill>
                  <a:srgbClr val="FF0000"/>
                </a:solidFill>
                <a:latin typeface="微软雅黑" panose="020B0503020204020204" charset="-122"/>
                <a:ea typeface="微软雅黑" panose="020B0503020204020204" charset="-122"/>
                <a:cs typeface="Consolas" panose="020B0609020204030204" pitchFamily="49" charset="0"/>
              </a:rPr>
              <a:t>【</a:t>
            </a:r>
            <a:r>
              <a:rPr lang="zh-CN" altLang="en-US" sz="2200" smtClean="0">
                <a:solidFill>
                  <a:srgbClr val="FF0000"/>
                </a:solidFill>
                <a:latin typeface="微软雅黑" panose="020B0503020204020204" charset="-122"/>
                <a:ea typeface="微软雅黑" panose="020B0503020204020204" charset="-122"/>
                <a:cs typeface="Consolas" panose="020B0609020204030204" pitchFamily="49" charset="0"/>
              </a:rPr>
              <a:t>问题描述</a:t>
            </a:r>
            <a:r>
              <a:rPr lang="en-US" altLang="zh-CN" sz="2200" smtClean="0">
                <a:solidFill>
                  <a:srgbClr val="FF0000"/>
                </a:solidFill>
                <a:latin typeface="微软雅黑" panose="020B0503020204020204" charset="-122"/>
                <a:ea typeface="微软雅黑" panose="020B0503020204020204"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设有</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个独立的作业</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，由</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台相同的机器</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进行加工</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处</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理，作</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业</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所需的处理时间为</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err="1">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err="1">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i="1"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），每</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个作业均可在任何一台机器上加工</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处</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理，但</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未完工前不允许</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中</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断，任</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何作业也不能拆分成更小的子作业。</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多机调度问题要求给出一种作业调度</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方</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案，使</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所给的</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个作业在尽可能短的时间内由</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台机器加工处理完成。</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357158" y="285728"/>
            <a:ext cx="432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7.6 </a:t>
            </a:r>
            <a:r>
              <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求解多机调度问题</a:t>
            </a:r>
            <a:endPar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285720" y="785794"/>
            <a:ext cx="8424863" cy="3687503"/>
          </a:xfrm>
          <a:prstGeom prst="rect">
            <a:avLst/>
          </a:prstGeom>
          <a:solidFill>
            <a:schemeClr val="accent6">
              <a:lumMod val="20000"/>
              <a:lumOff val="80000"/>
            </a:schemeClr>
          </a:solidFill>
          <a:ln w="9525">
            <a:noFill/>
            <a:miter lim="800000"/>
          </a:ln>
          <a:effectLst/>
        </p:spPr>
        <p:txBody>
          <a:bodyPr lIns="144000" tIns="180000" bIns="180000">
            <a:spAutoFit/>
          </a:bodyPr>
          <a:lstStyle/>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a:solidFill>
                  <a:srgbClr val="0000FF"/>
                </a:solidFill>
                <a:latin typeface="微软雅黑" panose="020B0503020204020204" charset="-122"/>
                <a:ea typeface="微软雅黑" panose="020B0503020204020204" charset="-122"/>
                <a:cs typeface="Consolas" panose="020B0609020204030204" pitchFamily="49" charset="0"/>
              </a:rPr>
              <a:t>　</a:t>
            </a:r>
            <a:r>
              <a:rPr lang="en-US" altLang="zh-CN" sz="2000" smtClean="0">
                <a:solidFill>
                  <a:srgbClr val="FF0000"/>
                </a:solidFill>
                <a:latin typeface="微软雅黑" panose="020B0503020204020204" charset="-122"/>
                <a:ea typeface="微软雅黑" panose="020B0503020204020204" charset="-122"/>
                <a:cs typeface="Consolas" panose="020B0609020204030204" pitchFamily="49" charset="0"/>
              </a:rPr>
              <a:t>【</a:t>
            </a:r>
            <a:r>
              <a:rPr lang="zh-CN" altLang="en-US" sz="2200" smtClean="0">
                <a:solidFill>
                  <a:srgbClr val="FF0000"/>
                </a:solidFill>
                <a:latin typeface="微软雅黑" panose="020B0503020204020204" charset="-122"/>
                <a:ea typeface="微软雅黑" panose="020B0503020204020204" charset="-122"/>
                <a:cs typeface="Consolas" panose="020B0609020204030204" pitchFamily="49" charset="0"/>
              </a:rPr>
              <a:t>问题求解</a:t>
            </a:r>
            <a:r>
              <a:rPr lang="en-US" altLang="zh-CN" sz="2000" smtClean="0">
                <a:solidFill>
                  <a:srgbClr val="FF0000"/>
                </a:solidFill>
                <a:latin typeface="微软雅黑" panose="020B0503020204020204" charset="-122"/>
                <a:ea typeface="微软雅黑" panose="020B0503020204020204"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贪心</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法求解多机调度问题的贪心策略是最长处理时间作业</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先，即</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把处理时间最长的作业分配给最先空闲的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机</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器，这</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样可以保证处理时间长的作业优先</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处</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理，从</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而在整体上获得尽可能短的处理时间。</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按照最长处理时间作业优先的贪心</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策</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略，当</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dirty="0" err="1">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i="1"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时，只</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要将机器</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时间区间分配给作业</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即可；</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当</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时，首</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先将</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个作业依其所需的处理时间从大到小</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排</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后依此顺序将作业分配给空闲的处理机。</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0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10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395288" y="333375"/>
            <a:ext cx="8280400" cy="873188"/>
          </a:xfrm>
          <a:prstGeom prst="rect">
            <a:avLst/>
          </a:prstGeom>
          <a:solidFill>
            <a:schemeClr val="accent6">
              <a:lumMod val="20000"/>
              <a:lumOff val="80000"/>
            </a:schemeClr>
          </a:solidFill>
          <a:ln w="9525">
            <a:noFill/>
            <a:miter lim="800000"/>
          </a:ln>
          <a:effectLst/>
        </p:spPr>
        <p:txBody>
          <a:bodyPr>
            <a:spAutoFit/>
          </a:bodyPr>
          <a:lstStyle/>
          <a:p>
            <a:pPr>
              <a:lnSpc>
                <a:spcPts val="3200"/>
              </a:lnSpc>
              <a:spcBef>
                <a:spcPts val="0"/>
              </a:spcBef>
            </a:pPr>
            <a:r>
              <a:rPr lang="zh-CN" altLang="en-US" dirty="0">
                <a:latin typeface="Consolas" panose="020B0609020204030204" pitchFamily="49" charset="0"/>
                <a:ea typeface="楷体" panose="02010609060101010101" pitchFamily="49" charset="-122"/>
                <a:cs typeface="Consolas" panose="020B0609020204030204" pitchFamily="49" charset="0"/>
              </a:rPr>
              <a:t>　</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例</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如，有</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个独立的作业</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，由</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台机器</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加工</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处</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理，各</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作业所需的处理时</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间</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如下：</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170092" name="Group 108"/>
          <p:cNvGraphicFramePr>
            <a:graphicFrameLocks noGrp="1"/>
          </p:cNvGraphicFramePr>
          <p:nvPr/>
        </p:nvGraphicFramePr>
        <p:xfrm>
          <a:off x="1142976" y="1428736"/>
          <a:ext cx="6429419" cy="731520"/>
        </p:xfrm>
        <a:graphic>
          <a:graphicData uri="http://schemas.openxmlformats.org/drawingml/2006/table">
            <a:tbl>
              <a:tblPr>
                <a:tableStyleId>{775DCB02-9BB8-47FD-8907-85C794F793BA}</a:tableStyleId>
              </a:tblPr>
              <a:tblGrid>
                <a:gridCol w="2037042"/>
                <a:gridCol w="717875"/>
                <a:gridCol w="734390"/>
                <a:gridCol w="565799"/>
                <a:gridCol w="733112"/>
                <a:gridCol w="546641"/>
                <a:gridCol w="547919"/>
                <a:gridCol w="546641"/>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u="none" strike="noStrike" cap="none" normalizeH="0" baseline="0" dirty="0" smtClean="0">
                          <a:ln>
                            <a:noFill/>
                          </a:ln>
                          <a:solidFill>
                            <a:srgbClr val="006600"/>
                          </a:solidFill>
                          <a:effectLst/>
                          <a:latin typeface="微软雅黑" panose="020B0503020204020204" charset="-122"/>
                          <a:ea typeface="微软雅黑" panose="020B0503020204020204" charset="-122"/>
                          <a:cs typeface="Consolas" panose="020B0609020204030204" pitchFamily="49" charset="0"/>
                        </a:rPr>
                        <a:t>作业编号</a:t>
                      </a:r>
                      <a:endParaRPr kumimoji="0" lang="zh-CN" altLang="en-US" sz="1800" b="1" i="0" u="none" strike="noStrike" cap="none" normalizeH="0" baseline="0" dirty="0" smtClean="0">
                        <a:ln>
                          <a:noFill/>
                        </a:ln>
                        <a:solidFill>
                          <a:srgbClr val="006600"/>
                        </a:solidFill>
                        <a:effectLst/>
                        <a:latin typeface="微软雅黑" panose="020B0503020204020204" charset="-122"/>
                        <a:ea typeface="微软雅黑" panose="020B0503020204020204"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6600"/>
                          </a:solidFill>
                          <a:effectLst/>
                          <a:latin typeface="Consolas" panose="020B0609020204030204" pitchFamily="49" charset="0"/>
                          <a:cs typeface="Consolas" panose="020B0609020204030204" pitchFamily="49" charset="0"/>
                        </a:rPr>
                        <a:t>1</a:t>
                      </a:r>
                      <a:endParaRPr kumimoji="0" lang="en-US" altLang="zh-CN" sz="1800" b="1" i="0" u="none" strike="noStrike" cap="none" normalizeH="0" baseline="0" smtClean="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6600"/>
                          </a:solidFill>
                          <a:effectLst/>
                          <a:latin typeface="Consolas" panose="020B0609020204030204" pitchFamily="49" charset="0"/>
                          <a:cs typeface="Consolas" panose="020B0609020204030204" pitchFamily="49" charset="0"/>
                        </a:rPr>
                        <a:t>2</a:t>
                      </a:r>
                      <a:endParaRPr kumimoji="0" lang="en-US" altLang="zh-CN" sz="1800" b="1" i="0" u="none" strike="noStrike" cap="none" normalizeH="0" baseline="0" smtClean="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6600"/>
                          </a:solidFill>
                          <a:effectLst/>
                          <a:latin typeface="Consolas" panose="020B0609020204030204" pitchFamily="49" charset="0"/>
                          <a:cs typeface="Consolas" panose="020B0609020204030204" pitchFamily="49" charset="0"/>
                        </a:rPr>
                        <a:t>3</a:t>
                      </a:r>
                      <a:endParaRPr kumimoji="0" lang="en-US" altLang="zh-CN" sz="1800" b="1" i="0" u="none" strike="noStrike" cap="none" normalizeH="0" baseline="0" smtClean="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6600"/>
                          </a:solidFill>
                          <a:effectLst/>
                          <a:latin typeface="Consolas" panose="020B0609020204030204" pitchFamily="49" charset="0"/>
                          <a:cs typeface="Consolas" panose="020B0609020204030204" pitchFamily="49" charset="0"/>
                        </a:rPr>
                        <a:t>4</a:t>
                      </a:r>
                      <a:endParaRPr kumimoji="0" lang="en-US" altLang="zh-CN" sz="1800" b="1" i="0" u="none" strike="noStrike" cap="none" normalizeH="0" baseline="0" smtClean="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6600"/>
                          </a:solidFill>
                          <a:effectLst/>
                          <a:latin typeface="Consolas" panose="020B0609020204030204" pitchFamily="49" charset="0"/>
                          <a:cs typeface="Consolas" panose="020B0609020204030204" pitchFamily="49" charset="0"/>
                        </a:rPr>
                        <a:t>5</a:t>
                      </a:r>
                      <a:endParaRPr kumimoji="0" lang="en-US" altLang="zh-CN" sz="1800" b="1" i="0" u="none" strike="noStrike" cap="none" normalizeH="0" baseline="0" smtClean="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6600"/>
                          </a:solidFill>
                          <a:effectLst/>
                          <a:latin typeface="Consolas" panose="020B0609020204030204" pitchFamily="49" charset="0"/>
                          <a:cs typeface="Consolas" panose="020B0609020204030204" pitchFamily="49" charset="0"/>
                        </a:rPr>
                        <a:t>6</a:t>
                      </a:r>
                      <a:endParaRPr kumimoji="0" lang="en-US" altLang="zh-CN" sz="1800" b="1" i="0" u="none" strike="noStrike" cap="none" normalizeH="0" baseline="0" smtClean="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6600"/>
                          </a:solidFill>
                          <a:effectLst/>
                          <a:latin typeface="Consolas" panose="020B0609020204030204" pitchFamily="49" charset="0"/>
                          <a:cs typeface="Consolas" panose="020B0609020204030204" pitchFamily="49" charset="0"/>
                        </a:rPr>
                        <a:t>7</a:t>
                      </a:r>
                      <a:endParaRPr kumimoji="0" lang="en-US" altLang="zh-CN" sz="1800" b="1" i="0" u="none" strike="noStrike" cap="none" normalizeH="0" baseline="0" smtClean="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u="none" strike="noStrike" cap="none" normalizeH="0" baseline="0" dirty="0" smtClean="0">
                          <a:ln>
                            <a:noFill/>
                          </a:ln>
                          <a:solidFill>
                            <a:srgbClr val="006600"/>
                          </a:solidFill>
                          <a:effectLst/>
                          <a:latin typeface="微软雅黑" panose="020B0503020204020204" charset="-122"/>
                          <a:ea typeface="微软雅黑" panose="020B0503020204020204" charset="-122"/>
                          <a:cs typeface="Consolas" panose="020B0609020204030204" pitchFamily="49" charset="0"/>
                        </a:rPr>
                        <a:t>作业的处理时间</a:t>
                      </a:r>
                      <a:endParaRPr kumimoji="0" lang="zh-CN" altLang="en-US" sz="1800" b="1" i="0" u="none" strike="noStrike" cap="none" normalizeH="0" baseline="0" dirty="0" smtClean="0">
                        <a:ln>
                          <a:noFill/>
                        </a:ln>
                        <a:solidFill>
                          <a:srgbClr val="006600"/>
                        </a:solidFill>
                        <a:effectLst/>
                        <a:latin typeface="微软雅黑" panose="020B0503020204020204" charset="-122"/>
                        <a:ea typeface="微软雅黑" panose="020B0503020204020204"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14</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4</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16</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6</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5</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r>
            </a:tbl>
          </a:graphicData>
        </a:graphic>
      </p:graphicFrame>
      <p:sp>
        <p:nvSpPr>
          <p:cNvPr id="4" name="TextBox 3"/>
          <p:cNvSpPr txBox="1"/>
          <p:nvPr/>
        </p:nvSpPr>
        <p:spPr>
          <a:xfrm>
            <a:off x="428596" y="2500306"/>
            <a:ext cx="8429684" cy="430887"/>
          </a:xfrm>
          <a:prstGeom prst="rect">
            <a:avLst/>
          </a:prstGeom>
          <a:noFill/>
        </p:spPr>
        <p:txBody>
          <a:bodyPr wrap="square" rtlCol="0">
            <a:spAutoFit/>
          </a:bodyPr>
          <a:lstStyle/>
          <a:p>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采用贪心法求解的过程如下：</a:t>
            </a:r>
            <a:endPar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1000100" y="3071810"/>
            <a:ext cx="6500858"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个作业按处理时间递减排序，其结果如下表所示。</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6" name="表格 5"/>
          <p:cNvGraphicFramePr>
            <a:graphicFrameLocks noGrp="1"/>
          </p:cNvGraphicFramePr>
          <p:nvPr/>
        </p:nvGraphicFramePr>
        <p:xfrm>
          <a:off x="1142974" y="3643314"/>
          <a:ext cx="6429420" cy="822960"/>
        </p:xfrm>
        <a:graphic>
          <a:graphicData uri="http://schemas.openxmlformats.org/drawingml/2006/table">
            <a:tbl>
              <a:tblPr>
                <a:tableStyleId>{775DCB02-9BB8-47FD-8907-85C794F793BA}</a:tableStyleId>
              </a:tblPr>
              <a:tblGrid>
                <a:gridCol w="2106684"/>
                <a:gridCol w="742157"/>
                <a:gridCol w="846319"/>
                <a:gridCol w="546852"/>
                <a:gridCol w="546852"/>
                <a:gridCol w="546852"/>
                <a:gridCol w="546852"/>
                <a:gridCol w="546852"/>
              </a:tblGrid>
              <a:tr h="0">
                <a:tc>
                  <a:txBody>
                    <a:bodyPr/>
                    <a:lstStyle/>
                    <a:p>
                      <a:pPr indent="0" algn="just">
                        <a:lnSpc>
                          <a:spcPct val="150000"/>
                        </a:lnSpc>
                        <a:spcAft>
                          <a:spcPts val="0"/>
                        </a:spcAft>
                      </a:pPr>
                      <a:r>
                        <a:rPr lang="zh-CN" sz="1800" b="1" kern="100">
                          <a:solidFill>
                            <a:srgbClr val="006600"/>
                          </a:solidFill>
                          <a:latin typeface="Consolas" panose="020B0609020204030204" pitchFamily="49" charset="0"/>
                          <a:ea typeface="微软雅黑" panose="020B0503020204020204" charset="-122"/>
                          <a:cs typeface="Consolas" panose="020B0609020204030204" pitchFamily="49" charset="0"/>
                        </a:rPr>
                        <a:t>作业编号</a:t>
                      </a:r>
                      <a:endParaRPr lang="zh-CN" sz="1800" b="1" kern="100">
                        <a:solidFill>
                          <a:srgbClr val="006600"/>
                        </a:solidFill>
                        <a:latin typeface="Consolas" panose="020B0609020204030204" pitchFamily="49" charset="0"/>
                        <a:ea typeface="微软雅黑" panose="020B0503020204020204"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r h="0">
                <a:tc>
                  <a:txBody>
                    <a:bodyPr/>
                    <a:lstStyle/>
                    <a:p>
                      <a:pPr indent="0" algn="just">
                        <a:lnSpc>
                          <a:spcPct val="150000"/>
                        </a:lnSpc>
                        <a:spcAft>
                          <a:spcPts val="0"/>
                        </a:spcAft>
                      </a:pPr>
                      <a:r>
                        <a:rPr lang="zh-CN" sz="1800" b="1" kern="100">
                          <a:solidFill>
                            <a:srgbClr val="006600"/>
                          </a:solidFill>
                          <a:latin typeface="Consolas" panose="020B0609020204030204" pitchFamily="49" charset="0"/>
                          <a:ea typeface="微软雅黑" panose="020B0503020204020204" charset="-122"/>
                          <a:cs typeface="Consolas" panose="020B0609020204030204" pitchFamily="49" charset="0"/>
                        </a:rPr>
                        <a:t>作业的处理时间</a:t>
                      </a:r>
                      <a:endParaRPr lang="zh-CN" sz="1800" b="1" kern="100">
                        <a:solidFill>
                          <a:srgbClr val="006600"/>
                        </a:solidFill>
                        <a:latin typeface="Consolas" panose="020B0609020204030204" pitchFamily="49" charset="0"/>
                        <a:ea typeface="微软雅黑" panose="020B0503020204020204"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000100" y="1463032"/>
          <a:ext cx="6429420" cy="822960"/>
        </p:xfrm>
        <a:graphic>
          <a:graphicData uri="http://schemas.openxmlformats.org/drawingml/2006/table">
            <a:tbl>
              <a:tblPr>
                <a:tableStyleId>{775DCB02-9BB8-47FD-8907-85C794F793BA}</a:tableStyleId>
              </a:tblPr>
              <a:tblGrid>
                <a:gridCol w="2106684"/>
                <a:gridCol w="742157"/>
                <a:gridCol w="723059"/>
                <a:gridCol w="670112"/>
                <a:gridCol w="546852"/>
                <a:gridCol w="546852"/>
                <a:gridCol w="546852"/>
                <a:gridCol w="546852"/>
              </a:tblGrid>
              <a:tr h="0">
                <a:tc>
                  <a:txBody>
                    <a:bodyPr/>
                    <a:lstStyle/>
                    <a:p>
                      <a:pPr indent="0" algn="just">
                        <a:lnSpc>
                          <a:spcPct val="150000"/>
                        </a:lnSpc>
                        <a:spcAft>
                          <a:spcPts val="0"/>
                        </a:spcAft>
                      </a:pPr>
                      <a:r>
                        <a:rPr lang="zh-CN" sz="1800" b="1" kern="100">
                          <a:solidFill>
                            <a:srgbClr val="006600"/>
                          </a:solidFill>
                          <a:latin typeface="微软雅黑" panose="020B0503020204020204" charset="-122"/>
                          <a:ea typeface="微软雅黑" panose="020B0503020204020204" charset="-122"/>
                          <a:cs typeface="Times New Roman" panose="02020603050405020304" pitchFamily="18" charset="0"/>
                        </a:rPr>
                        <a:t>作业编号</a:t>
                      </a:r>
                      <a:endParaRPr lang="zh-CN" sz="1800" b="1" kern="100">
                        <a:solidFill>
                          <a:srgbClr val="006600"/>
                        </a:solidFill>
                        <a:latin typeface="微软雅黑" panose="020B0503020204020204" charset="-122"/>
                        <a:ea typeface="微软雅黑" panose="020B0503020204020204" charset="-122"/>
                        <a:cs typeface="Times New Roman" panose="02020603050405020304" pitchFamily="18" charset="0"/>
                      </a:endParaRPr>
                    </a:p>
                  </a:txBody>
                  <a:tcPr marL="68580" marR="68580" marT="0" marB="0"/>
                </a:tc>
                <a:tc>
                  <a:txBody>
                    <a:bodyPr/>
                    <a:lstStyle/>
                    <a:p>
                      <a:pPr indent="0" algn="ctr">
                        <a:lnSpc>
                          <a:spcPct val="150000"/>
                        </a:lnSpc>
                        <a:spcAft>
                          <a:spcPts val="0"/>
                        </a:spcAft>
                      </a:pPr>
                      <a:r>
                        <a:rPr lang="en-US" sz="1800" b="1" kern="100">
                          <a:solidFill>
                            <a:srgbClr val="FF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FF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FF00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FF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FF0000"/>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FF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r h="0">
                <a:tc>
                  <a:txBody>
                    <a:bodyPr/>
                    <a:lstStyle/>
                    <a:p>
                      <a:pPr indent="0" algn="just">
                        <a:lnSpc>
                          <a:spcPct val="150000"/>
                        </a:lnSpc>
                        <a:spcAft>
                          <a:spcPts val="0"/>
                        </a:spcAft>
                      </a:pPr>
                      <a:r>
                        <a:rPr lang="zh-CN" sz="1800" b="1" kern="100">
                          <a:solidFill>
                            <a:srgbClr val="006600"/>
                          </a:solidFill>
                          <a:latin typeface="微软雅黑" panose="020B0503020204020204" charset="-122"/>
                          <a:ea typeface="微软雅黑" panose="020B0503020204020204" charset="-122"/>
                          <a:cs typeface="Times New Roman" panose="02020603050405020304" pitchFamily="18" charset="0"/>
                        </a:rPr>
                        <a:t>作业的处理时间</a:t>
                      </a:r>
                      <a:endParaRPr lang="zh-CN" sz="1800" b="1" kern="100">
                        <a:solidFill>
                          <a:srgbClr val="006600"/>
                        </a:solidFill>
                        <a:latin typeface="微软雅黑" panose="020B0503020204020204" charset="-122"/>
                        <a:ea typeface="微软雅黑" panose="020B0503020204020204" charset="-122"/>
                        <a:cs typeface="Times New Roman" panose="02020603050405020304" pitchFamily="18"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bl>
          </a:graphicData>
        </a:graphic>
      </p:graphicFrame>
      <p:sp>
        <p:nvSpPr>
          <p:cNvPr id="6" name="TextBox 5"/>
          <p:cNvSpPr txBox="1"/>
          <p:nvPr/>
        </p:nvSpPr>
        <p:spPr>
          <a:xfrm>
            <a:off x="357158" y="214290"/>
            <a:ext cx="8572560" cy="961674"/>
          </a:xfrm>
          <a:prstGeom prst="rect">
            <a:avLst/>
          </a:prstGeom>
          <a:solidFill>
            <a:schemeClr val="accent1">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）先将排序后的前</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个作业分配给</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台机器。此时机器的分配情况为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，对应的总处理时间为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{16</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pic>
        <p:nvPicPr>
          <p:cNvPr id="290818" name="Picture 2"/>
          <p:cNvPicPr>
            <a:picLocks noChangeAspect="1" noChangeArrowheads="1"/>
          </p:cNvPicPr>
          <p:nvPr/>
        </p:nvPicPr>
        <p:blipFill>
          <a:blip r:embed="rId1" cstate="print"/>
          <a:srcRect/>
          <a:stretch>
            <a:fillRect/>
          </a:stretch>
        </p:blipFill>
        <p:spPr bwMode="auto">
          <a:xfrm>
            <a:off x="1857356" y="2857496"/>
            <a:ext cx="642942" cy="902310"/>
          </a:xfrm>
          <a:prstGeom prst="rect">
            <a:avLst/>
          </a:prstGeom>
          <a:noFill/>
          <a:ln w="9525">
            <a:noFill/>
            <a:miter lim="800000"/>
            <a:headEnd/>
            <a:tailEnd/>
          </a:ln>
        </p:spPr>
      </p:pic>
      <p:sp>
        <p:nvSpPr>
          <p:cNvPr id="7" name="TextBox 6"/>
          <p:cNvSpPr txBox="1"/>
          <p:nvPr/>
        </p:nvSpPr>
        <p:spPr>
          <a:xfrm>
            <a:off x="714348" y="3143248"/>
            <a:ext cx="857256" cy="400110"/>
          </a:xfrm>
          <a:prstGeom prst="rect">
            <a:avLst/>
          </a:prstGeom>
          <a:noFill/>
        </p:spPr>
        <p:txBody>
          <a:bodyPr wrap="square" rtlCol="0">
            <a:spAutoFit/>
          </a:bodyPr>
          <a:lstStyle/>
          <a:p>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机器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2000">
              <a:latin typeface="Consolas" panose="020B0609020204030204" pitchFamily="49" charset="0"/>
              <a:ea typeface="楷体" panose="02010609060101010101" pitchFamily="49" charset="-122"/>
              <a:cs typeface="Consolas" panose="020B0609020204030204" pitchFamily="49" charset="0"/>
            </a:endParaRPr>
          </a:p>
        </p:txBody>
      </p:sp>
      <p:pic>
        <p:nvPicPr>
          <p:cNvPr id="8" name="Picture 2"/>
          <p:cNvPicPr>
            <a:picLocks noChangeAspect="1" noChangeArrowheads="1"/>
          </p:cNvPicPr>
          <p:nvPr/>
        </p:nvPicPr>
        <p:blipFill>
          <a:blip r:embed="rId1" cstate="print"/>
          <a:srcRect/>
          <a:stretch>
            <a:fillRect/>
          </a:stretch>
        </p:blipFill>
        <p:spPr bwMode="auto">
          <a:xfrm>
            <a:off x="1857356" y="4098326"/>
            <a:ext cx="642942" cy="902310"/>
          </a:xfrm>
          <a:prstGeom prst="rect">
            <a:avLst/>
          </a:prstGeom>
          <a:noFill/>
          <a:ln w="9525">
            <a:noFill/>
            <a:miter lim="800000"/>
            <a:headEnd/>
            <a:tailEnd/>
          </a:ln>
        </p:spPr>
      </p:pic>
      <p:sp>
        <p:nvSpPr>
          <p:cNvPr id="9" name="TextBox 8"/>
          <p:cNvSpPr txBox="1"/>
          <p:nvPr/>
        </p:nvSpPr>
        <p:spPr>
          <a:xfrm>
            <a:off x="714348" y="4384078"/>
            <a:ext cx="857256" cy="400110"/>
          </a:xfrm>
          <a:prstGeom prst="rect">
            <a:avLst/>
          </a:prstGeom>
          <a:noFill/>
        </p:spPr>
        <p:txBody>
          <a:bodyPr wrap="square" rtlCol="0">
            <a:spAutoFit/>
          </a:bodyPr>
          <a:lstStyle/>
          <a:p>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机器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2000">
              <a:latin typeface="Consolas" panose="020B0609020204030204" pitchFamily="49" charset="0"/>
              <a:ea typeface="楷体" panose="02010609060101010101" pitchFamily="49" charset="-122"/>
              <a:cs typeface="Consolas" panose="020B0609020204030204" pitchFamily="49" charset="0"/>
            </a:endParaRPr>
          </a:p>
        </p:txBody>
      </p:sp>
      <p:pic>
        <p:nvPicPr>
          <p:cNvPr id="10" name="Picture 2"/>
          <p:cNvPicPr>
            <a:picLocks noChangeAspect="1" noChangeArrowheads="1"/>
          </p:cNvPicPr>
          <p:nvPr/>
        </p:nvPicPr>
        <p:blipFill>
          <a:blip r:embed="rId1" cstate="print"/>
          <a:srcRect/>
          <a:stretch>
            <a:fillRect/>
          </a:stretch>
        </p:blipFill>
        <p:spPr bwMode="auto">
          <a:xfrm>
            <a:off x="1857356" y="5286388"/>
            <a:ext cx="642942" cy="902310"/>
          </a:xfrm>
          <a:prstGeom prst="rect">
            <a:avLst/>
          </a:prstGeom>
          <a:noFill/>
          <a:ln w="9525">
            <a:noFill/>
            <a:miter lim="800000"/>
            <a:headEnd/>
            <a:tailEnd/>
          </a:ln>
        </p:spPr>
      </p:pic>
      <p:sp>
        <p:nvSpPr>
          <p:cNvPr id="11" name="TextBox 10"/>
          <p:cNvSpPr txBox="1"/>
          <p:nvPr/>
        </p:nvSpPr>
        <p:spPr>
          <a:xfrm>
            <a:off x="714348" y="5572140"/>
            <a:ext cx="857256" cy="400110"/>
          </a:xfrm>
          <a:prstGeom prst="rect">
            <a:avLst/>
          </a:prstGeom>
          <a:noFill/>
        </p:spPr>
        <p:txBody>
          <a:bodyPr wrap="square" rtlCol="0">
            <a:spAutoFit/>
          </a:bodyPr>
          <a:lstStyle/>
          <a:p>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机器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2000">
              <a:latin typeface="Consolas" panose="020B0609020204030204" pitchFamily="49" charset="0"/>
              <a:ea typeface="楷体" panose="02010609060101010101" pitchFamily="49" charset="-122"/>
              <a:cs typeface="Consolas" panose="020B0609020204030204" pitchFamily="49" charset="0"/>
            </a:endParaRPr>
          </a:p>
        </p:txBody>
      </p:sp>
      <p:sp>
        <p:nvSpPr>
          <p:cNvPr id="12" name="任意多边形 11"/>
          <p:cNvSpPr/>
          <p:nvPr/>
        </p:nvSpPr>
        <p:spPr>
          <a:xfrm>
            <a:off x="2428859" y="2242159"/>
            <a:ext cx="1138970" cy="1043965"/>
          </a:xfrm>
          <a:custGeom>
            <a:avLst/>
            <a:gdLst>
              <a:gd name="connsiteX0" fmla="*/ 350729 w 396658"/>
              <a:gd name="connsiteY0" fmla="*/ 0 h 951978"/>
              <a:gd name="connsiteX1" fmla="*/ 338203 w 396658"/>
              <a:gd name="connsiteY1" fmla="*/ 375781 h 951978"/>
              <a:gd name="connsiteX2" fmla="*/ 0 w 396658"/>
              <a:gd name="connsiteY2" fmla="*/ 951978 h 951978"/>
              <a:gd name="connsiteX0-1" fmla="*/ 1116006 w 1289481"/>
              <a:gd name="connsiteY0-2" fmla="*/ 0 h 1043965"/>
              <a:gd name="connsiteX1-3" fmla="*/ 1103480 w 1289481"/>
              <a:gd name="connsiteY1-4" fmla="*/ 375781 h 1043965"/>
              <a:gd name="connsiteX2-5" fmla="*/ 0 w 1289481"/>
              <a:gd name="connsiteY2-6" fmla="*/ 1043965 h 1043965"/>
              <a:gd name="connsiteX0-7" fmla="*/ 1116006 w 1138970"/>
              <a:gd name="connsiteY0-8" fmla="*/ 0 h 1043965"/>
              <a:gd name="connsiteX1-9" fmla="*/ 714381 w 1138970"/>
              <a:gd name="connsiteY1-10" fmla="*/ 543899 h 1043965"/>
              <a:gd name="connsiteX2-11" fmla="*/ 0 w 1138970"/>
              <a:gd name="connsiteY2-12" fmla="*/ 1043965 h 1043965"/>
            </a:gdLst>
            <a:ahLst/>
            <a:cxnLst>
              <a:cxn ang="0">
                <a:pos x="connsiteX0-1" y="connsiteY0-2"/>
              </a:cxn>
              <a:cxn ang="0">
                <a:pos x="connsiteX1-3" y="connsiteY1-4"/>
              </a:cxn>
              <a:cxn ang="0">
                <a:pos x="connsiteX2-5" y="connsiteY2-6"/>
              </a:cxn>
            </a:cxnLst>
            <a:rect l="l" t="t" r="r" b="b"/>
            <a:pathLst>
              <a:path w="1138970" h="1043965">
                <a:moveTo>
                  <a:pt x="1116006" y="0"/>
                </a:moveTo>
                <a:cubicBezTo>
                  <a:pt x="1138970" y="108559"/>
                  <a:pt x="900382" y="369905"/>
                  <a:pt x="714381" y="543899"/>
                </a:cubicBezTo>
                <a:cubicBezTo>
                  <a:pt x="528380" y="717893"/>
                  <a:pt x="139874" y="835198"/>
                  <a:pt x="0" y="1043965"/>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任意多边形 12"/>
          <p:cNvSpPr/>
          <p:nvPr/>
        </p:nvSpPr>
        <p:spPr>
          <a:xfrm>
            <a:off x="2500297" y="2242159"/>
            <a:ext cx="1796129" cy="2379953"/>
          </a:xfrm>
          <a:custGeom>
            <a:avLst/>
            <a:gdLst>
              <a:gd name="connsiteX0" fmla="*/ 1177446 w 1177446"/>
              <a:gd name="connsiteY0" fmla="*/ 0 h 2267211"/>
              <a:gd name="connsiteX1" fmla="*/ 1064712 w 1177446"/>
              <a:gd name="connsiteY1" fmla="*/ 663879 h 2267211"/>
              <a:gd name="connsiteX2" fmla="*/ 501041 w 1177446"/>
              <a:gd name="connsiteY2" fmla="*/ 2016690 h 2267211"/>
              <a:gd name="connsiteX3" fmla="*/ 0 w 1177446"/>
              <a:gd name="connsiteY3" fmla="*/ 2167003 h 2267211"/>
              <a:gd name="connsiteX0-1" fmla="*/ 1177446 w 1185472"/>
              <a:gd name="connsiteY0-2" fmla="*/ 0 h 2217107"/>
              <a:gd name="connsiteX1-3" fmla="*/ 1064712 w 1185472"/>
              <a:gd name="connsiteY1-4" fmla="*/ 663879 h 2217107"/>
              <a:gd name="connsiteX2-5" fmla="*/ 452887 w 1185472"/>
              <a:gd name="connsiteY2-6" fmla="*/ 1901221 h 2217107"/>
              <a:gd name="connsiteX3-7" fmla="*/ 0 w 1185472"/>
              <a:gd name="connsiteY3-8" fmla="*/ 2167003 h 2217107"/>
              <a:gd name="connsiteX0-9" fmla="*/ 1796129 w 1804155"/>
              <a:gd name="connsiteY0-10" fmla="*/ 0 h 2379953"/>
              <a:gd name="connsiteX1-11" fmla="*/ 1683395 w 1804155"/>
              <a:gd name="connsiteY1-12" fmla="*/ 663879 h 2379953"/>
              <a:gd name="connsiteX2-13" fmla="*/ 1071570 w 1804155"/>
              <a:gd name="connsiteY2-14" fmla="*/ 1901221 h 2379953"/>
              <a:gd name="connsiteX3-15" fmla="*/ 0 w 1804155"/>
              <a:gd name="connsiteY3-16" fmla="*/ 2329849 h 2379953"/>
              <a:gd name="connsiteX0-17" fmla="*/ 1796129 w 1827967"/>
              <a:gd name="connsiteY0-18" fmla="*/ 0 h 2379953"/>
              <a:gd name="connsiteX1-19" fmla="*/ 1683395 w 1827967"/>
              <a:gd name="connsiteY1-20" fmla="*/ 663879 h 2379953"/>
              <a:gd name="connsiteX2-21" fmla="*/ 928695 w 1827967"/>
              <a:gd name="connsiteY2-22" fmla="*/ 1829783 h 2379953"/>
              <a:gd name="connsiteX3-23" fmla="*/ 0 w 1827967"/>
              <a:gd name="connsiteY3-24" fmla="*/ 2329849 h 2379953"/>
              <a:gd name="connsiteX0-25" fmla="*/ 1796129 w 1796129"/>
              <a:gd name="connsiteY0-26" fmla="*/ 0 h 2379953"/>
              <a:gd name="connsiteX1-27" fmla="*/ 1500199 w 1796129"/>
              <a:gd name="connsiteY1-28" fmla="*/ 758213 h 2379953"/>
              <a:gd name="connsiteX2-29" fmla="*/ 928695 w 1796129"/>
              <a:gd name="connsiteY2-30" fmla="*/ 1829783 h 2379953"/>
              <a:gd name="connsiteX3-31" fmla="*/ 0 w 1796129"/>
              <a:gd name="connsiteY3-32" fmla="*/ 2329849 h 2379953"/>
              <a:gd name="connsiteX0-33" fmla="*/ 1796129 w 1796129"/>
              <a:gd name="connsiteY0-34" fmla="*/ 0 h 2379953"/>
              <a:gd name="connsiteX1-35" fmla="*/ 1500199 w 1796129"/>
              <a:gd name="connsiteY1-36" fmla="*/ 758213 h 2379953"/>
              <a:gd name="connsiteX2-37" fmla="*/ 785819 w 1796129"/>
              <a:gd name="connsiteY2-38" fmla="*/ 1829783 h 2379953"/>
              <a:gd name="connsiteX3-39" fmla="*/ 0 w 1796129"/>
              <a:gd name="connsiteY3-40" fmla="*/ 2329849 h 2379953"/>
            </a:gdLst>
            <a:ahLst/>
            <a:cxnLst>
              <a:cxn ang="0">
                <a:pos x="connsiteX0-1" y="connsiteY0-2"/>
              </a:cxn>
              <a:cxn ang="0">
                <a:pos x="connsiteX1-3" y="connsiteY1-4"/>
              </a:cxn>
              <a:cxn ang="0">
                <a:pos x="connsiteX2-5" y="connsiteY2-6"/>
              </a:cxn>
              <a:cxn ang="0">
                <a:pos x="connsiteX3-7" y="connsiteY3-8"/>
              </a:cxn>
            </a:cxnLst>
            <a:rect l="l" t="t" r="r" b="b"/>
            <a:pathLst>
              <a:path w="1796129" h="2379953">
                <a:moveTo>
                  <a:pt x="1796129" y="0"/>
                </a:moveTo>
                <a:cubicBezTo>
                  <a:pt x="1796129" y="163882"/>
                  <a:pt x="1668584" y="453249"/>
                  <a:pt x="1500199" y="758213"/>
                </a:cubicBezTo>
                <a:cubicBezTo>
                  <a:pt x="1331814" y="1063177"/>
                  <a:pt x="1035852" y="1567844"/>
                  <a:pt x="785819" y="1829783"/>
                </a:cubicBezTo>
                <a:cubicBezTo>
                  <a:pt x="535786" y="2091722"/>
                  <a:pt x="161794" y="2379953"/>
                  <a:pt x="0" y="2329849"/>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4" name="任意多边形 13"/>
          <p:cNvSpPr/>
          <p:nvPr/>
        </p:nvSpPr>
        <p:spPr>
          <a:xfrm>
            <a:off x="2571735" y="2242159"/>
            <a:ext cx="2459552" cy="3544295"/>
          </a:xfrm>
          <a:custGeom>
            <a:avLst/>
            <a:gdLst>
              <a:gd name="connsiteX0" fmla="*/ 1866378 w 1983288"/>
              <a:gd name="connsiteY0" fmla="*/ 0 h 3469709"/>
              <a:gd name="connsiteX1" fmla="*/ 1803748 w 1983288"/>
              <a:gd name="connsiteY1" fmla="*/ 1052186 h 3469709"/>
              <a:gd name="connsiteX2" fmla="*/ 789140 w 1983288"/>
              <a:gd name="connsiteY2" fmla="*/ 3006246 h 3469709"/>
              <a:gd name="connsiteX3" fmla="*/ 0 w 1983288"/>
              <a:gd name="connsiteY3" fmla="*/ 3469709 h 3469709"/>
              <a:gd name="connsiteX0-1" fmla="*/ 2401097 w 2518007"/>
              <a:gd name="connsiteY0-2" fmla="*/ 0 h 3544295"/>
              <a:gd name="connsiteX1-3" fmla="*/ 2338467 w 2518007"/>
              <a:gd name="connsiteY1-4" fmla="*/ 1052186 h 3544295"/>
              <a:gd name="connsiteX2-5" fmla="*/ 1323859 w 2518007"/>
              <a:gd name="connsiteY2-6" fmla="*/ 3006246 h 3544295"/>
              <a:gd name="connsiteX3-7" fmla="*/ 0 w 2518007"/>
              <a:gd name="connsiteY3-8" fmla="*/ 3544295 h 3544295"/>
              <a:gd name="connsiteX0-9" fmla="*/ 2401097 w 2459552"/>
              <a:gd name="connsiteY0-10" fmla="*/ 0 h 3544295"/>
              <a:gd name="connsiteX1-11" fmla="*/ 1928827 w 2459552"/>
              <a:gd name="connsiteY1-12" fmla="*/ 1401155 h 3544295"/>
              <a:gd name="connsiteX2-13" fmla="*/ 1323859 w 2459552"/>
              <a:gd name="connsiteY2-14" fmla="*/ 3006246 h 3544295"/>
              <a:gd name="connsiteX3-15" fmla="*/ 0 w 2459552"/>
              <a:gd name="connsiteY3-16" fmla="*/ 3544295 h 3544295"/>
              <a:gd name="connsiteX0-17" fmla="*/ 2401097 w 2459552"/>
              <a:gd name="connsiteY0-18" fmla="*/ 0 h 3544295"/>
              <a:gd name="connsiteX1-19" fmla="*/ 1928827 w 2459552"/>
              <a:gd name="connsiteY1-20" fmla="*/ 1401155 h 3544295"/>
              <a:gd name="connsiteX2-21" fmla="*/ 857257 w 2459552"/>
              <a:gd name="connsiteY2-22" fmla="*/ 2972791 h 3544295"/>
              <a:gd name="connsiteX3-23" fmla="*/ 0 w 2459552"/>
              <a:gd name="connsiteY3-24" fmla="*/ 3544295 h 3544295"/>
            </a:gdLst>
            <a:ahLst/>
            <a:cxnLst>
              <a:cxn ang="0">
                <a:pos x="connsiteX0-1" y="connsiteY0-2"/>
              </a:cxn>
              <a:cxn ang="0">
                <a:pos x="connsiteX1-3" y="connsiteY1-4"/>
              </a:cxn>
              <a:cxn ang="0">
                <a:pos x="connsiteX2-5" y="connsiteY2-6"/>
              </a:cxn>
              <a:cxn ang="0">
                <a:pos x="connsiteX3-7" y="connsiteY3-8"/>
              </a:cxn>
            </a:cxnLst>
            <a:rect l="l" t="t" r="r" b="b"/>
            <a:pathLst>
              <a:path w="2459552" h="3544295">
                <a:moveTo>
                  <a:pt x="2401097" y="0"/>
                </a:moveTo>
                <a:cubicBezTo>
                  <a:pt x="2459552" y="275572"/>
                  <a:pt x="2186134" y="905690"/>
                  <a:pt x="1928827" y="1401155"/>
                </a:cubicBezTo>
                <a:cubicBezTo>
                  <a:pt x="1671520" y="1896620"/>
                  <a:pt x="1178728" y="2615601"/>
                  <a:pt x="857257" y="2972791"/>
                </a:cubicBezTo>
                <a:cubicBezTo>
                  <a:pt x="535786" y="3329981"/>
                  <a:pt x="244257" y="3514023"/>
                  <a:pt x="0" y="3544295"/>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TextBox 14"/>
          <p:cNvSpPr txBox="1"/>
          <p:nvPr/>
        </p:nvSpPr>
        <p:spPr>
          <a:xfrm>
            <a:off x="2786050" y="3143248"/>
            <a:ext cx="1357322" cy="369332"/>
          </a:xfrm>
          <a:prstGeom prst="rect">
            <a:avLst/>
          </a:prstGeom>
          <a:noFill/>
        </p:spPr>
        <p:txBody>
          <a:bodyPr wrap="square" rtlCol="0">
            <a:spAutoFit/>
          </a:bodyPr>
          <a:lstStyle/>
          <a:p>
            <a:r>
              <a:rPr lang="zh-CN" altLang="en-US" sz="1800" smtClean="0">
                <a:solidFill>
                  <a:srgbClr val="9900FF"/>
                </a:solidFill>
                <a:latin typeface="Consolas" panose="020B0609020204030204" pitchFamily="49" charset="0"/>
                <a:ea typeface="微软雅黑" panose="020B0503020204020204" charset="-122"/>
                <a:cs typeface="Consolas" panose="020B0609020204030204" pitchFamily="49" charset="0"/>
              </a:rPr>
              <a:t>作业</a:t>
            </a:r>
            <a:r>
              <a:rPr lang="en-US" altLang="zh-CN" sz="1800" smtClean="0">
                <a:solidFill>
                  <a:srgbClr val="9900FF"/>
                </a:solidFill>
                <a:latin typeface="Consolas" panose="020B0609020204030204" pitchFamily="49" charset="0"/>
                <a:ea typeface="微软雅黑" panose="020B0503020204020204" charset="-122"/>
                <a:cs typeface="Consolas" panose="020B0609020204030204" pitchFamily="49" charset="0"/>
              </a:rPr>
              <a:t>4:16</a:t>
            </a:r>
            <a:endParaRPr lang="zh-CN" altLang="en-US" sz="1800">
              <a:solidFill>
                <a:srgbClr val="9900FF"/>
              </a:solidFill>
              <a:latin typeface="Consolas" panose="020B0609020204030204" pitchFamily="49" charset="0"/>
              <a:ea typeface="微软雅黑" panose="020B0503020204020204" charset="-122"/>
              <a:cs typeface="Consolas" panose="020B0609020204030204" pitchFamily="49" charset="0"/>
            </a:endParaRPr>
          </a:p>
        </p:txBody>
      </p:sp>
      <p:sp>
        <p:nvSpPr>
          <p:cNvPr id="16" name="TextBox 15"/>
          <p:cNvSpPr txBox="1"/>
          <p:nvPr/>
        </p:nvSpPr>
        <p:spPr>
          <a:xfrm>
            <a:off x="2786050" y="4429132"/>
            <a:ext cx="1357322" cy="369332"/>
          </a:xfrm>
          <a:prstGeom prst="rect">
            <a:avLst/>
          </a:prstGeom>
          <a:noFill/>
        </p:spPr>
        <p:txBody>
          <a:bodyPr wrap="square" rtlCol="0">
            <a:spAutoFit/>
          </a:bodyPr>
          <a:lstStyle/>
          <a:p>
            <a:r>
              <a:rPr lang="zh-CN" altLang="en-US" sz="1800" smtClean="0">
                <a:solidFill>
                  <a:srgbClr val="9900FF"/>
                </a:solidFill>
                <a:latin typeface="Consolas" panose="020B0609020204030204" pitchFamily="49" charset="0"/>
                <a:ea typeface="微软雅黑" panose="020B0503020204020204" charset="-122"/>
                <a:cs typeface="Consolas" panose="020B0609020204030204" pitchFamily="49" charset="0"/>
              </a:rPr>
              <a:t>作业</a:t>
            </a:r>
            <a:r>
              <a:rPr lang="en-US" altLang="zh-CN" sz="1800" smtClean="0">
                <a:solidFill>
                  <a:srgbClr val="9900FF"/>
                </a:solidFill>
                <a:latin typeface="Consolas" panose="020B0609020204030204" pitchFamily="49" charset="0"/>
                <a:ea typeface="微软雅黑" panose="020B0503020204020204" charset="-122"/>
                <a:cs typeface="Consolas" panose="020B0609020204030204" pitchFamily="49" charset="0"/>
              </a:rPr>
              <a:t>2:14</a:t>
            </a:r>
            <a:endParaRPr lang="zh-CN" altLang="en-US" sz="1800">
              <a:solidFill>
                <a:srgbClr val="9900FF"/>
              </a:solidFill>
              <a:latin typeface="Consolas" panose="020B0609020204030204" pitchFamily="49" charset="0"/>
              <a:ea typeface="微软雅黑" panose="020B0503020204020204" charset="-122"/>
              <a:cs typeface="Consolas" panose="020B0609020204030204" pitchFamily="49" charset="0"/>
            </a:endParaRPr>
          </a:p>
        </p:txBody>
      </p:sp>
      <p:sp>
        <p:nvSpPr>
          <p:cNvPr id="17" name="TextBox 16"/>
          <p:cNvSpPr txBox="1"/>
          <p:nvPr/>
        </p:nvSpPr>
        <p:spPr>
          <a:xfrm>
            <a:off x="2786050" y="5600658"/>
            <a:ext cx="1357322" cy="369332"/>
          </a:xfrm>
          <a:prstGeom prst="rect">
            <a:avLst/>
          </a:prstGeom>
          <a:noFill/>
        </p:spPr>
        <p:txBody>
          <a:bodyPr wrap="square" rtlCol="0">
            <a:spAutoFit/>
          </a:bodyPr>
          <a:lstStyle/>
          <a:p>
            <a:r>
              <a:rPr lang="zh-CN" altLang="en-US" sz="1800" smtClean="0">
                <a:solidFill>
                  <a:srgbClr val="9900FF"/>
                </a:solidFill>
                <a:latin typeface="Consolas" panose="020B0609020204030204" pitchFamily="49" charset="0"/>
                <a:ea typeface="微软雅黑" panose="020B0503020204020204" charset="-122"/>
                <a:cs typeface="Consolas" panose="020B0609020204030204" pitchFamily="49" charset="0"/>
              </a:rPr>
              <a:t>作业</a:t>
            </a:r>
            <a:r>
              <a:rPr lang="en-US" altLang="zh-CN" sz="1800" smtClean="0">
                <a:solidFill>
                  <a:srgbClr val="9900FF"/>
                </a:solidFill>
                <a:latin typeface="Consolas" panose="020B0609020204030204" pitchFamily="49" charset="0"/>
                <a:ea typeface="微软雅黑" panose="020B0503020204020204" charset="-122"/>
                <a:cs typeface="Consolas" panose="020B0609020204030204" pitchFamily="49" charset="0"/>
              </a:rPr>
              <a:t>5:6</a:t>
            </a:r>
            <a:endParaRPr lang="zh-CN" altLang="en-US" sz="1800">
              <a:solidFill>
                <a:srgbClr val="9900FF"/>
              </a:solidFill>
              <a:latin typeface="Consolas" panose="020B0609020204030204" pitchFamily="49" charset="0"/>
              <a:ea typeface="微软雅黑" panose="020B050302020402020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Left)">
                                      <p:cBhvr>
                                        <p:cTn id="7" dur="500"/>
                                        <p:tgtEl>
                                          <p:spTgt spid="1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par>
                          <p:cTn id="11" fill="hold">
                            <p:stCondLst>
                              <p:cond delay="500"/>
                            </p:stCondLst>
                            <p:childTnLst>
                              <p:par>
                                <p:cTn id="12" presetID="22" presetClass="exit" presetSubtype="4" fill="hold" grpId="1" nodeType="afterEffect">
                                  <p:stCondLst>
                                    <p:cond delay="0"/>
                                  </p:stCondLst>
                                  <p:childTnLst>
                                    <p:animEffect transition="out" filter="wipe(down)">
                                      <p:cBhvr>
                                        <p:cTn id="13" dur="500"/>
                                        <p:tgtEl>
                                          <p:spTgt spid="12"/>
                                        </p:tgtEl>
                                      </p:cBhvr>
                                    </p:animEffect>
                                    <p:set>
                                      <p:cBhvr>
                                        <p:cTn id="14" dur="1" fill="hold">
                                          <p:stCondLst>
                                            <p:cond delay="499"/>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strips(downLeft)">
                                      <p:cBhvr>
                                        <p:cTn id="19" dur="500"/>
                                        <p:tgtEl>
                                          <p:spTgt spid="13"/>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par>
                          <p:cTn id="23" fill="hold">
                            <p:stCondLst>
                              <p:cond delay="500"/>
                            </p:stCondLst>
                            <p:childTnLst>
                              <p:par>
                                <p:cTn id="24" presetID="22" presetClass="exit" presetSubtype="4" fill="hold" grpId="1" nodeType="afterEffect">
                                  <p:stCondLst>
                                    <p:cond delay="0"/>
                                  </p:stCondLst>
                                  <p:childTnLst>
                                    <p:animEffect transition="out" filter="wipe(down)">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strips(downLeft)">
                                      <p:cBhvr>
                                        <p:cTn id="31" dur="500"/>
                                        <p:tgtEl>
                                          <p:spTgt spid="14"/>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par>
                          <p:cTn id="35" fill="hold">
                            <p:stCondLst>
                              <p:cond delay="500"/>
                            </p:stCondLst>
                            <p:childTnLst>
                              <p:par>
                                <p:cTn id="36" presetID="22" presetClass="exit" presetSubtype="4" fill="hold" grpId="1" nodeType="afterEffect">
                                  <p:stCondLst>
                                    <p:cond delay="0"/>
                                  </p:stCondLst>
                                  <p:childTnLst>
                                    <p:animEffect transition="out" filter="wipe(down)">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P spid="15" grpId="0"/>
      <p:bldP spid="16" grpId="0"/>
      <p:bldP spid="1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500034" y="857232"/>
          <a:ext cx="6429420" cy="822960"/>
        </p:xfrm>
        <a:graphic>
          <a:graphicData uri="http://schemas.openxmlformats.org/drawingml/2006/table">
            <a:tbl>
              <a:tblPr>
                <a:tableStyleId>{775DCB02-9BB8-47FD-8907-85C794F793BA}</a:tableStyleId>
              </a:tblPr>
              <a:tblGrid>
                <a:gridCol w="2106684"/>
                <a:gridCol w="742157"/>
                <a:gridCol w="723059"/>
                <a:gridCol w="571504"/>
                <a:gridCol w="645460"/>
                <a:gridCol w="546852"/>
                <a:gridCol w="546852"/>
                <a:gridCol w="546852"/>
              </a:tblGrid>
              <a:tr h="0">
                <a:tc>
                  <a:txBody>
                    <a:bodyPr/>
                    <a:lstStyle/>
                    <a:p>
                      <a:pPr indent="0" algn="just">
                        <a:lnSpc>
                          <a:spcPct val="150000"/>
                        </a:lnSpc>
                        <a:spcAft>
                          <a:spcPts val="0"/>
                        </a:spcAft>
                      </a:pPr>
                      <a:r>
                        <a:rPr lang="zh-CN" sz="1800" b="1" kern="100">
                          <a:solidFill>
                            <a:srgbClr val="006600"/>
                          </a:solidFill>
                          <a:latin typeface="微软雅黑" panose="020B0503020204020204" charset="-122"/>
                          <a:ea typeface="微软雅黑" panose="020B0503020204020204" charset="-122"/>
                          <a:cs typeface="Times New Roman" panose="02020603050405020304" pitchFamily="18" charset="0"/>
                        </a:rPr>
                        <a:t>作业编号</a:t>
                      </a:r>
                      <a:endParaRPr lang="zh-CN" sz="1800" b="1" kern="100">
                        <a:solidFill>
                          <a:srgbClr val="006600"/>
                        </a:solidFill>
                        <a:latin typeface="微软雅黑" panose="020B0503020204020204" charset="-122"/>
                        <a:ea typeface="微软雅黑" panose="020B0503020204020204" charset="-122"/>
                        <a:cs typeface="Times New Roman" panose="02020603050405020304" pitchFamily="18" charset="0"/>
                      </a:endParaRPr>
                    </a:p>
                  </a:txBody>
                  <a:tcPr marL="68580" marR="68580" marT="0" marB="0"/>
                </a:tc>
                <a:tc>
                  <a:txBody>
                    <a:bodyPr/>
                    <a:lstStyle/>
                    <a:p>
                      <a:pPr indent="0" algn="ctr">
                        <a:lnSpc>
                          <a:spcPct val="150000"/>
                        </a:lnSpc>
                        <a:spcAft>
                          <a:spcPts val="0"/>
                        </a:spcAft>
                      </a:pPr>
                      <a:r>
                        <a:rPr lang="en-US" sz="1800" b="1" kern="100" smtClean="0">
                          <a:solidFill>
                            <a:srgbClr val="FF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FF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FF00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FF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smtClean="0">
                          <a:solidFill>
                            <a:srgbClr val="FF0000"/>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FF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r h="0">
                <a:tc>
                  <a:txBody>
                    <a:bodyPr/>
                    <a:lstStyle/>
                    <a:p>
                      <a:pPr indent="0" algn="just">
                        <a:lnSpc>
                          <a:spcPct val="150000"/>
                        </a:lnSpc>
                        <a:spcAft>
                          <a:spcPts val="0"/>
                        </a:spcAft>
                      </a:pPr>
                      <a:r>
                        <a:rPr lang="zh-CN" sz="1800" b="1" kern="100">
                          <a:solidFill>
                            <a:srgbClr val="006600"/>
                          </a:solidFill>
                          <a:latin typeface="微软雅黑" panose="020B0503020204020204" charset="-122"/>
                          <a:ea typeface="微软雅黑" panose="020B0503020204020204" charset="-122"/>
                          <a:cs typeface="Times New Roman" panose="02020603050405020304" pitchFamily="18" charset="0"/>
                        </a:rPr>
                        <a:t>作业的处理时间</a:t>
                      </a:r>
                      <a:endParaRPr lang="zh-CN" sz="1800" b="1" kern="100">
                        <a:solidFill>
                          <a:srgbClr val="006600"/>
                        </a:solidFill>
                        <a:latin typeface="微软雅黑" panose="020B0503020204020204" charset="-122"/>
                        <a:ea typeface="微软雅黑" panose="020B0503020204020204" charset="-122"/>
                        <a:cs typeface="Times New Roman" panose="02020603050405020304" pitchFamily="18"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bl>
          </a:graphicData>
        </a:graphic>
      </p:graphicFrame>
      <p:sp>
        <p:nvSpPr>
          <p:cNvPr id="6" name="TextBox 5"/>
          <p:cNvSpPr txBox="1"/>
          <p:nvPr/>
        </p:nvSpPr>
        <p:spPr>
          <a:xfrm>
            <a:off x="357158" y="214290"/>
            <a:ext cx="3071834" cy="403828"/>
          </a:xfrm>
          <a:prstGeom prst="rect">
            <a:avLst/>
          </a:prstGeom>
          <a:noFill/>
        </p:spPr>
        <p:txBody>
          <a:bodyPr wrap="square" rtlCol="0">
            <a:spAutoFit/>
          </a:bodyPr>
          <a:lstStyle/>
          <a:p>
            <a:pPr>
              <a:lnSpc>
                <a:spcPts val="26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）分配余下的作业：</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pic>
        <p:nvPicPr>
          <p:cNvPr id="7" name="Picture 2"/>
          <p:cNvPicPr>
            <a:picLocks noChangeAspect="1" noChangeArrowheads="1"/>
          </p:cNvPicPr>
          <p:nvPr/>
        </p:nvPicPr>
        <p:blipFill>
          <a:blip r:embed="rId1" cstate="print"/>
          <a:srcRect/>
          <a:stretch>
            <a:fillRect/>
          </a:stretch>
        </p:blipFill>
        <p:spPr bwMode="auto">
          <a:xfrm>
            <a:off x="1517843" y="2615577"/>
            <a:ext cx="642942" cy="902310"/>
          </a:xfrm>
          <a:prstGeom prst="rect">
            <a:avLst/>
          </a:prstGeom>
          <a:noFill/>
          <a:ln w="9525">
            <a:noFill/>
            <a:miter lim="800000"/>
            <a:headEnd/>
            <a:tailEnd/>
          </a:ln>
        </p:spPr>
      </p:pic>
      <p:sp>
        <p:nvSpPr>
          <p:cNvPr id="8" name="TextBox 7"/>
          <p:cNvSpPr txBox="1"/>
          <p:nvPr/>
        </p:nvSpPr>
        <p:spPr>
          <a:xfrm>
            <a:off x="642910" y="2901329"/>
            <a:ext cx="857256" cy="400110"/>
          </a:xfrm>
          <a:prstGeom prst="rect">
            <a:avLst/>
          </a:prstGeom>
          <a:noFill/>
        </p:spPr>
        <p:txBody>
          <a:bodyPr wrap="square" rtlCol="0">
            <a:spAutoFit/>
          </a:bodyPr>
          <a:lstStyle/>
          <a:p>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机器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2000">
              <a:latin typeface="Consolas" panose="020B0609020204030204" pitchFamily="49" charset="0"/>
              <a:ea typeface="楷体" panose="02010609060101010101" pitchFamily="49" charset="-122"/>
              <a:cs typeface="Consolas" panose="020B0609020204030204" pitchFamily="49" charset="0"/>
            </a:endParaRPr>
          </a:p>
        </p:txBody>
      </p:sp>
      <p:pic>
        <p:nvPicPr>
          <p:cNvPr id="9" name="Picture 2"/>
          <p:cNvPicPr>
            <a:picLocks noChangeAspect="1" noChangeArrowheads="1"/>
          </p:cNvPicPr>
          <p:nvPr/>
        </p:nvPicPr>
        <p:blipFill>
          <a:blip r:embed="rId1" cstate="print"/>
          <a:srcRect/>
          <a:stretch>
            <a:fillRect/>
          </a:stretch>
        </p:blipFill>
        <p:spPr bwMode="auto">
          <a:xfrm>
            <a:off x="1517843" y="3856407"/>
            <a:ext cx="642942" cy="902310"/>
          </a:xfrm>
          <a:prstGeom prst="rect">
            <a:avLst/>
          </a:prstGeom>
          <a:noFill/>
          <a:ln w="9525">
            <a:noFill/>
            <a:miter lim="800000"/>
            <a:headEnd/>
            <a:tailEnd/>
          </a:ln>
        </p:spPr>
      </p:pic>
      <p:sp>
        <p:nvSpPr>
          <p:cNvPr id="10" name="TextBox 9"/>
          <p:cNvSpPr txBox="1"/>
          <p:nvPr/>
        </p:nvSpPr>
        <p:spPr>
          <a:xfrm>
            <a:off x="642910" y="4142159"/>
            <a:ext cx="857256" cy="400110"/>
          </a:xfrm>
          <a:prstGeom prst="rect">
            <a:avLst/>
          </a:prstGeom>
          <a:noFill/>
        </p:spPr>
        <p:txBody>
          <a:bodyPr wrap="square" rtlCol="0">
            <a:spAutoFit/>
          </a:bodyPr>
          <a:lstStyle/>
          <a:p>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机器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2000">
              <a:latin typeface="Consolas" panose="020B0609020204030204" pitchFamily="49" charset="0"/>
              <a:ea typeface="楷体" panose="02010609060101010101" pitchFamily="49" charset="-122"/>
              <a:cs typeface="Consolas" panose="020B0609020204030204" pitchFamily="49" charset="0"/>
            </a:endParaRPr>
          </a:p>
        </p:txBody>
      </p:sp>
      <p:pic>
        <p:nvPicPr>
          <p:cNvPr id="11" name="Picture 2"/>
          <p:cNvPicPr>
            <a:picLocks noChangeAspect="1" noChangeArrowheads="1"/>
          </p:cNvPicPr>
          <p:nvPr/>
        </p:nvPicPr>
        <p:blipFill>
          <a:blip r:embed="rId1" cstate="print"/>
          <a:srcRect/>
          <a:stretch>
            <a:fillRect/>
          </a:stretch>
        </p:blipFill>
        <p:spPr bwMode="auto">
          <a:xfrm>
            <a:off x="1517843" y="5044469"/>
            <a:ext cx="642942" cy="902310"/>
          </a:xfrm>
          <a:prstGeom prst="rect">
            <a:avLst/>
          </a:prstGeom>
          <a:noFill/>
          <a:ln w="9525">
            <a:noFill/>
            <a:miter lim="800000"/>
            <a:headEnd/>
            <a:tailEnd/>
          </a:ln>
        </p:spPr>
      </p:pic>
      <p:sp>
        <p:nvSpPr>
          <p:cNvPr id="12" name="TextBox 11"/>
          <p:cNvSpPr txBox="1"/>
          <p:nvPr/>
        </p:nvSpPr>
        <p:spPr>
          <a:xfrm>
            <a:off x="642910" y="5330221"/>
            <a:ext cx="857256" cy="400110"/>
          </a:xfrm>
          <a:prstGeom prst="rect">
            <a:avLst/>
          </a:prstGeom>
          <a:noFill/>
        </p:spPr>
        <p:txBody>
          <a:bodyPr wrap="square" rtlCol="0">
            <a:spAutoFit/>
          </a:bodyPr>
          <a:lstStyle/>
          <a:p>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机器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2000">
              <a:latin typeface="Consolas" panose="020B0609020204030204" pitchFamily="49" charset="0"/>
              <a:ea typeface="楷体" panose="02010609060101010101" pitchFamily="49" charset="-122"/>
              <a:cs typeface="Consolas" panose="020B0609020204030204" pitchFamily="49" charset="0"/>
            </a:endParaRPr>
          </a:p>
        </p:txBody>
      </p:sp>
      <p:sp>
        <p:nvSpPr>
          <p:cNvPr id="16" name="TextBox 15"/>
          <p:cNvSpPr txBox="1"/>
          <p:nvPr/>
        </p:nvSpPr>
        <p:spPr>
          <a:xfrm>
            <a:off x="2232223" y="2901329"/>
            <a:ext cx="2000264" cy="369332"/>
          </a:xfrm>
          <a:prstGeom prst="rect">
            <a:avLst/>
          </a:prstGeom>
          <a:noFill/>
        </p:spPr>
        <p:txBody>
          <a:bodyPr wrap="square" rtlCol="0">
            <a:spAutoFit/>
          </a:bodyPr>
          <a:lstStyle/>
          <a:p>
            <a:r>
              <a:rPr lang="zh-CN" altLang="en-US" sz="1800" smtClean="0">
                <a:solidFill>
                  <a:srgbClr val="9900FF"/>
                </a:solidFill>
                <a:latin typeface="Consolas" panose="020B0609020204030204" pitchFamily="49" charset="0"/>
                <a:ea typeface="微软雅黑" panose="020B0503020204020204" charset="-122"/>
                <a:cs typeface="Consolas" panose="020B0609020204030204" pitchFamily="49" charset="0"/>
              </a:rPr>
              <a:t>作业</a:t>
            </a:r>
            <a:r>
              <a:rPr lang="en-US" altLang="zh-CN" sz="1800" smtClean="0">
                <a:solidFill>
                  <a:srgbClr val="9900FF"/>
                </a:solidFill>
                <a:latin typeface="Consolas" panose="020B0609020204030204" pitchFamily="49" charset="0"/>
                <a:ea typeface="微软雅黑" panose="020B0503020204020204" charset="-122"/>
                <a:cs typeface="Consolas" panose="020B0609020204030204" pitchFamily="49" charset="0"/>
              </a:rPr>
              <a:t>4</a:t>
            </a:r>
            <a:r>
              <a:rPr lang="zh-CN" altLang="en-US" sz="1800" smtClean="0">
                <a:solidFill>
                  <a:srgbClr val="9900FF"/>
                </a:solidFill>
                <a:latin typeface="Consolas" panose="020B0609020204030204" pitchFamily="49" charset="0"/>
                <a:ea typeface="微软雅黑" panose="020B0503020204020204" charset="-122"/>
                <a:cs typeface="Consolas" panose="020B0609020204030204" pitchFamily="49" charset="0"/>
              </a:rPr>
              <a:t>，总时间</a:t>
            </a:r>
            <a:r>
              <a:rPr lang="en-US" altLang="zh-CN" sz="1800" smtClean="0">
                <a:solidFill>
                  <a:srgbClr val="9900FF"/>
                </a:solidFill>
                <a:latin typeface="Consolas" panose="020B0609020204030204" pitchFamily="49" charset="0"/>
                <a:ea typeface="微软雅黑" panose="020B0503020204020204" charset="-122"/>
                <a:cs typeface="Consolas" panose="020B0609020204030204" pitchFamily="49" charset="0"/>
              </a:rPr>
              <a:t>16</a:t>
            </a:r>
            <a:endParaRPr lang="zh-CN" altLang="en-US" sz="1800">
              <a:solidFill>
                <a:srgbClr val="9900FF"/>
              </a:solidFill>
              <a:latin typeface="Consolas" panose="020B0609020204030204" pitchFamily="49" charset="0"/>
              <a:ea typeface="微软雅黑" panose="020B0503020204020204" charset="-122"/>
              <a:cs typeface="Consolas" panose="020B0609020204030204" pitchFamily="49" charset="0"/>
            </a:endParaRPr>
          </a:p>
        </p:txBody>
      </p:sp>
      <p:sp>
        <p:nvSpPr>
          <p:cNvPr id="17" name="TextBox 16"/>
          <p:cNvSpPr txBox="1"/>
          <p:nvPr/>
        </p:nvSpPr>
        <p:spPr>
          <a:xfrm>
            <a:off x="2232223" y="4187213"/>
            <a:ext cx="2500330" cy="369332"/>
          </a:xfrm>
          <a:prstGeom prst="rect">
            <a:avLst/>
          </a:prstGeom>
          <a:noFill/>
        </p:spPr>
        <p:txBody>
          <a:bodyPr wrap="square" rtlCol="0">
            <a:spAutoFit/>
          </a:bodyPr>
          <a:lstStyle/>
          <a:p>
            <a:r>
              <a:rPr lang="zh-CN" altLang="en-US" sz="1800" smtClean="0">
                <a:solidFill>
                  <a:srgbClr val="9900FF"/>
                </a:solidFill>
                <a:latin typeface="微软雅黑" panose="020B0503020204020204" charset="-122"/>
                <a:ea typeface="微软雅黑" panose="020B0503020204020204" charset="-122"/>
              </a:rPr>
              <a:t>作业</a:t>
            </a:r>
            <a:r>
              <a:rPr lang="en-US" altLang="zh-CN" sz="1800" smtClean="0">
                <a:solidFill>
                  <a:srgbClr val="9900FF"/>
                </a:solidFill>
                <a:latin typeface="微软雅黑" panose="020B0503020204020204" charset="-122"/>
                <a:ea typeface="微软雅黑" panose="020B0503020204020204" charset="-122"/>
              </a:rPr>
              <a:t>2</a:t>
            </a:r>
            <a:r>
              <a:rPr lang="zh-CN" altLang="en-US" sz="1800" smtClean="0">
                <a:solidFill>
                  <a:srgbClr val="9900FF"/>
                </a:solidFill>
                <a:latin typeface="微软雅黑" panose="020B0503020204020204" charset="-122"/>
                <a:ea typeface="微软雅黑" panose="020B0503020204020204" charset="-122"/>
              </a:rPr>
              <a:t>，总时间</a:t>
            </a:r>
            <a:r>
              <a:rPr lang="en-US" altLang="zh-CN" sz="1800" smtClean="0">
                <a:solidFill>
                  <a:srgbClr val="9900FF"/>
                </a:solidFill>
                <a:latin typeface="微软雅黑" panose="020B0503020204020204" charset="-122"/>
                <a:ea typeface="微软雅黑" panose="020B0503020204020204" charset="-122"/>
              </a:rPr>
              <a:t>14</a:t>
            </a:r>
            <a:endParaRPr lang="zh-CN" altLang="en-US" sz="1800">
              <a:solidFill>
                <a:srgbClr val="9900FF"/>
              </a:solidFill>
              <a:latin typeface="微软雅黑" panose="020B0503020204020204" charset="-122"/>
              <a:ea typeface="微软雅黑" panose="020B0503020204020204" charset="-122"/>
            </a:endParaRPr>
          </a:p>
        </p:txBody>
      </p:sp>
      <p:sp>
        <p:nvSpPr>
          <p:cNvPr id="18" name="TextBox 17"/>
          <p:cNvSpPr txBox="1"/>
          <p:nvPr/>
        </p:nvSpPr>
        <p:spPr>
          <a:xfrm>
            <a:off x="2232223" y="5358739"/>
            <a:ext cx="1911149" cy="369332"/>
          </a:xfrm>
          <a:prstGeom prst="rect">
            <a:avLst/>
          </a:prstGeom>
          <a:noFill/>
        </p:spPr>
        <p:txBody>
          <a:bodyPr wrap="square" rtlCol="0">
            <a:spAutoFit/>
          </a:bodyPr>
          <a:lstStyle/>
          <a:p>
            <a:r>
              <a:rPr lang="zh-CN" altLang="en-US" sz="1800" smtClean="0">
                <a:solidFill>
                  <a:srgbClr val="9900FF"/>
                </a:solidFill>
                <a:latin typeface="微软雅黑" panose="020B0503020204020204" charset="-122"/>
                <a:ea typeface="微软雅黑" panose="020B0503020204020204" charset="-122"/>
              </a:rPr>
              <a:t>作业</a:t>
            </a:r>
            <a:r>
              <a:rPr lang="en-US" altLang="zh-CN" sz="1800" smtClean="0">
                <a:solidFill>
                  <a:srgbClr val="9900FF"/>
                </a:solidFill>
                <a:latin typeface="微软雅黑" panose="020B0503020204020204" charset="-122"/>
                <a:ea typeface="微软雅黑" panose="020B0503020204020204" charset="-122"/>
              </a:rPr>
              <a:t>5</a:t>
            </a:r>
            <a:r>
              <a:rPr lang="zh-CN" altLang="en-US" sz="1800" smtClean="0">
                <a:solidFill>
                  <a:srgbClr val="9900FF"/>
                </a:solidFill>
                <a:latin typeface="微软雅黑" panose="020B0503020204020204" charset="-122"/>
                <a:ea typeface="微软雅黑" panose="020B0503020204020204" charset="-122"/>
              </a:rPr>
              <a:t>，总时间</a:t>
            </a:r>
            <a:r>
              <a:rPr lang="en-US" altLang="zh-CN" sz="1800" smtClean="0">
                <a:solidFill>
                  <a:srgbClr val="9900FF"/>
                </a:solidFill>
                <a:latin typeface="微软雅黑" panose="020B0503020204020204" charset="-122"/>
                <a:ea typeface="微软雅黑" panose="020B0503020204020204" charset="-122"/>
              </a:rPr>
              <a:t>6</a:t>
            </a:r>
            <a:endParaRPr lang="zh-CN" altLang="en-US" sz="1800">
              <a:solidFill>
                <a:srgbClr val="9900FF"/>
              </a:solidFill>
              <a:latin typeface="微软雅黑" panose="020B0503020204020204" charset="-122"/>
              <a:ea typeface="微软雅黑" panose="020B0503020204020204" charset="-122"/>
            </a:endParaRPr>
          </a:p>
        </p:txBody>
      </p:sp>
      <p:sp>
        <p:nvSpPr>
          <p:cNvPr id="19" name="TextBox 18"/>
          <p:cNvSpPr txBox="1"/>
          <p:nvPr/>
        </p:nvSpPr>
        <p:spPr>
          <a:xfrm>
            <a:off x="2214546" y="5358739"/>
            <a:ext cx="2928958" cy="369332"/>
          </a:xfrm>
          <a:prstGeom prst="rect">
            <a:avLst/>
          </a:prstGeom>
          <a:solidFill>
            <a:schemeClr val="accent4">
              <a:lumMod val="40000"/>
              <a:lumOff val="60000"/>
            </a:schemeClr>
          </a:solidFill>
        </p:spPr>
        <p:txBody>
          <a:bodyPr wrap="square" rtlCol="0">
            <a:spAutoFit/>
          </a:bodyPr>
          <a:lstStyle/>
          <a:p>
            <a:r>
              <a:rPr lang="zh-CN" altLang="en-US" sz="1800" smtClean="0">
                <a:solidFill>
                  <a:srgbClr val="9900FF"/>
                </a:solidFill>
                <a:latin typeface="微软雅黑" panose="020B0503020204020204" charset="-122"/>
                <a:ea typeface="微软雅黑" panose="020B0503020204020204" charset="-122"/>
              </a:rPr>
              <a:t>作业</a:t>
            </a:r>
            <a:r>
              <a:rPr lang="en-US" altLang="zh-CN" sz="1800" smtClean="0">
                <a:solidFill>
                  <a:srgbClr val="9900FF"/>
                </a:solidFill>
                <a:latin typeface="微软雅黑" panose="020B0503020204020204" charset="-122"/>
                <a:ea typeface="微软雅黑" panose="020B0503020204020204" charset="-122"/>
              </a:rPr>
              <a:t>5</a:t>
            </a:r>
            <a:r>
              <a:rPr lang="zh-CN" altLang="en-US" sz="1800" smtClean="0">
                <a:solidFill>
                  <a:srgbClr val="9900FF"/>
                </a:solidFill>
                <a:latin typeface="微软雅黑" panose="020B0503020204020204" charset="-122"/>
                <a:ea typeface="微软雅黑" panose="020B0503020204020204" charset="-122"/>
              </a:rPr>
              <a:t>、</a:t>
            </a:r>
            <a:r>
              <a:rPr lang="en-US" altLang="zh-CN" sz="1800" smtClean="0">
                <a:solidFill>
                  <a:srgbClr val="9900FF"/>
                </a:solidFill>
                <a:latin typeface="微软雅黑" panose="020B0503020204020204" charset="-122"/>
                <a:ea typeface="微软雅黑" panose="020B0503020204020204" charset="-122"/>
              </a:rPr>
              <a:t>6</a:t>
            </a:r>
            <a:r>
              <a:rPr lang="zh-CN" altLang="en-US" sz="1800" smtClean="0">
                <a:solidFill>
                  <a:srgbClr val="9900FF"/>
                </a:solidFill>
                <a:latin typeface="微软雅黑" panose="020B0503020204020204" charset="-122"/>
                <a:ea typeface="微软雅黑" panose="020B0503020204020204" charset="-122"/>
              </a:rPr>
              <a:t>，总时间</a:t>
            </a:r>
            <a:r>
              <a:rPr lang="en-US" altLang="zh-CN" sz="1800" smtClean="0">
                <a:solidFill>
                  <a:srgbClr val="9900FF"/>
                </a:solidFill>
                <a:latin typeface="微软雅黑" panose="020B0503020204020204" charset="-122"/>
                <a:ea typeface="微软雅黑" panose="020B0503020204020204" charset="-122"/>
              </a:rPr>
              <a:t>11</a:t>
            </a:r>
            <a:endParaRPr lang="zh-CN" altLang="en-US" sz="1800">
              <a:solidFill>
                <a:srgbClr val="9900FF"/>
              </a:solidFill>
              <a:latin typeface="微软雅黑" panose="020B0503020204020204" charset="-122"/>
              <a:ea typeface="微软雅黑" panose="020B0503020204020204" charset="-122"/>
            </a:endParaRPr>
          </a:p>
        </p:txBody>
      </p:sp>
      <p:sp>
        <p:nvSpPr>
          <p:cNvPr id="20" name="TextBox 19"/>
          <p:cNvSpPr txBox="1"/>
          <p:nvPr/>
        </p:nvSpPr>
        <p:spPr>
          <a:xfrm>
            <a:off x="2214546" y="5358739"/>
            <a:ext cx="3429024" cy="369332"/>
          </a:xfrm>
          <a:prstGeom prst="rect">
            <a:avLst/>
          </a:prstGeom>
          <a:solidFill>
            <a:schemeClr val="accent4">
              <a:lumMod val="40000"/>
              <a:lumOff val="60000"/>
            </a:schemeClr>
          </a:solidFill>
        </p:spPr>
        <p:txBody>
          <a:bodyPr wrap="square" rtlCol="0">
            <a:spAutoFit/>
          </a:bodyPr>
          <a:lstStyle/>
          <a:p>
            <a:r>
              <a:rPr lang="zh-CN" altLang="en-US" sz="1800" smtClean="0">
                <a:solidFill>
                  <a:srgbClr val="9900FF"/>
                </a:solidFill>
                <a:latin typeface="微软雅黑" panose="020B0503020204020204" charset="-122"/>
                <a:ea typeface="微软雅黑" panose="020B0503020204020204" charset="-122"/>
              </a:rPr>
              <a:t>作业</a:t>
            </a:r>
            <a:r>
              <a:rPr lang="en-US" altLang="zh-CN" sz="1800" smtClean="0">
                <a:solidFill>
                  <a:srgbClr val="9900FF"/>
                </a:solidFill>
                <a:latin typeface="微软雅黑" panose="020B0503020204020204" charset="-122"/>
                <a:ea typeface="微软雅黑" panose="020B0503020204020204" charset="-122"/>
              </a:rPr>
              <a:t>5</a:t>
            </a:r>
            <a:r>
              <a:rPr lang="zh-CN" altLang="en-US" sz="1800" smtClean="0">
                <a:solidFill>
                  <a:srgbClr val="9900FF"/>
                </a:solidFill>
                <a:latin typeface="微软雅黑" panose="020B0503020204020204" charset="-122"/>
                <a:ea typeface="微软雅黑" panose="020B0503020204020204" charset="-122"/>
              </a:rPr>
              <a:t>、</a:t>
            </a:r>
            <a:r>
              <a:rPr lang="en-US" altLang="zh-CN" sz="1800" smtClean="0">
                <a:solidFill>
                  <a:srgbClr val="9900FF"/>
                </a:solidFill>
                <a:latin typeface="微软雅黑" panose="020B0503020204020204" charset="-122"/>
                <a:ea typeface="微软雅黑" panose="020B0503020204020204" charset="-122"/>
              </a:rPr>
              <a:t>6</a:t>
            </a:r>
            <a:r>
              <a:rPr lang="zh-CN" altLang="en-US" sz="1800" smtClean="0">
                <a:solidFill>
                  <a:srgbClr val="9900FF"/>
                </a:solidFill>
                <a:latin typeface="微软雅黑" panose="020B0503020204020204" charset="-122"/>
                <a:ea typeface="微软雅黑" panose="020B0503020204020204" charset="-122"/>
              </a:rPr>
              <a:t>、</a:t>
            </a:r>
            <a:r>
              <a:rPr lang="en-US" altLang="zh-CN" sz="1800" smtClean="0">
                <a:solidFill>
                  <a:srgbClr val="9900FF"/>
                </a:solidFill>
                <a:latin typeface="微软雅黑" panose="020B0503020204020204" charset="-122"/>
                <a:ea typeface="微软雅黑" panose="020B0503020204020204" charset="-122"/>
              </a:rPr>
              <a:t>3</a:t>
            </a:r>
            <a:r>
              <a:rPr lang="zh-CN" altLang="en-US" sz="1800" smtClean="0">
                <a:solidFill>
                  <a:srgbClr val="9900FF"/>
                </a:solidFill>
                <a:latin typeface="微软雅黑" panose="020B0503020204020204" charset="-122"/>
                <a:ea typeface="微软雅黑" panose="020B0503020204020204" charset="-122"/>
              </a:rPr>
              <a:t>，总时间</a:t>
            </a:r>
            <a:r>
              <a:rPr lang="en-US" altLang="zh-CN" sz="1800" smtClean="0">
                <a:solidFill>
                  <a:srgbClr val="9900FF"/>
                </a:solidFill>
                <a:latin typeface="微软雅黑" panose="020B0503020204020204" charset="-122"/>
                <a:ea typeface="微软雅黑" panose="020B0503020204020204" charset="-122"/>
              </a:rPr>
              <a:t>15</a:t>
            </a:r>
            <a:endParaRPr lang="zh-CN" altLang="en-US" sz="1800">
              <a:solidFill>
                <a:srgbClr val="9900FF"/>
              </a:solidFill>
              <a:latin typeface="微软雅黑" panose="020B0503020204020204" charset="-122"/>
              <a:ea typeface="微软雅黑" panose="020B0503020204020204" charset="-122"/>
            </a:endParaRPr>
          </a:p>
        </p:txBody>
      </p:sp>
      <p:sp>
        <p:nvSpPr>
          <p:cNvPr id="21" name="TextBox 20"/>
          <p:cNvSpPr txBox="1"/>
          <p:nvPr/>
        </p:nvSpPr>
        <p:spPr>
          <a:xfrm>
            <a:off x="2214546" y="4187213"/>
            <a:ext cx="2500330" cy="369332"/>
          </a:xfrm>
          <a:prstGeom prst="rect">
            <a:avLst/>
          </a:prstGeom>
          <a:solidFill>
            <a:schemeClr val="accent4">
              <a:lumMod val="40000"/>
              <a:lumOff val="60000"/>
            </a:schemeClr>
          </a:solidFill>
        </p:spPr>
        <p:txBody>
          <a:bodyPr wrap="square" rtlCol="0">
            <a:spAutoFit/>
          </a:bodyPr>
          <a:lstStyle/>
          <a:p>
            <a:r>
              <a:rPr lang="zh-CN" altLang="en-US" sz="1800" smtClean="0">
                <a:solidFill>
                  <a:srgbClr val="9900FF"/>
                </a:solidFill>
                <a:latin typeface="Consolas" panose="020B0609020204030204" pitchFamily="49" charset="0"/>
                <a:ea typeface="微软雅黑" panose="020B0503020204020204" charset="-122"/>
                <a:cs typeface="Consolas" panose="020B0609020204030204" pitchFamily="49" charset="0"/>
              </a:rPr>
              <a:t>作业</a:t>
            </a:r>
            <a:r>
              <a:rPr lang="en-US" altLang="zh-CN" sz="1800" smtClean="0">
                <a:solidFill>
                  <a:srgbClr val="9900FF"/>
                </a:solidFill>
                <a:latin typeface="Consolas" panose="020B0609020204030204" pitchFamily="49" charset="0"/>
                <a:ea typeface="微软雅黑" panose="020B0503020204020204" charset="-122"/>
                <a:cs typeface="Consolas" panose="020B0609020204030204" pitchFamily="49" charset="0"/>
              </a:rPr>
              <a:t>2</a:t>
            </a:r>
            <a:r>
              <a:rPr lang="zh-CN" altLang="en-US" sz="1800" smtClean="0">
                <a:solidFill>
                  <a:srgbClr val="9900FF"/>
                </a:solidFill>
                <a:latin typeface="Consolas" panose="020B0609020204030204" pitchFamily="49" charset="0"/>
                <a:ea typeface="微软雅黑" panose="020B0503020204020204" charset="-122"/>
                <a:cs typeface="Consolas" panose="020B0609020204030204" pitchFamily="49" charset="0"/>
              </a:rPr>
              <a:t>、</a:t>
            </a:r>
            <a:r>
              <a:rPr lang="en-US" altLang="zh-CN" sz="1800" smtClean="0">
                <a:solidFill>
                  <a:srgbClr val="9900FF"/>
                </a:solidFill>
                <a:latin typeface="Consolas" panose="020B0609020204030204" pitchFamily="49" charset="0"/>
                <a:ea typeface="微软雅黑" panose="020B0503020204020204" charset="-122"/>
                <a:cs typeface="Consolas" panose="020B0609020204030204" pitchFamily="49" charset="0"/>
              </a:rPr>
              <a:t>7</a:t>
            </a:r>
            <a:r>
              <a:rPr lang="zh-CN" altLang="en-US" sz="1800" smtClean="0">
                <a:solidFill>
                  <a:srgbClr val="9900FF"/>
                </a:solidFill>
                <a:latin typeface="Consolas" panose="020B0609020204030204" pitchFamily="49" charset="0"/>
                <a:ea typeface="微软雅黑" panose="020B0503020204020204" charset="-122"/>
                <a:cs typeface="Consolas" panose="020B0609020204030204" pitchFamily="49" charset="0"/>
              </a:rPr>
              <a:t>，总时间</a:t>
            </a:r>
            <a:r>
              <a:rPr lang="en-US" altLang="zh-CN" sz="1800" smtClean="0">
                <a:solidFill>
                  <a:srgbClr val="9900FF"/>
                </a:solidFill>
                <a:latin typeface="Consolas" panose="020B0609020204030204" pitchFamily="49" charset="0"/>
                <a:ea typeface="微软雅黑" panose="020B0503020204020204" charset="-122"/>
                <a:cs typeface="Consolas" panose="020B0609020204030204" pitchFamily="49" charset="0"/>
              </a:rPr>
              <a:t>17</a:t>
            </a:r>
            <a:endParaRPr lang="zh-CN" altLang="en-US" sz="1800">
              <a:solidFill>
                <a:srgbClr val="9900FF"/>
              </a:solidFill>
              <a:latin typeface="Consolas" panose="020B0609020204030204" pitchFamily="49" charset="0"/>
              <a:ea typeface="微软雅黑" panose="020B0503020204020204" charset="-122"/>
              <a:cs typeface="Consolas" panose="020B0609020204030204" pitchFamily="49" charset="0"/>
            </a:endParaRPr>
          </a:p>
        </p:txBody>
      </p:sp>
      <p:sp>
        <p:nvSpPr>
          <p:cNvPr id="22" name="TextBox 21"/>
          <p:cNvSpPr txBox="1"/>
          <p:nvPr/>
        </p:nvSpPr>
        <p:spPr>
          <a:xfrm>
            <a:off x="2214546" y="5358739"/>
            <a:ext cx="3429024" cy="369332"/>
          </a:xfrm>
          <a:prstGeom prst="rect">
            <a:avLst/>
          </a:prstGeom>
          <a:solidFill>
            <a:schemeClr val="accent4">
              <a:lumMod val="40000"/>
              <a:lumOff val="60000"/>
            </a:schemeClr>
          </a:solidFill>
        </p:spPr>
        <p:txBody>
          <a:bodyPr wrap="square" rtlCol="0">
            <a:spAutoFit/>
          </a:bodyPr>
          <a:lstStyle/>
          <a:p>
            <a:r>
              <a:rPr lang="zh-CN" altLang="en-US" sz="1800" smtClean="0">
                <a:solidFill>
                  <a:srgbClr val="9900FF"/>
                </a:solidFill>
                <a:latin typeface="Consolas" panose="020B0609020204030204" pitchFamily="49" charset="0"/>
                <a:ea typeface="微软雅黑" panose="020B0503020204020204" charset="-122"/>
                <a:cs typeface="Consolas" panose="020B0609020204030204" pitchFamily="49" charset="0"/>
              </a:rPr>
              <a:t>作业</a:t>
            </a:r>
            <a:r>
              <a:rPr lang="en-US" altLang="zh-CN" sz="1800" smtClean="0">
                <a:solidFill>
                  <a:srgbClr val="9900FF"/>
                </a:solidFill>
                <a:latin typeface="Consolas" panose="020B0609020204030204" pitchFamily="49" charset="0"/>
                <a:ea typeface="微软雅黑" panose="020B0503020204020204" charset="-122"/>
                <a:cs typeface="Consolas" panose="020B0609020204030204" pitchFamily="49" charset="0"/>
              </a:rPr>
              <a:t>5</a:t>
            </a:r>
            <a:r>
              <a:rPr lang="zh-CN" altLang="en-US" sz="1800" smtClean="0">
                <a:solidFill>
                  <a:srgbClr val="9900FF"/>
                </a:solidFill>
                <a:latin typeface="Consolas" panose="020B0609020204030204" pitchFamily="49" charset="0"/>
                <a:ea typeface="微软雅黑" panose="020B0503020204020204" charset="-122"/>
                <a:cs typeface="Consolas" panose="020B0609020204030204" pitchFamily="49" charset="0"/>
              </a:rPr>
              <a:t>、</a:t>
            </a:r>
            <a:r>
              <a:rPr lang="en-US" altLang="zh-CN" sz="1800" smtClean="0">
                <a:solidFill>
                  <a:srgbClr val="9900FF"/>
                </a:solidFill>
                <a:latin typeface="Consolas" panose="020B0609020204030204" pitchFamily="49" charset="0"/>
                <a:ea typeface="微软雅黑" panose="020B0503020204020204" charset="-122"/>
                <a:cs typeface="Consolas" panose="020B0609020204030204" pitchFamily="49" charset="0"/>
              </a:rPr>
              <a:t>6</a:t>
            </a:r>
            <a:r>
              <a:rPr lang="zh-CN" altLang="en-US" sz="1800" smtClean="0">
                <a:solidFill>
                  <a:srgbClr val="9900FF"/>
                </a:solidFill>
                <a:latin typeface="Consolas" panose="020B0609020204030204" pitchFamily="49" charset="0"/>
                <a:ea typeface="微软雅黑" panose="020B0503020204020204" charset="-122"/>
                <a:cs typeface="Consolas" panose="020B0609020204030204" pitchFamily="49" charset="0"/>
              </a:rPr>
              <a:t>、</a:t>
            </a:r>
            <a:r>
              <a:rPr lang="en-US" altLang="zh-CN" sz="1800" smtClean="0">
                <a:solidFill>
                  <a:srgbClr val="9900FF"/>
                </a:solidFill>
                <a:latin typeface="Consolas" panose="020B0609020204030204" pitchFamily="49" charset="0"/>
                <a:ea typeface="微软雅黑" panose="020B0503020204020204" charset="-122"/>
                <a:cs typeface="Consolas" panose="020B0609020204030204" pitchFamily="49" charset="0"/>
              </a:rPr>
              <a:t>3</a:t>
            </a:r>
            <a:r>
              <a:rPr lang="zh-CN" altLang="en-US" sz="1800" smtClean="0">
                <a:solidFill>
                  <a:srgbClr val="9900FF"/>
                </a:solidFill>
                <a:latin typeface="Consolas" panose="020B0609020204030204" pitchFamily="49" charset="0"/>
                <a:ea typeface="微软雅黑" panose="020B0503020204020204" charset="-122"/>
                <a:cs typeface="Consolas" panose="020B0609020204030204" pitchFamily="49" charset="0"/>
              </a:rPr>
              <a:t>、</a:t>
            </a:r>
            <a:r>
              <a:rPr lang="en-US" altLang="zh-CN" sz="1800" smtClean="0">
                <a:solidFill>
                  <a:srgbClr val="9900FF"/>
                </a:solidFill>
                <a:latin typeface="Consolas" panose="020B0609020204030204" pitchFamily="49" charset="0"/>
                <a:ea typeface="微软雅黑" panose="020B0503020204020204" charset="-122"/>
                <a:cs typeface="Consolas" panose="020B0609020204030204" pitchFamily="49" charset="0"/>
              </a:rPr>
              <a:t>1</a:t>
            </a:r>
            <a:r>
              <a:rPr lang="zh-CN" altLang="en-US" sz="1800" smtClean="0">
                <a:solidFill>
                  <a:srgbClr val="9900FF"/>
                </a:solidFill>
                <a:latin typeface="Consolas" panose="020B0609020204030204" pitchFamily="49" charset="0"/>
                <a:ea typeface="微软雅黑" panose="020B0503020204020204" charset="-122"/>
                <a:cs typeface="Consolas" panose="020B0609020204030204" pitchFamily="49" charset="0"/>
              </a:rPr>
              <a:t>，总时间</a:t>
            </a:r>
            <a:r>
              <a:rPr lang="en-US" altLang="zh-CN" sz="1800" smtClean="0">
                <a:solidFill>
                  <a:srgbClr val="9900FF"/>
                </a:solidFill>
                <a:latin typeface="Consolas" panose="020B0609020204030204" pitchFamily="49" charset="0"/>
                <a:ea typeface="微软雅黑" panose="020B0503020204020204" charset="-122"/>
                <a:cs typeface="Consolas" panose="020B0609020204030204" pitchFamily="49" charset="0"/>
              </a:rPr>
              <a:t>17</a:t>
            </a:r>
            <a:endParaRPr lang="zh-CN" altLang="en-US" sz="1800">
              <a:solidFill>
                <a:srgbClr val="9900FF"/>
              </a:solidFill>
              <a:latin typeface="Consolas" panose="020B0609020204030204" pitchFamily="49" charset="0"/>
              <a:ea typeface="微软雅黑" panose="020B0503020204020204" charset="-122"/>
              <a:cs typeface="Consolas" panose="020B0609020204030204" pitchFamily="49" charset="0"/>
            </a:endParaRPr>
          </a:p>
        </p:txBody>
      </p:sp>
      <p:sp>
        <p:nvSpPr>
          <p:cNvPr id="23" name="任意多边形 22"/>
          <p:cNvSpPr/>
          <p:nvPr/>
        </p:nvSpPr>
        <p:spPr>
          <a:xfrm>
            <a:off x="2143108" y="1643051"/>
            <a:ext cx="3028709" cy="3857651"/>
          </a:xfrm>
          <a:custGeom>
            <a:avLst/>
            <a:gdLst>
              <a:gd name="connsiteX0" fmla="*/ 2655518 w 2997896"/>
              <a:gd name="connsiteY0" fmla="*/ 0 h 3870543"/>
              <a:gd name="connsiteX1" fmla="*/ 2555310 w 2997896"/>
              <a:gd name="connsiteY1" fmla="*/ 2693096 h 3870543"/>
              <a:gd name="connsiteX2" fmla="*/ 0 w 2997896"/>
              <a:gd name="connsiteY2" fmla="*/ 3870543 h 3870543"/>
              <a:gd name="connsiteX0-1" fmla="*/ 2655518 w 2826707"/>
              <a:gd name="connsiteY0-2" fmla="*/ 0 h 3870543"/>
              <a:gd name="connsiteX1-3" fmla="*/ 1565357 w 2826707"/>
              <a:gd name="connsiteY1-4" fmla="*/ 2922291 h 3870543"/>
              <a:gd name="connsiteX2-5" fmla="*/ 0 w 2826707"/>
              <a:gd name="connsiteY2-6" fmla="*/ 3870543 h 3870543"/>
              <a:gd name="connsiteX0-7" fmla="*/ 2708366 w 2879555"/>
              <a:gd name="connsiteY0-8" fmla="*/ 0 h 3805772"/>
              <a:gd name="connsiteX1-9" fmla="*/ 1565357 w 2879555"/>
              <a:gd name="connsiteY1-10" fmla="*/ 2857520 h 3805772"/>
              <a:gd name="connsiteX2-11" fmla="*/ 0 w 2879555"/>
              <a:gd name="connsiteY2-12" fmla="*/ 3805772 h 3805772"/>
              <a:gd name="connsiteX0-13" fmla="*/ 2857520 w 3028709"/>
              <a:gd name="connsiteY0-14" fmla="*/ 0 h 3857651"/>
              <a:gd name="connsiteX1-15" fmla="*/ 1714511 w 3028709"/>
              <a:gd name="connsiteY1-16" fmla="*/ 2857520 h 3857651"/>
              <a:gd name="connsiteX2-17" fmla="*/ 0 w 3028709"/>
              <a:gd name="connsiteY2-18" fmla="*/ 3857651 h 3857651"/>
              <a:gd name="connsiteX0-19" fmla="*/ 2857520 w 3028709"/>
              <a:gd name="connsiteY0-20" fmla="*/ 0 h 3857651"/>
              <a:gd name="connsiteX1-21" fmla="*/ 1785950 w 3028709"/>
              <a:gd name="connsiteY1-22" fmla="*/ 2857519 h 3857651"/>
              <a:gd name="connsiteX2-23" fmla="*/ 0 w 3028709"/>
              <a:gd name="connsiteY2-24" fmla="*/ 3857651 h 3857651"/>
            </a:gdLst>
            <a:ahLst/>
            <a:cxnLst>
              <a:cxn ang="0">
                <a:pos x="connsiteX0-1" y="connsiteY0-2"/>
              </a:cxn>
              <a:cxn ang="0">
                <a:pos x="connsiteX1-3" y="connsiteY1-4"/>
              </a:cxn>
              <a:cxn ang="0">
                <a:pos x="connsiteX2-5" y="connsiteY2-6"/>
              </a:cxn>
            </a:cxnLst>
            <a:rect l="l" t="t" r="r" b="b"/>
            <a:pathLst>
              <a:path w="3028709" h="3857651">
                <a:moveTo>
                  <a:pt x="2857520" y="0"/>
                </a:moveTo>
                <a:cubicBezTo>
                  <a:pt x="3028709" y="1024003"/>
                  <a:pt x="2262203" y="2214577"/>
                  <a:pt x="1785950" y="2857519"/>
                </a:cubicBezTo>
                <a:cubicBezTo>
                  <a:pt x="1309697" y="3500461"/>
                  <a:pt x="1056362" y="3591472"/>
                  <a:pt x="0" y="3857651"/>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4" name="任意多边形 23"/>
          <p:cNvSpPr/>
          <p:nvPr/>
        </p:nvSpPr>
        <p:spPr>
          <a:xfrm>
            <a:off x="2143108" y="1643051"/>
            <a:ext cx="3571900" cy="3857652"/>
          </a:xfrm>
          <a:custGeom>
            <a:avLst/>
            <a:gdLst>
              <a:gd name="connsiteX0" fmla="*/ 2655518 w 2997896"/>
              <a:gd name="connsiteY0" fmla="*/ 0 h 3870543"/>
              <a:gd name="connsiteX1" fmla="*/ 2555310 w 2997896"/>
              <a:gd name="connsiteY1" fmla="*/ 2693096 h 3870543"/>
              <a:gd name="connsiteX2" fmla="*/ 0 w 2997896"/>
              <a:gd name="connsiteY2" fmla="*/ 3870543 h 3870543"/>
              <a:gd name="connsiteX0-1" fmla="*/ 2655518 w 2826707"/>
              <a:gd name="connsiteY0-2" fmla="*/ 0 h 3870543"/>
              <a:gd name="connsiteX1-3" fmla="*/ 1565357 w 2826707"/>
              <a:gd name="connsiteY1-4" fmla="*/ 2922291 h 3870543"/>
              <a:gd name="connsiteX2-5" fmla="*/ 0 w 2826707"/>
              <a:gd name="connsiteY2-6" fmla="*/ 3870543 h 3870543"/>
              <a:gd name="connsiteX0-7" fmla="*/ 2708366 w 2879555"/>
              <a:gd name="connsiteY0-8" fmla="*/ 0 h 3805772"/>
              <a:gd name="connsiteX1-9" fmla="*/ 1565357 w 2879555"/>
              <a:gd name="connsiteY1-10" fmla="*/ 2857520 h 3805772"/>
              <a:gd name="connsiteX2-11" fmla="*/ 0 w 2879555"/>
              <a:gd name="connsiteY2-12" fmla="*/ 3805772 h 3805772"/>
              <a:gd name="connsiteX0-13" fmla="*/ 2857520 w 3028709"/>
              <a:gd name="connsiteY0-14" fmla="*/ 0 h 3857651"/>
              <a:gd name="connsiteX1-15" fmla="*/ 1714511 w 3028709"/>
              <a:gd name="connsiteY1-16" fmla="*/ 2857520 h 3857651"/>
              <a:gd name="connsiteX2-17" fmla="*/ 0 w 3028709"/>
              <a:gd name="connsiteY2-18" fmla="*/ 3857651 h 3857651"/>
              <a:gd name="connsiteX0-19" fmla="*/ 2857520 w 3028709"/>
              <a:gd name="connsiteY0-20" fmla="*/ 0 h 3857651"/>
              <a:gd name="connsiteX1-21" fmla="*/ 1785950 w 3028709"/>
              <a:gd name="connsiteY1-22" fmla="*/ 2857519 h 3857651"/>
              <a:gd name="connsiteX2-23" fmla="*/ 0 w 3028709"/>
              <a:gd name="connsiteY2-24" fmla="*/ 3857651 h 3857651"/>
              <a:gd name="connsiteX0-25" fmla="*/ 3400711 w 3571900"/>
              <a:gd name="connsiteY0-26" fmla="*/ 0 h 3857652"/>
              <a:gd name="connsiteX1-27" fmla="*/ 2329141 w 3571900"/>
              <a:gd name="connsiteY1-28" fmla="*/ 2857519 h 3857652"/>
              <a:gd name="connsiteX2-29" fmla="*/ 0 w 3571900"/>
              <a:gd name="connsiteY2-30" fmla="*/ 3857652 h 3857652"/>
            </a:gdLst>
            <a:ahLst/>
            <a:cxnLst>
              <a:cxn ang="0">
                <a:pos x="connsiteX0-1" y="connsiteY0-2"/>
              </a:cxn>
              <a:cxn ang="0">
                <a:pos x="connsiteX1-3" y="connsiteY1-4"/>
              </a:cxn>
              <a:cxn ang="0">
                <a:pos x="connsiteX2-5" y="connsiteY2-6"/>
              </a:cxn>
            </a:cxnLst>
            <a:rect l="l" t="t" r="r" b="b"/>
            <a:pathLst>
              <a:path w="3571900" h="3857652">
                <a:moveTo>
                  <a:pt x="3400711" y="0"/>
                </a:moveTo>
                <a:cubicBezTo>
                  <a:pt x="3571900" y="1024003"/>
                  <a:pt x="2895926" y="2214577"/>
                  <a:pt x="2329141" y="2857519"/>
                </a:cubicBezTo>
                <a:cubicBezTo>
                  <a:pt x="1762356" y="3500461"/>
                  <a:pt x="1056362" y="3591473"/>
                  <a:pt x="0" y="3857652"/>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5" name="任意多边形 24"/>
          <p:cNvSpPr/>
          <p:nvPr/>
        </p:nvSpPr>
        <p:spPr>
          <a:xfrm>
            <a:off x="2214546" y="1643051"/>
            <a:ext cx="4600345" cy="3929090"/>
          </a:xfrm>
          <a:custGeom>
            <a:avLst/>
            <a:gdLst>
              <a:gd name="connsiteX0" fmla="*/ 2655518 w 2997896"/>
              <a:gd name="connsiteY0" fmla="*/ 0 h 3870543"/>
              <a:gd name="connsiteX1" fmla="*/ 2555310 w 2997896"/>
              <a:gd name="connsiteY1" fmla="*/ 2693096 h 3870543"/>
              <a:gd name="connsiteX2" fmla="*/ 0 w 2997896"/>
              <a:gd name="connsiteY2" fmla="*/ 3870543 h 3870543"/>
              <a:gd name="connsiteX0-1" fmla="*/ 2655518 w 2826707"/>
              <a:gd name="connsiteY0-2" fmla="*/ 0 h 3870543"/>
              <a:gd name="connsiteX1-3" fmla="*/ 1565357 w 2826707"/>
              <a:gd name="connsiteY1-4" fmla="*/ 2922291 h 3870543"/>
              <a:gd name="connsiteX2-5" fmla="*/ 0 w 2826707"/>
              <a:gd name="connsiteY2-6" fmla="*/ 3870543 h 3870543"/>
              <a:gd name="connsiteX0-7" fmla="*/ 2708366 w 2879555"/>
              <a:gd name="connsiteY0-8" fmla="*/ 0 h 3805772"/>
              <a:gd name="connsiteX1-9" fmla="*/ 1565357 w 2879555"/>
              <a:gd name="connsiteY1-10" fmla="*/ 2857520 h 3805772"/>
              <a:gd name="connsiteX2-11" fmla="*/ 0 w 2879555"/>
              <a:gd name="connsiteY2-12" fmla="*/ 3805772 h 3805772"/>
              <a:gd name="connsiteX0-13" fmla="*/ 2857520 w 3028709"/>
              <a:gd name="connsiteY0-14" fmla="*/ 0 h 3857651"/>
              <a:gd name="connsiteX1-15" fmla="*/ 1714511 w 3028709"/>
              <a:gd name="connsiteY1-16" fmla="*/ 2857520 h 3857651"/>
              <a:gd name="connsiteX2-17" fmla="*/ 0 w 3028709"/>
              <a:gd name="connsiteY2-18" fmla="*/ 3857651 h 3857651"/>
              <a:gd name="connsiteX0-19" fmla="*/ 2857520 w 3028709"/>
              <a:gd name="connsiteY0-20" fmla="*/ 0 h 3857651"/>
              <a:gd name="connsiteX1-21" fmla="*/ 1785950 w 3028709"/>
              <a:gd name="connsiteY1-22" fmla="*/ 2857519 h 3857651"/>
              <a:gd name="connsiteX2-23" fmla="*/ 0 w 3028709"/>
              <a:gd name="connsiteY2-24" fmla="*/ 3857651 h 3857651"/>
              <a:gd name="connsiteX0-25" fmla="*/ 4429156 w 4600345"/>
              <a:gd name="connsiteY0-26" fmla="*/ 0 h 3929090"/>
              <a:gd name="connsiteX1-27" fmla="*/ 3357586 w 4600345"/>
              <a:gd name="connsiteY1-28" fmla="*/ 2857519 h 3929090"/>
              <a:gd name="connsiteX2-29" fmla="*/ 0 w 4600345"/>
              <a:gd name="connsiteY2-30" fmla="*/ 3929090 h 3929090"/>
              <a:gd name="connsiteX0-31" fmla="*/ 4429156 w 4600345"/>
              <a:gd name="connsiteY0-32" fmla="*/ 0 h 3929090"/>
              <a:gd name="connsiteX1-33" fmla="*/ 2857520 w 4600345"/>
              <a:gd name="connsiteY1-34" fmla="*/ 2928957 h 3929090"/>
              <a:gd name="connsiteX2-35" fmla="*/ 0 w 4600345"/>
              <a:gd name="connsiteY2-36" fmla="*/ 3929090 h 3929090"/>
            </a:gdLst>
            <a:ahLst/>
            <a:cxnLst>
              <a:cxn ang="0">
                <a:pos x="connsiteX0-1" y="connsiteY0-2"/>
              </a:cxn>
              <a:cxn ang="0">
                <a:pos x="connsiteX1-3" y="connsiteY1-4"/>
              </a:cxn>
              <a:cxn ang="0">
                <a:pos x="connsiteX2-5" y="connsiteY2-6"/>
              </a:cxn>
            </a:cxnLst>
            <a:rect l="l" t="t" r="r" b="b"/>
            <a:pathLst>
              <a:path w="4600345" h="3929090">
                <a:moveTo>
                  <a:pt x="4429156" y="0"/>
                </a:moveTo>
                <a:cubicBezTo>
                  <a:pt x="4600345" y="1024003"/>
                  <a:pt x="3595713" y="2274109"/>
                  <a:pt x="2857520" y="2928957"/>
                </a:cubicBezTo>
                <a:cubicBezTo>
                  <a:pt x="2119327" y="3583805"/>
                  <a:pt x="1056362" y="3662911"/>
                  <a:pt x="0" y="392909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6" name="任意多边形 25"/>
          <p:cNvSpPr/>
          <p:nvPr/>
        </p:nvSpPr>
        <p:spPr>
          <a:xfrm>
            <a:off x="2214546" y="1571612"/>
            <a:ext cx="4028841" cy="2928958"/>
          </a:xfrm>
          <a:custGeom>
            <a:avLst/>
            <a:gdLst>
              <a:gd name="connsiteX0" fmla="*/ 2655518 w 2997896"/>
              <a:gd name="connsiteY0" fmla="*/ 0 h 3870543"/>
              <a:gd name="connsiteX1" fmla="*/ 2555310 w 2997896"/>
              <a:gd name="connsiteY1" fmla="*/ 2693096 h 3870543"/>
              <a:gd name="connsiteX2" fmla="*/ 0 w 2997896"/>
              <a:gd name="connsiteY2" fmla="*/ 3870543 h 3870543"/>
              <a:gd name="connsiteX0-1" fmla="*/ 2655518 w 2826707"/>
              <a:gd name="connsiteY0-2" fmla="*/ 0 h 3870543"/>
              <a:gd name="connsiteX1-3" fmla="*/ 1565357 w 2826707"/>
              <a:gd name="connsiteY1-4" fmla="*/ 2922291 h 3870543"/>
              <a:gd name="connsiteX2-5" fmla="*/ 0 w 2826707"/>
              <a:gd name="connsiteY2-6" fmla="*/ 3870543 h 3870543"/>
              <a:gd name="connsiteX0-7" fmla="*/ 2708366 w 2879555"/>
              <a:gd name="connsiteY0-8" fmla="*/ 0 h 3805772"/>
              <a:gd name="connsiteX1-9" fmla="*/ 1565357 w 2879555"/>
              <a:gd name="connsiteY1-10" fmla="*/ 2857520 h 3805772"/>
              <a:gd name="connsiteX2-11" fmla="*/ 0 w 2879555"/>
              <a:gd name="connsiteY2-12" fmla="*/ 3805772 h 3805772"/>
              <a:gd name="connsiteX0-13" fmla="*/ 2857520 w 3028709"/>
              <a:gd name="connsiteY0-14" fmla="*/ 0 h 3857651"/>
              <a:gd name="connsiteX1-15" fmla="*/ 1714511 w 3028709"/>
              <a:gd name="connsiteY1-16" fmla="*/ 2857520 h 3857651"/>
              <a:gd name="connsiteX2-17" fmla="*/ 0 w 3028709"/>
              <a:gd name="connsiteY2-18" fmla="*/ 3857651 h 3857651"/>
              <a:gd name="connsiteX0-19" fmla="*/ 2857520 w 3028709"/>
              <a:gd name="connsiteY0-20" fmla="*/ 0 h 3857651"/>
              <a:gd name="connsiteX1-21" fmla="*/ 1785950 w 3028709"/>
              <a:gd name="connsiteY1-22" fmla="*/ 2857519 h 3857651"/>
              <a:gd name="connsiteX2-23" fmla="*/ 0 w 3028709"/>
              <a:gd name="connsiteY2-24" fmla="*/ 3857651 h 3857651"/>
              <a:gd name="connsiteX0-25" fmla="*/ 3857652 w 4028841"/>
              <a:gd name="connsiteY0-26" fmla="*/ 0 h 3345679"/>
              <a:gd name="connsiteX1-27" fmla="*/ 2786082 w 4028841"/>
              <a:gd name="connsiteY1-28" fmla="*/ 2857519 h 3345679"/>
              <a:gd name="connsiteX2-29" fmla="*/ 0 w 4028841"/>
              <a:gd name="connsiteY2-30" fmla="*/ 2928958 h 3345679"/>
              <a:gd name="connsiteX0-31" fmla="*/ 3857652 w 4028841"/>
              <a:gd name="connsiteY0-32" fmla="*/ 0 h 2928958"/>
              <a:gd name="connsiteX1-33" fmla="*/ 1928826 w 4028841"/>
              <a:gd name="connsiteY1-34" fmla="*/ 2286016 h 2928958"/>
              <a:gd name="connsiteX2-35" fmla="*/ 0 w 4028841"/>
              <a:gd name="connsiteY2-36" fmla="*/ 2928958 h 2928958"/>
              <a:gd name="connsiteX0-37" fmla="*/ 3857652 w 4028841"/>
              <a:gd name="connsiteY0-38" fmla="*/ 0 h 2928958"/>
              <a:gd name="connsiteX1-39" fmla="*/ 1500198 w 4028841"/>
              <a:gd name="connsiteY1-40" fmla="*/ 2357454 h 2928958"/>
              <a:gd name="connsiteX2-41" fmla="*/ 0 w 4028841"/>
              <a:gd name="connsiteY2-42" fmla="*/ 2928958 h 2928958"/>
              <a:gd name="connsiteX0-43" fmla="*/ 3857652 w 4028841"/>
              <a:gd name="connsiteY0-44" fmla="*/ 0 h 2928958"/>
              <a:gd name="connsiteX1-45" fmla="*/ 2000264 w 4028841"/>
              <a:gd name="connsiteY1-46" fmla="*/ 2214578 h 2928958"/>
              <a:gd name="connsiteX2-47" fmla="*/ 0 w 4028841"/>
              <a:gd name="connsiteY2-48" fmla="*/ 2928958 h 2928958"/>
              <a:gd name="connsiteX0-49" fmla="*/ 3857652 w 4028841"/>
              <a:gd name="connsiteY0-50" fmla="*/ 0 h 2928958"/>
              <a:gd name="connsiteX1-51" fmla="*/ 2357454 w 4028841"/>
              <a:gd name="connsiteY1-52" fmla="*/ 2143140 h 2928958"/>
              <a:gd name="connsiteX2-53" fmla="*/ 0 w 4028841"/>
              <a:gd name="connsiteY2-54" fmla="*/ 2928958 h 2928958"/>
            </a:gdLst>
            <a:ahLst/>
            <a:cxnLst>
              <a:cxn ang="0">
                <a:pos x="connsiteX0-1" y="connsiteY0-2"/>
              </a:cxn>
              <a:cxn ang="0">
                <a:pos x="connsiteX1-3" y="connsiteY1-4"/>
              </a:cxn>
              <a:cxn ang="0">
                <a:pos x="connsiteX2-5" y="connsiteY2-6"/>
              </a:cxn>
            </a:cxnLst>
            <a:rect l="l" t="t" r="r" b="b"/>
            <a:pathLst>
              <a:path w="4028841" h="2928958">
                <a:moveTo>
                  <a:pt x="3857652" y="0"/>
                </a:moveTo>
                <a:cubicBezTo>
                  <a:pt x="4028841" y="1024003"/>
                  <a:pt x="3000396" y="1654980"/>
                  <a:pt x="2357454" y="2143140"/>
                </a:cubicBezTo>
                <a:cubicBezTo>
                  <a:pt x="1714512" y="2631300"/>
                  <a:pt x="1056362" y="2662779"/>
                  <a:pt x="0" y="2928958"/>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nvGrpSpPr>
          <p:cNvPr id="29" name="组合 28"/>
          <p:cNvGrpSpPr/>
          <p:nvPr/>
        </p:nvGrpSpPr>
        <p:grpSpPr>
          <a:xfrm>
            <a:off x="6429388" y="3071810"/>
            <a:ext cx="849633" cy="2500330"/>
            <a:chOff x="6429388" y="3071810"/>
            <a:chExt cx="849633" cy="2500330"/>
          </a:xfrm>
        </p:grpSpPr>
        <p:sp>
          <p:nvSpPr>
            <p:cNvPr id="27" name="右大括号 26"/>
            <p:cNvSpPr/>
            <p:nvPr/>
          </p:nvSpPr>
          <p:spPr>
            <a:xfrm>
              <a:off x="6429388" y="3071810"/>
              <a:ext cx="180000" cy="250033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28" name="TextBox 27"/>
            <p:cNvSpPr txBox="1"/>
            <p:nvPr/>
          </p:nvSpPr>
          <p:spPr>
            <a:xfrm>
              <a:off x="6786578" y="3239738"/>
              <a:ext cx="492443" cy="2143140"/>
            </a:xfrm>
            <a:prstGeom prst="rect">
              <a:avLst/>
            </a:prstGeom>
            <a:noFill/>
          </p:spPr>
          <p:txBody>
            <a:bodyPr vert="eaVert" wrap="square" rtlCol="0">
              <a:spAutoFit/>
            </a:bodyPr>
            <a:lstStyle/>
            <a:p>
              <a:r>
                <a:rPr lang="zh-CN" altLang="en-US" sz="2000" spc="600" smtClean="0">
                  <a:solidFill>
                    <a:srgbClr val="0000FF"/>
                  </a:solidFill>
                  <a:latin typeface="微软雅黑" panose="020B0503020204020204" charset="-122"/>
                  <a:ea typeface="微软雅黑" panose="020B0503020204020204" charset="-122"/>
                  <a:cs typeface="Times New Roman" panose="02020603050405020304" pitchFamily="18" charset="0"/>
                </a:rPr>
                <a:t>作业调度方案</a:t>
              </a:r>
              <a:endParaRPr lang="zh-CN" altLang="en-US" sz="2000" spc="600">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trips(downLeft)">
                                      <p:cBhvr>
                                        <p:cTn id="7" dur="500"/>
                                        <p:tgtEl>
                                          <p:spTgt spid="2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par>
                          <p:cTn id="11" fill="hold">
                            <p:stCondLst>
                              <p:cond delay="500"/>
                            </p:stCondLst>
                            <p:childTnLst>
                              <p:par>
                                <p:cTn id="12" presetID="22" presetClass="exit" presetSubtype="4" fill="hold" grpId="1" nodeType="afterEffect">
                                  <p:stCondLst>
                                    <p:cond delay="0"/>
                                  </p:stCondLst>
                                  <p:childTnLst>
                                    <p:animEffect transition="out" filter="wipe(down)">
                                      <p:cBhvr>
                                        <p:cTn id="13" dur="500"/>
                                        <p:tgtEl>
                                          <p:spTgt spid="23"/>
                                        </p:tgtEl>
                                      </p:cBhvr>
                                    </p:animEffect>
                                    <p:set>
                                      <p:cBhvr>
                                        <p:cTn id="14" dur="1" fill="hold">
                                          <p:stCondLst>
                                            <p:cond delay="499"/>
                                          </p:stCondLst>
                                        </p:cTn>
                                        <p:tgtEl>
                                          <p:spTgt spid="2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strips(downLeft)">
                                      <p:cBhvr>
                                        <p:cTn id="19" dur="500"/>
                                        <p:tgtEl>
                                          <p:spTgt spid="24"/>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par>
                          <p:cTn id="23" fill="hold">
                            <p:stCondLst>
                              <p:cond delay="500"/>
                            </p:stCondLst>
                            <p:childTnLst>
                              <p:par>
                                <p:cTn id="24" presetID="22" presetClass="exit" presetSubtype="4" fill="hold" grpId="1" nodeType="afterEffect">
                                  <p:stCondLst>
                                    <p:cond delay="0"/>
                                  </p:stCondLst>
                                  <p:childTnLst>
                                    <p:animEffect transition="out" filter="wipe(down)">
                                      <p:cBhvr>
                                        <p:cTn id="25" dur="500"/>
                                        <p:tgtEl>
                                          <p:spTgt spid="24"/>
                                        </p:tgtEl>
                                      </p:cBhvr>
                                    </p:animEffect>
                                    <p:set>
                                      <p:cBhvr>
                                        <p:cTn id="26" dur="1" fill="hold">
                                          <p:stCondLst>
                                            <p:cond delay="499"/>
                                          </p:stCondLst>
                                        </p:cTn>
                                        <p:tgtEl>
                                          <p:spTgt spid="2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strips(downLeft)">
                                      <p:cBhvr>
                                        <p:cTn id="31" dur="500"/>
                                        <p:tgtEl>
                                          <p:spTgt spid="26"/>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par>
                          <p:cTn id="35" fill="hold">
                            <p:stCondLst>
                              <p:cond delay="500"/>
                            </p:stCondLst>
                            <p:childTnLst>
                              <p:par>
                                <p:cTn id="36" presetID="22" presetClass="exit" presetSubtype="4" fill="hold" grpId="1" nodeType="afterEffect">
                                  <p:stCondLst>
                                    <p:cond delay="0"/>
                                  </p:stCondLst>
                                  <p:childTnLst>
                                    <p:animEffect transition="out" filter="wipe(down)">
                                      <p:cBhvr>
                                        <p:cTn id="37" dur="500"/>
                                        <p:tgtEl>
                                          <p:spTgt spid="26"/>
                                        </p:tgtEl>
                                      </p:cBhvr>
                                    </p:animEffect>
                                    <p:set>
                                      <p:cBhvr>
                                        <p:cTn id="38" dur="1" fill="hold">
                                          <p:stCondLst>
                                            <p:cond delay="499"/>
                                          </p:stCondLst>
                                        </p:cTn>
                                        <p:tgtEl>
                                          <p:spTgt spid="2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strips(downLeft)">
                                      <p:cBhvr>
                                        <p:cTn id="43" dur="500"/>
                                        <p:tgtEl>
                                          <p:spTgt spid="25"/>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par>
                          <p:cTn id="47" fill="hold">
                            <p:stCondLst>
                              <p:cond delay="500"/>
                            </p:stCondLst>
                            <p:childTnLst>
                              <p:par>
                                <p:cTn id="48" presetID="22" presetClass="exit" presetSubtype="4" fill="hold" grpId="1" nodeType="afterEffect">
                                  <p:stCondLst>
                                    <p:cond delay="0"/>
                                  </p:stCondLst>
                                  <p:childTnLst>
                                    <p:animEffect transition="out" filter="wipe(down)">
                                      <p:cBhvr>
                                        <p:cTn id="49" dur="500"/>
                                        <p:tgtEl>
                                          <p:spTgt spid="25"/>
                                        </p:tgtEl>
                                      </p:cBhvr>
                                    </p:animEffect>
                                    <p:set>
                                      <p:cBhvr>
                                        <p:cTn id="50" dur="1" fill="hold">
                                          <p:stCondLst>
                                            <p:cond delay="499"/>
                                          </p:stCondLst>
                                        </p:cTn>
                                        <p:tgtEl>
                                          <p:spTgt spid="2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3" grpId="1" animBg="1"/>
      <p:bldP spid="24" grpId="0" animBg="1"/>
      <p:bldP spid="24" grpId="1" animBg="1"/>
      <p:bldP spid="25" grpId="0" animBg="1"/>
      <p:bldP spid="25" grpId="1" animBg="1"/>
      <p:bldP spid="26" grpId="0" animBg="1"/>
      <p:bldP spid="26"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144463" y="333375"/>
            <a:ext cx="8785255" cy="492585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216000">
            <a:spAutoFit/>
          </a:bodyPr>
          <a:lstStyle/>
          <a:p>
            <a:pPr>
              <a:lnSpc>
                <a:spcPct val="150000"/>
              </a:lnSpc>
            </a:pPr>
            <a:r>
              <a:rPr lang="pt-BR"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问题表示</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n=7;</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m=3;</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struct </a:t>
            </a:r>
            <a:r>
              <a:rPr lang="pt-BR"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NodeType</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优先队列结点类型</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no;					</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作业序号</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t;					</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执行时间</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mno;					</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机器序号</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bool operator&lt;(const NodeType &amp;s) const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return t&gt;s.t;  }			</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按</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越小越优先出队</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struct NodeType A[]={{1,2},{2,14},{3,4},{4,16},{5,6},{6,5},{7,3}};</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06" y="285728"/>
            <a:ext cx="9001156" cy="638478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44000" tIns="144000" bIns="180000" rtlCol="0">
            <a:spAutoFit/>
          </a:bodyPr>
          <a:lstStyle/>
          <a:p>
            <a:r>
              <a:rPr lang="pt-BR"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solve()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求解多机调度问题</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NodeType 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(n&lt;=m)</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printf("</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为每一个作业分配一台机器</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sort(A,A+n);			</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按</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递减排序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   priority_queue&lt;NodeType&gt; qu</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小根堆</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i=0;i&lt;m;i++)		</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先分配</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m</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个作业，每台机器一个作业</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A[i].mno=i+1;			</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作业对应的机器编号</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printf("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给机器</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分配作业</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执行时间为</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%2d,</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占用时间段</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:[%d,%d]\n",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A[i].mno,A[i].no,A[i].t,0,A[i].t);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qu.push(A[i]);</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for (int j=m;j&lt;n;j++)		</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分配余下作业</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  e=qu.top(); qu.pop();		</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出队</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printf("  </a:t>
            </a:r>
            <a:r>
              <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给机器</a:t>
            </a:r>
            <a:r>
              <a:rPr lang="pt-BR"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%d</a:t>
            </a:r>
            <a:r>
              <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分配作业</a:t>
            </a:r>
            <a:r>
              <a:rPr lang="pt-BR"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%d,</a:t>
            </a:r>
            <a:r>
              <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执行时间为</a:t>
            </a:r>
            <a:r>
              <a:rPr lang="pt-BR"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%2d,</a:t>
            </a:r>
            <a:r>
              <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占用时间段</a:t>
            </a:r>
            <a:r>
              <a:rPr lang="pt-BR"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:[%d,%d]\n",</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e.mno,A[j].no,A[j].t,e.t,e.t+A[j].t);</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e.t+=A[j].t;</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qu.push(e);			</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进队</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6" end="1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7" end="1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8" end="1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9" end="1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395289" y="333375"/>
            <a:ext cx="2962266" cy="457200"/>
          </a:xfrm>
          <a:prstGeom prst="rect">
            <a:avLst/>
          </a:prstGeom>
          <a:solidFill>
            <a:srgbClr val="9900FF"/>
          </a:solidFill>
          <a:ln w="9525">
            <a:noFill/>
            <a:miter lim="800000"/>
          </a:ln>
          <a:effectLst/>
        </p:spPr>
        <p:txBody>
          <a:bodyPr wrap="square">
            <a:spAutoFit/>
          </a:bodyPr>
          <a:lstStyle/>
          <a:p>
            <a:pPr algn="ctr">
              <a:spcBef>
                <a:spcPct val="50000"/>
              </a:spcBef>
            </a:pPr>
            <a:r>
              <a:rPr lang="en-US" altLang="zh-CN">
                <a:solidFill>
                  <a:schemeClr val="bg1"/>
                </a:solidFill>
                <a:latin typeface="微软雅黑" panose="020B0503020204020204" charset="-122"/>
                <a:ea typeface="微软雅黑" panose="020B0503020204020204" charset="-122"/>
                <a:cs typeface="Consolas" panose="020B0609020204030204" pitchFamily="49" charset="0"/>
              </a:rPr>
              <a:t>2. </a:t>
            </a:r>
            <a:r>
              <a:rPr lang="zh-CN" altLang="en-US">
                <a:solidFill>
                  <a:schemeClr val="bg1"/>
                </a:solidFill>
                <a:latin typeface="微软雅黑" panose="020B0503020204020204" charset="-122"/>
                <a:ea typeface="微软雅黑" panose="020B0503020204020204" charset="-122"/>
                <a:cs typeface="Consolas" panose="020B0609020204030204" pitchFamily="49" charset="0"/>
              </a:rPr>
              <a:t>最优子结构性质</a:t>
            </a:r>
            <a:endParaRPr lang="zh-CN" altLang="en-US">
              <a:solidFill>
                <a:schemeClr val="bg1"/>
              </a:solidFill>
              <a:latin typeface="微软雅黑" panose="020B0503020204020204" charset="-122"/>
              <a:ea typeface="微软雅黑" panose="020B0503020204020204" charset="-122"/>
              <a:cs typeface="Consolas" panose="020B0609020204030204" pitchFamily="49" charset="0"/>
            </a:endParaRPr>
          </a:p>
        </p:txBody>
      </p:sp>
      <p:sp>
        <p:nvSpPr>
          <p:cNvPr id="201731" name="Text Box 3"/>
          <p:cNvSpPr txBox="1">
            <a:spLocks noChangeArrowheads="1"/>
          </p:cNvSpPr>
          <p:nvPr/>
        </p:nvSpPr>
        <p:spPr bwMode="auto">
          <a:xfrm>
            <a:off x="714348" y="1357298"/>
            <a:ext cx="7921625" cy="1938992"/>
          </a:xfrm>
          <a:prstGeom prst="rect">
            <a:avLst/>
          </a:prstGeom>
          <a:noFill/>
          <a:ln w="9525">
            <a:noFill/>
            <a:miter lim="800000"/>
          </a:ln>
          <a:effectLst/>
        </p:spPr>
        <p:txBody>
          <a:bodyPr>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如果一个问题的最优解包含其子问题的最优解，则称此问题具有</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最优子结构性质</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问题的最优子结构性质是该问题可用动态规划算法或贪心法求解的</a:t>
            </a:r>
            <a:r>
              <a:rPr lang="zh-CN"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关键特征</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428736"/>
            <a:ext cx="7572428" cy="1061829"/>
          </a:xfrm>
          <a:prstGeom prst="rect">
            <a:avLst/>
          </a:prstGeom>
          <a:noFill/>
        </p:spPr>
        <p:txBody>
          <a:bodyPr wrap="square" rtlCol="0">
            <a:spAutoFit/>
          </a:bodyPr>
          <a:lstStyle/>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smtClean="0">
                <a:solidFill>
                  <a:srgbClr val="0000FF"/>
                </a:solidFill>
                <a:latin typeface="微软雅黑" panose="020B0503020204020204" charset="-122"/>
                <a:ea typeface="微软雅黑" panose="020B0503020204020204" charset="-122"/>
                <a:cs typeface="Consolas" panose="020B0609020204030204" pitchFamily="49" charset="0"/>
              </a:rPr>
              <a:t> </a:t>
            </a:r>
            <a:r>
              <a:rPr lang="zh-CN" altLang="zh-CN" sz="2200" smtClean="0">
                <a:solidFill>
                  <a:srgbClr val="FF0000"/>
                </a:solidFill>
                <a:latin typeface="微软雅黑" panose="020B0503020204020204" charset="-122"/>
                <a:ea typeface="微软雅黑" panose="020B0503020204020204" charset="-122"/>
                <a:cs typeface="Consolas" panose="020B0609020204030204" pitchFamily="49" charset="0"/>
              </a:rPr>
              <a:t>【算法分析】</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排序的时间复杂度为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log</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，两次</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for</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循环的时间合起来为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，所以本算法的时间复杂度为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log</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Text Box 3"/>
          <p:cNvSpPr txBox="1">
            <a:spLocks noChangeArrowheads="1"/>
          </p:cNvSpPr>
          <p:nvPr/>
        </p:nvSpPr>
        <p:spPr bwMode="auto">
          <a:xfrm>
            <a:off x="539750" y="1557338"/>
            <a:ext cx="8135938" cy="1523494"/>
          </a:xfrm>
          <a:prstGeom prst="rect">
            <a:avLst/>
          </a:prstGeom>
          <a:noFill/>
          <a:ln w="9525">
            <a:noFill/>
            <a:miter lim="800000"/>
          </a:ln>
          <a:effectLst/>
        </p:spPr>
        <p:txBody>
          <a:bodyPr>
            <a:spAutoFit/>
          </a:bodyPr>
          <a:lstStyle/>
          <a:p>
            <a:pPr>
              <a:lnSpc>
                <a:spcPct val="150000"/>
              </a:lnSpc>
              <a:spcBef>
                <a:spcPct val="50000"/>
              </a:spcBef>
            </a:pPr>
            <a:r>
              <a:rPr lang="zh-CN" altLang="en-US" sz="2200" dirty="0">
                <a:latin typeface="Consolas" panose="020B0609020204030204" pitchFamily="49" charset="0"/>
                <a:ea typeface="楷体" panose="02010609060101010101" pitchFamily="49" charset="-122"/>
                <a:cs typeface="Consolas" panose="020B0609020204030204" pitchFamily="49" charset="0"/>
              </a:rPr>
              <a:t>　</a:t>
            </a:r>
            <a:r>
              <a:rPr lang="zh-CN" altLang="en-US" sz="2200">
                <a:latin typeface="Consolas" panose="020B0609020204030204" pitchFamily="49" charset="0"/>
                <a:ea typeface="楷体" panose="02010609060101010101" pitchFamily="49" charset="-122"/>
                <a:cs typeface="Consolas" panose="020B0609020204030204" pitchFamily="49" charset="0"/>
              </a:rPr>
              <a:t>　</a:t>
            </a:r>
            <a:r>
              <a:rPr lang="en-US" altLang="zh-CN" sz="2200" smtClean="0">
                <a:solidFill>
                  <a:srgbClr val="FF0000"/>
                </a:solidFill>
                <a:latin typeface="微软雅黑" panose="020B0503020204020204" charset="-122"/>
                <a:ea typeface="微软雅黑" panose="020B0503020204020204" charset="-122"/>
                <a:cs typeface="Consolas" panose="020B0609020204030204" pitchFamily="49" charset="0"/>
              </a:rPr>
              <a:t>【</a:t>
            </a:r>
            <a:r>
              <a:rPr lang="zh-CN" altLang="en-US" sz="2200" smtClean="0">
                <a:solidFill>
                  <a:srgbClr val="FF0000"/>
                </a:solidFill>
                <a:latin typeface="微软雅黑" panose="020B0503020204020204" charset="-122"/>
                <a:ea typeface="微软雅黑" panose="020B0503020204020204" charset="-122"/>
                <a:cs typeface="Consolas" panose="020B0609020204030204" pitchFamily="49" charset="0"/>
              </a:rPr>
              <a:t>问题描述</a:t>
            </a:r>
            <a:r>
              <a:rPr lang="en-US" altLang="zh-CN" sz="2200" smtClean="0">
                <a:solidFill>
                  <a:srgbClr val="FF0000"/>
                </a:solidFill>
                <a:latin typeface="微软雅黑" panose="020B0503020204020204" charset="-122"/>
                <a:ea typeface="微软雅黑" panose="020B0503020204020204"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设要</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编码的字符集为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err="1">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2000" i="1" baseline="-2500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，它</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们出现的频率为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err="1">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，应</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用哈夫曼树构造最优的不等长的由</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构成的</a:t>
            </a:r>
            <a:r>
              <a:rPr lang="zh-CN" altLang="en-US" sz="2000" dirty="0">
                <a:solidFill>
                  <a:srgbClr val="CC3300"/>
                </a:solidFill>
                <a:latin typeface="Consolas" panose="020B0609020204030204" pitchFamily="49" charset="0"/>
                <a:ea typeface="楷体" panose="02010609060101010101" pitchFamily="49" charset="-122"/>
                <a:cs typeface="Consolas" panose="020B0609020204030204" pitchFamily="49" charset="0"/>
              </a:rPr>
              <a:t>编码方案</a:t>
            </a:r>
            <a:r>
              <a:rPr lang="zh-CN" altLang="en-US" sz="2000" dirty="0">
                <a:latin typeface="Consolas" panose="020B0609020204030204" pitchFamily="49" charset="0"/>
                <a:ea typeface="楷体" panose="02010609060101010101" pitchFamily="49" charset="-122"/>
                <a:cs typeface="Consolas" panose="020B0609020204030204" pitchFamily="49" charset="0"/>
              </a:rPr>
              <a:t>。 </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571472" y="357166"/>
            <a:ext cx="3500462"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7.7 </a:t>
            </a:r>
            <a:r>
              <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哈夫曼编码</a:t>
            </a:r>
            <a:endPar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435004" y="500042"/>
            <a:ext cx="8351838" cy="1061829"/>
          </a:xfrm>
          <a:prstGeom prst="rect">
            <a:avLst/>
          </a:prstGeom>
          <a:solidFill>
            <a:schemeClr val="accent1">
              <a:lumMod val="20000"/>
              <a:lumOff val="80000"/>
            </a:schemeClr>
          </a:solidFill>
          <a:ln w="9525">
            <a:noFill/>
            <a:miter lim="800000"/>
          </a:ln>
          <a:effectLst/>
        </p:spPr>
        <p:txBody>
          <a:bodyPr>
            <a:spAutoFit/>
          </a:bodyPr>
          <a:lstStyle/>
          <a:p>
            <a:pPr>
              <a:lnSpc>
                <a:spcPct val="150000"/>
              </a:lnSpc>
              <a:spcBef>
                <a:spcPct val="50000"/>
              </a:spcBef>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0000FF"/>
                </a:solidFill>
                <a:latin typeface="微软雅黑" panose="020B0503020204020204" charset="-122"/>
                <a:ea typeface="微软雅黑" panose="020B0503020204020204" charset="-122"/>
                <a:cs typeface="Consolas" panose="020B0609020204030204" pitchFamily="49" charset="0"/>
              </a:rPr>
              <a:t>　</a:t>
            </a:r>
            <a:r>
              <a:rPr lang="en-US" altLang="zh-CN" sz="2200" smtClean="0">
                <a:solidFill>
                  <a:srgbClr val="FF0000"/>
                </a:solidFill>
                <a:latin typeface="微软雅黑" panose="020B0503020204020204" charset="-122"/>
                <a:ea typeface="微软雅黑" panose="020B0503020204020204" charset="-122"/>
                <a:cs typeface="Consolas" panose="020B0609020204030204" pitchFamily="49" charset="0"/>
              </a:rPr>
              <a:t>【</a:t>
            </a:r>
            <a:r>
              <a:rPr lang="zh-CN" altLang="en-US" sz="2200" smtClean="0">
                <a:solidFill>
                  <a:srgbClr val="FF0000"/>
                </a:solidFill>
                <a:latin typeface="微软雅黑" panose="020B0503020204020204" charset="-122"/>
                <a:ea typeface="微软雅黑" panose="020B0503020204020204" charset="-122"/>
                <a:cs typeface="Consolas" panose="020B0609020204030204" pitchFamily="49" charset="0"/>
              </a:rPr>
              <a:t>问题求解</a:t>
            </a:r>
            <a:r>
              <a:rPr lang="en-US" altLang="zh-CN" sz="2200" smtClean="0">
                <a:solidFill>
                  <a:srgbClr val="FF0000"/>
                </a:solidFill>
                <a:latin typeface="微软雅黑" panose="020B0503020204020204" charset="-122"/>
                <a:ea typeface="微软雅黑" panose="020B0503020204020204"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先</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构建以这个</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个结点为叶子结点的哈夫</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曼</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树，然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后由哈夫曼树产生各叶子结点对应字符的哈夫曼编码。</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64867" name="Text Box 3"/>
          <p:cNvSpPr txBox="1">
            <a:spLocks noChangeArrowheads="1"/>
          </p:cNvSpPr>
          <p:nvPr/>
        </p:nvSpPr>
        <p:spPr bwMode="auto">
          <a:xfrm>
            <a:off x="323850" y="1714488"/>
            <a:ext cx="8208963" cy="1631216"/>
          </a:xfrm>
          <a:prstGeom prst="rect">
            <a:avLst/>
          </a:prstGeom>
          <a:noFill/>
          <a:ln w="9525">
            <a:noFill/>
            <a:miter lim="800000"/>
          </a:ln>
          <a:effectLst/>
        </p:spPr>
        <p:txBody>
          <a:bodyPr>
            <a:spAutoFit/>
          </a:bodyPr>
          <a:lstStyle/>
          <a:p>
            <a:pPr>
              <a:lnSpc>
                <a:spcPts val="3000"/>
              </a:lnSpc>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哈夫曼树</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Huffman Tree</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）的定义：设二叉树具有</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个带权值的叶子结</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点，从</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根结点到每个叶子结点都有一个路径长度。从根结点到各个叶子结点的路径长度与相应结点权值的乘积的和称为该二叉树的带权路径长</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度，记</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作：</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164868" name="Object 4"/>
          <p:cNvGraphicFramePr>
            <a:graphicFrameLocks noChangeAspect="1"/>
          </p:cNvGraphicFramePr>
          <p:nvPr/>
        </p:nvGraphicFramePr>
        <p:xfrm>
          <a:off x="2339975" y="3213100"/>
          <a:ext cx="1727200" cy="746125"/>
        </p:xfrm>
        <a:graphic>
          <a:graphicData uri="http://schemas.openxmlformats.org/presentationml/2006/ole">
            <mc:AlternateContent xmlns:mc="http://schemas.openxmlformats.org/markup-compatibility/2006">
              <mc:Choice xmlns:v="urn:schemas-microsoft-com:vml" Requires="v">
                <p:oleObj spid="_x0000_s6145" name="公式" r:id="rId1" imgW="21640800" imgH="9448800" progId="">
                  <p:embed/>
                </p:oleObj>
              </mc:Choice>
              <mc:Fallback>
                <p:oleObj name="公式" r:id="rId1" imgW="21640800" imgH="9448800" progId="">
                  <p:embed/>
                  <p:pic>
                    <p:nvPicPr>
                      <p:cNvPr id="0" name="图片 6144"/>
                      <p:cNvPicPr>
                        <a:picLocks noChangeAspect="1"/>
                      </p:cNvPicPr>
                      <p:nvPr/>
                    </p:nvPicPr>
                    <p:blipFill>
                      <a:blip r:embed="rId2"/>
                      <a:stretch>
                        <a:fillRect/>
                      </a:stretch>
                    </p:blipFill>
                    <p:spPr>
                      <a:xfrm>
                        <a:off x="2339975" y="3213100"/>
                        <a:ext cx="1727200" cy="746125"/>
                      </a:xfrm>
                      <a:prstGeom prst="rect">
                        <a:avLst/>
                      </a:prstGeom>
                      <a:noFill/>
                      <a:ln w="9525">
                        <a:noFill/>
                      </a:ln>
                    </p:spPr>
                  </p:pic>
                </p:oleObj>
              </mc:Fallback>
            </mc:AlternateContent>
          </a:graphicData>
        </a:graphic>
      </p:graphicFrame>
      <p:sp>
        <p:nvSpPr>
          <p:cNvPr id="164870" name="Text Box 6"/>
          <p:cNvSpPr txBox="1">
            <a:spLocks noChangeArrowheads="1"/>
          </p:cNvSpPr>
          <p:nvPr/>
        </p:nvSpPr>
        <p:spPr bwMode="auto">
          <a:xfrm>
            <a:off x="539750" y="4005263"/>
            <a:ext cx="7704138" cy="861774"/>
          </a:xfrm>
          <a:prstGeom prst="rect">
            <a:avLst/>
          </a:prstGeom>
          <a:noFill/>
          <a:ln w="9525">
            <a:noFill/>
            <a:miter lim="800000"/>
          </a:ln>
          <a:effectLst/>
        </p:spPr>
        <p:txBody>
          <a:bodyPr>
            <a:spAutoFit/>
          </a:bodyPr>
          <a:lstStyle/>
          <a:p>
            <a:pPr>
              <a:lnSpc>
                <a:spcPts val="3000"/>
              </a:lnSpc>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由</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个叶子结点可以构造出多种二叉</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树，其</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中具有最小带权路径长度的二叉树称为</a:t>
            </a:r>
            <a:r>
              <a:rPr lang="zh-CN" altLang="en-US" sz="2000" spc="300">
                <a:solidFill>
                  <a:srgbClr val="FF0000"/>
                </a:solidFill>
                <a:latin typeface="微软雅黑" panose="020B0503020204020204" charset="-122"/>
                <a:ea typeface="微软雅黑" panose="020B0503020204020204" charset="-122"/>
                <a:cs typeface="Consolas" panose="020B0609020204030204" pitchFamily="49" charset="0"/>
              </a:rPr>
              <a:t>哈夫曼树</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（也称最优树）。</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642910" y="1142984"/>
            <a:ext cx="5889637" cy="430887"/>
          </a:xfrm>
          <a:prstGeom prst="rect">
            <a:avLst/>
          </a:prstGeom>
          <a:noFill/>
          <a:ln w="9525">
            <a:noFill/>
            <a:miter lim="800000"/>
          </a:ln>
          <a:effectLst/>
        </p:spPr>
        <p:txBody>
          <a:bodyPr wrap="square">
            <a:spAutoFit/>
          </a:bodyPr>
          <a:lstStyle/>
          <a:p>
            <a:pPr>
              <a:spcBef>
                <a:spcPct val="50000"/>
              </a:spcBef>
            </a:pP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构造一棵</a:t>
            </a:r>
            <a:r>
              <a:rPr lang="zh-CN" altLang="en-US" sz="2200">
                <a:solidFill>
                  <a:srgbClr val="C00000"/>
                </a:solidFill>
                <a:latin typeface="Consolas" panose="020B0609020204030204" pitchFamily="49" charset="0"/>
                <a:ea typeface="楷体" panose="02010609060101010101" pitchFamily="49" charset="-122"/>
                <a:cs typeface="Consolas" panose="020B0609020204030204" pitchFamily="49" charset="0"/>
              </a:rPr>
              <a:t>哈夫曼树</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的方法如</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下：</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63843" name="Text Box 3"/>
          <p:cNvSpPr txBox="1">
            <a:spLocks noChangeArrowheads="1"/>
          </p:cNvSpPr>
          <p:nvPr/>
        </p:nvSpPr>
        <p:spPr bwMode="auto">
          <a:xfrm>
            <a:off x="428596" y="1714488"/>
            <a:ext cx="8135937" cy="3595170"/>
          </a:xfrm>
          <a:prstGeom prst="rect">
            <a:avLst/>
          </a:prstGeom>
        </p:spPr>
        <p:style>
          <a:lnRef idx="2">
            <a:schemeClr val="accent2"/>
          </a:lnRef>
          <a:fillRef idx="1">
            <a:schemeClr val="lt1"/>
          </a:fillRef>
          <a:effectRef idx="0">
            <a:schemeClr val="accent2"/>
          </a:effectRef>
          <a:fontRef idx="minor">
            <a:schemeClr val="dk1"/>
          </a:fontRef>
        </p:style>
        <p:txBody>
          <a:bodyPr lIns="180000" tIns="180000" bIns="18000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）由给定的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个权值</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构造</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棵只有一个叶子结点的二叉树，从而得到一个二叉树的集合</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中选取根结点的权值最小和次小的两棵二叉树作为左、右子树构造一棵新的二叉树，这棵新的二叉树根结点的权值为其左、右子树根结点权值之和。即合并两棵二叉树为一棵二叉树。</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）重复步骤（</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中只剩下一棵二叉树时，这棵二叉树便是所要建立的哈夫曼树。</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181006" y="87038"/>
            <a:ext cx="8820150" cy="913070"/>
          </a:xfrm>
          <a:prstGeom prst="rect">
            <a:avLst/>
          </a:prstGeom>
          <a:noFill/>
          <a:ln w="9525">
            <a:noFill/>
            <a:miter lim="800000"/>
          </a:ln>
          <a:effectLst/>
        </p:spPr>
        <p:txBody>
          <a:bodyPr wrap="square">
            <a:spAutoFit/>
          </a:bodyPr>
          <a:lstStyle/>
          <a:p>
            <a:pPr>
              <a:lnSpc>
                <a:spcPts val="3200"/>
              </a:lnSpc>
              <a:spcBef>
                <a:spcPts val="0"/>
              </a:spcBef>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例</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如，给</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定的</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个</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字</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符，它</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们的权值集合为</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，构</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造哈夫曼树的</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过</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程如下。</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62820" name="Rectangle 4"/>
          <p:cNvSpPr>
            <a:spLocks noChangeArrowheads="1"/>
          </p:cNvSpPr>
          <p:nvPr/>
        </p:nvSpPr>
        <p:spPr bwMode="auto">
          <a:xfrm>
            <a:off x="0" y="1990725"/>
            <a:ext cx="184731" cy="461665"/>
          </a:xfrm>
          <a:prstGeom prst="rect">
            <a:avLst/>
          </a:prstGeom>
          <a:noFill/>
          <a:ln w="9525">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5" name="TextBox 4"/>
          <p:cNvSpPr txBox="1"/>
          <p:nvPr/>
        </p:nvSpPr>
        <p:spPr>
          <a:xfrm>
            <a:off x="142844" y="1357298"/>
            <a:ext cx="2928958"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2000">
              <a:latin typeface="Consolas" panose="020B0609020204030204" pitchFamily="49" charset="0"/>
              <a:cs typeface="Consolas" panose="020B0609020204030204" pitchFamily="49" charset="0"/>
            </a:endParaRPr>
          </a:p>
        </p:txBody>
      </p:sp>
      <p:sp>
        <p:nvSpPr>
          <p:cNvPr id="6" name="TextBox 5"/>
          <p:cNvSpPr txBox="1"/>
          <p:nvPr/>
        </p:nvSpPr>
        <p:spPr>
          <a:xfrm>
            <a:off x="2928926" y="1357298"/>
            <a:ext cx="2286016" cy="400110"/>
          </a:xfrm>
          <a:prstGeom prst="rect">
            <a:avLst/>
          </a:prstGeom>
          <a:noFill/>
        </p:spPr>
        <p:txBody>
          <a:bodyPr wrap="square" rtlCol="0">
            <a:spAutoFit/>
          </a:bodyPr>
          <a:lstStyle/>
          <a:p>
            <a:r>
              <a:rPr lang="zh-CN" altLang="en-US" sz="2000" smtClean="0">
                <a:solidFill>
                  <a:srgbClr val="99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3</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2000">
              <a:latin typeface="Consolas" panose="020B0609020204030204" pitchFamily="49" charset="0"/>
              <a:cs typeface="Consolas" panose="020B0609020204030204" pitchFamily="49" charset="0"/>
            </a:endParaRPr>
          </a:p>
        </p:txBody>
      </p:sp>
      <p:sp>
        <p:nvSpPr>
          <p:cNvPr id="7" name="TextBox 6"/>
          <p:cNvSpPr txBox="1"/>
          <p:nvPr/>
        </p:nvSpPr>
        <p:spPr>
          <a:xfrm>
            <a:off x="142844" y="1928802"/>
            <a:ext cx="2928958"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3</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3</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latin typeface="Consolas" panose="020B0609020204030204" pitchFamily="49" charset="0"/>
              <a:cs typeface="Consolas" panose="020B0609020204030204" pitchFamily="49" charset="0"/>
            </a:endParaRPr>
          </a:p>
        </p:txBody>
      </p:sp>
      <p:sp>
        <p:nvSpPr>
          <p:cNvPr id="8" name="TextBox 7"/>
          <p:cNvSpPr txBox="1"/>
          <p:nvPr/>
        </p:nvSpPr>
        <p:spPr>
          <a:xfrm>
            <a:off x="2928926" y="1928802"/>
            <a:ext cx="2071702" cy="400110"/>
          </a:xfrm>
          <a:prstGeom prst="rect">
            <a:avLst/>
          </a:prstGeom>
          <a:noFill/>
        </p:spPr>
        <p:txBody>
          <a:bodyPr wrap="square" rtlCol="0">
            <a:spAutoFit/>
          </a:bodyPr>
          <a:lstStyle/>
          <a:p>
            <a:r>
              <a:rPr lang="zh-CN" altLang="en-US" sz="2000" smtClean="0">
                <a:solidFill>
                  <a:srgbClr val="99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6</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altLang="en-US" sz="2000">
              <a:latin typeface="Consolas" panose="020B0609020204030204" pitchFamily="49" charset="0"/>
              <a:cs typeface="Consolas" panose="020B0609020204030204" pitchFamily="49" charset="0"/>
            </a:endParaRPr>
          </a:p>
        </p:txBody>
      </p:sp>
      <p:sp>
        <p:nvSpPr>
          <p:cNvPr id="9" name="TextBox 8"/>
          <p:cNvSpPr txBox="1"/>
          <p:nvPr/>
        </p:nvSpPr>
        <p:spPr>
          <a:xfrm>
            <a:off x="142844" y="2457386"/>
            <a:ext cx="2928958"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4</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6</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altLang="en-US" sz="2000">
              <a:latin typeface="Consolas" panose="020B0609020204030204" pitchFamily="49" charset="0"/>
              <a:cs typeface="Consolas" panose="020B0609020204030204" pitchFamily="49" charset="0"/>
            </a:endParaRPr>
          </a:p>
        </p:txBody>
      </p:sp>
      <p:sp>
        <p:nvSpPr>
          <p:cNvPr id="10" name="TextBox 9"/>
          <p:cNvSpPr txBox="1"/>
          <p:nvPr/>
        </p:nvSpPr>
        <p:spPr>
          <a:xfrm>
            <a:off x="2928926" y="2457386"/>
            <a:ext cx="1714512" cy="400110"/>
          </a:xfrm>
          <a:prstGeom prst="rect">
            <a:avLst/>
          </a:prstGeom>
          <a:noFill/>
        </p:spPr>
        <p:txBody>
          <a:bodyPr wrap="square" rtlCol="0">
            <a:spAutoFit/>
          </a:bodyPr>
          <a:lstStyle/>
          <a:p>
            <a:r>
              <a:rPr lang="zh-CN" altLang="en-US" sz="2000" smtClean="0">
                <a:solidFill>
                  <a:srgbClr val="99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10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altLang="en-US" sz="2000">
              <a:latin typeface="Consolas" panose="020B0609020204030204" pitchFamily="49" charset="0"/>
              <a:cs typeface="Consolas" panose="020B0609020204030204" pitchFamily="49" charset="0"/>
            </a:endParaRPr>
          </a:p>
        </p:txBody>
      </p:sp>
      <p:sp>
        <p:nvSpPr>
          <p:cNvPr id="11" name="TextBox 10"/>
          <p:cNvSpPr txBox="1"/>
          <p:nvPr/>
        </p:nvSpPr>
        <p:spPr>
          <a:xfrm>
            <a:off x="142844" y="3000372"/>
            <a:ext cx="2928958"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10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7</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latin typeface="Consolas" panose="020B0609020204030204" pitchFamily="49" charset="0"/>
              <a:cs typeface="Consolas" panose="020B0609020204030204" pitchFamily="49" charset="0"/>
            </a:endParaRPr>
          </a:p>
        </p:txBody>
      </p:sp>
      <p:sp>
        <p:nvSpPr>
          <p:cNvPr id="12" name="TextBox 11"/>
          <p:cNvSpPr txBox="1"/>
          <p:nvPr/>
        </p:nvSpPr>
        <p:spPr>
          <a:xfrm>
            <a:off x="2928926" y="3000372"/>
            <a:ext cx="1714512" cy="400110"/>
          </a:xfrm>
          <a:prstGeom prst="rect">
            <a:avLst/>
          </a:prstGeom>
          <a:noFill/>
        </p:spPr>
        <p:txBody>
          <a:bodyPr wrap="square" rtlCol="0">
            <a:spAutoFit/>
          </a:bodyPr>
          <a:lstStyle/>
          <a:p>
            <a:r>
              <a:rPr lang="zh-CN" altLang="en-US" sz="2000" smtClean="0">
                <a:solidFill>
                  <a:srgbClr val="99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{17}</a:t>
            </a:r>
            <a:endParaRPr lang="zh-CN" altLang="en-US" sz="2000">
              <a:latin typeface="Consolas" panose="020B0609020204030204" pitchFamily="49" charset="0"/>
              <a:cs typeface="Consolas" panose="020B0609020204030204" pitchFamily="49" charset="0"/>
            </a:endParaRPr>
          </a:p>
        </p:txBody>
      </p:sp>
      <p:grpSp>
        <p:nvGrpSpPr>
          <p:cNvPr id="49" name="组合 48"/>
          <p:cNvGrpSpPr/>
          <p:nvPr/>
        </p:nvGrpSpPr>
        <p:grpSpPr>
          <a:xfrm>
            <a:off x="4786314" y="2428868"/>
            <a:ext cx="3357586" cy="3286148"/>
            <a:chOff x="4786314" y="2428868"/>
            <a:chExt cx="3357586" cy="3286148"/>
          </a:xfrm>
        </p:grpSpPr>
        <p:sp>
          <p:nvSpPr>
            <p:cNvPr id="13" name="椭圆 12"/>
            <p:cNvSpPr/>
            <p:nvPr/>
          </p:nvSpPr>
          <p:spPr>
            <a:xfrm>
              <a:off x="4786314" y="5214950"/>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5715008" y="5214950"/>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5" name="椭圆 14"/>
            <p:cNvSpPr/>
            <p:nvPr/>
          </p:nvSpPr>
          <p:spPr>
            <a:xfrm>
              <a:off x="5286380" y="4500570"/>
              <a:ext cx="428628" cy="50006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17" name="直接连接符 16"/>
            <p:cNvCxnSpPr>
              <a:stCxn id="15" idx="3"/>
              <a:endCxn id="13" idx="7"/>
            </p:cNvCxnSpPr>
            <p:nvPr/>
          </p:nvCxnSpPr>
          <p:spPr>
            <a:xfrm rot="5400000">
              <a:off x="5070271" y="5009303"/>
              <a:ext cx="360780" cy="19698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a:stCxn id="15" idx="5"/>
              <a:endCxn id="14" idx="1"/>
            </p:cNvCxnSpPr>
            <p:nvPr/>
          </p:nvCxnSpPr>
          <p:spPr>
            <a:xfrm rot="16200000" flipH="1">
              <a:off x="5534618" y="5045022"/>
              <a:ext cx="360780" cy="125542"/>
            </a:xfrm>
            <a:prstGeom prst="line">
              <a:avLst/>
            </a:prstGeom>
          </p:spPr>
          <p:style>
            <a:lnRef idx="2">
              <a:schemeClr val="dk1"/>
            </a:lnRef>
            <a:fillRef idx="0">
              <a:schemeClr val="dk1"/>
            </a:fillRef>
            <a:effectRef idx="1">
              <a:schemeClr val="dk1"/>
            </a:effectRef>
            <a:fontRef idx="minor">
              <a:schemeClr val="tx1"/>
            </a:fontRef>
          </p:style>
        </p:cxnSp>
        <p:sp>
          <p:nvSpPr>
            <p:cNvPr id="20" name="椭圆 19"/>
            <p:cNvSpPr/>
            <p:nvPr/>
          </p:nvSpPr>
          <p:spPr>
            <a:xfrm>
              <a:off x="6286512" y="4500570"/>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1" name="椭圆 20"/>
            <p:cNvSpPr/>
            <p:nvPr/>
          </p:nvSpPr>
          <p:spPr>
            <a:xfrm>
              <a:off x="5786446" y="3786190"/>
              <a:ext cx="428628" cy="50006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23" name="直接连接符 22"/>
            <p:cNvCxnSpPr>
              <a:stCxn id="21" idx="3"/>
              <a:endCxn id="15" idx="7"/>
            </p:cNvCxnSpPr>
            <p:nvPr/>
          </p:nvCxnSpPr>
          <p:spPr>
            <a:xfrm rot="5400000">
              <a:off x="5570337" y="4294923"/>
              <a:ext cx="360780" cy="196980"/>
            </a:xfrm>
            <a:prstGeom prst="line">
              <a:avLst/>
            </a:prstGeom>
          </p:spPr>
          <p:style>
            <a:lnRef idx="2">
              <a:schemeClr val="dk1"/>
            </a:lnRef>
            <a:fillRef idx="0">
              <a:schemeClr val="dk1"/>
            </a:fillRef>
            <a:effectRef idx="1">
              <a:schemeClr val="dk1"/>
            </a:effectRef>
            <a:fontRef idx="minor">
              <a:schemeClr val="tx1"/>
            </a:fontRef>
          </p:style>
        </p:cxnSp>
        <p:cxnSp>
          <p:nvCxnSpPr>
            <p:cNvPr id="25" name="直接连接符 24"/>
            <p:cNvCxnSpPr>
              <a:stCxn id="21" idx="5"/>
              <a:endCxn id="20" idx="1"/>
            </p:cNvCxnSpPr>
            <p:nvPr/>
          </p:nvCxnSpPr>
          <p:spPr>
            <a:xfrm rot="16200000" flipH="1">
              <a:off x="6070403" y="4294923"/>
              <a:ext cx="360780" cy="196980"/>
            </a:xfrm>
            <a:prstGeom prst="line">
              <a:avLst/>
            </a:prstGeom>
          </p:spPr>
          <p:style>
            <a:lnRef idx="2">
              <a:schemeClr val="dk1"/>
            </a:lnRef>
            <a:fillRef idx="0">
              <a:schemeClr val="dk1"/>
            </a:fillRef>
            <a:effectRef idx="1">
              <a:schemeClr val="dk1"/>
            </a:effectRef>
            <a:fontRef idx="minor">
              <a:schemeClr val="tx1"/>
            </a:fontRef>
          </p:style>
        </p:cxnSp>
        <p:sp>
          <p:nvSpPr>
            <p:cNvPr id="26" name="椭圆 25"/>
            <p:cNvSpPr/>
            <p:nvPr/>
          </p:nvSpPr>
          <p:spPr>
            <a:xfrm>
              <a:off x="6786578" y="3786190"/>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7" name="椭圆 26"/>
            <p:cNvSpPr/>
            <p:nvPr/>
          </p:nvSpPr>
          <p:spPr>
            <a:xfrm>
              <a:off x="6286512" y="3071810"/>
              <a:ext cx="428628" cy="50006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8" name="椭圆 27"/>
            <p:cNvSpPr/>
            <p:nvPr/>
          </p:nvSpPr>
          <p:spPr>
            <a:xfrm>
              <a:off x="6929454" y="2428868"/>
              <a:ext cx="428628" cy="50006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17</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9" name="椭圆 28"/>
            <p:cNvSpPr/>
            <p:nvPr/>
          </p:nvSpPr>
          <p:spPr>
            <a:xfrm>
              <a:off x="7715272" y="3000372"/>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7</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31" name="直接连接符 30"/>
            <p:cNvCxnSpPr>
              <a:stCxn id="28" idx="3"/>
              <a:endCxn id="27" idx="7"/>
            </p:cNvCxnSpPr>
            <p:nvPr/>
          </p:nvCxnSpPr>
          <p:spPr>
            <a:xfrm rot="5400000">
              <a:off x="6677626" y="2830444"/>
              <a:ext cx="289342" cy="33985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p:cNvCxnSpPr>
              <a:stCxn id="28" idx="5"/>
              <a:endCxn id="29" idx="1"/>
            </p:cNvCxnSpPr>
            <p:nvPr/>
          </p:nvCxnSpPr>
          <p:spPr>
            <a:xfrm rot="16200000" flipH="1">
              <a:off x="7427725" y="2723287"/>
              <a:ext cx="217904" cy="4827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p:cNvCxnSpPr>
              <a:stCxn id="27" idx="3"/>
              <a:endCxn id="21" idx="7"/>
            </p:cNvCxnSpPr>
            <p:nvPr/>
          </p:nvCxnSpPr>
          <p:spPr>
            <a:xfrm rot="5400000">
              <a:off x="6070403" y="3580543"/>
              <a:ext cx="360780" cy="1969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直接连接符 36"/>
            <p:cNvCxnSpPr>
              <a:stCxn id="27" idx="5"/>
              <a:endCxn id="26" idx="1"/>
            </p:cNvCxnSpPr>
            <p:nvPr/>
          </p:nvCxnSpPr>
          <p:spPr>
            <a:xfrm rot="16200000" flipH="1">
              <a:off x="6570469" y="3580543"/>
              <a:ext cx="360780" cy="196980"/>
            </a:xfrm>
            <a:prstGeom prst="line">
              <a:avLst/>
            </a:prstGeom>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6715140" y="2714620"/>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2" name="TextBox 41"/>
            <p:cNvSpPr txBox="1"/>
            <p:nvPr/>
          </p:nvSpPr>
          <p:spPr>
            <a:xfrm>
              <a:off x="7572396" y="2714620"/>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3" name="TextBox 42"/>
            <p:cNvSpPr txBox="1"/>
            <p:nvPr/>
          </p:nvSpPr>
          <p:spPr>
            <a:xfrm>
              <a:off x="6072198" y="3462860"/>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4" name="TextBox 43"/>
            <p:cNvSpPr txBox="1"/>
            <p:nvPr/>
          </p:nvSpPr>
          <p:spPr>
            <a:xfrm>
              <a:off x="6786578" y="3462860"/>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5" name="TextBox 44"/>
            <p:cNvSpPr txBox="1"/>
            <p:nvPr/>
          </p:nvSpPr>
          <p:spPr>
            <a:xfrm>
              <a:off x="5584658" y="4127136"/>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6" name="TextBox 45"/>
            <p:cNvSpPr txBox="1"/>
            <p:nvPr/>
          </p:nvSpPr>
          <p:spPr>
            <a:xfrm>
              <a:off x="6299038" y="4127136"/>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7" name="TextBox 46"/>
            <p:cNvSpPr txBox="1"/>
            <p:nvPr/>
          </p:nvSpPr>
          <p:spPr>
            <a:xfrm>
              <a:off x="5072066" y="4904146"/>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8" name="TextBox 47"/>
            <p:cNvSpPr txBox="1"/>
            <p:nvPr/>
          </p:nvSpPr>
          <p:spPr>
            <a:xfrm>
              <a:off x="5786446" y="4904146"/>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52" name="组合 51"/>
          <p:cNvGrpSpPr/>
          <p:nvPr/>
        </p:nvGrpSpPr>
        <p:grpSpPr>
          <a:xfrm>
            <a:off x="285720" y="4000504"/>
            <a:ext cx="4572032" cy="1323439"/>
            <a:chOff x="285720" y="4000504"/>
            <a:chExt cx="4572032" cy="1323439"/>
          </a:xfrm>
        </p:grpSpPr>
        <p:sp>
          <p:nvSpPr>
            <p:cNvPr id="50" name="TextBox 49"/>
            <p:cNvSpPr txBox="1"/>
            <p:nvPr/>
          </p:nvSpPr>
          <p:spPr>
            <a:xfrm>
              <a:off x="285720" y="4000504"/>
              <a:ext cx="3929090"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b(2)</a:t>
              </a:r>
              <a:r>
                <a:rPr lang="zh-CN" altLang="en-US" sz="2000" smtClean="0">
                  <a:solidFill>
                    <a:srgbClr val="0000FF"/>
                  </a:solidFill>
                  <a:latin typeface="Consolas" panose="020B0609020204030204" pitchFamily="49" charset="0"/>
                  <a:cs typeface="Consolas" panose="020B0609020204030204" pitchFamily="49" charset="0"/>
                </a:rPr>
                <a:t>：</a:t>
              </a:r>
              <a:r>
                <a:rPr lang="en-US" altLang="zh-CN" sz="2000" smtClean="0">
                  <a:solidFill>
                    <a:srgbClr val="0000FF"/>
                  </a:solidFill>
                  <a:latin typeface="Consolas" panose="020B0609020204030204" pitchFamily="49" charset="0"/>
                  <a:cs typeface="Consolas" panose="020B0609020204030204" pitchFamily="49" charset="0"/>
                </a:rPr>
                <a:t>0000	c(1)</a:t>
              </a:r>
              <a:r>
                <a:rPr lang="zh-CN" altLang="en-US" sz="2000" smtClean="0">
                  <a:solidFill>
                    <a:srgbClr val="0000FF"/>
                  </a:solidFill>
                  <a:latin typeface="Consolas" panose="020B0609020204030204" pitchFamily="49" charset="0"/>
                  <a:cs typeface="Consolas" panose="020B0609020204030204" pitchFamily="49" charset="0"/>
                </a:rPr>
                <a:t>：</a:t>
              </a:r>
              <a:r>
                <a:rPr lang="en-US" altLang="zh-CN" sz="2000" smtClean="0">
                  <a:solidFill>
                    <a:srgbClr val="0000FF"/>
                  </a:solidFill>
                  <a:latin typeface="Consolas" panose="020B0609020204030204" pitchFamily="49" charset="0"/>
                  <a:cs typeface="Consolas" panose="020B0609020204030204" pitchFamily="49" charset="0"/>
                </a:rPr>
                <a:t>0001</a:t>
              </a:r>
              <a:endParaRPr lang="en-US" altLang="zh-CN" sz="2000" smtClean="0">
                <a:solidFill>
                  <a:srgbClr val="0000FF"/>
                </a:solidFill>
                <a:latin typeface="Consolas" panose="020B0609020204030204" pitchFamily="49" charset="0"/>
                <a:cs typeface="Consolas" panose="020B0609020204030204" pitchFamily="49" charset="0"/>
              </a:endParaRPr>
            </a:p>
            <a:p>
              <a:r>
                <a:rPr lang="en-US" altLang="zh-CN" sz="2000" smtClean="0">
                  <a:solidFill>
                    <a:srgbClr val="0000FF"/>
                  </a:solidFill>
                  <a:latin typeface="Consolas" panose="020B0609020204030204" pitchFamily="49" charset="0"/>
                  <a:cs typeface="Consolas" panose="020B0609020204030204" pitchFamily="49" charset="0"/>
                </a:rPr>
                <a:t>e(3)</a:t>
              </a:r>
              <a:r>
                <a:rPr lang="zh-CN" altLang="en-US" sz="2000" smtClean="0">
                  <a:solidFill>
                    <a:srgbClr val="0000FF"/>
                  </a:solidFill>
                  <a:latin typeface="Consolas" panose="020B0609020204030204" pitchFamily="49" charset="0"/>
                  <a:cs typeface="Consolas" panose="020B0609020204030204" pitchFamily="49" charset="0"/>
                </a:rPr>
                <a:t>：</a:t>
              </a:r>
              <a:r>
                <a:rPr lang="en-US" altLang="zh-CN" sz="2000" smtClean="0">
                  <a:solidFill>
                    <a:srgbClr val="0000FF"/>
                  </a:solidFill>
                  <a:latin typeface="Consolas" panose="020B0609020204030204" pitchFamily="49" charset="0"/>
                  <a:cs typeface="Consolas" panose="020B0609020204030204" pitchFamily="49" charset="0"/>
                </a:rPr>
                <a:t>001	a(4)</a:t>
              </a:r>
              <a:r>
                <a:rPr lang="zh-CN" altLang="en-US" sz="2000" smtClean="0">
                  <a:solidFill>
                    <a:srgbClr val="0000FF"/>
                  </a:solidFill>
                  <a:latin typeface="Consolas" panose="020B0609020204030204" pitchFamily="49" charset="0"/>
                  <a:cs typeface="Consolas" panose="020B0609020204030204" pitchFamily="49" charset="0"/>
                </a:rPr>
                <a:t>：</a:t>
              </a:r>
              <a:r>
                <a:rPr lang="en-US" altLang="zh-CN" sz="2000" smtClean="0">
                  <a:solidFill>
                    <a:srgbClr val="0000FF"/>
                  </a:solidFill>
                  <a:latin typeface="Consolas" panose="020B0609020204030204" pitchFamily="49" charset="0"/>
                  <a:cs typeface="Consolas" panose="020B0609020204030204" pitchFamily="49" charset="0"/>
                </a:rPr>
                <a:t>01</a:t>
              </a:r>
              <a:endParaRPr lang="en-US" altLang="zh-CN" sz="2000" smtClean="0">
                <a:solidFill>
                  <a:srgbClr val="0000FF"/>
                </a:solidFill>
                <a:latin typeface="Consolas" panose="020B0609020204030204" pitchFamily="49" charset="0"/>
                <a:cs typeface="Consolas" panose="020B0609020204030204" pitchFamily="49" charset="0"/>
              </a:endParaRPr>
            </a:p>
            <a:p>
              <a:r>
                <a:rPr lang="en-US" altLang="zh-CN" sz="2000" smtClean="0">
                  <a:solidFill>
                    <a:srgbClr val="0000FF"/>
                  </a:solidFill>
                  <a:latin typeface="Consolas" panose="020B0609020204030204" pitchFamily="49" charset="0"/>
                  <a:cs typeface="Consolas" panose="020B0609020204030204" pitchFamily="49" charset="0"/>
                </a:rPr>
                <a:t>d(7)</a:t>
              </a:r>
              <a:r>
                <a:rPr lang="zh-CN" altLang="en-US" sz="2000" smtClean="0">
                  <a:solidFill>
                    <a:srgbClr val="0000FF"/>
                  </a:solidFill>
                  <a:latin typeface="Consolas" panose="020B0609020204030204" pitchFamily="49" charset="0"/>
                  <a:cs typeface="Consolas" panose="020B0609020204030204" pitchFamily="49" charset="0"/>
                </a:rPr>
                <a:t>：</a:t>
              </a:r>
              <a:r>
                <a:rPr lang="en-US" altLang="zh-CN" sz="2000" smtClean="0">
                  <a:solidFill>
                    <a:srgbClr val="0000FF"/>
                  </a:solidFill>
                  <a:latin typeface="Consolas" panose="020B0609020204030204" pitchFamily="49" charset="0"/>
                  <a:cs typeface="Consolas" panose="020B0609020204030204" pitchFamily="49" charset="0"/>
                </a:rPr>
                <a:t>1</a:t>
              </a:r>
              <a:endParaRPr lang="en-US" altLang="zh-CN" sz="2000" smtClean="0">
                <a:solidFill>
                  <a:srgbClr val="0000FF"/>
                </a:solidFill>
                <a:latin typeface="Consolas" panose="020B0609020204030204" pitchFamily="49" charset="0"/>
                <a:cs typeface="Consolas" panose="020B0609020204030204" pitchFamily="49" charset="0"/>
              </a:endParaRPr>
            </a:p>
            <a:p>
              <a:r>
                <a:rPr lang="en-US" altLang="zh-CN" sz="2000" smtClean="0">
                  <a:solidFill>
                    <a:srgbClr val="0000FF"/>
                  </a:solidFill>
                  <a:latin typeface="Consolas" panose="020B0609020204030204" pitchFamily="49" charset="0"/>
                  <a:cs typeface="Consolas" panose="020B0609020204030204" pitchFamily="49" charset="0"/>
                </a:rPr>
                <a:t>WPL=(2+1)*4+3*3+4*2+7*1=36</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1" name="左箭头 50"/>
            <p:cNvSpPr/>
            <p:nvPr/>
          </p:nvSpPr>
          <p:spPr>
            <a:xfrm>
              <a:off x="4429124" y="4500570"/>
              <a:ext cx="428628" cy="28575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Rectangle 4"/>
          <p:cNvSpPr>
            <a:spLocks noChangeArrowheads="1"/>
          </p:cNvSpPr>
          <p:nvPr/>
        </p:nvSpPr>
        <p:spPr bwMode="auto">
          <a:xfrm>
            <a:off x="0" y="2338388"/>
            <a:ext cx="9144000" cy="0"/>
          </a:xfrm>
          <a:prstGeom prst="rect">
            <a:avLst/>
          </a:prstGeom>
          <a:noFill/>
          <a:ln w="9525">
            <a:noFill/>
            <a:miter lim="800000"/>
          </a:ln>
          <a:effectLst/>
        </p:spPr>
        <p:txBody>
          <a:bodyPr wrap="none" anchor="ctr">
            <a:spAutoFit/>
          </a:bodyPr>
          <a:lstStyle/>
          <a:p>
            <a:endParaRPr lang="zh-CN" altLang="en-US"/>
          </a:p>
        </p:txBody>
      </p:sp>
      <p:sp>
        <p:nvSpPr>
          <p:cNvPr id="6" name="TextBox 5"/>
          <p:cNvSpPr txBox="1"/>
          <p:nvPr/>
        </p:nvSpPr>
        <p:spPr>
          <a:xfrm>
            <a:off x="428596" y="571480"/>
            <a:ext cx="8215370" cy="597619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216000" bIns="216000"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struct </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HTreeNode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哈夫曼树结点类型</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char data;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字符</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weight;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权值</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parent;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双亲的位置</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lchild;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左孩子的位置</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rchild;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右孩子的位置</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HTreeNode </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ht[MAX]</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存放哈夫曼树</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map&lt;char,string&gt; </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htcode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存放哈夫曼编码</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struct </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NodeType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优先队列结点类型</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no;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对应哈夫曼树</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ht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中的位置</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char data;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字符</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weight;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权值</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bool operator&lt;(const NodeType &amp;s) const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用于创建</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小根堆</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s.weight&lt;weight;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42852"/>
            <a:ext cx="8715436" cy="652328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44000" tIns="144000" bIns="144000" rtlCol="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CreateHTree()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构造哈夫曼树</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NodeType e,e1,e2;</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priority_queue&lt;NodeType&gt; qu;</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k=0;k&lt;2*n-1;k++)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设置所有结点的指针域</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ht[k].lchild=ht[k].rchild=ht[k].parent=-1;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   for (int i=0;i&lt;n;i++)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个结点进队</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qu</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   {  e.no=i; e.data=ht[i].data;</a:t>
            </a:r>
            <a:endParaRPr lang="zh-CN"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      e.weight=ht[i].weight; qu.push(e);</a:t>
            </a:r>
            <a:endParaRPr lang="zh-CN"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chemeClr val="tx1"/>
                </a:solidFill>
                <a:latin typeface="Consolas" panose="020B0609020204030204" pitchFamily="49" charset="0"/>
                <a:ea typeface="仿宋" panose="02010609060101010101" pitchFamily="49" charset="-122"/>
                <a:cs typeface="Consolas" panose="020B0609020204030204" pitchFamily="49" charset="0"/>
              </a:rPr>
              <a:t>for (int j=n;j&lt;2*n-1;j++)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构造哈夫曼树的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个非叶子结点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chemeClr val="tx1"/>
                </a:solidFill>
                <a:latin typeface="Consolas" panose="020B0609020204030204" pitchFamily="49" charset="0"/>
                <a:ea typeface="仿宋" panose="02010609060101010101" pitchFamily="49" charset="-122"/>
                <a:cs typeface="Consolas" panose="020B0609020204030204" pitchFamily="49" charset="0"/>
              </a:rPr>
              <a:t>   {  e1=qu.top();  qu.pop();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出队权值最小的结点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e1</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chemeClr val="tx1"/>
                </a:solidFill>
                <a:latin typeface="Consolas" panose="020B0609020204030204" pitchFamily="49" charset="0"/>
                <a:ea typeface="仿宋" panose="02010609060101010101" pitchFamily="49" charset="-122"/>
                <a:cs typeface="Consolas" panose="020B0609020204030204" pitchFamily="49" charset="0"/>
              </a:rPr>
              <a:t>      e2=qu.top();  qu.pop();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出队权值次小的结点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e2</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chemeClr val="tx1"/>
                </a:solidFill>
                <a:latin typeface="Consolas" panose="020B0609020204030204" pitchFamily="49" charset="0"/>
                <a:ea typeface="仿宋" panose="02010609060101010101" pitchFamily="49" charset="-122"/>
                <a:cs typeface="Consolas" panose="020B0609020204030204" pitchFamily="49" charset="0"/>
              </a:rPr>
              <a:t>      ht[j].weight=e1.weight+e2.weight;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构造哈夫曼树的非叶子结点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	</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chemeClr val="tx1"/>
                </a:solidFill>
                <a:latin typeface="Consolas" panose="020B0609020204030204" pitchFamily="49" charset="0"/>
                <a:ea typeface="仿宋" panose="02010609060101010101" pitchFamily="49" charset="-122"/>
                <a:cs typeface="Consolas" panose="020B0609020204030204" pitchFamily="49" charset="0"/>
              </a:rPr>
              <a:t>      ht[j].lchild=e1.no;</a:t>
            </a:r>
            <a:endParaRPr lang="zh-CN" altLang="zh-CN" sz="180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chemeClr val="tx1"/>
                </a:solidFill>
                <a:latin typeface="Consolas" panose="020B0609020204030204" pitchFamily="49" charset="0"/>
                <a:ea typeface="仿宋" panose="02010609060101010101" pitchFamily="49" charset="-122"/>
                <a:cs typeface="Consolas" panose="020B0609020204030204" pitchFamily="49" charset="0"/>
              </a:rPr>
              <a:t>      ht[j].rchild=e2.no;</a:t>
            </a:r>
            <a:endParaRPr lang="zh-CN" altLang="zh-CN" sz="180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chemeClr val="tx1"/>
                </a:solidFill>
                <a:latin typeface="Consolas" panose="020B0609020204030204" pitchFamily="49" charset="0"/>
                <a:ea typeface="仿宋" panose="02010609060101010101" pitchFamily="49" charset="-122"/>
                <a:cs typeface="Consolas" panose="020B0609020204030204" pitchFamily="49" charset="0"/>
              </a:rPr>
              <a:t>      ht[e1.no].parent=j;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修改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e1.no</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的双亲为结点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chemeClr val="tx1"/>
                </a:solidFill>
                <a:latin typeface="Consolas" panose="020B0609020204030204" pitchFamily="49" charset="0"/>
                <a:ea typeface="仿宋" panose="02010609060101010101" pitchFamily="49" charset="-122"/>
                <a:cs typeface="Consolas" panose="020B0609020204030204" pitchFamily="49" charset="0"/>
              </a:rPr>
              <a:t>      ht[e2.no].parent=j;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修改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e2.no</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的双亲为结点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chemeClr val="tx1"/>
                </a:solidFill>
                <a:latin typeface="Consolas" panose="020B0609020204030204" pitchFamily="49" charset="0"/>
                <a:ea typeface="仿宋" panose="02010609060101010101" pitchFamily="49" charset="-122"/>
                <a:cs typeface="Consolas" panose="020B0609020204030204" pitchFamily="49" charset="0"/>
              </a:rPr>
              <a:t>      e.no=j;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构造队列结点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chemeClr val="tx1"/>
                </a:solidFill>
                <a:latin typeface="Consolas" panose="020B0609020204030204" pitchFamily="49" charset="0"/>
                <a:ea typeface="仿宋" panose="02010609060101010101" pitchFamily="49" charset="-122"/>
                <a:cs typeface="Consolas" panose="020B0609020204030204" pitchFamily="49" charset="0"/>
              </a:rPr>
              <a:t>      e.weight=e1.weight+e2.weight;</a:t>
            </a:r>
            <a:endParaRPr lang="zh-CN" altLang="zh-CN" sz="180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chemeClr val="tx1"/>
                </a:solidFill>
                <a:latin typeface="Consolas" panose="020B0609020204030204" pitchFamily="49" charset="0"/>
                <a:ea typeface="仿宋" panose="02010609060101010101" pitchFamily="49" charset="-122"/>
                <a:cs typeface="Consolas" panose="020B0609020204030204" pitchFamily="49" charset="0"/>
              </a:rPr>
              <a:t>      qu.push(e);</a:t>
            </a:r>
            <a:endParaRPr lang="zh-CN" altLang="zh-CN" sz="180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7" end="1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8" end="1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9" end="1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500042"/>
            <a:ext cx="8786842" cy="5349496"/>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CreateHCode()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构造哈夫曼编码</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string code;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code.reserve(MAX);</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i=0;i&lt;n;i++)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构造</a:t>
            </a:r>
            <a:r>
              <a:rPr lang="zh-CN"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叶子结点</a:t>
            </a:r>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的哈夫曼编码</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code="";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curno=i;</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f=ht[curno].parent;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(f!=-1)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循环到根结点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(ht[f].lchild==curno)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//curno</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为双亲</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f</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的左孩子</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code='0'+code;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//curno</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为双亲</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f</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的右孩子</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code='1'+code;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curno=f; f=ht[curno].parent;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htcode[ht[i].data]=code;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得到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ht[i].data</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字符的哈夫曼编码</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428596" y="285728"/>
            <a:ext cx="7632700" cy="430887"/>
          </a:xfrm>
          <a:prstGeom prst="rect">
            <a:avLst/>
          </a:prstGeom>
          <a:noFill/>
          <a:ln w="9525">
            <a:noFill/>
            <a:miter lim="800000"/>
          </a:ln>
          <a:effectLst/>
        </p:spPr>
        <p:txBody>
          <a:bodyPr>
            <a:spAutoFit/>
          </a:bodyPr>
          <a:lstStyle/>
          <a:p>
            <a:pPr>
              <a:spcBef>
                <a:spcPct val="50000"/>
              </a:spcBef>
            </a:pPr>
            <a:r>
              <a:rPr lang="en-US" altLang="zh-CN" sz="2200" smtClean="0">
                <a:solidFill>
                  <a:srgbClr val="FF0000"/>
                </a:solidFill>
                <a:latin typeface="微软雅黑" panose="020B0503020204020204" charset="-122"/>
                <a:ea typeface="微软雅黑" panose="020B0503020204020204" charset="-122"/>
                <a:cs typeface="Consolas" panose="020B0609020204030204" pitchFamily="49" charset="0"/>
              </a:rPr>
              <a:t>【</a:t>
            </a:r>
            <a:r>
              <a:rPr lang="zh-CN" altLang="en-US" sz="2200" smtClean="0">
                <a:solidFill>
                  <a:srgbClr val="FF0000"/>
                </a:solidFill>
                <a:latin typeface="微软雅黑" panose="020B0503020204020204" charset="-122"/>
                <a:ea typeface="微软雅黑" panose="020B0503020204020204" charset="-122"/>
                <a:cs typeface="Consolas" panose="020B0609020204030204" pitchFamily="49" charset="0"/>
              </a:rPr>
              <a:t>算法证明</a:t>
            </a:r>
            <a:r>
              <a:rPr lang="en-US" altLang="zh-CN" sz="2200" smtClean="0">
                <a:solidFill>
                  <a:srgbClr val="FF0000"/>
                </a:solidFill>
                <a:latin typeface="微软雅黑" panose="020B0503020204020204" charset="-122"/>
                <a:ea typeface="微软雅黑" panose="020B0503020204020204"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先</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讨论两个命题及其证明过程。</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60771" name="Text Box 3"/>
          <p:cNvSpPr txBox="1">
            <a:spLocks noChangeArrowheads="1"/>
          </p:cNvSpPr>
          <p:nvPr/>
        </p:nvSpPr>
        <p:spPr bwMode="auto">
          <a:xfrm>
            <a:off x="611188" y="778086"/>
            <a:ext cx="8208962" cy="1061829"/>
          </a:xfrm>
          <a:prstGeom prst="rect">
            <a:avLst/>
          </a:prstGeom>
          <a:solidFill>
            <a:schemeClr val="accent6">
              <a:lumMod val="20000"/>
              <a:lumOff val="80000"/>
            </a:schemeClr>
          </a:solidFill>
          <a:ln w="9525">
            <a:noFill/>
            <a:miter lim="800000"/>
          </a:ln>
          <a:effectLst/>
        </p:spPr>
        <p:txBody>
          <a:bodyPr>
            <a:spAutoFit/>
          </a:bodyPr>
          <a:lstStyle/>
          <a:p>
            <a:pPr>
              <a:lnSpc>
                <a:spcPct val="150000"/>
              </a:lnSpc>
              <a:spcBef>
                <a:spcPct val="50000"/>
              </a:spcBef>
            </a:pPr>
            <a:r>
              <a:rPr lang="zh-CN" altLang="en-US" sz="2200" dirty="0">
                <a:solidFill>
                  <a:srgbClr val="FF0000"/>
                </a:solidFill>
                <a:latin typeface="微软雅黑" panose="020B0503020204020204" charset="-122"/>
                <a:ea typeface="微软雅黑" panose="020B0503020204020204" charset="-122"/>
                <a:cs typeface="Consolas" panose="020B0609020204030204" pitchFamily="49" charset="0"/>
              </a:rPr>
              <a:t>命题</a:t>
            </a:r>
            <a:r>
              <a:rPr lang="en-US" altLang="zh-CN" sz="2200" dirty="0">
                <a:solidFill>
                  <a:srgbClr val="FF0000"/>
                </a:solidFill>
                <a:latin typeface="微软雅黑" panose="020B0503020204020204" charset="-122"/>
                <a:ea typeface="微软雅黑" panose="020B0503020204020204" charset="-122"/>
                <a:cs typeface="Consolas" panose="020B0609020204030204" pitchFamily="49" charset="0"/>
              </a:rPr>
              <a:t>1</a:t>
            </a:r>
            <a:r>
              <a:rPr lang="zh-CN" altLang="en-US" sz="2200" dirty="0">
                <a:solidFill>
                  <a:srgbClr val="FF0000"/>
                </a:solidFill>
                <a:latin typeface="微软雅黑" panose="020B0503020204020204" charset="-122"/>
                <a:ea typeface="微软雅黑" panose="020B0503020204020204"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两个最小权值字符对应的结点</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必须是哈夫曼树中最深的两个结点且它们为兄弟。</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60772" name="Text Box 4"/>
          <p:cNvSpPr txBox="1">
            <a:spLocks noChangeArrowheads="1"/>
          </p:cNvSpPr>
          <p:nvPr/>
        </p:nvSpPr>
        <p:spPr bwMode="auto">
          <a:xfrm>
            <a:off x="214282" y="4286256"/>
            <a:ext cx="8643998" cy="1523494"/>
          </a:xfrm>
          <a:prstGeom prst="rect">
            <a:avLst/>
          </a:prstGeom>
          <a:noFill/>
          <a:ln w="9525">
            <a:noFill/>
            <a:miter lim="800000"/>
          </a:ln>
          <a:effectLst/>
        </p:spPr>
        <p:txBody>
          <a:bodyPr wrap="square">
            <a:spAutoFit/>
          </a:bodyPr>
          <a:lstStyle/>
          <a:p>
            <a:pPr>
              <a:lnSpc>
                <a:spcPct val="150000"/>
              </a:lnSpc>
            </a:pPr>
            <a:r>
              <a:rPr lang="zh-CN" altLang="en-US" sz="2200" dirty="0">
                <a:solidFill>
                  <a:srgbClr val="FF0000"/>
                </a:solidFill>
                <a:latin typeface="微软雅黑" panose="020B0503020204020204" charset="-122"/>
                <a:ea typeface="微软雅黑" panose="020B0503020204020204" charset="-122"/>
                <a:cs typeface="Consolas" panose="020B0609020204030204" pitchFamily="49" charset="0"/>
              </a:rPr>
              <a:t>　　证明</a:t>
            </a:r>
            <a:r>
              <a:rPr lang="zh-CN" altLang="en-US" sz="2200" dirty="0">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假设</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结点在哈夫曼树（最优树）中不是最</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深</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的，那</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么存在一个结</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z </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&gt;</a:t>
            </a:r>
            <a:r>
              <a:rPr lang="en-US" altLang="zh-CN" sz="2000"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x</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，但</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它比</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深，即</a:t>
            </a:r>
            <a:r>
              <a:rPr lang="en-US" altLang="zh-CN" sz="2000" i="1" smtClean="0">
                <a:latin typeface="Consolas" panose="020B0609020204030204" pitchFamily="49" charset="0"/>
                <a:ea typeface="楷体" panose="02010609060101010101" pitchFamily="49" charset="-122"/>
                <a:cs typeface="Consolas" panose="020B0609020204030204" pitchFamily="49" charset="0"/>
              </a:rPr>
              <a:t>l</a:t>
            </a:r>
            <a:r>
              <a:rPr lang="en-US" altLang="zh-CN" sz="2000" i="1"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z </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&gt;</a:t>
            </a:r>
            <a:r>
              <a:rPr lang="en-US" altLang="zh-CN" sz="2000"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l</a:t>
            </a:r>
            <a:r>
              <a:rPr lang="en-US" altLang="zh-CN" sz="2000" i="1"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x</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此时</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的带权和</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i="1" smtClean="0">
                <a:solidFill>
                  <a:srgbClr val="FF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FF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FF00FF"/>
                </a:solidFill>
                <a:latin typeface="Consolas" panose="020B0609020204030204" pitchFamily="49" charset="0"/>
                <a:ea typeface="楷体" panose="02010609060101010101" pitchFamily="49" charset="-122"/>
                <a:cs typeface="Consolas" panose="020B0609020204030204" pitchFamily="49" charset="0"/>
              </a:rPr>
              <a:t>l</a:t>
            </a:r>
            <a:r>
              <a:rPr lang="en-US" altLang="zh-CN" sz="2000" i="1" baseline="-25000" smtClean="0">
                <a:solidFill>
                  <a:srgbClr val="FF00FF"/>
                </a:solidFill>
                <a:latin typeface="Consolas" panose="020B0609020204030204" pitchFamily="49" charset="0"/>
                <a:ea typeface="楷体" panose="02010609060101010101" pitchFamily="49" charset="-122"/>
                <a:cs typeface="Consolas" panose="020B0609020204030204" pitchFamily="49" charset="0"/>
              </a:rPr>
              <a:t>x </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aseline="-25000" smtClean="0">
                <a:solidFill>
                  <a:srgbClr val="FF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smtClean="0">
                <a:solidFill>
                  <a:srgbClr val="FF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FF00FF"/>
                </a:solidFill>
                <a:latin typeface="Consolas" panose="020B0609020204030204" pitchFamily="49" charset="0"/>
                <a:ea typeface="楷体" panose="02010609060101010101" pitchFamily="49" charset="-122"/>
                <a:cs typeface="Consolas" panose="020B0609020204030204" pitchFamily="49" charset="0"/>
              </a:rPr>
              <a:t>z</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FF00FF"/>
                </a:solidFill>
                <a:latin typeface="Consolas" panose="020B0609020204030204" pitchFamily="49" charset="0"/>
                <a:ea typeface="楷体" panose="02010609060101010101" pitchFamily="49" charset="-122"/>
                <a:cs typeface="Consolas" panose="020B0609020204030204" pitchFamily="49" charset="0"/>
              </a:rPr>
              <a:t>l</a:t>
            </a:r>
            <a:r>
              <a:rPr lang="en-US" altLang="zh-CN" sz="2000" i="1" baseline="-25000" smtClean="0">
                <a:solidFill>
                  <a:srgbClr val="FF00FF"/>
                </a:solidFill>
                <a:latin typeface="Consolas" panose="020B0609020204030204" pitchFamily="49" charset="0"/>
                <a:ea typeface="楷体" panose="02010609060101010101" pitchFamily="49" charset="-122"/>
                <a:cs typeface="Consolas" panose="020B0609020204030204" pitchFamily="49" charset="0"/>
              </a:rPr>
              <a:t>z</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8" name="组合 27"/>
          <p:cNvGrpSpPr/>
          <p:nvPr/>
        </p:nvGrpSpPr>
        <p:grpSpPr>
          <a:xfrm>
            <a:off x="3071802" y="2071678"/>
            <a:ext cx="2286016" cy="2071702"/>
            <a:chOff x="1500166" y="2071678"/>
            <a:chExt cx="2286016" cy="2071702"/>
          </a:xfrm>
        </p:grpSpPr>
        <p:sp>
          <p:nvSpPr>
            <p:cNvPr id="5" name="椭圆 4"/>
            <p:cNvSpPr/>
            <p:nvPr/>
          </p:nvSpPr>
          <p:spPr>
            <a:xfrm>
              <a:off x="2143108" y="2071678"/>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1500166" y="2857496"/>
              <a:ext cx="428628"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z</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2714612" y="2857496"/>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2143108"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3357554"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y</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11" name="直接连接符 10"/>
            <p:cNvCxnSpPr>
              <a:stCxn id="5" idx="3"/>
              <a:endCxn id="6" idx="7"/>
            </p:cNvCxnSpPr>
            <p:nvPr/>
          </p:nvCxnSpPr>
          <p:spPr>
            <a:xfrm rot="5400000">
              <a:off x="1819842" y="2544692"/>
              <a:ext cx="432218" cy="339856"/>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a:stCxn id="5" idx="5"/>
              <a:endCxn id="7" idx="1"/>
            </p:cNvCxnSpPr>
            <p:nvPr/>
          </p:nvCxnSpPr>
          <p:spPr>
            <a:xfrm rot="16200000" flipH="1">
              <a:off x="2427065" y="2580411"/>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p:cNvCxnSpPr>
              <a:stCxn id="7" idx="3"/>
              <a:endCxn id="8" idx="7"/>
            </p:cNvCxnSpPr>
            <p:nvPr/>
          </p:nvCxnSpPr>
          <p:spPr>
            <a:xfrm rot="5400000">
              <a:off x="2427065" y="3366229"/>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a:stCxn id="7" idx="5"/>
              <a:endCxn id="9" idx="1"/>
            </p:cNvCxnSpPr>
            <p:nvPr/>
          </p:nvCxnSpPr>
          <p:spPr>
            <a:xfrm rot="16200000" flipH="1">
              <a:off x="3034288" y="3330510"/>
              <a:ext cx="432218" cy="339856"/>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7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077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2" name="Text Box 4"/>
          <p:cNvSpPr txBox="1">
            <a:spLocks noChangeArrowheads="1"/>
          </p:cNvSpPr>
          <p:nvPr/>
        </p:nvSpPr>
        <p:spPr bwMode="auto">
          <a:xfrm>
            <a:off x="142876" y="2605343"/>
            <a:ext cx="8929718" cy="3477875"/>
          </a:xfrm>
          <a:prstGeom prst="rect">
            <a:avLst/>
          </a:prstGeom>
          <a:noFill/>
          <a:ln w="9525">
            <a:noFill/>
            <a:miter lim="800000"/>
          </a:ln>
          <a:effectLst/>
        </p:spPr>
        <p:txBody>
          <a:bodyPr wrap="square">
            <a:spAutoFit/>
          </a:bodyPr>
          <a:lstStyle/>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如果交换</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结点的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位</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置，其</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他</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不变 </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交换</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后的带权和</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i="1" smtClean="0">
                <a:solidFill>
                  <a:srgbClr val="FF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FF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FF00FF"/>
                </a:solidFill>
                <a:latin typeface="Consolas" panose="020B0609020204030204" pitchFamily="49" charset="0"/>
                <a:ea typeface="楷体" panose="02010609060101010101" pitchFamily="49" charset="-122"/>
                <a:cs typeface="Consolas" panose="020B0609020204030204" pitchFamily="49" charset="0"/>
              </a:rPr>
              <a:t>l</a:t>
            </a:r>
            <a:r>
              <a:rPr lang="en-US" altLang="zh-CN" sz="2000" i="1" baseline="-25000" smtClean="0">
                <a:solidFill>
                  <a:srgbClr val="FF00FF"/>
                </a:solidFill>
                <a:latin typeface="Consolas" panose="020B0609020204030204" pitchFamily="49" charset="0"/>
                <a:ea typeface="楷体" panose="02010609060101010101" pitchFamily="49" charset="-122"/>
                <a:cs typeface="Consolas" panose="020B0609020204030204" pitchFamily="49" charset="0"/>
              </a:rPr>
              <a:t>z </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aseline="-25000" smtClean="0">
                <a:solidFill>
                  <a:srgbClr val="FF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smtClean="0">
                <a:solidFill>
                  <a:srgbClr val="FF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FF00FF"/>
                </a:solidFill>
                <a:latin typeface="Consolas" panose="020B0609020204030204" pitchFamily="49" charset="0"/>
                <a:ea typeface="楷体" panose="02010609060101010101" pitchFamily="49" charset="-122"/>
                <a:cs typeface="Consolas" panose="020B0609020204030204" pitchFamily="49" charset="0"/>
              </a:rPr>
              <a:t>z</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FF00FF"/>
                </a:solidFill>
                <a:latin typeface="Consolas" panose="020B0609020204030204" pitchFamily="49" charset="0"/>
                <a:ea typeface="楷体" panose="02010609060101010101" pitchFamily="49" charset="-122"/>
                <a:cs typeface="Consolas" panose="020B0609020204030204" pitchFamily="49" charset="0"/>
              </a:rPr>
              <a:t>l</a:t>
            </a:r>
            <a:r>
              <a:rPr lang="en-US" altLang="zh-CN" sz="2000" i="1" baseline="-25000" smtClean="0">
                <a:solidFill>
                  <a:srgbClr val="FF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有：</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l</a:t>
            </a:r>
            <a:r>
              <a:rPr lang="en-US" altLang="zh-CN" sz="2000" i="1"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z</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z</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l</a:t>
            </a:r>
            <a:r>
              <a:rPr lang="en-US" altLang="zh-CN" sz="2000" i="1"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x </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&lt;</a:t>
            </a:r>
            <a:r>
              <a:rPr lang="en-US" altLang="zh-CN" sz="2000"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l</a:t>
            </a:r>
            <a:r>
              <a:rPr lang="en-US" altLang="zh-CN" sz="2000" i="1"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z</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l</a:t>
            </a:r>
            <a:r>
              <a:rPr lang="en-US" altLang="zh-CN" sz="2000" i="1"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z</a:t>
            </a:r>
            <a:endParaRPr lang="en-US" altLang="zh-CN" sz="2000" baseline="-250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这</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因为 </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l</a:t>
            </a:r>
            <a:r>
              <a:rPr lang="en-US" altLang="zh-CN" sz="2000" i="1"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z</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z</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l</a:t>
            </a:r>
            <a:r>
              <a:rPr lang="en-US" altLang="zh-CN" sz="2000" i="1"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x </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 </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6600"/>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dirty="0" err="1">
                <a:solidFill>
                  <a:srgbClr val="006600"/>
                </a:solidFill>
                <a:latin typeface="Consolas" panose="020B0609020204030204" pitchFamily="49" charset="0"/>
                <a:ea typeface="楷体" panose="02010609060101010101" pitchFamily="49" charset="-122"/>
                <a:cs typeface="Consolas" panose="020B0609020204030204" pitchFamily="49" charset="0"/>
              </a:rPr>
              <a:t>x</a:t>
            </a:r>
            <a:r>
              <a:rPr lang="en-US" altLang="zh-CN" sz="2000" dirty="0" err="1">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6600"/>
                </a:solidFill>
                <a:latin typeface="Consolas" panose="020B0609020204030204" pitchFamily="49" charset="0"/>
                <a:ea typeface="楷体" panose="02010609060101010101" pitchFamily="49" charset="-122"/>
                <a:cs typeface="Consolas" panose="020B0609020204030204" pitchFamily="49" charset="0"/>
              </a:rPr>
              <a:t>l</a:t>
            </a:r>
            <a:r>
              <a:rPr lang="en-US" altLang="zh-CN" sz="2000" i="1" baseline="-25000" dirty="0" err="1">
                <a:solidFill>
                  <a:srgbClr val="006600"/>
                </a:solidFill>
                <a:latin typeface="Consolas" panose="020B0609020204030204" pitchFamily="49" charset="0"/>
                <a:ea typeface="楷体" panose="02010609060101010101" pitchFamily="49" charset="-122"/>
                <a:cs typeface="Consolas" panose="020B0609020204030204" pitchFamily="49" charset="0"/>
              </a:rPr>
              <a:t>x</a:t>
            </a:r>
            <a:r>
              <a:rPr lang="en-US" altLang="zh-CN" sz="2000" dirty="0" err="1">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6600"/>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dirty="0" err="1">
                <a:solidFill>
                  <a:srgbClr val="006600"/>
                </a:solidFill>
                <a:latin typeface="Consolas" panose="020B0609020204030204" pitchFamily="49" charset="0"/>
                <a:ea typeface="楷体" panose="02010609060101010101" pitchFamily="49" charset="-122"/>
                <a:cs typeface="Consolas" panose="020B0609020204030204" pitchFamily="49" charset="0"/>
              </a:rPr>
              <a:t>z</a:t>
            </a:r>
            <a:r>
              <a:rPr lang="en-US" altLang="zh-CN" sz="2000" dirty="0" err="1">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6600"/>
                </a:solidFill>
                <a:latin typeface="Consolas" panose="020B0609020204030204" pitchFamily="49" charset="0"/>
                <a:ea typeface="楷体" panose="02010609060101010101" pitchFamily="49" charset="-122"/>
                <a:cs typeface="Consolas" panose="020B0609020204030204" pitchFamily="49" charset="0"/>
              </a:rPr>
              <a:t>l</a:t>
            </a:r>
            <a:r>
              <a:rPr lang="en-US" altLang="zh-CN" sz="2000" i="1" baseline="-25000" dirty="0" err="1">
                <a:solidFill>
                  <a:srgbClr val="006600"/>
                </a:solidFill>
                <a:latin typeface="Consolas" panose="020B0609020204030204" pitchFamily="49" charset="0"/>
                <a:ea typeface="楷体" panose="02010609060101010101" pitchFamily="49" charset="-122"/>
                <a:cs typeface="Consolas" panose="020B0609020204030204" pitchFamily="49" charset="0"/>
              </a:rPr>
              <a:t>z</a:t>
            </a:r>
            <a:r>
              <a:rPr lang="en-US" altLang="zh-CN" sz="2000" dirty="0">
                <a:solidFill>
                  <a:srgbClr val="006600"/>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             = </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l</a:t>
            </a:r>
            <a:r>
              <a:rPr lang="en-US" altLang="zh-CN" sz="2000" i="1"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z</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l</a:t>
            </a:r>
            <a:r>
              <a:rPr lang="en-US" altLang="zh-CN" sz="2000" i="1"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 </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z</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l</a:t>
            </a:r>
            <a:r>
              <a:rPr lang="en-US" altLang="zh-CN" sz="2000" i="1"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z</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l</a:t>
            </a:r>
            <a:r>
              <a:rPr lang="en-US" altLang="zh-CN" sz="2000" i="1"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             = (</a:t>
            </a:r>
            <a:r>
              <a:rPr lang="en-US" altLang="zh-CN" sz="2000" i="1" dirty="0" err="1">
                <a:solidFill>
                  <a:srgbClr val="006600"/>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dirty="0" err="1">
                <a:solidFill>
                  <a:srgbClr val="006600"/>
                </a:solidFill>
                <a:latin typeface="Consolas" panose="020B0609020204030204" pitchFamily="49" charset="0"/>
                <a:ea typeface="楷体" panose="02010609060101010101" pitchFamily="49" charset="-122"/>
                <a:cs typeface="Consolas" panose="020B0609020204030204" pitchFamily="49" charset="0"/>
              </a:rPr>
              <a:t>x</a:t>
            </a:r>
            <a:r>
              <a:rPr lang="en-US" altLang="zh-CN" sz="2000" dirty="0" err="1">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6600"/>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dirty="0" err="1">
                <a:solidFill>
                  <a:srgbClr val="006600"/>
                </a:solidFill>
                <a:latin typeface="Consolas" panose="020B0609020204030204" pitchFamily="49" charset="0"/>
                <a:ea typeface="楷体" panose="02010609060101010101" pitchFamily="49" charset="-122"/>
                <a:cs typeface="Consolas" panose="020B0609020204030204" pitchFamily="49" charset="0"/>
              </a:rPr>
              <a:t>z</a:t>
            </a:r>
            <a:r>
              <a:rPr lang="en-US" altLang="zh-CN" sz="2000" dirty="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err="1">
                <a:solidFill>
                  <a:srgbClr val="006600"/>
                </a:solidFill>
                <a:latin typeface="Consolas" panose="020B0609020204030204" pitchFamily="49" charset="0"/>
                <a:ea typeface="楷体" panose="02010609060101010101" pitchFamily="49" charset="-122"/>
                <a:cs typeface="Consolas" panose="020B0609020204030204" pitchFamily="49" charset="0"/>
              </a:rPr>
              <a:t>l</a:t>
            </a:r>
            <a:r>
              <a:rPr lang="en-US" altLang="zh-CN" sz="2000" i="1" baseline="-25000" err="1">
                <a:solidFill>
                  <a:srgbClr val="006600"/>
                </a:solidFill>
                <a:latin typeface="Consolas" panose="020B0609020204030204" pitchFamily="49" charset="0"/>
                <a:ea typeface="楷体" panose="02010609060101010101" pitchFamily="49" charset="-122"/>
                <a:cs typeface="Consolas" panose="020B0609020204030204" pitchFamily="49" charset="0"/>
              </a:rPr>
              <a:t>z</a:t>
            </a:r>
            <a:r>
              <a:rPr lang="en-US" altLang="zh-CN" sz="200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6600"/>
                </a:solidFill>
                <a:latin typeface="Consolas" panose="020B0609020204030204" pitchFamily="49" charset="0"/>
                <a:ea typeface="楷体" panose="02010609060101010101" pitchFamily="49" charset="-122"/>
                <a:cs typeface="Consolas" panose="020B0609020204030204" pitchFamily="49" charset="0"/>
              </a:rPr>
              <a:t>l</a:t>
            </a:r>
            <a:r>
              <a:rPr lang="en-US" altLang="zh-CN" sz="2000" i="1" baseline="-25000">
                <a:solidFill>
                  <a:srgbClr val="006600"/>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 &lt; 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（由前面所设有</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&gt;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&gt;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en-US" altLang="zh-CN" sz="20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这就与交换前的树是最优树的假设矛盾。所以上述命题成立。</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5" name="组合 4"/>
          <p:cNvGrpSpPr/>
          <p:nvPr/>
        </p:nvGrpSpPr>
        <p:grpSpPr>
          <a:xfrm>
            <a:off x="1500166" y="357166"/>
            <a:ext cx="2286016" cy="2071702"/>
            <a:chOff x="1500166" y="2071678"/>
            <a:chExt cx="2286016" cy="2071702"/>
          </a:xfrm>
        </p:grpSpPr>
        <p:sp>
          <p:nvSpPr>
            <p:cNvPr id="6" name="椭圆 5"/>
            <p:cNvSpPr/>
            <p:nvPr/>
          </p:nvSpPr>
          <p:spPr>
            <a:xfrm>
              <a:off x="2143108" y="2071678"/>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1500166" y="2857496"/>
              <a:ext cx="428628"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z</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2714612" y="2857496"/>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2143108"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3357554"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y</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11" name="直接连接符 10"/>
            <p:cNvCxnSpPr>
              <a:stCxn id="6" idx="3"/>
              <a:endCxn id="7" idx="7"/>
            </p:cNvCxnSpPr>
            <p:nvPr/>
          </p:nvCxnSpPr>
          <p:spPr>
            <a:xfrm rot="5400000">
              <a:off x="1819842" y="2544692"/>
              <a:ext cx="432218" cy="339856"/>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p:cNvCxnSpPr>
              <a:stCxn id="6" idx="5"/>
              <a:endCxn id="8" idx="1"/>
            </p:cNvCxnSpPr>
            <p:nvPr/>
          </p:nvCxnSpPr>
          <p:spPr>
            <a:xfrm rot="16200000" flipH="1">
              <a:off x="2427065" y="2580411"/>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a:stCxn id="8" idx="3"/>
              <a:endCxn id="9" idx="7"/>
            </p:cNvCxnSpPr>
            <p:nvPr/>
          </p:nvCxnSpPr>
          <p:spPr>
            <a:xfrm rot="5400000">
              <a:off x="2427065" y="3366229"/>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p:cNvCxnSpPr>
              <a:stCxn id="8" idx="5"/>
              <a:endCxn id="10" idx="1"/>
            </p:cNvCxnSpPr>
            <p:nvPr/>
          </p:nvCxnSpPr>
          <p:spPr>
            <a:xfrm rot="16200000" flipH="1">
              <a:off x="3034288" y="3330510"/>
              <a:ext cx="432218" cy="339856"/>
            </a:xfrm>
            <a:prstGeom prst="line">
              <a:avLst/>
            </a:prstGeom>
          </p:spPr>
          <p:style>
            <a:lnRef idx="2">
              <a:schemeClr val="dk1"/>
            </a:lnRef>
            <a:fillRef idx="0">
              <a:schemeClr val="dk1"/>
            </a:fillRef>
            <a:effectRef idx="1">
              <a:schemeClr val="dk1"/>
            </a:effectRef>
            <a:fontRef idx="minor">
              <a:schemeClr val="tx1"/>
            </a:fontRef>
          </p:style>
        </p:cxnSp>
      </p:grpSp>
      <p:grpSp>
        <p:nvGrpSpPr>
          <p:cNvPr id="15" name="组合 14"/>
          <p:cNvGrpSpPr/>
          <p:nvPr/>
        </p:nvGrpSpPr>
        <p:grpSpPr>
          <a:xfrm>
            <a:off x="3714744" y="357166"/>
            <a:ext cx="3214710" cy="2071702"/>
            <a:chOff x="3714744" y="2071678"/>
            <a:chExt cx="3214710" cy="2071702"/>
          </a:xfrm>
        </p:grpSpPr>
        <p:sp>
          <p:nvSpPr>
            <p:cNvPr id="16" name="椭圆 15"/>
            <p:cNvSpPr/>
            <p:nvPr/>
          </p:nvSpPr>
          <p:spPr>
            <a:xfrm>
              <a:off x="5286380" y="2071678"/>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7" name="椭圆 16"/>
            <p:cNvSpPr/>
            <p:nvPr/>
          </p:nvSpPr>
          <p:spPr>
            <a:xfrm>
              <a:off x="4643438" y="2857496"/>
              <a:ext cx="428628"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8" name="椭圆 17"/>
            <p:cNvSpPr/>
            <p:nvPr/>
          </p:nvSpPr>
          <p:spPr>
            <a:xfrm>
              <a:off x="5857884" y="2857496"/>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9" name="椭圆 18"/>
            <p:cNvSpPr/>
            <p:nvPr/>
          </p:nvSpPr>
          <p:spPr>
            <a:xfrm>
              <a:off x="5286380"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z</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20" name="椭圆 19"/>
            <p:cNvSpPr/>
            <p:nvPr/>
          </p:nvSpPr>
          <p:spPr>
            <a:xfrm>
              <a:off x="6500826"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y</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21" name="直接连接符 20"/>
            <p:cNvCxnSpPr>
              <a:stCxn id="16" idx="3"/>
              <a:endCxn id="17" idx="7"/>
            </p:cNvCxnSpPr>
            <p:nvPr/>
          </p:nvCxnSpPr>
          <p:spPr>
            <a:xfrm rot="5400000">
              <a:off x="4963114" y="2544692"/>
              <a:ext cx="432218" cy="339856"/>
            </a:xfrm>
            <a:prstGeom prst="line">
              <a:avLst/>
            </a:prstGeom>
          </p:spPr>
          <p:style>
            <a:lnRef idx="2">
              <a:schemeClr val="dk1"/>
            </a:lnRef>
            <a:fillRef idx="0">
              <a:schemeClr val="dk1"/>
            </a:fillRef>
            <a:effectRef idx="1">
              <a:schemeClr val="dk1"/>
            </a:effectRef>
            <a:fontRef idx="minor">
              <a:schemeClr val="tx1"/>
            </a:fontRef>
          </p:style>
        </p:cxnSp>
        <p:cxnSp>
          <p:nvCxnSpPr>
            <p:cNvPr id="22" name="直接连接符 21"/>
            <p:cNvCxnSpPr>
              <a:stCxn id="16" idx="5"/>
              <a:endCxn id="18" idx="1"/>
            </p:cNvCxnSpPr>
            <p:nvPr/>
          </p:nvCxnSpPr>
          <p:spPr>
            <a:xfrm rot="16200000" flipH="1">
              <a:off x="5570337" y="2580411"/>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23" name="直接连接符 22"/>
            <p:cNvCxnSpPr>
              <a:stCxn id="18" idx="3"/>
              <a:endCxn id="19" idx="7"/>
            </p:cNvCxnSpPr>
            <p:nvPr/>
          </p:nvCxnSpPr>
          <p:spPr>
            <a:xfrm rot="5400000">
              <a:off x="5570337" y="3366229"/>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24" name="直接连接符 23"/>
            <p:cNvCxnSpPr>
              <a:stCxn id="18" idx="5"/>
              <a:endCxn id="20" idx="1"/>
            </p:cNvCxnSpPr>
            <p:nvPr/>
          </p:nvCxnSpPr>
          <p:spPr>
            <a:xfrm rot="16200000" flipH="1">
              <a:off x="6177560" y="3330510"/>
              <a:ext cx="432218" cy="339856"/>
            </a:xfrm>
            <a:prstGeom prst="line">
              <a:avLst/>
            </a:prstGeom>
          </p:spPr>
          <p:style>
            <a:lnRef idx="2">
              <a:schemeClr val="dk1"/>
            </a:lnRef>
            <a:fillRef idx="0">
              <a:schemeClr val="dk1"/>
            </a:fillRef>
            <a:effectRef idx="1">
              <a:schemeClr val="dk1"/>
            </a:effectRef>
            <a:fontRef idx="minor">
              <a:schemeClr val="tx1"/>
            </a:fontRef>
          </p:style>
        </p:cxnSp>
        <p:sp>
          <p:nvSpPr>
            <p:cNvPr id="25" name="右箭头 24"/>
            <p:cNvSpPr/>
            <p:nvPr/>
          </p:nvSpPr>
          <p:spPr>
            <a:xfrm>
              <a:off x="3714744" y="2786058"/>
              <a:ext cx="571504" cy="3571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77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077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077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0772">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077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ext Box 2"/>
          <p:cNvSpPr txBox="1">
            <a:spLocks noChangeArrowheads="1"/>
          </p:cNvSpPr>
          <p:nvPr/>
        </p:nvSpPr>
        <p:spPr bwMode="auto">
          <a:xfrm>
            <a:off x="179388" y="409558"/>
            <a:ext cx="4897437" cy="51911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pPr>
            <a:r>
              <a:rPr lang="en-US" altLang="zh-CN" sz="2800">
                <a:solidFill>
                  <a:srgbClr val="FF0000"/>
                </a:solidFill>
                <a:latin typeface="Times New Roman" panose="02020603050405020304" pitchFamily="18" charset="0"/>
                <a:ea typeface="微软雅黑" panose="020B0503020204020204" charset="-122"/>
                <a:cs typeface="Times New Roman" panose="02020603050405020304" pitchFamily="18" charset="0"/>
              </a:rPr>
              <a:t>7</a:t>
            </a:r>
            <a:r>
              <a:rPr lang="en-US" altLang="zh-CN" sz="2800" smtClean="0">
                <a:solidFill>
                  <a:srgbClr val="FF0000"/>
                </a:solidFill>
                <a:latin typeface="Times New Roman" panose="02020603050405020304" pitchFamily="18" charset="0"/>
                <a:ea typeface="微软雅黑" panose="020B0503020204020204" charset="-122"/>
                <a:cs typeface="Times New Roman" panose="02020603050405020304" pitchFamily="18" charset="0"/>
              </a:rPr>
              <a:t>.1.3 </a:t>
            </a:r>
            <a:r>
              <a:rPr lang="zh-CN" altLang="en-US" sz="2800">
                <a:solidFill>
                  <a:srgbClr val="FF0000"/>
                </a:solidFill>
                <a:latin typeface="Times New Roman" panose="02020603050405020304" pitchFamily="18" charset="0"/>
                <a:ea typeface="微软雅黑" panose="020B0503020204020204" charset="-122"/>
                <a:cs typeface="Times New Roman" panose="02020603050405020304" pitchFamily="18" charset="0"/>
              </a:rPr>
              <a:t>贪心法的一般求解过程</a:t>
            </a:r>
            <a:endParaRPr lang="zh-CN" altLang="en-US" sz="2800">
              <a:solidFill>
                <a:srgbClr val="FF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200707" name="Text Box 3"/>
          <p:cNvSpPr txBox="1">
            <a:spLocks noChangeArrowheads="1"/>
          </p:cNvSpPr>
          <p:nvPr/>
        </p:nvSpPr>
        <p:spPr bwMode="auto">
          <a:xfrm>
            <a:off x="395288" y="1176352"/>
            <a:ext cx="5184775" cy="400110"/>
          </a:xfrm>
          <a:prstGeom prst="rect">
            <a:avLst/>
          </a:prstGeom>
          <a:noFill/>
          <a:ln w="9525">
            <a:noFill/>
            <a:miter lim="800000"/>
          </a:ln>
          <a:effectLst/>
        </p:spPr>
        <p:txBody>
          <a:bodyPr>
            <a:spAutoFit/>
          </a:bodyPr>
          <a:lstStyle/>
          <a:p>
            <a:pPr>
              <a:spcBef>
                <a:spcPct val="50000"/>
              </a:spcBef>
            </a:pPr>
            <a:r>
              <a:rPr lang="zh-CN" altLang="en-US" sz="2000" dirty="0">
                <a:solidFill>
                  <a:srgbClr val="0000FF"/>
                </a:solidFill>
                <a:latin typeface="楷体" panose="02010609060101010101" pitchFamily="49" charset="-122"/>
                <a:ea typeface="楷体" panose="02010609060101010101" pitchFamily="49" charset="-122"/>
              </a:rPr>
              <a:t>贪心法求解问题的算法框架如下：</a:t>
            </a:r>
            <a:endParaRPr lang="zh-CN" altLang="en-US" sz="2000" dirty="0">
              <a:solidFill>
                <a:srgbClr val="0000FF"/>
              </a:solidFill>
              <a:latin typeface="楷体" panose="02010609060101010101" pitchFamily="49" charset="-122"/>
              <a:ea typeface="楷体" panose="02010609060101010101" pitchFamily="49" charset="-122"/>
            </a:endParaRPr>
          </a:p>
        </p:txBody>
      </p:sp>
      <p:sp>
        <p:nvSpPr>
          <p:cNvPr id="200708" name="Text Box 4"/>
          <p:cNvSpPr txBox="1">
            <a:spLocks noChangeArrowheads="1"/>
          </p:cNvSpPr>
          <p:nvPr/>
        </p:nvSpPr>
        <p:spPr bwMode="auto">
          <a:xfrm>
            <a:off x="468312" y="1822465"/>
            <a:ext cx="8461405" cy="451849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nSpc>
                <a:spcPct val="150000"/>
              </a:lnSpc>
            </a:pP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SolutionType Greedy(SType a[],int n)</a:t>
            </a:r>
            <a:endParaRPr lang="zh-CN"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6600"/>
                </a:solidFill>
                <a:latin typeface="Consolas" panose="020B0609020204030204" pitchFamily="49" charset="0"/>
                <a:ea typeface="楷体" panose="02010609060101010101" pitchFamily="49" charset="-122"/>
                <a:cs typeface="Consolas" panose="020B0609020204030204" pitchFamily="49" charset="0"/>
              </a:rPr>
              <a:t>假设解向量</a:t>
            </a:r>
            <a:r>
              <a:rPr lang="en-US" altLang="zh-CN" sz="1800" smtClean="0">
                <a:solidFill>
                  <a:srgbClr val="006600"/>
                </a:solidFill>
                <a:latin typeface="Consolas" panose="020B0609020204030204" pitchFamily="49" charset="0"/>
                <a:ea typeface="楷体" panose="02010609060101010101" pitchFamily="49" charset="-122"/>
                <a:cs typeface="Consolas" panose="020B0609020204030204" pitchFamily="49" charset="0"/>
              </a:rPr>
              <a:t>(x</a:t>
            </a:r>
            <a:r>
              <a:rPr lang="en-US" altLang="zh-CN" sz="1800"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0</a:t>
            </a:r>
            <a:r>
              <a:rPr lang="en-US" altLang="zh-CN" sz="1800" smtClean="0">
                <a:solidFill>
                  <a:srgbClr val="006600"/>
                </a:solidFill>
                <a:latin typeface="Consolas" panose="020B0609020204030204" pitchFamily="49" charset="0"/>
                <a:ea typeface="楷体" panose="02010609060101010101" pitchFamily="49" charset="-122"/>
                <a:cs typeface="Consolas" panose="020B0609020204030204" pitchFamily="49" charset="0"/>
              </a:rPr>
              <a:t>,x</a:t>
            </a:r>
            <a:r>
              <a:rPr lang="en-US" altLang="zh-CN" sz="1800"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1</a:t>
            </a:r>
            <a:r>
              <a:rPr lang="en-US" altLang="zh-CN" sz="18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6600"/>
                </a:solidFill>
                <a:latin typeface="Consolas" panose="020B0609020204030204" pitchFamily="49" charset="0"/>
                <a:ea typeface="楷体" panose="02010609060101010101" pitchFamily="49" charset="-122"/>
                <a:cs typeface="Consolas" panose="020B0609020204030204" pitchFamily="49" charset="0"/>
              </a:rPr>
              <a:t>,x</a:t>
            </a:r>
            <a:r>
              <a:rPr lang="en-US" altLang="zh-CN" sz="1800"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n-1</a:t>
            </a:r>
            <a:r>
              <a:rPr lang="en-US" altLang="zh-CN" sz="18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6600"/>
                </a:solidFill>
                <a:latin typeface="Consolas" panose="020B0609020204030204" pitchFamily="49" charset="0"/>
                <a:ea typeface="楷体" panose="02010609060101010101" pitchFamily="49" charset="-122"/>
                <a:cs typeface="Consolas" panose="020B0609020204030204" pitchFamily="49" charset="0"/>
              </a:rPr>
              <a:t>类型为</a:t>
            </a:r>
            <a:r>
              <a:rPr lang="en-US" altLang="zh-CN" sz="1800" smtClean="0">
                <a:solidFill>
                  <a:srgbClr val="006600"/>
                </a:solidFill>
                <a:latin typeface="Consolas" panose="020B0609020204030204" pitchFamily="49" charset="0"/>
                <a:ea typeface="楷体" panose="02010609060101010101" pitchFamily="49" charset="-122"/>
                <a:cs typeface="Consolas" panose="020B0609020204030204" pitchFamily="49" charset="0"/>
              </a:rPr>
              <a:t>SolutionType</a:t>
            </a:r>
            <a:r>
              <a:rPr lang="zh-CN" altLang="zh-CN" sz="1800" smtClean="0">
                <a:solidFill>
                  <a:srgbClr val="006600"/>
                </a:solidFill>
                <a:latin typeface="Consolas" panose="020B0609020204030204" pitchFamily="49" charset="0"/>
                <a:ea typeface="楷体" panose="02010609060101010101" pitchFamily="49" charset="-122"/>
                <a:cs typeface="Consolas" panose="020B0609020204030204" pitchFamily="49" charset="0"/>
              </a:rPr>
              <a:t>，其分量为</a:t>
            </a:r>
            <a:r>
              <a:rPr lang="en-US" altLang="zh-CN" sz="1800" smtClean="0">
                <a:solidFill>
                  <a:srgbClr val="006600"/>
                </a:solidFill>
                <a:latin typeface="Consolas" panose="020B0609020204030204" pitchFamily="49" charset="0"/>
                <a:ea typeface="楷体" panose="02010609060101010101" pitchFamily="49" charset="-122"/>
                <a:cs typeface="Consolas" panose="020B0609020204030204" pitchFamily="49" charset="0"/>
              </a:rPr>
              <a:t>SType</a:t>
            </a:r>
            <a:r>
              <a:rPr lang="zh-CN" altLang="zh-CN" sz="1800" smtClean="0">
                <a:solidFill>
                  <a:srgbClr val="006600"/>
                </a:solidFill>
                <a:latin typeface="Consolas" panose="020B0609020204030204" pitchFamily="49" charset="0"/>
                <a:ea typeface="楷体" panose="02010609060101010101" pitchFamily="49" charset="-122"/>
                <a:cs typeface="Consolas" panose="020B0609020204030204" pitchFamily="49" charset="0"/>
              </a:rPr>
              <a:t>类型</a:t>
            </a:r>
            <a:endParaRPr lang="zh-CN" altLang="zh-CN" sz="1800" smtClean="0">
              <a:solidFill>
                <a:srgbClr val="00660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SolutionType x={}</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初始时，解向量不包含任何分量</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for (int i=0;i&lt;n;i++)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执行</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n</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步操作</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  SType x</a:t>
            </a:r>
            <a:r>
              <a:rPr lang="en-US" altLang="zh-CN" sz="18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=Select(a);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从输入</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中选择一个当前最好的分量</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if (Feasiable(x</a:t>
            </a:r>
            <a:r>
              <a:rPr lang="en-US" altLang="zh-CN" sz="18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判断</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x</a:t>
            </a:r>
            <a:r>
              <a:rPr lang="en-US" altLang="zh-CN" sz="1800" baseline="-25000" smtClean="0">
                <a:solidFill>
                  <a:srgbClr val="00B0F0"/>
                </a:solidFill>
                <a:latin typeface="Consolas" panose="020B0609020204030204" pitchFamily="49" charset="0"/>
                <a:ea typeface="楷体"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是否包含在当前解中</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solution=Union(x,x</a:t>
            </a:r>
            <a:r>
              <a:rPr lang="en-US" altLang="zh-CN" sz="18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将</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x</a:t>
            </a:r>
            <a:r>
              <a:rPr lang="en-US" altLang="zh-CN" sz="1800" baseline="-25000" smtClean="0">
                <a:solidFill>
                  <a:srgbClr val="00B0F0"/>
                </a:solidFill>
                <a:latin typeface="Consolas" panose="020B0609020204030204" pitchFamily="49" charset="0"/>
                <a:ea typeface="楷体"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分量合并形成</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x </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return x;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返回生成的最优解</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70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0708">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070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070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0708">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070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357158" y="1071546"/>
            <a:ext cx="8572560" cy="1523494"/>
          </a:xfrm>
          <a:prstGeom prst="rect">
            <a:avLst/>
          </a:prstGeom>
          <a:noFill/>
          <a:ln w="9525">
            <a:noFill/>
            <a:miter lim="800000"/>
          </a:ln>
          <a:effectLst/>
        </p:spPr>
        <p:txBody>
          <a:bodyPr wrap="square">
            <a:spAutoFit/>
          </a:bodyPr>
          <a:lstStyle/>
          <a:p>
            <a:pPr>
              <a:lnSpc>
                <a:spcPct val="150000"/>
              </a:lnSpc>
              <a:spcBef>
                <a:spcPct val="50000"/>
              </a:spcBef>
            </a:pPr>
            <a:r>
              <a:rPr lang="zh-CN" altLang="en-US" sz="2200" dirty="0">
                <a:latin typeface="微软雅黑" panose="020B0503020204020204" charset="-122"/>
                <a:ea typeface="微软雅黑" panose="020B0503020204020204" charset="-122"/>
                <a:cs typeface="Consolas" panose="020B0609020204030204" pitchFamily="49" charset="0"/>
              </a:rPr>
              <a:t>　　</a:t>
            </a:r>
            <a:r>
              <a:rPr lang="zh-CN" altLang="en-US" sz="2200" dirty="0">
                <a:solidFill>
                  <a:srgbClr val="FF0000"/>
                </a:solidFill>
                <a:latin typeface="微软雅黑" panose="020B0503020204020204" charset="-122"/>
                <a:ea typeface="微软雅黑" panose="020B0503020204020204" charset="-122"/>
                <a:cs typeface="Consolas" panose="020B0609020204030204" pitchFamily="49" charset="0"/>
              </a:rPr>
              <a:t>命题</a:t>
            </a:r>
            <a:r>
              <a:rPr lang="en-US" altLang="zh-CN" sz="2200" dirty="0">
                <a:solidFill>
                  <a:srgbClr val="FF0000"/>
                </a:solidFill>
                <a:latin typeface="微软雅黑" panose="020B0503020204020204" charset="-122"/>
                <a:ea typeface="微软雅黑" panose="020B0503020204020204" charset="-122"/>
                <a:cs typeface="Consolas" panose="020B0609020204030204" pitchFamily="49" charset="0"/>
              </a:rPr>
              <a:t>2</a:t>
            </a:r>
            <a:r>
              <a:rPr lang="zh-CN" altLang="en-US" sz="2200" dirty="0">
                <a:solidFill>
                  <a:srgbClr val="FF0000"/>
                </a:solidFill>
                <a:latin typeface="微软雅黑" panose="020B0503020204020204" charset="-122"/>
                <a:ea typeface="微软雅黑" panose="020B0503020204020204"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是字符集</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对应的一棵哈夫</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曼</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树，结</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点</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兄</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弟，它</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们的双亲</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，显</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然</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，现</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删除结点</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，让</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变为叶子</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结</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点，那</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么这棵新树</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一定是</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字符集</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 C - {</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的最优树。</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5" name="组合 24"/>
          <p:cNvGrpSpPr/>
          <p:nvPr/>
        </p:nvGrpSpPr>
        <p:grpSpPr>
          <a:xfrm>
            <a:off x="1357290" y="2857495"/>
            <a:ext cx="5786478" cy="1900309"/>
            <a:chOff x="1357290" y="2857495"/>
            <a:chExt cx="5786478" cy="1900309"/>
          </a:xfrm>
        </p:grpSpPr>
        <p:sp>
          <p:nvSpPr>
            <p:cNvPr id="6" name="椭圆 5"/>
            <p:cNvSpPr/>
            <p:nvPr/>
          </p:nvSpPr>
          <p:spPr>
            <a:xfrm>
              <a:off x="1928794" y="3000372"/>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z</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1357290" y="378619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2571736" y="378619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y</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11" name="直接连接符 10"/>
            <p:cNvCxnSpPr>
              <a:stCxn id="6" idx="3"/>
              <a:endCxn id="7" idx="7"/>
            </p:cNvCxnSpPr>
            <p:nvPr/>
          </p:nvCxnSpPr>
          <p:spPr>
            <a:xfrm rot="5400000">
              <a:off x="1641247" y="3509105"/>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p:cNvCxnSpPr>
              <a:stCxn id="6" idx="5"/>
              <a:endCxn id="8" idx="1"/>
            </p:cNvCxnSpPr>
            <p:nvPr/>
          </p:nvCxnSpPr>
          <p:spPr>
            <a:xfrm rot="16200000" flipH="1">
              <a:off x="2248470" y="3473386"/>
              <a:ext cx="432218" cy="339856"/>
            </a:xfrm>
            <a:prstGeom prst="line">
              <a:avLst/>
            </a:prstGeom>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3214678" y="3214686"/>
              <a:ext cx="3143272"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由</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删除</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结点得到</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TextBox 13"/>
            <p:cNvSpPr txBox="1"/>
            <p:nvPr/>
          </p:nvSpPr>
          <p:spPr>
            <a:xfrm>
              <a:off x="2000232" y="4357694"/>
              <a:ext cx="500066"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T</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5" name="椭圆 14"/>
            <p:cNvSpPr/>
            <p:nvPr/>
          </p:nvSpPr>
          <p:spPr>
            <a:xfrm>
              <a:off x="6572264" y="3286124"/>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z</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6" name="TextBox 15"/>
            <p:cNvSpPr txBox="1"/>
            <p:nvPr/>
          </p:nvSpPr>
          <p:spPr>
            <a:xfrm>
              <a:off x="6643702" y="4071942"/>
              <a:ext cx="500066"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T</a:t>
              </a:r>
              <a:r>
                <a:rPr lang="en-US" altLang="zh-CN" sz="2000" baseline="-25000" smtClean="0">
                  <a:solidFill>
                    <a:srgbClr val="0000FF"/>
                  </a:solidFill>
                  <a:latin typeface="Consolas" panose="020B0609020204030204" pitchFamily="49" charset="0"/>
                  <a:cs typeface="Consolas" panose="020B0609020204030204" pitchFamily="49" charset="0"/>
                </a:rPr>
                <a:t>1</a:t>
              </a:r>
              <a:endParaRPr lang="zh-CN" altLang="en-US" sz="2000" baseline="-25000">
                <a:solidFill>
                  <a:srgbClr val="0000FF"/>
                </a:solidFill>
                <a:latin typeface="Consolas" panose="020B0609020204030204" pitchFamily="49" charset="0"/>
                <a:cs typeface="Consolas" panose="020B0609020204030204" pitchFamily="49" charset="0"/>
              </a:endParaRPr>
            </a:p>
          </p:txBody>
        </p:sp>
        <p:cxnSp>
          <p:nvCxnSpPr>
            <p:cNvPr id="19" name="直接箭头连接符 18"/>
            <p:cNvCxnSpPr/>
            <p:nvPr/>
          </p:nvCxnSpPr>
          <p:spPr>
            <a:xfrm>
              <a:off x="3214678" y="3714752"/>
              <a:ext cx="300039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连接符 21"/>
            <p:cNvCxnSpPr>
              <a:endCxn id="6" idx="1"/>
            </p:cNvCxnSpPr>
            <p:nvPr/>
          </p:nvCxnSpPr>
          <p:spPr>
            <a:xfrm rot="16200000" flipH="1">
              <a:off x="1816406" y="2898445"/>
              <a:ext cx="216109" cy="134209"/>
            </a:xfrm>
            <a:prstGeom prst="line">
              <a:avLst/>
            </a:prstGeom>
          </p:spPr>
          <p:style>
            <a:lnRef idx="2">
              <a:schemeClr val="dk1"/>
            </a:lnRef>
            <a:fillRef idx="0">
              <a:schemeClr val="dk1"/>
            </a:fillRef>
            <a:effectRef idx="1">
              <a:schemeClr val="dk1"/>
            </a:effectRef>
            <a:fontRef idx="minor">
              <a:schemeClr val="tx1"/>
            </a:fontRef>
          </p:style>
        </p:cxnSp>
        <p:cxnSp>
          <p:nvCxnSpPr>
            <p:cNvPr id="24" name="直接连接符 23"/>
            <p:cNvCxnSpPr>
              <a:endCxn id="15" idx="1"/>
            </p:cNvCxnSpPr>
            <p:nvPr/>
          </p:nvCxnSpPr>
          <p:spPr>
            <a:xfrm rot="16200000" flipH="1">
              <a:off x="6459876" y="3184197"/>
              <a:ext cx="216109" cy="134209"/>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Text Box 3"/>
          <p:cNvSpPr txBox="1">
            <a:spLocks noChangeArrowheads="1"/>
          </p:cNvSpPr>
          <p:nvPr/>
        </p:nvSpPr>
        <p:spPr bwMode="auto">
          <a:xfrm>
            <a:off x="357158" y="3212342"/>
            <a:ext cx="8569325" cy="1985159"/>
          </a:xfrm>
          <a:prstGeom prst="rect">
            <a:avLst/>
          </a:prstGeom>
          <a:solidFill>
            <a:schemeClr val="accent6">
              <a:lumMod val="20000"/>
              <a:lumOff val="80000"/>
            </a:schemeClr>
          </a:solidFill>
          <a:ln w="9525">
            <a:noFill/>
            <a:miter lim="800000"/>
          </a:ln>
          <a:effectLst/>
        </p:spPr>
        <p:txBody>
          <a:bodyPr>
            <a:spAutoFit/>
          </a:bodyPr>
          <a:lstStyle/>
          <a:p>
            <a:pPr>
              <a:lnSpc>
                <a:spcPct val="150000"/>
              </a:lnSpc>
            </a:pPr>
            <a:r>
              <a:rPr lang="zh-CN" altLang="en-US" sz="2200" dirty="0">
                <a:latin typeface="微软雅黑" panose="020B0503020204020204" charset="-122"/>
                <a:ea typeface="微软雅黑" panose="020B0503020204020204" charset="-122"/>
                <a:cs typeface="Consolas" panose="020B0609020204030204" pitchFamily="49" charset="0"/>
              </a:rPr>
              <a:t>　　</a:t>
            </a:r>
            <a:r>
              <a:rPr lang="zh-CN" altLang="en-US" sz="2200" dirty="0">
                <a:solidFill>
                  <a:srgbClr val="FF0000"/>
                </a:solidFill>
                <a:latin typeface="微软雅黑" panose="020B0503020204020204" charset="-122"/>
                <a:ea typeface="微软雅黑" panose="020B0503020204020204" charset="-122"/>
                <a:cs typeface="Consolas" panose="020B0609020204030204" pitchFamily="49" charset="0"/>
              </a:rPr>
              <a:t>证明：</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的带权路径长度分别为</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WPL</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err="1">
                <a:solidFill>
                  <a:srgbClr val="0000FF"/>
                </a:solidFill>
                <a:latin typeface="Consolas" panose="020B0609020204030204" pitchFamily="49" charset="0"/>
                <a:ea typeface="楷体" panose="02010609060101010101" pitchFamily="49" charset="-122"/>
                <a:cs typeface="Consolas" panose="020B0609020204030204" pitchFamily="49" charset="0"/>
              </a:rPr>
              <a:t>WPL</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err="1">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baseline="-2500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en-US" altLang="zh-CN" sz="2000" err="1">
                <a:solidFill>
                  <a:srgbClr val="006600"/>
                </a:solidFill>
                <a:latin typeface="Consolas" panose="020B0609020204030204" pitchFamily="49" charset="0"/>
                <a:ea typeface="楷体" panose="02010609060101010101" pitchFamily="49" charset="-122"/>
                <a:cs typeface="Consolas" panose="020B0609020204030204" pitchFamily="49" charset="0"/>
              </a:rPr>
              <a:t>WPL</a:t>
            </a:r>
            <a:r>
              <a:rPr lang="en-US" altLang="zh-CN" sz="2000">
                <a:solidFill>
                  <a:srgbClr val="006600"/>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 = </a:t>
            </a:r>
            <a:r>
              <a:rPr lang="en-US" altLang="zh-CN" sz="2000" dirty="0" err="1">
                <a:solidFill>
                  <a:srgbClr val="006600"/>
                </a:solidFill>
                <a:latin typeface="Consolas" panose="020B0609020204030204" pitchFamily="49" charset="0"/>
                <a:ea typeface="楷体" panose="02010609060101010101" pitchFamily="49" charset="-122"/>
                <a:cs typeface="Consolas" panose="020B0609020204030204" pitchFamily="49" charset="0"/>
              </a:rPr>
              <a:t>WPL</a:t>
            </a:r>
            <a:r>
              <a:rPr lang="en-US" altLang="zh-CN" sz="2000" dirty="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rgbClr val="006600"/>
                </a:solidFill>
                <a:latin typeface="Consolas" panose="020B0609020204030204" pitchFamily="49" charset="0"/>
                <a:ea typeface="楷体" panose="02010609060101010101" pitchFamily="49" charset="-122"/>
                <a:cs typeface="Consolas" panose="020B0609020204030204" pitchFamily="49" charset="0"/>
              </a:rPr>
              <a:t>T</a:t>
            </a:r>
            <a:r>
              <a:rPr lang="en-US" altLang="zh-CN" sz="2000" baseline="-25000" dirty="0" err="1">
                <a:solidFill>
                  <a:srgbClr val="006600"/>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6600"/>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dirty="0" err="1">
                <a:solidFill>
                  <a:srgbClr val="006600"/>
                </a:solidFill>
                <a:latin typeface="Consolas" panose="020B0609020204030204" pitchFamily="49" charset="0"/>
                <a:ea typeface="楷体" panose="02010609060101010101" pitchFamily="49" charset="-122"/>
                <a:cs typeface="Consolas" panose="020B0609020204030204" pitchFamily="49" charset="0"/>
              </a:rPr>
              <a:t>x</a:t>
            </a:r>
            <a:r>
              <a:rPr lang="en-US" altLang="zh-CN" sz="2000" dirty="0" err="1">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6600"/>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dirty="0" err="1">
                <a:solidFill>
                  <a:srgbClr val="006600"/>
                </a:solidFill>
                <a:latin typeface="Consolas" panose="020B0609020204030204" pitchFamily="49" charset="0"/>
                <a:ea typeface="楷体" panose="02010609060101010101" pitchFamily="49" charset="-122"/>
                <a:cs typeface="Consolas" panose="020B0609020204030204" pitchFamily="49" charset="0"/>
              </a:rPr>
              <a:t>y</a:t>
            </a:r>
            <a:endParaRPr lang="en-US" altLang="zh-CN" sz="2000" baseline="-250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这</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是因为</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WPL</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含有</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中除</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外的所有叶子结点的带权路径长</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度</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和，另</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加上</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的带权路径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长度</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4" name="组合 23"/>
          <p:cNvGrpSpPr/>
          <p:nvPr/>
        </p:nvGrpSpPr>
        <p:grpSpPr>
          <a:xfrm>
            <a:off x="1357290" y="1000108"/>
            <a:ext cx="5786478" cy="1900309"/>
            <a:chOff x="1357290" y="2857495"/>
            <a:chExt cx="5786478" cy="1900309"/>
          </a:xfrm>
        </p:grpSpPr>
        <p:sp>
          <p:nvSpPr>
            <p:cNvPr id="25" name="椭圆 24"/>
            <p:cNvSpPr/>
            <p:nvPr/>
          </p:nvSpPr>
          <p:spPr>
            <a:xfrm>
              <a:off x="1928794" y="3000372"/>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z</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26" name="椭圆 25"/>
            <p:cNvSpPr/>
            <p:nvPr/>
          </p:nvSpPr>
          <p:spPr>
            <a:xfrm>
              <a:off x="1357290" y="378619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27" name="椭圆 26"/>
            <p:cNvSpPr/>
            <p:nvPr/>
          </p:nvSpPr>
          <p:spPr>
            <a:xfrm>
              <a:off x="2571736" y="378619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y</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28" name="直接连接符 27"/>
            <p:cNvCxnSpPr>
              <a:stCxn id="25" idx="3"/>
              <a:endCxn id="26" idx="7"/>
            </p:cNvCxnSpPr>
            <p:nvPr/>
          </p:nvCxnSpPr>
          <p:spPr>
            <a:xfrm rot="5400000">
              <a:off x="1641247" y="3509105"/>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29" name="直接连接符 28"/>
            <p:cNvCxnSpPr>
              <a:stCxn id="25" idx="5"/>
              <a:endCxn id="27" idx="1"/>
            </p:cNvCxnSpPr>
            <p:nvPr/>
          </p:nvCxnSpPr>
          <p:spPr>
            <a:xfrm rot="16200000" flipH="1">
              <a:off x="2248470" y="3473386"/>
              <a:ext cx="432218" cy="339856"/>
            </a:xfrm>
            <a:prstGeom prst="line">
              <a:avLst/>
            </a:prstGeom>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3214678" y="3214686"/>
              <a:ext cx="3143272"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由</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删除</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结点得到</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TextBox 30"/>
            <p:cNvSpPr txBox="1"/>
            <p:nvPr/>
          </p:nvSpPr>
          <p:spPr>
            <a:xfrm>
              <a:off x="2000232" y="4357694"/>
              <a:ext cx="500066"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T</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2" name="椭圆 31"/>
            <p:cNvSpPr/>
            <p:nvPr/>
          </p:nvSpPr>
          <p:spPr>
            <a:xfrm>
              <a:off x="6572264" y="3286124"/>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z</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33" name="TextBox 32"/>
            <p:cNvSpPr txBox="1"/>
            <p:nvPr/>
          </p:nvSpPr>
          <p:spPr>
            <a:xfrm>
              <a:off x="6643702" y="4071942"/>
              <a:ext cx="500066"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T</a:t>
              </a:r>
              <a:r>
                <a:rPr lang="en-US" altLang="zh-CN" sz="2000" baseline="-25000" smtClean="0">
                  <a:solidFill>
                    <a:srgbClr val="0000FF"/>
                  </a:solidFill>
                  <a:latin typeface="Consolas" panose="020B0609020204030204" pitchFamily="49" charset="0"/>
                  <a:cs typeface="Consolas" panose="020B0609020204030204" pitchFamily="49" charset="0"/>
                </a:rPr>
                <a:t>1</a:t>
              </a:r>
              <a:endParaRPr lang="zh-CN" altLang="en-US" sz="2000" baseline="-25000">
                <a:solidFill>
                  <a:srgbClr val="0000FF"/>
                </a:solidFill>
                <a:latin typeface="Consolas" panose="020B0609020204030204" pitchFamily="49" charset="0"/>
                <a:cs typeface="Consolas" panose="020B0609020204030204" pitchFamily="49" charset="0"/>
              </a:endParaRPr>
            </a:p>
          </p:txBody>
        </p:sp>
        <p:cxnSp>
          <p:nvCxnSpPr>
            <p:cNvPr id="34" name="直接箭头连接符 33"/>
            <p:cNvCxnSpPr/>
            <p:nvPr/>
          </p:nvCxnSpPr>
          <p:spPr>
            <a:xfrm>
              <a:off x="3214678" y="3714752"/>
              <a:ext cx="300039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直接连接符 34"/>
            <p:cNvCxnSpPr>
              <a:endCxn id="25" idx="1"/>
            </p:cNvCxnSpPr>
            <p:nvPr/>
          </p:nvCxnSpPr>
          <p:spPr>
            <a:xfrm rot="16200000" flipH="1">
              <a:off x="1816406" y="2898445"/>
              <a:ext cx="216109" cy="134209"/>
            </a:xfrm>
            <a:prstGeom prst="line">
              <a:avLst/>
            </a:prstGeom>
          </p:spPr>
          <p:style>
            <a:lnRef idx="2">
              <a:schemeClr val="dk1"/>
            </a:lnRef>
            <a:fillRef idx="0">
              <a:schemeClr val="dk1"/>
            </a:fillRef>
            <a:effectRef idx="1">
              <a:schemeClr val="dk1"/>
            </a:effectRef>
            <a:fontRef idx="minor">
              <a:schemeClr val="tx1"/>
            </a:fontRef>
          </p:style>
        </p:cxnSp>
        <p:cxnSp>
          <p:nvCxnSpPr>
            <p:cNvPr id="36" name="直接连接符 35"/>
            <p:cNvCxnSpPr>
              <a:endCxn id="32" idx="1"/>
            </p:cNvCxnSpPr>
            <p:nvPr/>
          </p:nvCxnSpPr>
          <p:spPr>
            <a:xfrm rot="16200000" flipH="1">
              <a:off x="6459876" y="3184197"/>
              <a:ext cx="216109" cy="134209"/>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Text Box 3"/>
          <p:cNvSpPr txBox="1">
            <a:spLocks noChangeArrowheads="1"/>
          </p:cNvSpPr>
          <p:nvPr/>
        </p:nvSpPr>
        <p:spPr bwMode="auto">
          <a:xfrm>
            <a:off x="357158" y="2285992"/>
            <a:ext cx="8569325" cy="3580467"/>
          </a:xfrm>
          <a:prstGeom prst="rect">
            <a:avLst/>
          </a:prstGeom>
          <a:solidFill>
            <a:schemeClr val="accent6">
              <a:lumMod val="20000"/>
              <a:lumOff val="80000"/>
            </a:schemeClr>
          </a:solidFill>
          <a:ln w="9525">
            <a:noFill/>
            <a:miter lim="800000"/>
          </a:ln>
          <a:effectLst/>
        </p:spPr>
        <p:txBody>
          <a:bodyPr>
            <a:spAutoFit/>
          </a:bodyPr>
          <a:lstStyle/>
          <a:p>
            <a:pPr>
              <a:lnSpc>
                <a:spcPts val="32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假设</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不是最</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的，则</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存在另一棵</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树</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en-US" sz="2000" dirty="0">
                <a:latin typeface="Consolas" panose="020B0609020204030204" pitchFamily="49" charset="0"/>
                <a:ea typeface="楷体" panose="02010609060101010101" pitchFamily="49" charset="-122"/>
                <a:cs typeface="Consolas" panose="020B0609020204030204" pitchFamily="49" charset="0"/>
              </a:rPr>
              <a:t>　　　　　　</a:t>
            </a:r>
            <a:r>
              <a:rPr lang="en-US" altLang="zh-CN" sz="2000" err="1">
                <a:solidFill>
                  <a:srgbClr val="006600"/>
                </a:solidFill>
                <a:latin typeface="Consolas" panose="020B0609020204030204" pitchFamily="49" charset="0"/>
                <a:ea typeface="楷体" panose="02010609060101010101" pitchFamily="49" charset="-122"/>
                <a:cs typeface="Consolas" panose="020B0609020204030204" pitchFamily="49" charset="0"/>
              </a:rPr>
              <a:t>WPL</a:t>
            </a:r>
            <a:r>
              <a:rPr lang="en-US" altLang="zh-CN" sz="200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err="1">
                <a:solidFill>
                  <a:srgbClr val="006600"/>
                </a:solidFill>
                <a:latin typeface="Consolas" panose="020B0609020204030204" pitchFamily="49" charset="0"/>
                <a:ea typeface="楷体" panose="02010609060101010101" pitchFamily="49" charset="-122"/>
                <a:cs typeface="Consolas" panose="020B0609020204030204" pitchFamily="49" charset="0"/>
              </a:rPr>
              <a:t>T</a:t>
            </a:r>
            <a:r>
              <a:rPr lang="en-US" altLang="zh-CN" sz="2000" baseline="-25000" err="1">
                <a:solidFill>
                  <a:srgbClr val="0066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 &lt; WPL(T</a:t>
            </a:r>
            <a:r>
              <a:rPr lang="en-US" altLang="zh-CN" sz="2000"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由于</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en-US" altLang="zh-CN" sz="2000" err="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在</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中一定是一个叶子结点。若将</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加入</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中作为结点</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的左、右</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孩</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子，则</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得到表示字符集</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的前缀</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树</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且有</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latin typeface="Consolas" panose="020B0609020204030204" pitchFamily="49" charset="0"/>
                <a:ea typeface="楷体" panose="02010609060101010101" pitchFamily="49" charset="-122"/>
                <a:cs typeface="Consolas" panose="020B0609020204030204" pitchFamily="49" charset="0"/>
              </a:rPr>
              <a:t>　</a:t>
            </a:r>
            <a:r>
              <a:rPr lang="en-US" altLang="zh-CN" sz="2000" err="1">
                <a:solidFill>
                  <a:srgbClr val="006600"/>
                </a:solidFill>
                <a:latin typeface="Consolas" panose="020B0609020204030204" pitchFamily="49" charset="0"/>
                <a:ea typeface="楷体" panose="02010609060101010101" pitchFamily="49" charset="-122"/>
                <a:cs typeface="Consolas" panose="020B0609020204030204" pitchFamily="49" charset="0"/>
              </a:rPr>
              <a:t>WPL</a:t>
            </a:r>
            <a:r>
              <a:rPr lang="en-US" altLang="zh-CN" sz="200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err="1">
                <a:solidFill>
                  <a:srgbClr val="006600"/>
                </a:solidFill>
                <a:latin typeface="Consolas" panose="020B0609020204030204" pitchFamily="49" charset="0"/>
                <a:ea typeface="楷体" panose="02010609060101010101" pitchFamily="49" charset="-122"/>
                <a:cs typeface="Consolas" panose="020B0609020204030204" pitchFamily="49" charset="0"/>
              </a:rPr>
              <a:t>T</a:t>
            </a:r>
            <a:r>
              <a:rPr lang="en-US" altLang="zh-CN" sz="2000" baseline="-25000" err="1">
                <a:solidFill>
                  <a:srgbClr val="006600"/>
                </a:solidFill>
                <a:latin typeface="Consolas" panose="020B0609020204030204" pitchFamily="49" charset="0"/>
                <a:ea typeface="楷体" panose="02010609060101010101" pitchFamily="49" charset="-122"/>
                <a:cs typeface="Consolas" panose="020B0609020204030204" pitchFamily="49" charset="0"/>
              </a:rPr>
              <a:t>3</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 = WPL(T</a:t>
            </a:r>
            <a:r>
              <a:rPr lang="en-US" altLang="zh-CN" sz="2000"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dirty="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6600"/>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dirty="0" err="1">
                <a:solidFill>
                  <a:srgbClr val="006600"/>
                </a:solidFill>
                <a:latin typeface="Consolas" panose="020B0609020204030204" pitchFamily="49" charset="0"/>
                <a:ea typeface="楷体" panose="02010609060101010101" pitchFamily="49" charset="-122"/>
                <a:cs typeface="Consolas" panose="020B0609020204030204" pitchFamily="49" charset="0"/>
              </a:rPr>
              <a:t>x</a:t>
            </a:r>
            <a:r>
              <a:rPr lang="en-US" altLang="zh-CN" sz="2000" dirty="0" err="1">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6600"/>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dirty="0" err="1">
                <a:solidFill>
                  <a:srgbClr val="006600"/>
                </a:solidFill>
                <a:latin typeface="Consolas" panose="020B0609020204030204" pitchFamily="49" charset="0"/>
                <a:ea typeface="楷体" panose="02010609060101010101" pitchFamily="49" charset="-122"/>
                <a:cs typeface="Consolas" panose="020B0609020204030204" pitchFamily="49" charset="0"/>
              </a:rPr>
              <a:t>y</a:t>
            </a:r>
            <a:endParaRPr lang="en-US" altLang="zh-CN" sz="2000" baseline="-250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由</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前面几个式子看到　</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en-US" sz="2000" dirty="0">
                <a:latin typeface="Consolas" panose="020B0609020204030204" pitchFamily="49" charset="0"/>
                <a:ea typeface="楷体" panose="02010609060101010101" pitchFamily="49" charset="-122"/>
                <a:cs typeface="Consolas" panose="020B0609020204030204" pitchFamily="49" charset="0"/>
              </a:rPr>
              <a:t>　　　</a:t>
            </a:r>
            <a:r>
              <a:rPr lang="en-US" altLang="zh-CN" sz="2000" err="1">
                <a:solidFill>
                  <a:srgbClr val="006600"/>
                </a:solidFill>
                <a:latin typeface="Consolas" panose="020B0609020204030204" pitchFamily="49" charset="0"/>
                <a:ea typeface="楷体" panose="02010609060101010101" pitchFamily="49" charset="-122"/>
                <a:cs typeface="Consolas" panose="020B0609020204030204" pitchFamily="49" charset="0"/>
              </a:rPr>
              <a:t>WPL</a:t>
            </a:r>
            <a:r>
              <a:rPr lang="en-US" altLang="zh-CN" sz="200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err="1">
                <a:solidFill>
                  <a:srgbClr val="006600"/>
                </a:solidFill>
                <a:latin typeface="Consolas" panose="020B0609020204030204" pitchFamily="49" charset="0"/>
                <a:ea typeface="楷体" panose="02010609060101010101" pitchFamily="49" charset="-122"/>
                <a:cs typeface="Consolas" panose="020B0609020204030204" pitchFamily="49" charset="0"/>
              </a:rPr>
              <a:t>T</a:t>
            </a:r>
            <a:r>
              <a:rPr lang="en-US" altLang="zh-CN" sz="2000" baseline="-25000" err="1">
                <a:solidFill>
                  <a:srgbClr val="006600"/>
                </a:solidFill>
                <a:latin typeface="Consolas" panose="020B0609020204030204" pitchFamily="49" charset="0"/>
                <a:ea typeface="楷体" panose="02010609060101010101" pitchFamily="49" charset="-122"/>
                <a:cs typeface="Consolas" panose="020B0609020204030204" pitchFamily="49" charset="0"/>
              </a:rPr>
              <a:t>3</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 = WPL(T</a:t>
            </a:r>
            <a:r>
              <a:rPr lang="en-US" altLang="zh-CN" sz="2000"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 </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y</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&lt;WPL(T</a:t>
            </a:r>
            <a:r>
              <a:rPr lang="en-US" altLang="zh-CN" sz="2000"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1</a:t>
            </a:r>
            <a:r>
              <a:rPr lang="en-US" altLang="zh-CN" sz="200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y</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 = WPL(T</a:t>
            </a:r>
            <a:r>
              <a:rPr lang="en-US" altLang="zh-CN" sz="2000" dirty="0">
                <a:solidFill>
                  <a:srgbClr val="006600"/>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这与</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的哈夫曼树的假设矛盾。本命题即证。</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19" name="组合 18"/>
          <p:cNvGrpSpPr/>
          <p:nvPr/>
        </p:nvGrpSpPr>
        <p:grpSpPr>
          <a:xfrm>
            <a:off x="2000232" y="214289"/>
            <a:ext cx="3929090" cy="1900309"/>
            <a:chOff x="2000232" y="214289"/>
            <a:chExt cx="3929090" cy="1900309"/>
          </a:xfrm>
        </p:grpSpPr>
        <p:sp>
          <p:nvSpPr>
            <p:cNvPr id="4" name="椭圆 3"/>
            <p:cNvSpPr/>
            <p:nvPr/>
          </p:nvSpPr>
          <p:spPr>
            <a:xfrm>
              <a:off x="4857752" y="357166"/>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z</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5" name="椭圆 4"/>
            <p:cNvSpPr/>
            <p:nvPr/>
          </p:nvSpPr>
          <p:spPr>
            <a:xfrm>
              <a:off x="4286248" y="11429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5500694" y="11429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y</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7" name="直接连接符 6"/>
            <p:cNvCxnSpPr>
              <a:stCxn id="4" idx="3"/>
              <a:endCxn id="5" idx="7"/>
            </p:cNvCxnSpPr>
            <p:nvPr/>
          </p:nvCxnSpPr>
          <p:spPr>
            <a:xfrm rot="5400000">
              <a:off x="4570205" y="865899"/>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8" name="直接连接符 7"/>
            <p:cNvCxnSpPr>
              <a:stCxn id="4" idx="5"/>
              <a:endCxn id="6" idx="1"/>
            </p:cNvCxnSpPr>
            <p:nvPr/>
          </p:nvCxnSpPr>
          <p:spPr>
            <a:xfrm rot="16200000" flipH="1">
              <a:off x="5177428" y="830180"/>
              <a:ext cx="432218" cy="339856"/>
            </a:xfrm>
            <a:prstGeom prst="line">
              <a:avLst/>
            </a:prstGeom>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4929190" y="1714488"/>
              <a:ext cx="500066"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T</a:t>
              </a:r>
              <a:r>
                <a:rPr lang="en-US" altLang="zh-CN" sz="2000" baseline="-25000" smtClean="0">
                  <a:solidFill>
                    <a:srgbClr val="0000FF"/>
                  </a:solidFill>
                  <a:latin typeface="Consolas" panose="020B0609020204030204" pitchFamily="49" charset="0"/>
                  <a:cs typeface="Consolas" panose="020B0609020204030204" pitchFamily="49" charset="0"/>
                </a:rPr>
                <a:t>3</a:t>
              </a:r>
              <a:endParaRPr lang="zh-CN" altLang="en-US" sz="2000" baseline="-25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2071670" y="457122"/>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z</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2" name="TextBox 11"/>
            <p:cNvSpPr txBox="1"/>
            <p:nvPr/>
          </p:nvSpPr>
          <p:spPr>
            <a:xfrm>
              <a:off x="2071670" y="1242940"/>
              <a:ext cx="500066"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T</a:t>
              </a:r>
              <a:r>
                <a:rPr lang="en-US" altLang="zh-CN" sz="2000" baseline="-25000" smtClean="0">
                  <a:solidFill>
                    <a:srgbClr val="0000FF"/>
                  </a:solidFill>
                  <a:latin typeface="Consolas" panose="020B0609020204030204" pitchFamily="49" charset="0"/>
                  <a:cs typeface="Consolas" panose="020B0609020204030204" pitchFamily="49" charset="0"/>
                </a:rPr>
                <a:t>2</a:t>
              </a:r>
              <a:endParaRPr lang="zh-CN" altLang="en-US" sz="2000" baseline="-25000">
                <a:solidFill>
                  <a:srgbClr val="0000FF"/>
                </a:solidFill>
                <a:latin typeface="Consolas" panose="020B0609020204030204" pitchFamily="49" charset="0"/>
                <a:cs typeface="Consolas" panose="020B0609020204030204" pitchFamily="49" charset="0"/>
              </a:endParaRPr>
            </a:p>
          </p:txBody>
        </p:sp>
        <p:cxnSp>
          <p:nvCxnSpPr>
            <p:cNvPr id="14" name="直接连接符 13"/>
            <p:cNvCxnSpPr>
              <a:endCxn id="4" idx="1"/>
            </p:cNvCxnSpPr>
            <p:nvPr/>
          </p:nvCxnSpPr>
          <p:spPr>
            <a:xfrm rot="16200000" flipH="1">
              <a:off x="4745364" y="255239"/>
              <a:ext cx="216109" cy="134209"/>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a:endCxn id="11" idx="1"/>
            </p:cNvCxnSpPr>
            <p:nvPr/>
          </p:nvCxnSpPr>
          <p:spPr>
            <a:xfrm rot="16200000" flipH="1">
              <a:off x="1959282" y="355195"/>
              <a:ext cx="216109" cy="134209"/>
            </a:xfrm>
            <a:prstGeom prst="line">
              <a:avLst/>
            </a:prstGeom>
          </p:spPr>
          <p:style>
            <a:lnRef idx="2">
              <a:schemeClr val="dk1"/>
            </a:lnRef>
            <a:fillRef idx="0">
              <a:schemeClr val="dk1"/>
            </a:fillRef>
            <a:effectRef idx="1">
              <a:schemeClr val="dk1"/>
            </a:effectRef>
            <a:fontRef idx="minor">
              <a:schemeClr val="tx1"/>
            </a:fontRef>
          </p:style>
        </p:cxnSp>
        <p:sp>
          <p:nvSpPr>
            <p:cNvPr id="18" name="右箭头 17"/>
            <p:cNvSpPr/>
            <p:nvPr/>
          </p:nvSpPr>
          <p:spPr>
            <a:xfrm>
              <a:off x="3214678" y="714356"/>
              <a:ext cx="500066"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428596" y="1357298"/>
            <a:ext cx="8280400" cy="2192780"/>
          </a:xfrm>
          <a:prstGeom prst="rect">
            <a:avLst/>
          </a:prstGeom>
          <a:noFill/>
          <a:ln w="9525">
            <a:noFill/>
            <a:miter lim="800000"/>
          </a:ln>
          <a:effectLst/>
        </p:spPr>
        <p:txBody>
          <a:bodyPr>
            <a:spAutoFit/>
          </a:bodyPr>
          <a:lstStyle/>
          <a:p>
            <a:pPr>
              <a:lnSpc>
                <a:spcPct val="150000"/>
              </a:lnSpc>
              <a:spcBef>
                <a:spcPct val="50000"/>
              </a:spcBef>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dirty="0">
                <a:solidFill>
                  <a:srgbClr val="C00000"/>
                </a:solidFill>
                <a:latin typeface="Consolas" panose="020B0609020204030204" pitchFamily="49" charset="0"/>
                <a:ea typeface="楷体" panose="02010609060101010101" pitchFamily="49" charset="-122"/>
                <a:cs typeface="Consolas" panose="020B0609020204030204" pitchFamily="49" charset="0"/>
              </a:rPr>
              <a:t>命题</a:t>
            </a:r>
            <a:r>
              <a:rPr lang="en-US" altLang="zh-CN" sz="2200" dirty="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说明该算法满足贪心选择</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性</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质，即</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通过合并来构造一棵哈夫曼树的过程可以从合并两个权值最小的字符开始。</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ct val="50000"/>
              </a:spcBef>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dirty="0">
                <a:solidFill>
                  <a:srgbClr val="C00000"/>
                </a:solidFill>
                <a:latin typeface="Consolas" panose="020B0609020204030204" pitchFamily="49" charset="0"/>
                <a:ea typeface="楷体" panose="02010609060101010101" pitchFamily="49" charset="-122"/>
                <a:cs typeface="Consolas" panose="020B0609020204030204" pitchFamily="49" charset="0"/>
              </a:rPr>
              <a:t>命题</a:t>
            </a:r>
            <a:r>
              <a:rPr lang="en-US" altLang="zh-CN" sz="2200" dirty="0">
                <a:solidFill>
                  <a:srgbClr val="C00000"/>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说明该算法满足最优子结构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性</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质，即</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该问题的最优解包含其子问题的最优解。所以采用哈夫曼树算法产生的树一定是一棵最优树。</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285720" y="1357298"/>
            <a:ext cx="8640763" cy="1523494"/>
          </a:xfrm>
          <a:prstGeom prst="rect">
            <a:avLst/>
          </a:prstGeom>
          <a:noFill/>
          <a:ln w="9525">
            <a:noFill/>
            <a:miter lim="800000"/>
          </a:ln>
          <a:effectLst/>
        </p:spPr>
        <p:txBody>
          <a:bodyPr>
            <a:spAutoFit/>
          </a:bodyPr>
          <a:lstStyle/>
          <a:p>
            <a:pPr>
              <a:lnSpc>
                <a:spcPct val="150000"/>
              </a:lnSpc>
              <a:spcBef>
                <a:spcPct val="50000"/>
              </a:spcBef>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0000FF"/>
                </a:solidFill>
                <a:latin typeface="微软雅黑" panose="020B0503020204020204" charset="-122"/>
                <a:ea typeface="微软雅黑" panose="020B0503020204020204" charset="-122"/>
                <a:cs typeface="Consolas" panose="020B0609020204030204" pitchFamily="49" charset="0"/>
              </a:rPr>
              <a:t>　</a:t>
            </a:r>
            <a:r>
              <a:rPr lang="en-US" altLang="zh-CN" sz="2200" smtClean="0">
                <a:solidFill>
                  <a:srgbClr val="FF0000"/>
                </a:solidFill>
                <a:latin typeface="微软雅黑" panose="020B0503020204020204" charset="-122"/>
                <a:ea typeface="微软雅黑" panose="020B0503020204020204" charset="-122"/>
                <a:cs typeface="Consolas" panose="020B0609020204030204" pitchFamily="49" charset="0"/>
              </a:rPr>
              <a:t>【</a:t>
            </a:r>
            <a:r>
              <a:rPr lang="zh-CN" altLang="en-US" sz="2200" smtClean="0">
                <a:solidFill>
                  <a:srgbClr val="FF0000"/>
                </a:solidFill>
                <a:latin typeface="微软雅黑" panose="020B0503020204020204" charset="-122"/>
                <a:ea typeface="微软雅黑" panose="020B0503020204020204" charset="-122"/>
                <a:cs typeface="Consolas" panose="020B0609020204030204" pitchFamily="49" charset="0"/>
              </a:rPr>
              <a:t>算法分析</a:t>
            </a:r>
            <a:r>
              <a:rPr lang="en-US" altLang="zh-CN" sz="2200" smtClean="0">
                <a:solidFill>
                  <a:srgbClr val="FF0000"/>
                </a:solidFill>
                <a:latin typeface="微软雅黑" panose="020B0503020204020204" charset="-122"/>
                <a:ea typeface="微软雅黑" panose="020B0503020204020204"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上述</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算法采</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用</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了小</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根</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堆，因</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为从堆中删除两个结点（权值最小的两个二叉树根结点）和加入一个新结点的时间复杂度是</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err="1">
                <a:solidFill>
                  <a:srgbClr val="0000FF"/>
                </a:solidFill>
                <a:latin typeface="Consolas" panose="020B0609020204030204" pitchFamily="49" charset="0"/>
                <a:ea typeface="楷体" panose="02010609060101010101" pitchFamily="49" charset="-122"/>
                <a:cs typeface="Consolas" panose="020B0609020204030204" pitchFamily="49" charset="0"/>
              </a:rPr>
              <a:t>log</a:t>
            </a:r>
            <a:r>
              <a:rPr lang="en-US" altLang="zh-CN" sz="2000" baseline="-2500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样修改后构造哈夫曼树算法的时间复杂度为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log</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285728"/>
            <a:ext cx="4786346"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7.8 </a:t>
            </a:r>
            <a:r>
              <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求解流水作业调度问题</a:t>
            </a:r>
            <a:endPar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endParaRPr>
          </a:p>
        </p:txBody>
      </p:sp>
      <p:sp>
        <p:nvSpPr>
          <p:cNvPr id="5" name="TextBox 4"/>
          <p:cNvSpPr txBox="1"/>
          <p:nvPr/>
        </p:nvSpPr>
        <p:spPr>
          <a:xfrm>
            <a:off x="428596" y="1428736"/>
            <a:ext cx="8501122" cy="3370153"/>
          </a:xfrm>
          <a:prstGeom prst="rect">
            <a:avLst/>
          </a:prstGeom>
          <a:noFill/>
        </p:spPr>
        <p:txBody>
          <a:bodyPr wrap="square" rtlCol="0">
            <a:spAutoFit/>
          </a:bodyPr>
          <a:lstStyle/>
          <a:p>
            <a:pPr>
              <a:lnSpc>
                <a:spcPct val="150000"/>
              </a:lnSpc>
            </a:pPr>
            <a:r>
              <a:rPr lang="en-US" altLang="zh-CN" sz="2200" smtClean="0">
                <a:solidFill>
                  <a:srgbClr val="0000FF"/>
                </a:solidFill>
                <a:latin typeface="微软雅黑" panose="020B0503020204020204" charset="-122"/>
                <a:ea typeface="微软雅黑" panose="020B0503020204020204" charset="-122"/>
                <a:cs typeface="Consolas" panose="020B0609020204030204" pitchFamily="49" charset="0"/>
              </a:rPr>
              <a:t>  </a:t>
            </a:r>
            <a:r>
              <a:rPr lang="en-US" altLang="zh-CN" sz="2200" smtClean="0">
                <a:solidFill>
                  <a:srgbClr val="0000FF"/>
                </a:solidFill>
                <a:latin typeface="微软雅黑" panose="020B0503020204020204" charset="-122"/>
                <a:ea typeface="微软雅黑" panose="020B0503020204020204" charset="-122"/>
                <a:cs typeface="Consolas" panose="020B0609020204030204" pitchFamily="49" charset="0"/>
              </a:rPr>
              <a:t>   </a:t>
            </a:r>
            <a:r>
              <a:rPr lang="zh-CN" altLang="zh-CN" sz="2200" smtClean="0">
                <a:solidFill>
                  <a:srgbClr val="FF0000"/>
                </a:solidFill>
                <a:latin typeface="微软雅黑" panose="020B0503020204020204" charset="-122"/>
                <a:ea typeface="微软雅黑" panose="020B0503020204020204" charset="-122"/>
                <a:cs typeface="Consolas" panose="020B0609020204030204" pitchFamily="49" charset="0"/>
              </a:rPr>
              <a:t>【问题描述】</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个作业（编号为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）要在由两台机器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组成的流水线上完成加工。每个作业加工的顺序都是先在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上加工，然后在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上加工。</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加工作业</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所需的时间分别为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流水作业调度问题要求确定这</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个作业的最优加工顺序，使得从第一个作业在机器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上开始加工，到最后一个作业在机器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上加工完成</a:t>
            </a:r>
            <a:r>
              <a:rPr lang="zh-CN" altLang="zh-CN" sz="2000" smtClean="0">
                <a:solidFill>
                  <a:srgbClr val="C0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所需的时间最少</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。可以假定任何作业一旦开始加工，就不允许被中断，直到该作业被完成，即</a:t>
            </a:r>
            <a:r>
              <a:rPr lang="zh-CN" altLang="zh-CN" sz="2000" smtClean="0">
                <a:solidFill>
                  <a:srgbClr val="000000"/>
                </a:solidFill>
                <a:latin typeface="Consolas" panose="020B0609020204030204" pitchFamily="49" charset="0"/>
                <a:ea typeface="楷体" panose="02010609060101010101" pitchFamily="49" charset="-122"/>
                <a:cs typeface="Consolas" panose="020B0609020204030204" pitchFamily="49" charset="0"/>
              </a:rPr>
              <a:t>非优先调度</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642918"/>
            <a:ext cx="7858180" cy="1107996"/>
          </a:xfrm>
          <a:prstGeom prst="rect">
            <a:avLst/>
          </a:prstGeom>
          <a:solidFill>
            <a:schemeClr val="accent6">
              <a:lumMod val="20000"/>
              <a:lumOff val="80000"/>
            </a:schemeClr>
          </a:solidFill>
        </p:spPr>
        <p:txBody>
          <a:bodyPr wrap="square" rtlCol="0">
            <a:spAutoFit/>
          </a:bodyPr>
          <a:lstStyle/>
          <a:p>
            <a:pPr>
              <a:lnSpc>
                <a:spcPct val="150000"/>
              </a:lnSpc>
            </a:pPr>
            <a:r>
              <a:rPr lang="en-US" altLang="zh-CN" sz="2200" smtClean="0">
                <a:solidFill>
                  <a:srgbClr val="0000FF"/>
                </a:solidFill>
                <a:latin typeface="微软雅黑" panose="020B0503020204020204" charset="-122"/>
                <a:ea typeface="微软雅黑" panose="020B0503020204020204" charset="-122"/>
                <a:cs typeface="Consolas" panose="020B0609020204030204" pitchFamily="49" charset="0"/>
              </a:rPr>
              <a:t>   </a:t>
            </a:r>
            <a:r>
              <a:rPr lang="en-US" altLang="zh-CN" sz="2200" smtClean="0">
                <a:solidFill>
                  <a:srgbClr val="0000FF"/>
                </a:solidFill>
                <a:latin typeface="微软雅黑" panose="020B0503020204020204" charset="-122"/>
                <a:ea typeface="微软雅黑" panose="020B0503020204020204" charset="-122"/>
                <a:cs typeface="Consolas" panose="020B0609020204030204" pitchFamily="49" charset="0"/>
              </a:rPr>
              <a:t>  </a:t>
            </a:r>
            <a:r>
              <a:rPr lang="zh-CN" altLang="zh-CN" sz="2200" smtClean="0">
                <a:solidFill>
                  <a:srgbClr val="FF0000"/>
                </a:solidFill>
                <a:latin typeface="微软雅黑" panose="020B0503020204020204" charset="-122"/>
                <a:ea typeface="微软雅黑" panose="020B0503020204020204" charset="-122"/>
                <a:cs typeface="Consolas" panose="020B0609020204030204" pitchFamily="49" charset="0"/>
              </a:rPr>
              <a:t>【</a:t>
            </a:r>
            <a:r>
              <a:rPr lang="zh-CN" altLang="zh-CN" sz="2200" smtClean="0">
                <a:solidFill>
                  <a:srgbClr val="FF0000"/>
                </a:solidFill>
                <a:latin typeface="微软雅黑" panose="020B0503020204020204" charset="-122"/>
                <a:ea typeface="微软雅黑" panose="020B0503020204020204" charset="-122"/>
                <a:cs typeface="Consolas" panose="020B0609020204030204" pitchFamily="49" charset="0"/>
              </a:rPr>
              <a:t>问题求解】</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采用一种称为</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Johnson</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算法的贪心算法。其步骤如下：</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857224" y="2000240"/>
            <a:ext cx="7786742" cy="2599137"/>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）把所有作业按</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的时间分为两组，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对应第</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对应第</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）将</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的作业按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递增排序，</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的作业按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递减排序。</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）按顺序先执行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的作业，再执行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的作业，得到的就是耗时最少的最优调度方案。</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4" name="组合 3"/>
          <p:cNvGrpSpPr/>
          <p:nvPr/>
        </p:nvGrpSpPr>
        <p:grpSpPr>
          <a:xfrm>
            <a:off x="4643438" y="3429000"/>
            <a:ext cx="3857652" cy="2208085"/>
            <a:chOff x="4929190" y="3500437"/>
            <a:chExt cx="3857652" cy="2208085"/>
          </a:xfrm>
        </p:grpSpPr>
        <p:sp>
          <p:nvSpPr>
            <p:cNvPr id="5" name="TextBox 4"/>
            <p:cNvSpPr txBox="1"/>
            <p:nvPr/>
          </p:nvSpPr>
          <p:spPr>
            <a:xfrm>
              <a:off x="4929190" y="5000636"/>
              <a:ext cx="3857652" cy="707886"/>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实际上，</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的作业</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也</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按</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递</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增</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排序</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，从后面向前面顺序执行</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6" name="直接箭头连接符 5"/>
            <p:cNvCxnSpPr/>
            <p:nvPr/>
          </p:nvCxnSpPr>
          <p:spPr>
            <a:xfrm rot="16200000" flipV="1">
              <a:off x="6107918" y="4250536"/>
              <a:ext cx="1500198" cy="0"/>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569221"/>
            <a:ext cx="1643074" cy="430887"/>
          </a:xfrm>
          <a:prstGeom prst="rect">
            <a:avLst/>
          </a:prstGeom>
          <a:noFill/>
        </p:spPr>
        <p:txBody>
          <a:bodyPr wrap="square" rtlCol="0">
            <a:spAutoFit/>
          </a:bodyPr>
          <a:lstStyle/>
          <a:p>
            <a:r>
              <a:rPr lang="zh-CN" altLang="en-US" sz="2200" smtClean="0">
                <a:solidFill>
                  <a:srgbClr val="0000FF"/>
                </a:solidFill>
                <a:latin typeface="Consolas" panose="020B0609020204030204" pitchFamily="49" charset="0"/>
                <a:ea typeface="微软雅黑" panose="020B0503020204020204" charset="-122"/>
                <a:cs typeface="Consolas" panose="020B0609020204030204" pitchFamily="49" charset="0"/>
              </a:rPr>
              <a:t>示例：</a:t>
            </a:r>
            <a:r>
              <a:rPr lang="en-US" altLang="zh-CN" sz="2200" i="1" smtClean="0">
                <a:solidFill>
                  <a:srgbClr val="0000FF"/>
                </a:solidFill>
                <a:latin typeface="Consolas" panose="020B0609020204030204" pitchFamily="49" charset="0"/>
                <a:ea typeface="微软雅黑" panose="020B0503020204020204" charset="-122"/>
                <a:cs typeface="Consolas" panose="020B0609020204030204" pitchFamily="49" charset="0"/>
              </a:rPr>
              <a:t>n</a:t>
            </a:r>
            <a:r>
              <a:rPr lang="en-US" altLang="zh-CN" sz="2200" smtClean="0">
                <a:solidFill>
                  <a:srgbClr val="0000FF"/>
                </a:solidFill>
                <a:latin typeface="Consolas" panose="020B0609020204030204" pitchFamily="49" charset="0"/>
                <a:ea typeface="微软雅黑" panose="020B0503020204020204" charset="-122"/>
                <a:cs typeface="Consolas" panose="020B0609020204030204" pitchFamily="49" charset="0"/>
              </a:rPr>
              <a:t>=4</a:t>
            </a:r>
            <a:endParaRPr lang="zh-CN" altLang="en-US" sz="2200">
              <a:solidFill>
                <a:srgbClr val="0000FF"/>
              </a:solidFill>
              <a:latin typeface="Consolas" panose="020B0609020204030204" pitchFamily="49" charset="0"/>
              <a:ea typeface="微软雅黑" panose="020B0503020204020204" charset="-122"/>
              <a:cs typeface="Consolas" panose="020B0609020204030204" pitchFamily="49" charset="0"/>
            </a:endParaRPr>
          </a:p>
        </p:txBody>
      </p:sp>
      <p:graphicFrame>
        <p:nvGraphicFramePr>
          <p:cNvPr id="3" name="表格 2"/>
          <p:cNvGraphicFramePr>
            <a:graphicFrameLocks noGrp="1"/>
          </p:cNvGraphicFramePr>
          <p:nvPr/>
        </p:nvGraphicFramePr>
        <p:xfrm>
          <a:off x="1000100" y="1142984"/>
          <a:ext cx="6096000" cy="111252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smtClean="0">
                          <a:solidFill>
                            <a:srgbClr val="9900FF"/>
                          </a:solidFill>
                          <a:latin typeface="Consolas" panose="020B0609020204030204" pitchFamily="49" charset="0"/>
                          <a:ea typeface="楷体" panose="02010609060101010101" pitchFamily="49" charset="-122"/>
                          <a:cs typeface="Consolas" panose="020B0609020204030204" pitchFamily="49" charset="0"/>
                        </a:rPr>
                        <a:t>编号</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1</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3</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4</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M1</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5</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12</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4</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8</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M2</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6</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14</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7</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r>
            </a:tbl>
          </a:graphicData>
        </a:graphic>
      </p:graphicFrame>
      <p:graphicFrame>
        <p:nvGraphicFramePr>
          <p:cNvPr id="4" name="表格 3"/>
          <p:cNvGraphicFramePr>
            <a:graphicFrameLocks noGrp="1"/>
          </p:cNvGraphicFramePr>
          <p:nvPr/>
        </p:nvGraphicFramePr>
        <p:xfrm>
          <a:off x="1047768" y="3429000"/>
          <a:ext cx="6096000" cy="82296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indent="0" algn="ctr">
                        <a:lnSpc>
                          <a:spcPct val="150000"/>
                        </a:lnSpc>
                        <a:spcAft>
                          <a:spcPts val="0"/>
                        </a:spcAft>
                      </a:pPr>
                      <a:r>
                        <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组号</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0</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0</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时间</a:t>
                      </a:r>
                      <a:r>
                        <a:rPr lang="en-US"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time</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r>
            </a:tbl>
          </a:graphicData>
        </a:graphic>
      </p:graphicFrame>
      <p:sp>
        <p:nvSpPr>
          <p:cNvPr id="5" name="TextBox 4"/>
          <p:cNvSpPr txBox="1"/>
          <p:nvPr/>
        </p:nvSpPr>
        <p:spPr>
          <a:xfrm>
            <a:off x="500034" y="2428868"/>
            <a:ext cx="7786742" cy="822597"/>
          </a:xfrm>
          <a:prstGeom prst="rect">
            <a:avLst/>
          </a:prstGeom>
          <a:noFill/>
        </p:spPr>
        <p:txBody>
          <a:bodyPr wrap="square" rtlCol="0">
            <a:spAutoFit/>
          </a:bodyPr>
          <a:lstStyle/>
          <a:p>
            <a:pPr>
              <a:lnSpc>
                <a:spcPts val="3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）把所有作业按</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的时间分为两组，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对应第</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对应第</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14290"/>
            <a:ext cx="8429684" cy="1477328"/>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）将</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（组号</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 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的作业按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（用时间</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time</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存放）</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递增排序，</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（组号</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 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的作业按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（用时间</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time</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存放）</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递</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增</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排序。</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3" name="表格 2"/>
          <p:cNvGraphicFramePr>
            <a:graphicFrameLocks noGrp="1"/>
          </p:cNvGraphicFramePr>
          <p:nvPr/>
        </p:nvGraphicFramePr>
        <p:xfrm>
          <a:off x="1000100" y="1887852"/>
          <a:ext cx="6096000" cy="193548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smtClean="0">
                          <a:solidFill>
                            <a:srgbClr val="9900FF"/>
                          </a:solidFill>
                          <a:latin typeface="Consolas" panose="020B0609020204030204" pitchFamily="49" charset="0"/>
                          <a:ea typeface="楷体" panose="02010609060101010101" pitchFamily="49" charset="-122"/>
                          <a:cs typeface="Consolas" panose="020B0609020204030204" pitchFamily="49" charset="0"/>
                        </a:rPr>
                        <a:t>编号</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anose="020B0609020204030204" pitchFamily="49" charset="0"/>
                          <a:ea typeface="楷体" panose="02010609060101010101" pitchFamily="49" charset="-122"/>
                          <a:cs typeface="Consolas" panose="020B0609020204030204" pitchFamily="49" charset="0"/>
                        </a:rPr>
                        <a:t>4</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M1</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anose="020B0609020204030204" pitchFamily="49" charset="0"/>
                          <a:ea typeface="楷体" panose="02010609060101010101" pitchFamily="49" charset="-122"/>
                          <a:cs typeface="Consolas" panose="020B0609020204030204" pitchFamily="49" charset="0"/>
                        </a:rPr>
                        <a:t>5</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anose="020B0609020204030204" pitchFamily="49" charset="0"/>
                          <a:ea typeface="楷体" panose="02010609060101010101" pitchFamily="49" charset="-122"/>
                          <a:cs typeface="Consolas" panose="020B0609020204030204" pitchFamily="49" charset="0"/>
                        </a:rPr>
                        <a:t>12</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anose="020B0609020204030204" pitchFamily="49" charset="0"/>
                          <a:ea typeface="楷体" panose="02010609060101010101" pitchFamily="49" charset="-122"/>
                          <a:cs typeface="Consolas" panose="020B0609020204030204" pitchFamily="49" charset="0"/>
                        </a:rPr>
                        <a:t>8</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M2</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anose="020B0609020204030204" pitchFamily="49" charset="0"/>
                          <a:ea typeface="楷体" panose="02010609060101010101" pitchFamily="49" charset="-122"/>
                          <a:cs typeface="Consolas" panose="020B0609020204030204" pitchFamily="49" charset="0"/>
                        </a:rPr>
                        <a:t>6</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anose="020B0609020204030204" pitchFamily="49" charset="0"/>
                          <a:ea typeface="楷体" panose="02010609060101010101" pitchFamily="49" charset="-122"/>
                          <a:cs typeface="Consolas" panose="020B0609020204030204" pitchFamily="49" charset="0"/>
                        </a:rPr>
                        <a:t>14</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anose="020B0609020204030204" pitchFamily="49" charset="0"/>
                          <a:ea typeface="楷体" panose="02010609060101010101" pitchFamily="49" charset="-122"/>
                          <a:cs typeface="Consolas" panose="020B0609020204030204" pitchFamily="49" charset="0"/>
                        </a:rPr>
                        <a:t>7</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组号</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0</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0</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时间</a:t>
                      </a:r>
                      <a:r>
                        <a:rPr lang="en-US"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time</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r>
            </a:tbl>
          </a:graphicData>
        </a:graphic>
      </p:graphicFrame>
      <p:graphicFrame>
        <p:nvGraphicFramePr>
          <p:cNvPr id="5" name="表格 4"/>
          <p:cNvGraphicFramePr>
            <a:graphicFrameLocks noGrp="1"/>
          </p:cNvGraphicFramePr>
          <p:nvPr/>
        </p:nvGraphicFramePr>
        <p:xfrm>
          <a:off x="1047768" y="4065288"/>
          <a:ext cx="6096000" cy="193548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smtClean="0">
                          <a:solidFill>
                            <a:srgbClr val="9900FF"/>
                          </a:solidFill>
                          <a:latin typeface="Consolas" panose="020B0609020204030204" pitchFamily="49" charset="0"/>
                          <a:ea typeface="楷体" panose="02010609060101010101" pitchFamily="49" charset="-122"/>
                          <a:cs typeface="Consolas" panose="020B0609020204030204" pitchFamily="49" charset="0"/>
                        </a:rPr>
                        <a:t>编号</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anose="020B0609020204030204" pitchFamily="49" charset="0"/>
                          <a:ea typeface="楷体" panose="02010609060101010101" pitchFamily="49" charset="-122"/>
                          <a:cs typeface="Consolas" panose="020B0609020204030204" pitchFamily="49" charset="0"/>
                        </a:rPr>
                        <a:t>4</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M1</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anose="020B0609020204030204" pitchFamily="49" charset="0"/>
                          <a:ea typeface="楷体" panose="02010609060101010101" pitchFamily="49" charset="-122"/>
                          <a:cs typeface="Consolas" panose="020B0609020204030204" pitchFamily="49" charset="0"/>
                        </a:rPr>
                        <a:t>12</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anose="020B0609020204030204" pitchFamily="49" charset="0"/>
                          <a:ea typeface="楷体" panose="02010609060101010101" pitchFamily="49" charset="-122"/>
                          <a:cs typeface="Consolas" panose="020B0609020204030204" pitchFamily="49" charset="0"/>
                        </a:rPr>
                        <a:t>5</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anose="020B0609020204030204" pitchFamily="49" charset="0"/>
                          <a:ea typeface="楷体" panose="02010609060101010101" pitchFamily="49" charset="-122"/>
                          <a:cs typeface="Consolas" panose="020B0609020204030204" pitchFamily="49" charset="0"/>
                        </a:rPr>
                        <a:t>8</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M2</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anose="020B0609020204030204" pitchFamily="49" charset="0"/>
                          <a:ea typeface="楷体" panose="02010609060101010101" pitchFamily="49" charset="-122"/>
                          <a:cs typeface="Consolas" panose="020B0609020204030204" pitchFamily="49" charset="0"/>
                        </a:rPr>
                        <a:t>14</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anose="020B0609020204030204" pitchFamily="49" charset="0"/>
                          <a:ea typeface="楷体" panose="02010609060101010101" pitchFamily="49" charset="-122"/>
                          <a:cs typeface="Consolas" panose="020B0609020204030204" pitchFamily="49" charset="0"/>
                        </a:rPr>
                        <a:t>6</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anose="020B0609020204030204" pitchFamily="49" charset="0"/>
                          <a:ea typeface="楷体" panose="02010609060101010101" pitchFamily="49" charset="-122"/>
                          <a:cs typeface="Consolas" panose="020B0609020204030204" pitchFamily="49" charset="0"/>
                        </a:rPr>
                        <a:t>7</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组号</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0</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0</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时间</a:t>
                      </a:r>
                      <a:r>
                        <a:rPr lang="en-US"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time</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r>
            </a:tbl>
          </a:graphicData>
        </a:graphic>
      </p:graphicFrame>
      <p:sp>
        <p:nvSpPr>
          <p:cNvPr id="6" name="左弧形箭头 5"/>
          <p:cNvSpPr/>
          <p:nvPr/>
        </p:nvSpPr>
        <p:spPr>
          <a:xfrm>
            <a:off x="428596" y="3500438"/>
            <a:ext cx="500066" cy="1071570"/>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98759"/>
            <a:ext cx="8143932" cy="1015663"/>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）按顺序先执行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的作业</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（顺序）</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，再执行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的作业</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（反序）</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，得到的就是耗时最少的最优调度方案。</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4" name="表格 3"/>
          <p:cNvGraphicFramePr>
            <a:graphicFrameLocks noGrp="1"/>
          </p:cNvGraphicFramePr>
          <p:nvPr/>
        </p:nvGraphicFramePr>
        <p:xfrm>
          <a:off x="1404958" y="3786190"/>
          <a:ext cx="6096000" cy="193548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smtClean="0">
                          <a:solidFill>
                            <a:srgbClr val="9900FF"/>
                          </a:solidFill>
                          <a:latin typeface="Consolas" panose="020B0609020204030204" pitchFamily="49" charset="0"/>
                          <a:ea typeface="楷体" panose="02010609060101010101" pitchFamily="49" charset="-122"/>
                          <a:cs typeface="Consolas" panose="020B0609020204030204" pitchFamily="49" charset="0"/>
                        </a:rPr>
                        <a:t>编号</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anose="020B0609020204030204" pitchFamily="49" charset="0"/>
                          <a:ea typeface="楷体" panose="02010609060101010101" pitchFamily="49" charset="-122"/>
                          <a:cs typeface="Consolas" panose="020B0609020204030204" pitchFamily="49" charset="0"/>
                        </a:rPr>
                        <a:t>4</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M1</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anose="020B0609020204030204" pitchFamily="49" charset="0"/>
                          <a:ea typeface="楷体" panose="02010609060101010101" pitchFamily="49" charset="-122"/>
                          <a:cs typeface="Consolas" panose="020B0609020204030204" pitchFamily="49" charset="0"/>
                        </a:rPr>
                        <a:t>5</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anose="020B0609020204030204" pitchFamily="49" charset="0"/>
                          <a:ea typeface="楷体" panose="02010609060101010101" pitchFamily="49" charset="-122"/>
                          <a:cs typeface="Consolas" panose="020B0609020204030204" pitchFamily="49" charset="0"/>
                        </a:rPr>
                        <a:t>8</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anose="020B0609020204030204" pitchFamily="49" charset="0"/>
                          <a:ea typeface="楷体" panose="02010609060101010101" pitchFamily="49" charset="-122"/>
                          <a:cs typeface="Consolas" panose="020B0609020204030204" pitchFamily="49" charset="0"/>
                        </a:rPr>
                        <a:t>12</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M2</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anose="020B0609020204030204" pitchFamily="49" charset="0"/>
                          <a:ea typeface="楷体" panose="02010609060101010101" pitchFamily="49" charset="-122"/>
                          <a:cs typeface="Consolas" panose="020B0609020204030204" pitchFamily="49" charset="0"/>
                        </a:rPr>
                        <a:t>14</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anose="020B0609020204030204" pitchFamily="49" charset="0"/>
                          <a:ea typeface="楷体" panose="02010609060101010101" pitchFamily="49" charset="-122"/>
                          <a:cs typeface="Consolas" panose="020B0609020204030204" pitchFamily="49" charset="0"/>
                        </a:rPr>
                        <a:t>6</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anose="020B0609020204030204" pitchFamily="49" charset="0"/>
                          <a:ea typeface="楷体" panose="02010609060101010101" pitchFamily="49" charset="-122"/>
                          <a:cs typeface="Consolas" panose="020B0609020204030204" pitchFamily="49" charset="0"/>
                        </a:rPr>
                        <a:t>7</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组号</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0</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0</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时间</a:t>
                      </a:r>
                      <a:r>
                        <a:rPr lang="en-US"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time</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r>
            </a:tbl>
          </a:graphicData>
        </a:graphic>
      </p:graphicFrame>
      <p:sp>
        <p:nvSpPr>
          <p:cNvPr id="5" name="左弧形箭头 4"/>
          <p:cNvSpPr/>
          <p:nvPr/>
        </p:nvSpPr>
        <p:spPr>
          <a:xfrm>
            <a:off x="785786" y="3078464"/>
            <a:ext cx="428628" cy="1071570"/>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Consolas" panose="020B0609020204030204" pitchFamily="49" charset="0"/>
              <a:cs typeface="Consolas" panose="020B0609020204030204" pitchFamily="49" charset="0"/>
            </a:endParaRPr>
          </a:p>
        </p:txBody>
      </p:sp>
      <p:graphicFrame>
        <p:nvGraphicFramePr>
          <p:cNvPr id="6" name="表格 5"/>
          <p:cNvGraphicFramePr>
            <a:graphicFrameLocks noGrp="1"/>
          </p:cNvGraphicFramePr>
          <p:nvPr/>
        </p:nvGraphicFramePr>
        <p:xfrm>
          <a:off x="1404958" y="1428736"/>
          <a:ext cx="6096000" cy="193548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smtClean="0">
                          <a:solidFill>
                            <a:srgbClr val="9900FF"/>
                          </a:solidFill>
                          <a:latin typeface="Consolas" panose="020B0609020204030204" pitchFamily="49" charset="0"/>
                          <a:ea typeface="楷体" panose="02010609060101010101" pitchFamily="49" charset="-122"/>
                          <a:cs typeface="Consolas" panose="020B0609020204030204" pitchFamily="49" charset="0"/>
                        </a:rPr>
                        <a:t>编号</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anose="020B0609020204030204" pitchFamily="49" charset="0"/>
                          <a:ea typeface="楷体" panose="02010609060101010101" pitchFamily="49" charset="-122"/>
                          <a:cs typeface="Consolas" panose="020B0609020204030204" pitchFamily="49" charset="0"/>
                        </a:rPr>
                        <a:t>4</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M1</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anose="020B0609020204030204" pitchFamily="49" charset="0"/>
                          <a:ea typeface="楷体" panose="02010609060101010101" pitchFamily="49" charset="-122"/>
                          <a:cs typeface="Consolas" panose="020B0609020204030204" pitchFamily="49" charset="0"/>
                        </a:rPr>
                        <a:t>12</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anose="020B0609020204030204" pitchFamily="49" charset="0"/>
                          <a:ea typeface="楷体" panose="02010609060101010101" pitchFamily="49" charset="-122"/>
                          <a:cs typeface="Consolas" panose="020B0609020204030204" pitchFamily="49" charset="0"/>
                        </a:rPr>
                        <a:t>5</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anose="020B0609020204030204" pitchFamily="49" charset="0"/>
                          <a:ea typeface="楷体" panose="02010609060101010101" pitchFamily="49" charset="-122"/>
                          <a:cs typeface="Consolas" panose="020B0609020204030204" pitchFamily="49" charset="0"/>
                        </a:rPr>
                        <a:t>8</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M2</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anose="020B0609020204030204" pitchFamily="49" charset="0"/>
                          <a:ea typeface="楷体" panose="02010609060101010101" pitchFamily="49" charset="-122"/>
                          <a:cs typeface="Consolas" panose="020B0609020204030204" pitchFamily="49" charset="0"/>
                        </a:rPr>
                        <a:t>14</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anose="020B0609020204030204" pitchFamily="49" charset="0"/>
                          <a:ea typeface="楷体" panose="02010609060101010101" pitchFamily="49" charset="-122"/>
                          <a:cs typeface="Consolas" panose="020B0609020204030204" pitchFamily="49" charset="0"/>
                        </a:rPr>
                        <a:t>6</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anose="020B0609020204030204" pitchFamily="49" charset="0"/>
                          <a:ea typeface="楷体" panose="02010609060101010101" pitchFamily="49" charset="-122"/>
                          <a:cs typeface="Consolas" panose="020B0609020204030204" pitchFamily="49" charset="0"/>
                        </a:rPr>
                        <a:t>7</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组号</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0</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0</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时间</a:t>
                      </a:r>
                      <a:r>
                        <a:rPr lang="en-US"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time</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r>
            </a:tbl>
          </a:graphicData>
        </a:graphic>
      </p:graphicFrame>
      <p:sp>
        <p:nvSpPr>
          <p:cNvPr id="7" name="TextBox 6"/>
          <p:cNvSpPr txBox="1"/>
          <p:nvPr/>
        </p:nvSpPr>
        <p:spPr>
          <a:xfrm>
            <a:off x="1285852" y="6000768"/>
            <a:ext cx="3500462" cy="400110"/>
          </a:xfrm>
          <a:prstGeom prst="rect">
            <a:avLst/>
          </a:prstGeom>
          <a:noFill/>
        </p:spPr>
        <p:txBody>
          <a:bodyPr wrap="square" rtlCol="0">
            <a:spAutoFit/>
          </a:bodyPr>
          <a:lstStyle/>
          <a:p>
            <a:r>
              <a:rPr lang="zh-CN" altLang="zh-CN" sz="2000" smtClean="0">
                <a:solidFill>
                  <a:srgbClr val="0000FF"/>
                </a:solidFill>
                <a:latin typeface="Consolas" panose="020B0609020204030204" pitchFamily="49" charset="0"/>
                <a:ea typeface="微软雅黑" panose="020B0503020204020204" charset="-122"/>
                <a:cs typeface="Consolas" panose="020B0609020204030204" pitchFamily="49" charset="0"/>
              </a:rPr>
              <a:t>最优调度方案</a:t>
            </a:r>
            <a:r>
              <a:rPr lang="zh-CN" altLang="en-US" sz="2000" smtClean="0">
                <a:solidFill>
                  <a:srgbClr val="0000FF"/>
                </a:solidFill>
                <a:latin typeface="Consolas" panose="020B0609020204030204" pitchFamily="49" charset="0"/>
                <a:ea typeface="微软雅黑" panose="020B0503020204020204" charset="-122"/>
                <a:cs typeface="Consolas" panose="020B0609020204030204" pitchFamily="49" charset="0"/>
              </a:rPr>
              <a:t>：</a:t>
            </a:r>
            <a:r>
              <a:rPr lang="en-US" altLang="zh-CN" sz="2000" smtClean="0">
                <a:solidFill>
                  <a:srgbClr val="0000FF"/>
                </a:solidFill>
                <a:latin typeface="Consolas" panose="020B0609020204030204" pitchFamily="49" charset="0"/>
                <a:ea typeface="微软雅黑" panose="020B0503020204020204" charset="-122"/>
                <a:cs typeface="Consolas" panose="020B0609020204030204" pitchFamily="49" charset="0"/>
              </a:rPr>
              <a:t>3 1 4 2</a:t>
            </a:r>
            <a:endParaRPr lang="zh-CN" altLang="en-US" sz="2000">
              <a:latin typeface="Consolas" panose="020B0609020204030204" pitchFamily="49" charset="0"/>
              <a:ea typeface="微软雅黑" panose="020B050302020402020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285728"/>
            <a:ext cx="4071966"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7.2 </a:t>
            </a:r>
            <a:r>
              <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求解活动安排问题</a:t>
            </a:r>
            <a:endPar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endParaRPr>
          </a:p>
        </p:txBody>
      </p:sp>
      <p:sp>
        <p:nvSpPr>
          <p:cNvPr id="5" name="TextBox 4"/>
          <p:cNvSpPr txBox="1"/>
          <p:nvPr/>
        </p:nvSpPr>
        <p:spPr>
          <a:xfrm>
            <a:off x="571472" y="1285860"/>
            <a:ext cx="7929618" cy="3831818"/>
          </a:xfrm>
          <a:prstGeom prst="rect">
            <a:avLst/>
          </a:prstGeom>
          <a:noFill/>
        </p:spPr>
        <p:txBody>
          <a:bodyPr wrap="square" rtlCol="0">
            <a:spAutoFit/>
          </a:bodyPr>
          <a:lstStyle/>
          <a:p>
            <a:pPr>
              <a:lnSpc>
                <a:spcPct val="150000"/>
              </a:lnSpc>
            </a:pPr>
            <a:r>
              <a:rPr lang="en-US" altLang="zh-CN" sz="2200" smtClean="0">
                <a:solidFill>
                  <a:srgbClr val="0000FF"/>
                </a:solidFill>
                <a:latin typeface="微软雅黑" panose="020B0503020204020204" charset="-122"/>
                <a:ea typeface="微软雅黑" panose="020B0503020204020204" charset="-122"/>
                <a:cs typeface="Consolas" panose="020B0609020204030204" pitchFamily="49" charset="0"/>
              </a:rPr>
              <a:t>   </a:t>
            </a:r>
            <a:r>
              <a:rPr lang="zh-CN" altLang="zh-CN" sz="2200" smtClean="0">
                <a:solidFill>
                  <a:srgbClr val="FF0000"/>
                </a:solidFill>
                <a:latin typeface="微软雅黑" panose="020B0503020204020204" charset="-122"/>
                <a:ea typeface="微软雅黑" panose="020B0503020204020204" charset="-122"/>
                <a:cs typeface="Consolas" panose="020B0609020204030204" pitchFamily="49" charset="0"/>
              </a:rPr>
              <a:t>【问题描述】</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假设有一个需要使用某一资源的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个活动所组成的集合</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。该资源任何时刻只能被一个活动所占用，活动</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有一个开始时间</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和结束时间</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），其执行时间为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，假设最早活动执行时间为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一旦某个活动开始执行，中间不能被打断，直到其执行完毕。若活动</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和活动</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或</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，则称这两个活动</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兼容</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设计算法求一种最优活动安排方案，使得</a:t>
            </a:r>
            <a:r>
              <a:rPr lang="zh-CN" altLang="zh-CN" sz="2000" smtClean="0">
                <a:solidFill>
                  <a:srgbClr val="99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所有安排的活动个数最多</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8" y="71414"/>
            <a:ext cx="8929718" cy="2015936"/>
          </a:xfrm>
          <a:prstGeom prst="rect">
            <a:avLst/>
          </a:prstGeom>
          <a:solidFill>
            <a:schemeClr val="accent6">
              <a:lumMod val="20000"/>
              <a:lumOff val="80000"/>
            </a:schemeClr>
          </a:solidFill>
        </p:spPr>
        <p:txBody>
          <a:bodyPr wrap="square" rtlCol="0">
            <a:spAutoFit/>
          </a:bodyPr>
          <a:lstStyle/>
          <a:p>
            <a:pPr>
              <a:lnSpc>
                <a:spcPts val="3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求在最优调度下总时间，用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f1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累计</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上的执行时间（初始时</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f1=0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f2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累计</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上的执行时间（初始时</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f2=0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），最终</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f2</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即为最优调度下的消耗总时间</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对于最优调度方案</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best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扫描</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best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的元素，</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f1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f2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的计算如下：</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       f1=f1+</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[best[</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       f2=max{f1</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f2}+</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[best[</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1214414" y="4429132"/>
            <a:ext cx="6286544" cy="2015936"/>
          </a:xfrm>
          <a:prstGeom prst="rect">
            <a:avLst/>
          </a:prstGeom>
          <a:noFill/>
        </p:spPr>
        <p:txBody>
          <a:bodyPr wrap="square" rtlCol="0">
            <a:spAutoFit/>
          </a:bodyPr>
          <a:lstStyle/>
          <a:p>
            <a:pPr>
              <a:lnSpc>
                <a:spcPts val="3000"/>
              </a:lnSpc>
            </a:pPr>
            <a:r>
              <a:rPr lang="en-US" altLang="zh-CN" sz="2000" smtClean="0">
                <a:solidFill>
                  <a:srgbClr val="0000FF"/>
                </a:solidFill>
                <a:latin typeface="Consolas" panose="020B0609020204030204" pitchFamily="49" charset="0"/>
                <a:ea typeface="微软雅黑" panose="020B0503020204020204" charset="-122"/>
                <a:cs typeface="Consolas" panose="020B0609020204030204" pitchFamily="49" charset="0"/>
              </a:rPr>
              <a:t>f1=f2=0</a:t>
            </a:r>
            <a:endParaRPr lang="en-US" altLang="zh-CN" sz="2000" smtClean="0">
              <a:solidFill>
                <a:srgbClr val="0000FF"/>
              </a:solidFill>
              <a:latin typeface="Consolas" panose="020B0609020204030204" pitchFamily="49" charset="0"/>
              <a:ea typeface="微软雅黑" panose="020B0503020204020204" charset="-122"/>
              <a:cs typeface="Consolas" panose="020B0609020204030204" pitchFamily="49" charset="0"/>
            </a:endParaRPr>
          </a:p>
          <a:p>
            <a:pPr>
              <a:lnSpc>
                <a:spcPts val="3000"/>
              </a:lnSpc>
            </a:pPr>
            <a:r>
              <a:rPr lang="zh-CN" altLang="en-US" sz="2000" smtClean="0">
                <a:solidFill>
                  <a:srgbClr val="9900FF"/>
                </a:solidFill>
                <a:latin typeface="Consolas" panose="020B0609020204030204" pitchFamily="49" charset="0"/>
                <a:ea typeface="微软雅黑" panose="020B0503020204020204" charset="-122"/>
                <a:cs typeface="Consolas" panose="020B0609020204030204" pitchFamily="49" charset="0"/>
              </a:rPr>
              <a:t>作业</a:t>
            </a:r>
            <a:r>
              <a:rPr lang="en-US" altLang="zh-CN" sz="2000" smtClean="0">
                <a:solidFill>
                  <a:srgbClr val="9900FF"/>
                </a:solidFill>
                <a:latin typeface="Consolas" panose="020B0609020204030204" pitchFamily="49" charset="0"/>
                <a:ea typeface="微软雅黑" panose="020B0503020204020204" charset="-122"/>
                <a:cs typeface="Consolas" panose="020B0609020204030204" pitchFamily="49" charset="0"/>
              </a:rPr>
              <a:t>3</a:t>
            </a:r>
            <a:r>
              <a:rPr lang="zh-CN" altLang="en-US" sz="2000" smtClean="0">
                <a:solidFill>
                  <a:srgbClr val="0000FF"/>
                </a:solidFill>
                <a:latin typeface="Consolas" panose="020B0609020204030204" pitchFamily="49" charset="0"/>
                <a:ea typeface="微软雅黑" panose="020B0503020204020204" charset="-122"/>
                <a:cs typeface="Consolas" panose="020B0609020204030204" pitchFamily="49" charset="0"/>
              </a:rPr>
              <a:t>：</a:t>
            </a:r>
            <a:r>
              <a:rPr lang="en-US" altLang="zh-CN" sz="2000" smtClean="0">
                <a:solidFill>
                  <a:srgbClr val="0000FF"/>
                </a:solidFill>
                <a:latin typeface="Consolas" panose="020B0609020204030204" pitchFamily="49" charset="0"/>
                <a:ea typeface="微软雅黑" panose="020B0503020204020204" charset="-122"/>
                <a:cs typeface="Consolas" panose="020B0609020204030204" pitchFamily="49" charset="0"/>
              </a:rPr>
              <a:t>f1=0+4=4</a:t>
            </a:r>
            <a:r>
              <a:rPr lang="zh-CN" altLang="en-US" sz="2000" smtClean="0">
                <a:solidFill>
                  <a:srgbClr val="0000FF"/>
                </a:solidFill>
                <a:latin typeface="Consolas" panose="020B0609020204030204" pitchFamily="49" charset="0"/>
                <a:ea typeface="微软雅黑" panose="020B0503020204020204" charset="-122"/>
                <a:cs typeface="Consolas" panose="020B0609020204030204" pitchFamily="49" charset="0"/>
              </a:rPr>
              <a:t>，</a:t>
            </a:r>
            <a:r>
              <a:rPr lang="en-US" altLang="zh-CN" sz="2000" smtClean="0">
                <a:solidFill>
                  <a:srgbClr val="0000FF"/>
                </a:solidFill>
                <a:latin typeface="Consolas" panose="020B0609020204030204" pitchFamily="49" charset="0"/>
                <a:ea typeface="微软雅黑" panose="020B0503020204020204" charset="-122"/>
                <a:cs typeface="Consolas" panose="020B0609020204030204" pitchFamily="49" charset="0"/>
              </a:rPr>
              <a:t>f2=max{4,0}+14=18</a:t>
            </a:r>
            <a:endParaRPr lang="en-US" altLang="zh-CN" sz="2000" smtClean="0">
              <a:solidFill>
                <a:srgbClr val="0000FF"/>
              </a:solidFill>
              <a:latin typeface="Consolas" panose="020B0609020204030204" pitchFamily="49" charset="0"/>
              <a:ea typeface="微软雅黑" panose="020B0503020204020204" charset="-122"/>
              <a:cs typeface="Consolas" panose="020B0609020204030204" pitchFamily="49" charset="0"/>
            </a:endParaRPr>
          </a:p>
          <a:p>
            <a:pPr>
              <a:lnSpc>
                <a:spcPts val="3000"/>
              </a:lnSpc>
            </a:pPr>
            <a:r>
              <a:rPr lang="zh-CN" altLang="en-US" sz="2000" smtClean="0">
                <a:solidFill>
                  <a:srgbClr val="9900FF"/>
                </a:solidFill>
                <a:latin typeface="Consolas" panose="020B0609020204030204" pitchFamily="49" charset="0"/>
                <a:ea typeface="微软雅黑" panose="020B0503020204020204" charset="-122"/>
                <a:cs typeface="Consolas" panose="020B0609020204030204" pitchFamily="49" charset="0"/>
              </a:rPr>
              <a:t>作业</a:t>
            </a:r>
            <a:r>
              <a:rPr lang="en-US" altLang="zh-CN" sz="2000" smtClean="0">
                <a:solidFill>
                  <a:srgbClr val="9900FF"/>
                </a:solidFill>
                <a:latin typeface="Consolas" panose="020B0609020204030204" pitchFamily="49" charset="0"/>
                <a:ea typeface="微软雅黑" panose="020B0503020204020204" charset="-122"/>
                <a:cs typeface="Consolas" panose="020B0609020204030204" pitchFamily="49" charset="0"/>
              </a:rPr>
              <a:t>1</a:t>
            </a:r>
            <a:r>
              <a:rPr lang="zh-CN" altLang="en-US" sz="2000" smtClean="0">
                <a:solidFill>
                  <a:srgbClr val="0000FF"/>
                </a:solidFill>
                <a:latin typeface="Consolas" panose="020B0609020204030204" pitchFamily="49" charset="0"/>
                <a:ea typeface="微软雅黑" panose="020B0503020204020204" charset="-122"/>
                <a:cs typeface="Consolas" panose="020B0609020204030204" pitchFamily="49" charset="0"/>
              </a:rPr>
              <a:t>：</a:t>
            </a:r>
            <a:r>
              <a:rPr lang="en-US" altLang="zh-CN" sz="2000" smtClean="0">
                <a:solidFill>
                  <a:srgbClr val="0000FF"/>
                </a:solidFill>
                <a:latin typeface="Consolas" panose="020B0609020204030204" pitchFamily="49" charset="0"/>
                <a:ea typeface="微软雅黑" panose="020B0503020204020204" charset="-122"/>
                <a:cs typeface="Consolas" panose="020B0609020204030204" pitchFamily="49" charset="0"/>
              </a:rPr>
              <a:t>f1=4+5=9</a:t>
            </a:r>
            <a:r>
              <a:rPr lang="zh-CN" altLang="en-US" sz="2000" smtClean="0">
                <a:solidFill>
                  <a:srgbClr val="0000FF"/>
                </a:solidFill>
                <a:latin typeface="Consolas" panose="020B0609020204030204" pitchFamily="49" charset="0"/>
                <a:ea typeface="微软雅黑" panose="020B0503020204020204" charset="-122"/>
                <a:cs typeface="Consolas" panose="020B0609020204030204" pitchFamily="49" charset="0"/>
              </a:rPr>
              <a:t>，</a:t>
            </a:r>
            <a:r>
              <a:rPr lang="en-US" altLang="zh-CN" sz="2000" smtClean="0">
                <a:solidFill>
                  <a:srgbClr val="0000FF"/>
                </a:solidFill>
                <a:latin typeface="Consolas" panose="020B0609020204030204" pitchFamily="49" charset="0"/>
                <a:ea typeface="微软雅黑" panose="020B0503020204020204" charset="-122"/>
                <a:cs typeface="Consolas" panose="020B0609020204030204" pitchFamily="49" charset="0"/>
              </a:rPr>
              <a:t>f2=max{9,18}+6=24</a:t>
            </a:r>
            <a:endParaRPr lang="en-US" altLang="zh-CN" sz="2000" smtClean="0">
              <a:solidFill>
                <a:srgbClr val="0000FF"/>
              </a:solidFill>
              <a:latin typeface="Consolas" panose="020B0609020204030204" pitchFamily="49" charset="0"/>
              <a:ea typeface="微软雅黑" panose="020B0503020204020204" charset="-122"/>
              <a:cs typeface="Consolas" panose="020B0609020204030204" pitchFamily="49" charset="0"/>
            </a:endParaRPr>
          </a:p>
          <a:p>
            <a:pPr>
              <a:lnSpc>
                <a:spcPts val="3000"/>
              </a:lnSpc>
            </a:pPr>
            <a:r>
              <a:rPr lang="zh-CN" altLang="en-US" sz="2000" smtClean="0">
                <a:solidFill>
                  <a:srgbClr val="9900FF"/>
                </a:solidFill>
                <a:latin typeface="Consolas" panose="020B0609020204030204" pitchFamily="49" charset="0"/>
                <a:ea typeface="微软雅黑" panose="020B0503020204020204" charset="-122"/>
                <a:cs typeface="Consolas" panose="020B0609020204030204" pitchFamily="49" charset="0"/>
              </a:rPr>
              <a:t>作业</a:t>
            </a:r>
            <a:r>
              <a:rPr lang="en-US" altLang="zh-CN" sz="2000" smtClean="0">
                <a:solidFill>
                  <a:srgbClr val="9900FF"/>
                </a:solidFill>
                <a:latin typeface="Consolas" panose="020B0609020204030204" pitchFamily="49" charset="0"/>
                <a:ea typeface="微软雅黑" panose="020B0503020204020204" charset="-122"/>
                <a:cs typeface="Consolas" panose="020B0609020204030204" pitchFamily="49" charset="0"/>
              </a:rPr>
              <a:t>4</a:t>
            </a:r>
            <a:r>
              <a:rPr lang="zh-CN" altLang="en-US" sz="2000" smtClean="0">
                <a:solidFill>
                  <a:srgbClr val="0000FF"/>
                </a:solidFill>
                <a:latin typeface="Consolas" panose="020B0609020204030204" pitchFamily="49" charset="0"/>
                <a:ea typeface="微软雅黑" panose="020B0503020204020204" charset="-122"/>
                <a:cs typeface="Consolas" panose="020B0609020204030204" pitchFamily="49" charset="0"/>
              </a:rPr>
              <a:t>：</a:t>
            </a:r>
            <a:r>
              <a:rPr lang="en-US" altLang="zh-CN" sz="2000" smtClean="0">
                <a:solidFill>
                  <a:srgbClr val="0000FF"/>
                </a:solidFill>
                <a:latin typeface="Consolas" panose="020B0609020204030204" pitchFamily="49" charset="0"/>
                <a:ea typeface="微软雅黑" panose="020B0503020204020204" charset="-122"/>
                <a:cs typeface="Consolas" panose="020B0609020204030204" pitchFamily="49" charset="0"/>
              </a:rPr>
              <a:t>f1=9+8=17</a:t>
            </a:r>
            <a:r>
              <a:rPr lang="zh-CN" altLang="en-US" sz="2000" smtClean="0">
                <a:solidFill>
                  <a:srgbClr val="0000FF"/>
                </a:solidFill>
                <a:latin typeface="Consolas" panose="020B0609020204030204" pitchFamily="49" charset="0"/>
                <a:ea typeface="微软雅黑" panose="020B0503020204020204" charset="-122"/>
                <a:cs typeface="Consolas" panose="020B0609020204030204" pitchFamily="49" charset="0"/>
              </a:rPr>
              <a:t>，</a:t>
            </a:r>
            <a:r>
              <a:rPr lang="en-US" altLang="zh-CN" sz="2000" smtClean="0">
                <a:solidFill>
                  <a:srgbClr val="0000FF"/>
                </a:solidFill>
                <a:latin typeface="Consolas" panose="020B0609020204030204" pitchFamily="49" charset="0"/>
                <a:ea typeface="微软雅黑" panose="020B0503020204020204" charset="-122"/>
                <a:cs typeface="Consolas" panose="020B0609020204030204" pitchFamily="49" charset="0"/>
              </a:rPr>
              <a:t>f2=max{17,24}+7=31</a:t>
            </a:r>
            <a:endParaRPr lang="en-US" altLang="zh-CN" sz="2000" smtClean="0">
              <a:solidFill>
                <a:srgbClr val="0000FF"/>
              </a:solidFill>
              <a:latin typeface="Consolas" panose="020B0609020204030204" pitchFamily="49" charset="0"/>
              <a:ea typeface="微软雅黑" panose="020B0503020204020204" charset="-122"/>
              <a:cs typeface="Consolas" panose="020B0609020204030204" pitchFamily="49" charset="0"/>
            </a:endParaRPr>
          </a:p>
          <a:p>
            <a:pPr>
              <a:lnSpc>
                <a:spcPts val="3000"/>
              </a:lnSpc>
            </a:pPr>
            <a:r>
              <a:rPr lang="zh-CN" altLang="en-US" sz="2000" smtClean="0">
                <a:solidFill>
                  <a:srgbClr val="9900FF"/>
                </a:solidFill>
                <a:latin typeface="Consolas" panose="020B0609020204030204" pitchFamily="49" charset="0"/>
                <a:ea typeface="微软雅黑" panose="020B0503020204020204" charset="-122"/>
                <a:cs typeface="Consolas" panose="020B0609020204030204" pitchFamily="49" charset="0"/>
              </a:rPr>
              <a:t>作业</a:t>
            </a:r>
            <a:r>
              <a:rPr lang="en-US" altLang="zh-CN" sz="2000" smtClean="0">
                <a:solidFill>
                  <a:srgbClr val="9900FF"/>
                </a:solidFill>
                <a:latin typeface="Consolas" panose="020B0609020204030204" pitchFamily="49" charset="0"/>
                <a:ea typeface="微软雅黑" panose="020B0503020204020204" charset="-122"/>
                <a:cs typeface="Consolas" panose="020B0609020204030204" pitchFamily="49" charset="0"/>
              </a:rPr>
              <a:t>2</a:t>
            </a:r>
            <a:r>
              <a:rPr lang="zh-CN" altLang="en-US" sz="2000" smtClean="0">
                <a:solidFill>
                  <a:srgbClr val="0000FF"/>
                </a:solidFill>
                <a:latin typeface="Consolas" panose="020B0609020204030204" pitchFamily="49" charset="0"/>
                <a:ea typeface="微软雅黑" panose="020B0503020204020204" charset="-122"/>
                <a:cs typeface="Consolas" panose="020B0609020204030204" pitchFamily="49" charset="0"/>
              </a:rPr>
              <a:t>：</a:t>
            </a:r>
            <a:r>
              <a:rPr lang="en-US" altLang="zh-CN" sz="2000" smtClean="0">
                <a:solidFill>
                  <a:srgbClr val="0000FF"/>
                </a:solidFill>
                <a:latin typeface="Consolas" panose="020B0609020204030204" pitchFamily="49" charset="0"/>
                <a:ea typeface="微软雅黑" panose="020B0503020204020204" charset="-122"/>
                <a:cs typeface="Consolas" panose="020B0609020204030204" pitchFamily="49" charset="0"/>
              </a:rPr>
              <a:t>f1=17+12=29</a:t>
            </a:r>
            <a:r>
              <a:rPr lang="zh-CN" altLang="en-US" sz="2000" smtClean="0">
                <a:solidFill>
                  <a:srgbClr val="0000FF"/>
                </a:solidFill>
                <a:latin typeface="Consolas" panose="020B0609020204030204" pitchFamily="49" charset="0"/>
                <a:ea typeface="微软雅黑" panose="020B0503020204020204" charset="-122"/>
                <a:cs typeface="Consolas" panose="020B0609020204030204" pitchFamily="49" charset="0"/>
              </a:rPr>
              <a:t>，</a:t>
            </a:r>
            <a:r>
              <a:rPr lang="en-US" altLang="zh-CN" sz="2000" smtClean="0">
                <a:solidFill>
                  <a:srgbClr val="0000FF"/>
                </a:solidFill>
                <a:latin typeface="Consolas" panose="020B0609020204030204" pitchFamily="49" charset="0"/>
                <a:ea typeface="微软雅黑" panose="020B0503020204020204" charset="-122"/>
                <a:cs typeface="Consolas" panose="020B0609020204030204" pitchFamily="49" charset="0"/>
              </a:rPr>
              <a:t>f2=max{29,31}+2=</a:t>
            </a:r>
            <a:r>
              <a:rPr lang="en-US" altLang="zh-CN" sz="2000" smtClean="0">
                <a:solidFill>
                  <a:srgbClr val="FF0000"/>
                </a:solidFill>
                <a:effectLst>
                  <a:outerShdw blurRad="38100" dist="38100" dir="2700000" algn="tl">
                    <a:srgbClr val="000000">
                      <a:alpha val="43137"/>
                    </a:srgbClr>
                  </a:outerShdw>
                </a:effectLst>
                <a:latin typeface="Consolas" panose="020B0609020204030204" pitchFamily="49" charset="0"/>
                <a:ea typeface="微软雅黑" panose="020B0503020204020204" charset="-122"/>
                <a:cs typeface="Consolas" panose="020B0609020204030204" pitchFamily="49" charset="0"/>
              </a:rPr>
              <a:t>33</a:t>
            </a:r>
            <a:endParaRPr lang="zh-CN" altLang="en-US" sz="2000">
              <a:solidFill>
                <a:srgbClr val="FF0000"/>
              </a:solidFill>
              <a:effectLst>
                <a:outerShdw blurRad="38100" dist="38100" dir="2700000" algn="tl">
                  <a:srgbClr val="000000">
                    <a:alpha val="43137"/>
                  </a:srgbClr>
                </a:outerShdw>
              </a:effectLst>
              <a:latin typeface="Consolas" panose="020B0609020204030204" pitchFamily="49" charset="0"/>
              <a:ea typeface="微软雅黑" panose="020B0503020204020204" charset="-122"/>
              <a:cs typeface="Consolas" panose="020B0609020204030204" pitchFamily="49" charset="0"/>
            </a:endParaRPr>
          </a:p>
        </p:txBody>
      </p:sp>
      <p:graphicFrame>
        <p:nvGraphicFramePr>
          <p:cNvPr id="5" name="表格 4"/>
          <p:cNvGraphicFramePr>
            <a:graphicFrameLocks noGrp="1"/>
          </p:cNvGraphicFramePr>
          <p:nvPr/>
        </p:nvGraphicFramePr>
        <p:xfrm>
          <a:off x="1357290" y="2279338"/>
          <a:ext cx="6096000" cy="193548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smtClean="0">
                          <a:solidFill>
                            <a:srgbClr val="9900FF"/>
                          </a:solidFill>
                          <a:latin typeface="Consolas" panose="020B0609020204030204" pitchFamily="49" charset="0"/>
                          <a:ea typeface="楷体" panose="02010609060101010101" pitchFamily="49" charset="-122"/>
                          <a:cs typeface="Consolas" panose="020B0609020204030204" pitchFamily="49" charset="0"/>
                        </a:rPr>
                        <a:t>编号</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anose="020B0609020204030204" pitchFamily="49" charset="0"/>
                          <a:ea typeface="楷体" panose="02010609060101010101" pitchFamily="49" charset="-122"/>
                          <a:cs typeface="Consolas" panose="020B0609020204030204" pitchFamily="49" charset="0"/>
                        </a:rPr>
                        <a:t>4</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M1</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anose="020B0609020204030204" pitchFamily="49" charset="0"/>
                          <a:ea typeface="楷体" panose="02010609060101010101" pitchFamily="49" charset="-122"/>
                          <a:cs typeface="Consolas" panose="020B0609020204030204" pitchFamily="49" charset="0"/>
                        </a:rPr>
                        <a:t>5</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anose="020B0609020204030204" pitchFamily="49" charset="0"/>
                          <a:ea typeface="楷体" panose="02010609060101010101" pitchFamily="49" charset="-122"/>
                          <a:cs typeface="Consolas" panose="020B0609020204030204" pitchFamily="49" charset="0"/>
                        </a:rPr>
                        <a:t>8</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anose="020B0609020204030204" pitchFamily="49" charset="0"/>
                          <a:ea typeface="楷体" panose="02010609060101010101" pitchFamily="49" charset="-122"/>
                          <a:cs typeface="Consolas" panose="020B0609020204030204" pitchFamily="49" charset="0"/>
                        </a:rPr>
                        <a:t>12</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M2</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anose="020B0609020204030204" pitchFamily="49" charset="0"/>
                          <a:ea typeface="楷体" panose="02010609060101010101" pitchFamily="49" charset="-122"/>
                          <a:cs typeface="Consolas" panose="020B0609020204030204" pitchFamily="49" charset="0"/>
                        </a:rPr>
                        <a:t>14</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anose="020B0609020204030204" pitchFamily="49" charset="0"/>
                          <a:ea typeface="楷体" panose="02010609060101010101" pitchFamily="49" charset="-122"/>
                          <a:cs typeface="Consolas" panose="020B0609020204030204" pitchFamily="49" charset="0"/>
                        </a:rPr>
                        <a:t>6</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anose="020B0609020204030204" pitchFamily="49" charset="0"/>
                          <a:ea typeface="楷体" panose="02010609060101010101" pitchFamily="49" charset="-122"/>
                          <a:cs typeface="Consolas" panose="020B0609020204030204" pitchFamily="49" charset="0"/>
                        </a:rPr>
                        <a:t>7</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组号</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0</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0</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时间</a:t>
                      </a:r>
                      <a:r>
                        <a:rPr lang="en-US"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time</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r>
            </a:tbl>
          </a:graphicData>
        </a:graphic>
      </p:graphicFrame>
      <p:sp>
        <p:nvSpPr>
          <p:cNvPr id="6" name="左弧形箭头 5"/>
          <p:cNvSpPr/>
          <p:nvPr/>
        </p:nvSpPr>
        <p:spPr>
          <a:xfrm>
            <a:off x="714348" y="3643314"/>
            <a:ext cx="428628" cy="1143008"/>
          </a:xfrm>
          <a:prstGeom prst="curv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solidFill>
                <a:schemeClr val="tx1"/>
              </a:solidFill>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428604"/>
            <a:ext cx="5143536" cy="430887"/>
          </a:xfrm>
          <a:prstGeom prst="rect">
            <a:avLst/>
          </a:prstGeom>
          <a:noFill/>
        </p:spPr>
        <p:txBody>
          <a:bodyPr wrap="square" rtlCol="0">
            <a:spAutoFit/>
          </a:bodyPr>
          <a:lstStyle/>
          <a:p>
            <a:r>
              <a:rPr lang="zh-CN" altLang="zh-CN" sz="2200" smtClean="0">
                <a:solidFill>
                  <a:srgbClr val="0000FF"/>
                </a:solidFill>
                <a:ea typeface="楷体" panose="02010609060101010101" pitchFamily="49" charset="-122"/>
                <a:cs typeface="Times New Roman" panose="02020603050405020304" pitchFamily="18" charset="0"/>
              </a:rPr>
              <a:t>其实现采用如下结构体数组</a:t>
            </a:r>
            <a:r>
              <a:rPr lang="en-US" altLang="zh-CN" sz="2200" smtClean="0">
                <a:solidFill>
                  <a:srgbClr val="0000FF"/>
                </a:solidFill>
                <a:ea typeface="楷体" panose="02010609060101010101" pitchFamily="49" charset="-122"/>
                <a:cs typeface="Times New Roman" panose="02020603050405020304" pitchFamily="18" charset="0"/>
              </a:rPr>
              <a:t>c</a:t>
            </a:r>
            <a:r>
              <a:rPr lang="zh-CN" altLang="zh-CN" sz="2200" smtClean="0">
                <a:solidFill>
                  <a:srgbClr val="0000FF"/>
                </a:solidFill>
                <a:ea typeface="楷体" panose="02010609060101010101" pitchFamily="49" charset="-122"/>
                <a:cs typeface="Times New Roman" panose="02020603050405020304" pitchFamily="18" charset="0"/>
              </a:rPr>
              <a:t>：</a:t>
            </a:r>
            <a:endParaRPr lang="zh-CN" altLang="zh-CN" sz="2200" smtClean="0">
              <a:solidFill>
                <a:srgbClr val="0000FF"/>
              </a:solidFill>
              <a:ea typeface="楷体" panose="02010609060101010101" pitchFamily="49" charset="-122"/>
              <a:cs typeface="Times New Roman" panose="02020603050405020304" pitchFamily="18" charset="0"/>
            </a:endParaRPr>
          </a:p>
        </p:txBody>
      </p:sp>
      <p:sp>
        <p:nvSpPr>
          <p:cNvPr id="3" name="TextBox 2"/>
          <p:cNvSpPr txBox="1"/>
          <p:nvPr/>
        </p:nvSpPr>
        <p:spPr>
          <a:xfrm>
            <a:off x="714348" y="1180350"/>
            <a:ext cx="7643866" cy="2820154"/>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44000" bIns="180000"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struct </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NodeType</a:t>
            </a:r>
            <a:endPar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no;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作业序号</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bool group;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代表第一组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N1,0</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代表第二组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N2</a:t>
            </a:r>
            <a:endPar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time;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//a,b</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的最小时间</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bool operator&lt;(const NodeType &amp;s) const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time&lt;s.time;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用于按</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time</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递增排序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aphicFrame>
        <p:nvGraphicFramePr>
          <p:cNvPr id="4" name="表格 3"/>
          <p:cNvGraphicFramePr>
            <a:graphicFrameLocks noGrp="1"/>
          </p:cNvGraphicFramePr>
          <p:nvPr/>
        </p:nvGraphicFramePr>
        <p:xfrm>
          <a:off x="1119206" y="4286256"/>
          <a:ext cx="6096000" cy="193548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smtClean="0">
                          <a:solidFill>
                            <a:srgbClr val="9900FF"/>
                          </a:solidFill>
                          <a:latin typeface="Consolas" panose="020B0609020204030204" pitchFamily="49" charset="0"/>
                          <a:ea typeface="楷体" panose="02010609060101010101" pitchFamily="49" charset="-122"/>
                          <a:cs typeface="Consolas" panose="020B0609020204030204" pitchFamily="49" charset="0"/>
                        </a:rPr>
                        <a:t>编号</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anose="020B0609020204030204" pitchFamily="49" charset="0"/>
                          <a:ea typeface="楷体" panose="02010609060101010101" pitchFamily="49" charset="-122"/>
                          <a:cs typeface="Consolas" panose="020B0609020204030204" pitchFamily="49" charset="0"/>
                        </a:rPr>
                        <a:t>4</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r>
              <a:tr h="370840">
                <a:tc>
                  <a:txBody>
                    <a:bodyPr/>
                    <a:lstStyle/>
                    <a:p>
                      <a:pPr algn="ctr"/>
                      <a:r>
                        <a:rPr lang="en-US" altLang="zh-CN" b="1" smtClean="0">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rPr>
                        <a:t>M1</a:t>
                      </a:r>
                      <a:endParaRPr lang="zh-CN" altLang="en-US" b="1">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rPr>
                        <a:t>5</a:t>
                      </a:r>
                      <a:endParaRPr lang="zh-CN" altLang="en-US" b="1">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rPr>
                        <a:t>12</a:t>
                      </a:r>
                      <a:endParaRPr lang="zh-CN" altLang="en-US" b="1">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rPr>
                        <a:t>4</a:t>
                      </a:r>
                      <a:endParaRPr lang="zh-CN" altLang="en-US" b="1">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rPr>
                        <a:t>8</a:t>
                      </a:r>
                      <a:endParaRPr lang="zh-CN" altLang="en-US" b="1">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r>
              <a:tr h="370840">
                <a:tc>
                  <a:txBody>
                    <a:bodyPr/>
                    <a:lstStyle/>
                    <a:p>
                      <a:pPr algn="ctr"/>
                      <a:r>
                        <a:rPr lang="en-US" altLang="zh-CN" b="1" smtClean="0">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rPr>
                        <a:t>M2</a:t>
                      </a:r>
                      <a:endParaRPr lang="zh-CN" altLang="en-US" b="1">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rPr>
                        <a:t>6</a:t>
                      </a:r>
                      <a:endParaRPr lang="zh-CN" altLang="en-US" b="1">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rPr>
                        <a:t>14</a:t>
                      </a:r>
                      <a:endParaRPr lang="zh-CN" altLang="en-US" b="1">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rPr>
                        <a:t>7</a:t>
                      </a:r>
                      <a:endParaRPr lang="zh-CN" altLang="en-US" b="1">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组号</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0</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0</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时间</a:t>
                      </a:r>
                      <a:r>
                        <a:rPr lang="en-US"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time</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85000"/>
                      </a:schemeClr>
                    </a:solidFill>
                  </a:tcPr>
                </a:tc>
              </a:tr>
            </a:tbl>
          </a:graphicData>
        </a:graphic>
      </p:graphicFrame>
      <p:sp>
        <p:nvSpPr>
          <p:cNvPr id="5" name="TextBox 4"/>
          <p:cNvSpPr txBox="1"/>
          <p:nvPr/>
        </p:nvSpPr>
        <p:spPr>
          <a:xfrm>
            <a:off x="428596" y="4357694"/>
            <a:ext cx="571504" cy="400110"/>
          </a:xfrm>
          <a:prstGeom prst="rect">
            <a:avLst/>
          </a:prstGeom>
          <a:noFill/>
        </p:spPr>
        <p:txBody>
          <a:bodyPr wrap="square" rtlCol="0">
            <a:spAutoFit/>
          </a:bodyPr>
          <a:lstStyle/>
          <a:p>
            <a:r>
              <a:rPr lang="zh-CN" altLang="en-US" sz="2000" smtClean="0">
                <a:solidFill>
                  <a:srgbClr val="0000FF"/>
                </a:solidFill>
                <a:latin typeface="楷体" panose="02010609060101010101" pitchFamily="49" charset="-122"/>
                <a:ea typeface="楷体" panose="02010609060101010101" pitchFamily="49" charset="-122"/>
              </a:rPr>
              <a:t>如</a:t>
            </a:r>
            <a:endParaRPr lang="zh-CN" altLang="en-US" sz="200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714356"/>
            <a:ext cx="7715304" cy="4795498"/>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问题表示</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n=4;</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a[N]={5,12,4,8};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对应</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M1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的时间</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b[N]={6,2,14,7};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对应</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M2</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的时间</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struct NodeType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no;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作业序号</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bool group;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代表第一组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N1,0</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代表第二组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N2</a:t>
            </a:r>
            <a:endPar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time;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//a,b</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的最小时间</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bool operator&lt;(const NodeType &amp;s) const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time&lt;s.time;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按</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time</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递增排序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求解结果表示</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best[N];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最优调度序列</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785794"/>
            <a:ext cx="8715436" cy="354900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int solve()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求解流水作业调度问题</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i,j,k;</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NodeType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c[N];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for(i=0;i&lt;n;i++)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个作业中</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求出每个作业的最小加工时间</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c[i].no=i;</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c[i].group=(a[i]&lt;=b[i]);</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//a[i]&lt;=b[i]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对应第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N1,a[i]&gt;b[i]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对应第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N2</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c[i].time=a[i]&lt;=b[i]?a[i]:b[i];</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组存放</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组存放</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b[i]</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sort(c,c+n);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//c</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元素按</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time</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递增排序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714356"/>
            <a:ext cx="8786874" cy="4620647"/>
          </a:xfrm>
          <a:prstGeom prst="rect">
            <a:avLst/>
          </a:prstGeom>
          <a:solidFill>
            <a:schemeClr val="bg1">
              <a:lumMod val="9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5"/>
          </a:lnRef>
          <a:fillRef idx="2">
            <a:schemeClr val="accent5"/>
          </a:fillRef>
          <a:effectRef idx="1">
            <a:schemeClr val="accent5"/>
          </a:effectRef>
          <a:fontRef idx="minor">
            <a:schemeClr val="dk1"/>
          </a:fontRef>
        </p:style>
        <p:txBody>
          <a:bodyPr wrap="square" lIns="144000" tIns="144000" bIns="180000"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j=0; k=n-1;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for(i=0;i&lt;n;i++)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扫描</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c</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所有元素</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产生最优调度方案</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if(c[i].group==1)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按</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time</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递增排列放在</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best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的前面部分</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best[j++]=c[i].no;</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按</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time</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递减排列放到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best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的后面部分</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best[k--]=c[i].no;</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   int f1=0;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累计</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M1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上的执行时间</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   int f2=0;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最优调度下的消耗总时间</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   for(i=0;i&lt;n;i++)</a:t>
            </a:r>
            <a:endPar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   {  f1+=a[best[i]];</a:t>
            </a:r>
            <a:endPar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      f2=max(f2,f1)+b[best[i]];</a:t>
            </a:r>
            <a:endPar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   return f2;</a:t>
            </a:r>
            <a:endPar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142984"/>
            <a:ext cx="7358114" cy="3643003"/>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void main()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printf("</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求解结果</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printf("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总时间</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%d\n",solve());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printf("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调度方案</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for(int i=0;i&lt;n;i++)</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printf("%d ",best[i]+1);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printf("\n");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000100" y="1142984"/>
          <a:ext cx="6096000" cy="111252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smtClean="0">
                          <a:solidFill>
                            <a:srgbClr val="9900FF"/>
                          </a:solidFill>
                          <a:latin typeface="Consolas" panose="020B0609020204030204" pitchFamily="49" charset="0"/>
                          <a:ea typeface="楷体" panose="02010609060101010101" pitchFamily="49" charset="-122"/>
                          <a:cs typeface="Consolas" panose="020B0609020204030204" pitchFamily="49" charset="0"/>
                        </a:rPr>
                        <a:t>编号</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1</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3</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4</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M1</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5</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12</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4</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8</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M2</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6</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14</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anose="020B0609020204030204" pitchFamily="49" charset="0"/>
                          <a:ea typeface="楷体" panose="02010609060101010101" pitchFamily="49" charset="-122"/>
                          <a:cs typeface="Consolas" panose="020B0609020204030204" pitchFamily="49" charset="0"/>
                        </a:rPr>
                        <a:t>7</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85000"/>
                      </a:schemeClr>
                    </a:solidFill>
                  </a:tcPr>
                </a:tc>
              </a:tr>
            </a:tbl>
          </a:graphicData>
        </a:graphic>
      </p:graphicFrame>
      <p:sp>
        <p:nvSpPr>
          <p:cNvPr id="3" name="TextBox 2"/>
          <p:cNvSpPr txBox="1"/>
          <p:nvPr/>
        </p:nvSpPr>
        <p:spPr>
          <a:xfrm>
            <a:off x="2071670" y="3429000"/>
            <a:ext cx="3571900" cy="1477328"/>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nSpc>
                <a:spcPct val="150000"/>
              </a:lnSpc>
            </a:pPr>
            <a:r>
              <a:rPr lang="zh-CN" altLang="zh-CN" sz="2000" smtClean="0">
                <a:latin typeface="Consolas" panose="020B0609020204030204" pitchFamily="49" charset="0"/>
                <a:ea typeface="楷体" panose="02010609060101010101" pitchFamily="49" charset="-122"/>
                <a:cs typeface="Consolas" panose="020B0609020204030204" pitchFamily="49" charset="0"/>
              </a:rPr>
              <a:t>求解结果</a:t>
            </a:r>
            <a:endParaRPr lang="zh-CN" altLang="zh-CN" sz="2000" smtClean="0">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latin typeface="Consolas" panose="020B0609020204030204" pitchFamily="49" charset="0"/>
                <a:ea typeface="楷体" panose="02010609060101010101" pitchFamily="49" charset="-122"/>
                <a:cs typeface="Consolas" panose="020B0609020204030204" pitchFamily="49" charset="0"/>
              </a:rPr>
              <a:t>    </a:t>
            </a:r>
            <a:r>
              <a:rPr lang="zh-CN" altLang="zh-CN" sz="2000" smtClean="0">
                <a:latin typeface="Consolas" panose="020B0609020204030204" pitchFamily="49" charset="0"/>
                <a:ea typeface="楷体" panose="02010609060101010101" pitchFamily="49" charset="-122"/>
                <a:cs typeface="Consolas" panose="020B0609020204030204" pitchFamily="49" charset="0"/>
              </a:rPr>
              <a:t>总时间</a:t>
            </a:r>
            <a:r>
              <a:rPr lang="en-US" altLang="zh-CN" sz="2000" smtClean="0">
                <a:latin typeface="Consolas" panose="020B0609020204030204" pitchFamily="49" charset="0"/>
                <a:ea typeface="楷体" panose="02010609060101010101" pitchFamily="49" charset="-122"/>
                <a:cs typeface="Consolas" panose="020B0609020204030204" pitchFamily="49" charset="0"/>
              </a:rPr>
              <a:t>: 33</a:t>
            </a:r>
            <a:endParaRPr lang="zh-CN" altLang="zh-CN" sz="2000" smtClean="0">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latin typeface="Consolas" panose="020B0609020204030204" pitchFamily="49" charset="0"/>
                <a:ea typeface="楷体" panose="02010609060101010101" pitchFamily="49" charset="-122"/>
                <a:cs typeface="Consolas" panose="020B0609020204030204" pitchFamily="49" charset="0"/>
              </a:rPr>
              <a:t>    </a:t>
            </a:r>
            <a:r>
              <a:rPr lang="zh-CN" altLang="zh-CN" sz="2000" smtClean="0">
                <a:latin typeface="Consolas" panose="020B0609020204030204" pitchFamily="49" charset="0"/>
                <a:ea typeface="楷体" panose="02010609060101010101" pitchFamily="49" charset="-122"/>
                <a:cs typeface="Consolas" panose="020B0609020204030204" pitchFamily="49" charset="0"/>
              </a:rPr>
              <a:t>调度方案</a:t>
            </a:r>
            <a:r>
              <a:rPr lang="en-US" altLang="zh-CN" sz="2000" smtClean="0">
                <a:latin typeface="Consolas" panose="020B0609020204030204" pitchFamily="49" charset="0"/>
                <a:ea typeface="楷体" panose="02010609060101010101" pitchFamily="49" charset="-122"/>
                <a:cs typeface="Consolas" panose="020B0609020204030204" pitchFamily="49" charset="0"/>
              </a:rPr>
              <a:t>: 3 1 4 2</a:t>
            </a:r>
            <a:endParaRPr lang="zh-CN" altLang="zh-CN" sz="2000" smtClean="0">
              <a:latin typeface="Consolas" panose="020B0609020204030204" pitchFamily="49" charset="0"/>
              <a:ea typeface="楷体" panose="02010609060101010101" pitchFamily="49" charset="-122"/>
              <a:cs typeface="Consolas" panose="020B0609020204030204" pitchFamily="49" charset="0"/>
            </a:endParaRPr>
          </a:p>
        </p:txBody>
      </p:sp>
      <p:sp>
        <p:nvSpPr>
          <p:cNvPr id="4" name="下箭头 3"/>
          <p:cNvSpPr/>
          <p:nvPr/>
        </p:nvSpPr>
        <p:spPr>
          <a:xfrm>
            <a:off x="3571868" y="2571744"/>
            <a:ext cx="357190" cy="64294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428736"/>
            <a:ext cx="7715304" cy="1061829"/>
          </a:xfrm>
          <a:prstGeom prst="rect">
            <a:avLst/>
          </a:prstGeom>
          <a:noFill/>
        </p:spPr>
        <p:txBody>
          <a:bodyPr wrap="square" rtlCol="0">
            <a:spAutoFit/>
          </a:bodyPr>
          <a:lstStyle/>
          <a:p>
            <a:pPr>
              <a:lnSpc>
                <a:spcPct val="150000"/>
              </a:lnSpc>
            </a:pPr>
            <a:r>
              <a:rPr lang="en-US" altLang="zh-CN" sz="2200" smtClean="0">
                <a:solidFill>
                  <a:srgbClr val="0000FF"/>
                </a:solidFill>
                <a:latin typeface="微软雅黑" panose="020B0503020204020204" charset="-122"/>
                <a:ea typeface="微软雅黑" panose="020B0503020204020204" charset="-122"/>
                <a:cs typeface="Consolas" panose="020B0609020204030204" pitchFamily="49" charset="0"/>
              </a:rPr>
              <a:t>    </a:t>
            </a:r>
            <a:r>
              <a:rPr lang="zh-CN" altLang="zh-CN" sz="2200" smtClean="0">
                <a:solidFill>
                  <a:srgbClr val="FF0000"/>
                </a:solidFill>
                <a:latin typeface="微软雅黑" panose="020B0503020204020204" charset="-122"/>
                <a:ea typeface="微软雅黑" panose="020B0503020204020204" charset="-122"/>
                <a:cs typeface="Consolas" panose="020B0609020204030204" pitchFamily="49" charset="0"/>
              </a:rPr>
              <a:t>【算法分析】</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算法的主要时间花费在排序上，所以时间复杂度为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log</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。比采用回溯法和分枝限界法求解更高效。</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357158" y="1142984"/>
            <a:ext cx="8569325" cy="2908489"/>
          </a:xfrm>
          <a:prstGeom prst="rect">
            <a:avLst/>
          </a:prstGeom>
          <a:noFill/>
          <a:ln w="9525">
            <a:noFill/>
            <a:miter lim="800000"/>
          </a:ln>
          <a:effectLst/>
        </p:spPr>
        <p:txBody>
          <a:bodyPr>
            <a:spAutoFit/>
          </a:bodyPr>
          <a:lstStyle/>
          <a:p>
            <a:pPr>
              <a:lnSpc>
                <a:spcPct val="150000"/>
              </a:lnSpc>
            </a:pPr>
            <a:r>
              <a:rPr lang="en-US" altLang="zh-CN" sz="2200" smtClean="0">
                <a:solidFill>
                  <a:srgbClr val="0000FF"/>
                </a:solidFill>
                <a:latin typeface="微软雅黑" panose="020B0503020204020204" charset="-122"/>
                <a:ea typeface="微软雅黑" panose="020B0503020204020204" charset="-122"/>
                <a:cs typeface="Consolas" panose="020B0609020204030204" pitchFamily="49" charset="0"/>
              </a:rPr>
              <a:t>    </a:t>
            </a:r>
            <a:r>
              <a:rPr lang="en-US" altLang="zh-CN" sz="2200" smtClean="0">
                <a:solidFill>
                  <a:srgbClr val="0000FF"/>
                </a:solidFill>
                <a:latin typeface="微软雅黑" panose="020B0503020204020204" charset="-122"/>
                <a:ea typeface="微软雅黑" panose="020B0503020204020204" charset="-122"/>
                <a:cs typeface="Consolas" panose="020B0609020204030204" pitchFamily="49" charset="0"/>
              </a:rPr>
              <a:t> </a:t>
            </a:r>
            <a:r>
              <a:rPr lang="zh-CN" altLang="zh-CN" sz="2200" smtClean="0">
                <a:solidFill>
                  <a:srgbClr val="FF0000"/>
                </a:solidFill>
                <a:latin typeface="微软雅黑" panose="020B0503020204020204" charset="-122"/>
                <a:ea typeface="微软雅黑" panose="020B0503020204020204" charset="-122"/>
                <a:cs typeface="Consolas" panose="020B0609020204030204" pitchFamily="49" charset="0"/>
              </a:rPr>
              <a:t>【</a:t>
            </a:r>
            <a:r>
              <a:rPr lang="zh-CN" altLang="zh-CN" sz="2200" smtClean="0">
                <a:solidFill>
                  <a:srgbClr val="FF0000"/>
                </a:solidFill>
                <a:latin typeface="微软雅黑" panose="020B0503020204020204" charset="-122"/>
                <a:ea typeface="微软雅黑" panose="020B0503020204020204" charset="-122"/>
                <a:cs typeface="Consolas" panose="020B0609020204030204" pitchFamily="49" charset="0"/>
              </a:rPr>
              <a:t>问题求解】</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假设活动时间的参考原点为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。一个活动</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）用一个区间</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表示，当活动按结束时间（右端点）递增排序后，两个活动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兼容（满足</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或</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）实际上就是指它们</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不相交</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用数组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存放所有的活动，</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），存放活动起始时间，</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存放活动结束时间。</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lnDef>
      <a:spPr/>
      <a:bodyPr/>
      <a:lstStyle/>
      <a:style>
        <a:lnRef idx="2">
          <a:schemeClr val="dk1"/>
        </a:lnRef>
        <a:fillRef idx="0">
          <a:schemeClr val="dk1"/>
        </a:fillRef>
        <a:effectRef idx="1">
          <a:schemeClr val="dk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18704</Words>
  <Application>WPS 演示</Application>
  <PresentationFormat>全屏显示(4:3)</PresentationFormat>
  <Paragraphs>1867</Paragraphs>
  <Slides>87</Slides>
  <Notes>1</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0</vt:i4>
      </vt:variant>
      <vt:variant>
        <vt:lpstr>幻灯片标题</vt:lpstr>
      </vt:variant>
      <vt:variant>
        <vt:i4>87</vt:i4>
      </vt:variant>
    </vt:vector>
  </HeadingPairs>
  <TitlesOfParts>
    <vt:vector size="110" baseType="lpstr">
      <vt:lpstr>Arial</vt:lpstr>
      <vt:lpstr>宋体</vt:lpstr>
      <vt:lpstr>Wingdings</vt:lpstr>
      <vt:lpstr>Times New Roman</vt:lpstr>
      <vt:lpstr>楷体_GB2312</vt:lpstr>
      <vt:lpstr>Wingdings 2</vt:lpstr>
      <vt:lpstr>隶书</vt:lpstr>
      <vt:lpstr>微软雅黑</vt:lpstr>
      <vt:lpstr>Consolas</vt:lpstr>
      <vt:lpstr>叶根友毛笔行书2.0版</vt:lpstr>
      <vt:lpstr>楷体</vt:lpstr>
      <vt:lpstr>Symbol</vt:lpstr>
      <vt:lpstr>Arial Unicode MS</vt:lpstr>
      <vt:lpstr>Wingdings</vt:lpstr>
      <vt:lpstr>华文楷体</vt:lpstr>
      <vt:lpstr>Franklin Gothic Book</vt:lpstr>
      <vt:lpstr>新宋体</vt:lpstr>
      <vt:lpstr>Franklin Gothic Medium</vt:lpstr>
      <vt:lpstr>Calibri</vt:lpstr>
      <vt:lpstr>仿宋</vt:lpstr>
      <vt:lpstr>Arial</vt:lpstr>
      <vt:lpstr>Wingdings</vt:lpstr>
      <vt:lpstr>跋涉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Neo</cp:lastModifiedBy>
  <cp:revision>440</cp:revision>
  <dcterms:created xsi:type="dcterms:W3CDTF">2012-11-28T00:02:00Z</dcterms:created>
  <dcterms:modified xsi:type="dcterms:W3CDTF">2019-06-30T13:08:17Z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2052-11.1.0.8806</vt:lpwstr>
  </property>
</Properties>
</file>