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7" r:id="rId3"/>
    <p:sldId id="258" r:id="rId4"/>
    <p:sldId id="337" r:id="rId5"/>
    <p:sldId id="338" r:id="rId6"/>
    <p:sldId id="339" r:id="rId7"/>
    <p:sldId id="342" r:id="rId8"/>
    <p:sldId id="343" r:id="rId9"/>
    <p:sldId id="344" r:id="rId10"/>
    <p:sldId id="345" r:id="rId11"/>
    <p:sldId id="346" r:id="rId12"/>
    <p:sldId id="358" r:id="rId13"/>
    <p:sldId id="347" r:id="rId14"/>
    <p:sldId id="348" r:id="rId15"/>
    <p:sldId id="349" r:id="rId16"/>
    <p:sldId id="350" r:id="rId17"/>
    <p:sldId id="359" r:id="rId18"/>
    <p:sldId id="360" r:id="rId19"/>
    <p:sldId id="351" r:id="rId20"/>
    <p:sldId id="352" r:id="rId21"/>
    <p:sldId id="361" r:id="rId22"/>
    <p:sldId id="362" r:id="rId23"/>
    <p:sldId id="363" r:id="rId24"/>
    <p:sldId id="353" r:id="rId25"/>
    <p:sldId id="284" r:id="rId26"/>
    <p:sldId id="285" r:id="rId27"/>
    <p:sldId id="286" r:id="rId28"/>
    <p:sldId id="288" r:id="rId29"/>
    <p:sldId id="289" r:id="rId30"/>
    <p:sldId id="425" r:id="rId31"/>
    <p:sldId id="426" r:id="rId32"/>
    <p:sldId id="427" r:id="rId33"/>
    <p:sldId id="292" r:id="rId34"/>
    <p:sldId id="366" r:id="rId35"/>
    <p:sldId id="423" r:id="rId36"/>
    <p:sldId id="422" r:id="rId37"/>
    <p:sldId id="428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293" r:id="rId54"/>
    <p:sldId id="294" r:id="rId55"/>
    <p:sldId id="296" r:id="rId56"/>
    <p:sldId id="387" r:id="rId57"/>
    <p:sldId id="386" r:id="rId58"/>
    <p:sldId id="384" r:id="rId59"/>
    <p:sldId id="433" r:id="rId60"/>
    <p:sldId id="297" r:id="rId61"/>
    <p:sldId id="382" r:id="rId62"/>
    <p:sldId id="383" r:id="rId63"/>
    <p:sldId id="298" r:id="rId64"/>
    <p:sldId id="299" r:id="rId65"/>
    <p:sldId id="300" r:id="rId66"/>
    <p:sldId id="385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01" r:id="rId79"/>
    <p:sldId id="302" r:id="rId80"/>
    <p:sldId id="304" r:id="rId81"/>
    <p:sldId id="305" r:id="rId82"/>
    <p:sldId id="306" r:id="rId83"/>
    <p:sldId id="307" r:id="rId84"/>
    <p:sldId id="308" r:id="rId85"/>
    <p:sldId id="312" r:id="rId86"/>
    <p:sldId id="313" r:id="rId87"/>
    <p:sldId id="399" r:id="rId88"/>
    <p:sldId id="317" r:id="rId89"/>
    <p:sldId id="318" r:id="rId90"/>
    <p:sldId id="400" r:id="rId91"/>
    <p:sldId id="319" r:id="rId92"/>
    <p:sldId id="320" r:id="rId93"/>
    <p:sldId id="321" r:id="rId94"/>
    <p:sldId id="322" r:id="rId95"/>
    <p:sldId id="323" r:id="rId96"/>
    <p:sldId id="328" r:id="rId97"/>
    <p:sldId id="329" r:id="rId98"/>
    <p:sldId id="330" r:id="rId99"/>
    <p:sldId id="331" r:id="rId100"/>
    <p:sldId id="332" r:id="rId101"/>
    <p:sldId id="432" r:id="rId102"/>
    <p:sldId id="429" r:id="rId104"/>
    <p:sldId id="430" r:id="rId105"/>
    <p:sldId id="431" r:id="rId106"/>
    <p:sldId id="401" r:id="rId107"/>
    <p:sldId id="402" r:id="rId108"/>
    <p:sldId id="403" r:id="rId109"/>
    <p:sldId id="407" r:id="rId110"/>
    <p:sldId id="410" r:id="rId111"/>
    <p:sldId id="409" r:id="rId112"/>
    <p:sldId id="408" r:id="rId113"/>
    <p:sldId id="411" r:id="rId114"/>
    <p:sldId id="412" r:id="rId115"/>
    <p:sldId id="413" r:id="rId116"/>
    <p:sldId id="404" r:id="rId117"/>
    <p:sldId id="405" r:id="rId118"/>
    <p:sldId id="414" r:id="rId119"/>
    <p:sldId id="421" r:id="rId120"/>
    <p:sldId id="415" r:id="rId121"/>
    <p:sldId id="406" r:id="rId122"/>
    <p:sldId id="417" r:id="rId123"/>
    <p:sldId id="418" r:id="rId124"/>
    <p:sldId id="419" r:id="rId1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6600"/>
    <a:srgbClr val="00B0F0"/>
    <a:srgbClr val="9900FF"/>
    <a:srgbClr val="FF0000"/>
    <a:srgbClr val="CC3300"/>
    <a:srgbClr val="3333FF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 autoAdjust="0"/>
    <p:restoredTop sz="94660"/>
  </p:normalViewPr>
  <p:slideViewPr>
    <p:cSldViewPr>
      <p:cViewPr>
        <p:scale>
          <a:sx n="75" d="100"/>
          <a:sy n="75" d="100"/>
        </p:scale>
        <p:origin x="-79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8" Type="http://schemas.openxmlformats.org/officeDocument/2006/relationships/tableStyles" Target="tableStyles.xml"/><Relationship Id="rId127" Type="http://schemas.openxmlformats.org/officeDocument/2006/relationships/viewProps" Target="viewProps.xml"/><Relationship Id="rId126" Type="http://schemas.openxmlformats.org/officeDocument/2006/relationships/presProps" Target="presProps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93F97-68EC-4CDF-963E-B7F49421BD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A2DC-5E58-44F1-87BA-4CBEB1AA55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56FD-93BD-4CF5-8910-D148EFBFC7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E1408D9-EB13-4B1B-AC80-8AD5656A793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9961-E6B1-49B9-A14F-A2C5C81C81E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4DE7-A8E4-4762-A627-21D662DE415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AD6A375-3C7F-4EA6-8E45-6D26140B74A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F33-3320-4B6C-A9B8-840A751B4C23}" type="slidenum">
              <a:rPr lang="en-US" altLang="zh-CN" smtClean="0"/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7A555-4367-4834-B483-A933BA5D7CF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F3EB545-A08E-4EAB-908F-39F635E4BEFF}" type="slidenum">
              <a:rPr lang="en-US" altLang="zh-CN" smtClean="0"/>
            </a:fld>
            <a:endParaRPr lang="en-US" altLang="zh-CN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0CED-7E76-4957-A388-742DEBA7DF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B405-F168-482A-8CA1-9F1B7566CF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0E7E-317F-47B6-9C5D-0F08AEB922B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3738-8EA4-4102-AEE7-81565C52C4C2}" type="slidenum">
              <a:rPr lang="en-US" altLang="zh-CN" smtClean="0"/>
            </a:fld>
            <a:endParaRPr lang="en-US" altLang="zh-CN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56D0929-6DC4-4413-8725-9FEB447CFD22}" type="slidenum">
              <a:rPr lang="en-US" altLang="zh-CN" smtClean="0"/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GI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GI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17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 descr="信纸"/>
          <p:cNvSpPr txBox="1">
            <a:spLocks noChangeArrowheads="1"/>
          </p:cNvSpPr>
          <p:nvPr/>
        </p:nvSpPr>
        <p:spPr bwMode="auto">
          <a:xfrm>
            <a:off x="2357422" y="285728"/>
            <a:ext cx="4387854" cy="701675"/>
          </a:xfrm>
          <a:prstGeom prst="rect">
            <a:avLst/>
          </a:prstGeom>
          <a:blipFill dpi="0" rotWithShape="1">
            <a:blip r:embed="rId1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anose="020B0609020204030204" pitchFamily="49" charset="0"/>
                <a:ea typeface="隶书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4000" smtClean="0">
                <a:solidFill>
                  <a:srgbClr val="FF0000"/>
                </a:solidFill>
                <a:ea typeface="隶书" pitchFamily="49" charset="-122"/>
              </a:rPr>
              <a:t>章 </a:t>
            </a:r>
            <a:r>
              <a:rPr lang="zh-CN" altLang="en-US" sz="4000">
                <a:solidFill>
                  <a:srgbClr val="FF0000"/>
                </a:solidFill>
                <a:ea typeface="隶书" pitchFamily="49" charset="-122"/>
              </a:rPr>
              <a:t>动态规划</a:t>
            </a:r>
            <a:endParaRPr lang="zh-CN" altLang="en-US" sz="400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389363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动态规划概述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2103744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2850190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8.3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求解最大连续子序列和问题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44" y="360394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8.4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求解三角形最小路径问题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31832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5032702"/>
            <a:ext cx="468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1156" y="1389363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1156" y="2103744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1156" y="2850190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41156" y="360394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1156" y="431832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41156" y="5032702"/>
            <a:ext cx="3960000" cy="46800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8.12  </a:t>
            </a:r>
            <a:r>
              <a:rPr lang="zh-CN" altLang="zh-CN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滚动数组</a:t>
            </a:r>
            <a:endParaRPr lang="zh-CN" altLang="zh-CN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动态规划的相关概念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000100" y="2786058"/>
            <a:ext cx="6357982" cy="3071834"/>
            <a:chOff x="1000100" y="2786058"/>
            <a:chExt cx="6357982" cy="3071834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6" name="直接箭头连接符 15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714480" y="342900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直接箭头连接符 18"/>
            <p:cNvCxnSpPr>
              <a:stCxn id="3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4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66880" y="40005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8794" y="478632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28926" y="278605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54326" y="3139301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08288" y="3740152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00364" y="403860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44788" y="494189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7188" y="558089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86314" y="292893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714876" y="3332977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00562" y="379494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0" y="4286256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41824" y="4866513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60914" y="545466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43636" y="455930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215074" y="3500438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00364" y="4357694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3" name="直接箭头连接符 72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149588" y="5214950"/>
              <a:ext cx="21431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85720" y="869090"/>
            <a:ext cx="8429684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示例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处有一水库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现需要从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点铺设一条管道到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边上的数字表示与其相连的两个地点之间所需修建的管道长度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数组表示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。现要找出一条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的修建线路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使得所需修建的管道长度最短。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90553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最优资源分配方案如下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人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商店分配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人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人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该分配方案的总赢利为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万元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714612" y="2633297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714356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/>
                <a:gridCol w="1020763"/>
                <a:gridCol w="828675"/>
                <a:gridCol w="966787"/>
                <a:gridCol w="973138"/>
                <a:gridCol w="979487"/>
                <a:gridCol w="1087438"/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工数</a:t>
                      </a:r>
                      <a:endParaRPr kumimoji="0" lang="zh-CN" alt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92139"/>
            <a:ext cx="1601772" cy="565159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6600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对应的算法和程序见本书配套的源代码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Plan.cpp</a:t>
            </a:r>
            <a:r>
              <a:rPr lang="zh-CN" altLang="en-US" sz="2200" smtClean="0">
                <a:solidFill>
                  <a:srgbClr val="006600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文件</a:t>
            </a:r>
            <a:endParaRPr lang="zh-CN" altLang="en-US" sz="2200">
              <a:solidFill>
                <a:srgbClr val="006600"/>
              </a:solidFill>
              <a:latin typeface="Consolas" panose="020B0609020204030204" pitchFamily="49" charset="0"/>
              <a:ea typeface="华文中宋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36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dp[1][*]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pnum[1][*]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050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48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dp[2][*]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pnum[2][*]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0562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0892" y="3314642"/>
            <a:ext cx="150019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endParaRPr lang="en-US" altLang="zh-CN" sz="1800" i="1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dp[1][*]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pnum[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][*]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5206" y="260026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314642"/>
            <a:ext cx="178595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选择人数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dp[0][*]=0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472" y="260026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3600394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zh-CN" altLang="en-US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24" y="431477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虚拟</a:t>
            </a:r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786" y="1885882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商店个数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总员工数为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en-US" sz="2000">
              <a:solidFill>
                <a:srgbClr val="FF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430" y="5029154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分配的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总员工数为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en-US" sz="2000"/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1857356" y="4886278"/>
            <a:ext cx="6858048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5786" y="12429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表示考虑商店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并分配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个人后的最优赢利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357166"/>
            <a:ext cx="4929222" cy="556664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补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充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从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商店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 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商店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m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正向求解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428596" y="1857364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对应的状态转移方程如下：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428596" y="5143512"/>
            <a:ext cx="5786478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就是最优赢利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pnum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为最优分配方案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801934"/>
            <a:ext cx="8358278" cy="2025509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]=0			  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边界条件（类似终点的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]=max(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i-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 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pnum[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取最大值的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357158" y="2357430"/>
            <a:ext cx="1714512" cy="799312"/>
            <a:chOff x="357158" y="2357430"/>
            <a:chExt cx="1714512" cy="799312"/>
          </a:xfrm>
        </p:grpSpPr>
        <p:sp>
          <p:nvSpPr>
            <p:cNvPr id="8" name="TextBox 7"/>
            <p:cNvSpPr txBox="1"/>
            <p:nvPr/>
          </p:nvSpPr>
          <p:spPr>
            <a:xfrm>
              <a:off x="357158" y="2357430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第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0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个阶段</a:t>
              </a:r>
              <a:endParaRPr lang="zh-CN" altLang="en-US" sz="200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5400000">
              <a:off x="714348" y="294163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2143108" y="2890834"/>
            <a:ext cx="2714644" cy="1181108"/>
            <a:chOff x="2143108" y="2890834"/>
            <a:chExt cx="2714644" cy="1181108"/>
          </a:xfrm>
        </p:grpSpPr>
        <p:sp>
          <p:nvSpPr>
            <p:cNvPr id="12" name="矩形 11"/>
            <p:cNvSpPr/>
            <p:nvPr/>
          </p:nvSpPr>
          <p:spPr>
            <a:xfrm>
              <a:off x="2143108" y="3714752"/>
              <a:ext cx="2714644" cy="35719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14612" y="2890834"/>
              <a:ext cx="192882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商店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选择</a:t>
              </a:r>
              <a:r>
                <a:rPr lang="en-US" altLang="zh-CN" sz="1800" i="1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zh-CN" altLang="en-US" sz="18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个人</a:t>
              </a:r>
              <a:endParaRPr lang="zh-CN" altLang="en-US" sz="1800" i="1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rot="5400000">
              <a:off x="3248430" y="3496090"/>
              <a:ext cx="504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28596" y="1142984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表示考虑商店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并分配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个人后的最优赢利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7290" y="3467705"/>
            <a:ext cx="4000528" cy="16758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最优资源分配方案如下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C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人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B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商店分配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人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A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商店分配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人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该分配方案的总赢利为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万元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2714612" y="2610449"/>
            <a:ext cx="357190" cy="6429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Group 187"/>
          <p:cNvGraphicFramePr>
            <a:graphicFrameLocks noGrp="1"/>
          </p:cNvGraphicFramePr>
          <p:nvPr/>
        </p:nvGraphicFramePr>
        <p:xfrm>
          <a:off x="827088" y="691508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/>
                <a:gridCol w="1020763"/>
                <a:gridCol w="828675"/>
                <a:gridCol w="966787"/>
                <a:gridCol w="973138"/>
                <a:gridCol w="979487"/>
                <a:gridCol w="1087438"/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工数</a:t>
                      </a:r>
                      <a:endParaRPr kumimoji="0" lang="zh-CN" alt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Line 188"/>
          <p:cNvSpPr>
            <a:spLocks noChangeShapeType="1"/>
          </p:cNvSpPr>
          <p:nvPr/>
        </p:nvSpPr>
        <p:spPr bwMode="auto">
          <a:xfrm>
            <a:off x="827088" y="714356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5572140"/>
            <a:ext cx="7429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6600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对应的算法和程序见本书配套的源代码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Plan1.cpp</a:t>
            </a:r>
            <a:r>
              <a:rPr lang="zh-CN" altLang="en-US" sz="2200" smtClean="0">
                <a:solidFill>
                  <a:srgbClr val="006600"/>
                </a:solidFill>
                <a:latin typeface="Consolas" panose="020B0609020204030204" pitchFamily="49" charset="0"/>
                <a:ea typeface="华文中宋" pitchFamily="2" charset="-122"/>
                <a:cs typeface="Consolas" panose="020B0609020204030204" pitchFamily="49" charset="0"/>
              </a:rPr>
              <a:t>文件</a:t>
            </a:r>
            <a:endParaRPr lang="zh-CN" altLang="en-US" sz="2200">
              <a:solidFill>
                <a:srgbClr val="006600"/>
              </a:solidFill>
              <a:latin typeface="Consolas" panose="020B0609020204030204" pitchFamily="49" charset="0"/>
              <a:ea typeface="华文中宋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8.11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求解会议安排问题</a:t>
            </a:r>
            <a:endParaRPr lang="zh-CN" altLang="zh-CN" sz="280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214422"/>
            <a:ext cx="871540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问题描述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陈老师是一个比赛队的主教练。有一天，他想与团队成员开会，应该为这次会议安排教室。教室非常缺乏，所以教室管理员必须接受订单和拒绝订单以优化教室的利用率。如果接受一个订单，该订单的开始时间和结束时间成为一个活动。每个时间段只能安排一个订单（即假设只有一个教室）。请你找出一个最大化的总活动时间的方法。你的任务是这样的：读入订单，计算所有活动（接受的订单）占用时间的最大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输入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标准的输入将包含多个测试案例。对于每个测试案例，第一行是一个整数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10000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），接着的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行中每一行包括两个整数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300000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是一个订单开始时间，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是的结束时间。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对于每个测试案例，输出一行包括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所有活动占用时间的最大值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14348" y="2071678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开始时间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结束时间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28728" y="121442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实例：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个订单（已按结束时间的递增排列）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8674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由于只有一个教室，两个订单不能相互重叠，两个时间不重叠的订单称为兼容订单。给定若干订单，安排的所有订单一定是兼容订单，拒接不兼容的订单。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用数组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存放所有的订单，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）存放订单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的起始时间，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的结束时间，订单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的持续时间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].length=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143932" cy="1418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这里采用贪心法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动态规划的思路，先将订单数组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按结束时间递增排序，设计一维动态规划数组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的订单中所有兼容订单的最长时间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。对应的状态转移方程如下：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00002" y="2357430"/>
            <a:ext cx="8358278" cy="1561408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dp[0]=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订单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的时间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].length} 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订单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是结束时间早于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  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订单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开始时间的最晚的订单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429132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最后求出的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就是满足要求的结果。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143932" cy="828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另外为了求出选中的哪些订单，设计一维数组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的前驱订单，这里有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种情况：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7500990" cy="36315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没有前驱订单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。例如订单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没有前驱订单，置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pre[0]=-1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若不选择订单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。例如，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时，该方案已经选中了订单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但不选中订单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pre[2]=-2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若选择订单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并且它前面最晚的前驱订单为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。例如，该方案已经选中了订单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，考虑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时，前面最晚的前驱订单订单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pre[5]=3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5214950"/>
            <a:ext cx="8072494" cy="82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由于所有订单是按结束时间递增排序的，所以可以采用二分查找方法在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中查找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的最后一个</a:t>
            </a:r>
            <a:r>
              <a:rPr lang="en-US" altLang="zh-CN" sz="2000" i="1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8143932" cy="5247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NodeType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b;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开始时间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e;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结束时间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length;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订单的执行时间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operator &lt; (const NodeType t) const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用于排序的运算符重载函数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e&lt;t.e;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按结束时间递增排序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n=11;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订单个数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NodeType A[MAX]={ {1,4},{3,5},{0,6},{5,7},{3,8},{5,9},{6,10},{8,11},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{8,12},{2,13},{12,15} };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存放订单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动态规划数组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pre[MAX];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//pre[i]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存放前驱订单编号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00100" y="4000504"/>
            <a:ext cx="428628" cy="5000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28860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28860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28860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71934" y="2786058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1934" y="4000504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71934" y="521495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572132" y="3429000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72132" y="4643446"/>
            <a:ext cx="42862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29454" y="4000504"/>
            <a:ext cx="428628" cy="50006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直接箭头连接符 15"/>
          <p:cNvCxnSpPr>
            <a:stCxn id="3" idx="7"/>
            <a:endCxn id="4" idx="2"/>
          </p:cNvCxnSpPr>
          <p:nvPr/>
        </p:nvCxnSpPr>
        <p:spPr>
          <a:xfrm rot="5400000" flipH="1" flipV="1">
            <a:off x="1378585" y="3023463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57356" y="314324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直接箭头连接符 18"/>
          <p:cNvCxnSpPr>
            <a:stCxn id="3" idx="6"/>
            <a:endCxn id="7" idx="2"/>
          </p:cNvCxnSpPr>
          <p:nvPr/>
        </p:nvCxnSpPr>
        <p:spPr>
          <a:xfrm>
            <a:off x="1428728" y="4250537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" idx="5"/>
            <a:endCxn id="8" idx="2"/>
          </p:cNvCxnSpPr>
          <p:nvPr/>
        </p:nvCxnSpPr>
        <p:spPr>
          <a:xfrm rot="16200000" flipH="1">
            <a:off x="1378585" y="4414708"/>
            <a:ext cx="1037646" cy="106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9" idx="2"/>
          </p:cNvCxnSpPr>
          <p:nvPr/>
        </p:nvCxnSpPr>
        <p:spPr>
          <a:xfrm>
            <a:off x="2857488" y="3036091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5"/>
            <a:endCxn id="10" idx="1"/>
          </p:cNvCxnSpPr>
          <p:nvPr/>
        </p:nvCxnSpPr>
        <p:spPr>
          <a:xfrm rot="16200000" flipH="1">
            <a:off x="3034288" y="2973320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10" idx="2"/>
          </p:cNvCxnSpPr>
          <p:nvPr/>
        </p:nvCxnSpPr>
        <p:spPr>
          <a:xfrm>
            <a:off x="2857488" y="425053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7"/>
            <a:endCxn id="9" idx="3"/>
          </p:cNvCxnSpPr>
          <p:nvPr/>
        </p:nvCxnSpPr>
        <p:spPr>
          <a:xfrm rot="5400000" flipH="1" flipV="1">
            <a:off x="3034288" y="2973320"/>
            <a:ext cx="860846" cy="13399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7" idx="5"/>
            <a:endCxn id="11" idx="1"/>
          </p:cNvCxnSpPr>
          <p:nvPr/>
        </p:nvCxnSpPr>
        <p:spPr>
          <a:xfrm rot="16200000" flipH="1">
            <a:off x="3034288" y="4187766"/>
            <a:ext cx="860846" cy="1339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3"/>
          </p:cNvCxnSpPr>
          <p:nvPr/>
        </p:nvCxnSpPr>
        <p:spPr>
          <a:xfrm flipV="1">
            <a:off x="2794717" y="4427337"/>
            <a:ext cx="1339988" cy="95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" idx="6"/>
            <a:endCxn id="11" idx="2"/>
          </p:cNvCxnSpPr>
          <p:nvPr/>
        </p:nvCxnSpPr>
        <p:spPr>
          <a:xfrm>
            <a:off x="2857488" y="5464983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2" idx="1"/>
          </p:cNvCxnSpPr>
          <p:nvPr/>
        </p:nvCxnSpPr>
        <p:spPr>
          <a:xfrm>
            <a:off x="4500562" y="3036091"/>
            <a:ext cx="1134341" cy="4661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5"/>
            <a:endCxn id="13" idx="1"/>
          </p:cNvCxnSpPr>
          <p:nvPr/>
        </p:nvCxnSpPr>
        <p:spPr>
          <a:xfrm rot="16200000" flipH="1">
            <a:off x="4284453" y="3366229"/>
            <a:ext cx="1503788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7"/>
            <a:endCxn id="12" idx="2"/>
          </p:cNvCxnSpPr>
          <p:nvPr/>
        </p:nvCxnSpPr>
        <p:spPr>
          <a:xfrm rot="5400000" flipH="1" flipV="1">
            <a:off x="4807609" y="3309215"/>
            <a:ext cx="394704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0" idx="5"/>
            <a:endCxn id="13" idx="2"/>
          </p:cNvCxnSpPr>
          <p:nvPr/>
        </p:nvCxnSpPr>
        <p:spPr>
          <a:xfrm rot="16200000" flipH="1">
            <a:off x="4771890" y="4093237"/>
            <a:ext cx="466142" cy="11343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13" idx="3"/>
          </p:cNvCxnSpPr>
          <p:nvPr/>
        </p:nvCxnSpPr>
        <p:spPr>
          <a:xfrm flipV="1">
            <a:off x="4500562" y="5070279"/>
            <a:ext cx="1134341" cy="39470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1" idx="7"/>
            <a:endCxn id="12" idx="3"/>
          </p:cNvCxnSpPr>
          <p:nvPr/>
        </p:nvCxnSpPr>
        <p:spPr>
          <a:xfrm rot="5400000" flipH="1" flipV="1">
            <a:off x="4320172" y="3973452"/>
            <a:ext cx="1432350" cy="119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6"/>
            <a:endCxn id="14" idx="1"/>
          </p:cNvCxnSpPr>
          <p:nvPr/>
        </p:nvCxnSpPr>
        <p:spPr>
          <a:xfrm>
            <a:off x="6000760" y="3679033"/>
            <a:ext cx="991465" cy="394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3" idx="6"/>
            <a:endCxn id="14" idx="3"/>
          </p:cNvCxnSpPr>
          <p:nvPr/>
        </p:nvCxnSpPr>
        <p:spPr>
          <a:xfrm flipV="1">
            <a:off x="6000760" y="4427337"/>
            <a:ext cx="991465" cy="466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66880" y="39290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28794" y="471488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8926" y="271462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8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4326" y="3067863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08288" y="3668714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0364" y="396716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44788" y="4870460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7188" y="550945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86314" y="285749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14876" y="3261539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500562" y="372350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72000" y="4214818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41824" y="4795075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60914" y="538322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6512" y="4429132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57950" y="3509191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00364" y="4286256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3" name="直接箭头连接符 72"/>
          <p:cNvCxnSpPr>
            <a:stCxn id="8" idx="7"/>
            <a:endCxn id="9" idx="4"/>
          </p:cNvCxnSpPr>
          <p:nvPr/>
        </p:nvCxnSpPr>
        <p:spPr>
          <a:xfrm rot="5400000" flipH="1" flipV="1">
            <a:off x="2539453" y="3541389"/>
            <a:ext cx="2002059" cy="149153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86116" y="5080827"/>
            <a:ext cx="2143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5720" y="357166"/>
            <a:ext cx="8429684" cy="12464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依据按位置所做的决策的次数及所做决策的先后次序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将问题分为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个阶段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阶段变量用于表示各阶段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这里阶段变量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图中第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阶段是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虚拟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的一个边界阶段。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85786" y="1857364"/>
            <a:ext cx="928694" cy="4143404"/>
            <a:chOff x="785786" y="1857364"/>
            <a:chExt cx="928694" cy="4143404"/>
          </a:xfrm>
        </p:grpSpPr>
        <p:sp>
          <p:nvSpPr>
            <p:cNvPr id="53" name="圆角矩形 52"/>
            <p:cNvSpPr/>
            <p:nvPr/>
          </p:nvSpPr>
          <p:spPr>
            <a:xfrm>
              <a:off x="785786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8662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214546" y="1857364"/>
            <a:ext cx="928694" cy="4143404"/>
            <a:chOff x="500034" y="1857364"/>
            <a:chExt cx="928694" cy="4143404"/>
          </a:xfrm>
        </p:grpSpPr>
        <p:sp>
          <p:nvSpPr>
            <p:cNvPr id="79" name="圆角矩形 78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86182" y="1857364"/>
            <a:ext cx="928694" cy="4143404"/>
            <a:chOff x="500034" y="1857364"/>
            <a:chExt cx="928694" cy="4143404"/>
          </a:xfrm>
        </p:grpSpPr>
        <p:sp>
          <p:nvSpPr>
            <p:cNvPr id="82" name="圆角矩形 81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14942" y="1857364"/>
            <a:ext cx="928694" cy="4143404"/>
            <a:chOff x="500034" y="1857364"/>
            <a:chExt cx="928694" cy="4143404"/>
          </a:xfrm>
        </p:grpSpPr>
        <p:sp>
          <p:nvSpPr>
            <p:cNvPr id="85" name="圆角矩形 8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643702" y="1857364"/>
            <a:ext cx="928694" cy="4143404"/>
            <a:chOff x="500034" y="1857364"/>
            <a:chExt cx="928694" cy="4143404"/>
          </a:xfrm>
        </p:grpSpPr>
        <p:sp>
          <p:nvSpPr>
            <p:cNvPr id="88" name="圆角矩形 87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14348" y="1857364"/>
              <a:ext cx="642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42852"/>
            <a:ext cx="8358246" cy="662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solve()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memset(dp,0,sizeof(dp));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//dp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数组初始化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stable_sort(A,A+n);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采用稳定的排序算法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dp[0]=A[0].length;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pre[0]=-1;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i=1;i&lt;n;i++)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int low=0, high=i-1;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while(low&lt;=high)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A[0..i-1]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中查找结束时间早于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//A[i].b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的最晚订单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A[low-1]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int mid=(low+high)/2;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if(A[mid].e&lt;=A[i].b)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low=mid+1;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else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high=mid-1;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143932" cy="6384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(low==0)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特殊情况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	if(dp[i-1]&gt;=A[i].length)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{  dp[i]=dp[i-1];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pre[i]=-2;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不选中订单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{  dp[i]=A[i].length;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pre[i]=-1;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没有前驱订单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else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前面最晚有兼容订单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A[low-1]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if (dp[i-1]&gt;=dp[low-1]+A[i].length)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  dp[i]=dp[i-1];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pre[i]=-2;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不选择订单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else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  dp[i]=dp[low-1]+A[i].length;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pre[i]=low-1;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选中订单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3643314"/>
            <a:ext cx="5929354" cy="12308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选择的订单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:2[0,6] 6[6,10] 10[12,15]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兼容订单的总时间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:13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00100" y="785794"/>
          <a:ext cx="6858053" cy="178595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64101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  <a:gridCol w="517632"/>
              </a:tblGrid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订单</a:t>
                      </a:r>
                      <a:r>
                        <a:rPr lang="en-US" sz="1800" b="1" i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lang="zh-CN" sz="1800" b="1" i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开始时间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5317"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结束时间</a:t>
                      </a:r>
                      <a:endParaRPr lang="zh-CN" sz="1800" b="1" kern="10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3929058" y="2857496"/>
            <a:ext cx="285752" cy="500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14488"/>
            <a:ext cx="72866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算法中，一共循环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次，二分查找的时间为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，所以算法的时间复杂度为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log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35758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8.12 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滚动数组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435771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8.12.1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什么是滚动数组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314227"/>
            <a:ext cx="8072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在动态规划算法中，常用动态规划数组存放子问题的解，由于一般是存放连续的解，有时可以对数组的下标进行特殊处理，使每一次操作仅保留若干有用信息，新的元素不断循环刷新，看上去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数组的空间被滚动地利用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，这样的数组称为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滚动数组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Scroll array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滚动数组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主要目的是压缩存储空间的作用。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8001056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dp[MAX];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count=1;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累计调用的步骤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Fib1(int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dp[1]=dp[2]=1;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Fib(1)=1\n"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Fib(2)=1\n"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dp[i]=dp[i-1]+dp[i-2];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count++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dp[i]);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dp[n];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378619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只需要使用</a:t>
            </a:r>
            <a:r>
              <a:rPr lang="en-US" altLang="zh-CN" sz="18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dp[0]</a:t>
            </a:r>
            <a:r>
              <a:rPr lang="zh-CN" altLang="zh-CN" sz="18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dp[1]</a:t>
            </a:r>
            <a:r>
              <a:rPr lang="zh-CN" altLang="zh-CN" sz="18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dp[2] 3</a:t>
            </a:r>
            <a:r>
              <a:rPr lang="zh-CN" altLang="zh-CN" sz="18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个元素空间</a:t>
            </a:r>
            <a:endParaRPr lang="zh-CN" altLang="en-US" sz="18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72008"/>
            <a:ext cx="692948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Fib2(int n)		//Fib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dp[3];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dp[1]=1; dp[2]=1;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 % 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(i-2)%3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(i-1)%3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n%3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3286116" y="3786190"/>
            <a:ext cx="214314" cy="71438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600079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8.12.2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滚动数组求解</a:t>
            </a: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背包问题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285860"/>
            <a:ext cx="864399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如果仅仅</a:t>
            </a:r>
            <a:r>
              <a:rPr lang="zh-CN" altLang="zh-CN" sz="22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求装入背包的最大价值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（不需求解向量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由于第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个阶段（考虑物品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）的解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][*]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只与第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个阶段（考虑物品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）的解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-1][*]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有关，这种情况下保存更前面的数据已经毫无意义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所以可以利用滚动数组进行优化，将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dp[MAXN][MAXW]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改为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dp[2][MAXW]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85860"/>
            <a:ext cx="5357850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背包问题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的状态转移方程如下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57190" y="2000240"/>
            <a:ext cx="8215338" cy="2856506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dp[0][0]=0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dp[1][0]=0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]=dp[1-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		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放不下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 MAX{dp[1-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dp[1-c][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en-US" altLang="zh-CN" sz="1800" i="1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429684" cy="49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Knap()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动态规划法求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背包问题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i,r;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c=0;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(i=0;i&lt;=1;i++)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dp[0..1][0]=0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dp[i][0]=0;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(r=0;r&lt;=W;r++)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dp[0][r]=0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dp[0][r]=0;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	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c=1-c;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for (r=1;r&lt;=W;r++)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{   if (r&lt;w[i])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dp[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][r]=dp[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][r];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dp[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][r]=max(dp[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][r],dp[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1-c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][r-w[i]]+v[i]);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794" y="574353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rot="5400000" flipH="1" flipV="1">
            <a:off x="1878816" y="4764862"/>
            <a:ext cx="1171526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5743534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rot="5400000" flipH="1" flipV="1">
            <a:off x="3843364" y="4872024"/>
            <a:ext cx="1171519" cy="571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872407"/>
            <a:ext cx="792961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解：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表示上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个台阶的楼梯的走法数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(1)=1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(2)=2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（一种走法是一步上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个台阶、走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步，另外一种走法是一步上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对于大于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个台阶的楼梯：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一种走法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是第一步上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个台阶，剩余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个台阶的走法数是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另外一种走法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是第一步上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个台阶，剩余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个台阶的走法数是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所以有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-1)+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714348" y="1564942"/>
            <a:ext cx="785818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8.4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一个楼梯有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个台阶，上楼可以一步上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个台阶，也可以一步上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个台阶，求上楼梯共有多少种不同的走法。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285728"/>
            <a:ext cx="5072098" cy="2586083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330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42910" y="3214686"/>
            <a:ext cx="771530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设最优指标函数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表示状态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到终点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的最短路径长度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表示阶段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则对应的状态转移方程如下：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83649" name="Object 1"/>
          <p:cNvGraphicFramePr>
            <a:graphicFrameLocks noChangeAspect="1"/>
          </p:cNvGraphicFramePr>
          <p:nvPr/>
        </p:nvGraphicFramePr>
        <p:xfrm>
          <a:off x="1085365" y="4857760"/>
          <a:ext cx="412957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1206400" imgH="7010400" progId="">
                  <p:embed/>
                </p:oleObj>
              </mc:Choice>
              <mc:Fallback>
                <p:oleObj name="" r:id="rId1" imgW="51206400" imgH="70104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365" y="4857760"/>
                        <a:ext cx="4129577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071538" y="4286256"/>
          <a:ext cx="122159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3106400" imgH="4572000" progId="">
                  <p:embed/>
                </p:oleObj>
              </mc:Choice>
              <mc:Fallback>
                <p:oleObj name="" r:id="rId3" imgW="13106400" imgH="4572000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38" y="4286256"/>
                        <a:ext cx="1221590" cy="4286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6215074" y="4071942"/>
            <a:ext cx="2500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)={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51195" y="4357694"/>
            <a:ext cx="492443" cy="15716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spc="60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符号示例</a:t>
            </a:r>
            <a:endParaRPr lang="zh-CN" altLang="en-US" sz="2000" spc="60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500042"/>
            <a:ext cx="500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对应的状态转移方程如下：</a:t>
            </a:r>
            <a:endParaRPr lang="zh-CN" altLang="zh-CN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(1)=1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(2)=2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(0)=1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(1)=2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286116" y="2714620"/>
            <a:ext cx="285752" cy="4286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040617"/>
            <a:ext cx="807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。对应的求解算法如下：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11857"/>
            <a:ext cx="6286544" cy="1121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252000" tIns="144000" bIns="144000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(0)=1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(1)=2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-1)+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-2)		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97873"/>
            <a:ext cx="7358114" cy="2375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216000" bIns="216000" rtlCol="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solve()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dp[0]=1;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dp[1]=2;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i=2;i&lt;n;i++)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	dp[i]=dp[i-1]+dp[i-2];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dp[n-1];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81376"/>
            <a:ext cx="8072494" cy="961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两个子问题解相关，共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个状态，所以采用滚动数组，将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dp[3]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，对应的完整程序如下：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2000240"/>
            <a:ext cx="7572428" cy="3898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52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solve1()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dp[0]=1;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dp[1]=2;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i=2; i&lt;n; 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i%3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(i-1)%3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]+dp[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(i-2)%3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dp[</a:t>
            </a:r>
            <a:r>
              <a:rPr lang="en-US" altLang="zh-CN" sz="1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(n-1)%3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28662" y="1643050"/>
            <a:ext cx="6572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其他二维数组及高维数组也可以做这样的改进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!!!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5719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 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动态规划问题的解法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5852" y="1500174"/>
            <a:ext cx="2714644" cy="14155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216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逆序解法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顺序解法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47149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zh-CN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）动态规划问题的逆序解法</a:t>
            </a:r>
            <a:endParaRPr lang="zh-CN" altLang="zh-CN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3786190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pt-BR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pt-BR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pt-BR" altLang="zh-CN" sz="22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表示路径上一个顶点的后继顶点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）：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8662" y="1142984"/>
            <a:ext cx="5072098" cy="2586083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000100" y="4286256"/>
            <a:ext cx="56436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①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(E)=0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②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)=MIN(c(D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E)+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(E))=3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next(D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)=E</a:t>
            </a:r>
            <a:endParaRPr lang="zh-CN" altLang="zh-CN" sz="20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)=MIN(c(D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E)+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(E))=4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next(D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)=E</a:t>
            </a:r>
            <a:endParaRPr lang="zh-CN" altLang="zh-CN" sz="20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357686" y="1428737"/>
            <a:ext cx="928694" cy="2471811"/>
            <a:chOff x="500034" y="2428869"/>
            <a:chExt cx="928694" cy="2986771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503306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14348" y="4932174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85786" y="3571876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en-US" sz="200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8057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5852" y="4143380"/>
            <a:ext cx="628199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组合 52"/>
          <p:cNvGrpSpPr/>
          <p:nvPr/>
        </p:nvGrpSpPr>
        <p:grpSpPr>
          <a:xfrm>
            <a:off x="3214678" y="142852"/>
            <a:ext cx="928694" cy="3471943"/>
            <a:chOff x="500034" y="2202647"/>
            <a:chExt cx="928694" cy="4195265"/>
          </a:xfrm>
        </p:grpSpPr>
        <p:sp>
          <p:nvSpPr>
            <p:cNvPr id="54" name="圆角矩形 53"/>
            <p:cNvSpPr/>
            <p:nvPr/>
          </p:nvSpPr>
          <p:spPr>
            <a:xfrm>
              <a:off x="500034" y="2202647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59144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14348" y="328612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938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5852" y="3714752"/>
            <a:ext cx="5857916" cy="26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1928794" y="214290"/>
            <a:ext cx="928694" cy="3400506"/>
            <a:chOff x="500034" y="2428868"/>
            <a:chExt cx="928694" cy="410894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8"/>
              <a:ext cx="928694" cy="357190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5786" y="6054347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8662" y="357166"/>
            <a:ext cx="5072098" cy="2586082"/>
            <a:chOff x="1000100" y="2786058"/>
            <a:chExt cx="6357982" cy="3088932"/>
          </a:xfrm>
        </p:grpSpPr>
        <p:sp>
          <p:nvSpPr>
            <p:cNvPr id="3" name="椭圆 2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3" name="直接箭头连接符 12"/>
            <p:cNvCxnSpPr>
              <a:stCxn id="3" idx="7"/>
              <a:endCxn id="4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3" idx="6"/>
              <a:endCxn id="5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3" idx="5"/>
              <a:endCxn id="6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" idx="6"/>
              <a:endCxn id="7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5"/>
              <a:endCxn id="8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6"/>
              <a:endCxn id="8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7"/>
              <a:endCxn id="7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5"/>
              <a:endCxn id="9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9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7" idx="5"/>
              <a:endCxn id="11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8" idx="7"/>
              <a:endCxn id="10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5"/>
              <a:endCxn id="11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6"/>
              <a:endCxn id="11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0" idx="6"/>
              <a:endCxn id="12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6"/>
              <a:endCxn id="12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28794" y="478632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4876" y="333297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0" y="428625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49" name="直接箭头连接符 48"/>
            <p:cNvCxnSpPr>
              <a:stCxn id="6" idx="7"/>
              <a:endCxn id="7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4282" y="342900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93888" name="组合 53"/>
          <p:cNvGrpSpPr/>
          <p:nvPr/>
        </p:nvGrpSpPr>
        <p:grpSpPr>
          <a:xfrm>
            <a:off x="714348" y="457123"/>
            <a:ext cx="928694" cy="2757563"/>
            <a:chOff x="500034" y="2428869"/>
            <a:chExt cx="928694" cy="3332055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2727810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277458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949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8662" y="3929066"/>
            <a:ext cx="636988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285720" y="5214950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(A)=12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求出的最短路径长度为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12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next(A)=B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next(B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next(C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next(D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推出最短路径为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A→B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→C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57203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pt-BR" altLang="zh-CN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zh-CN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）动态规划问题的顺序解法</a:t>
            </a:r>
            <a:endParaRPr lang="zh-CN" altLang="zh-CN" smtClean="0">
              <a:solidFill>
                <a:schemeClr val="bg1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142984"/>
            <a:ext cx="6215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对应的的状态转移方程如下：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79553" name="Object 1"/>
          <p:cNvGraphicFramePr>
            <a:graphicFrameLocks noChangeAspect="1"/>
          </p:cNvGraphicFramePr>
          <p:nvPr/>
        </p:nvGraphicFramePr>
        <p:xfrm>
          <a:off x="798103" y="1714488"/>
          <a:ext cx="1000132" cy="41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192000" imgH="4572000" progId="">
                  <p:embed/>
                </p:oleObj>
              </mc:Choice>
              <mc:Fallback>
                <p:oleObj name="" r:id="rId1" imgW="12192000" imgH="45720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8103" y="1714488"/>
                        <a:ext cx="1000132" cy="4118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85786" y="2285992"/>
          <a:ext cx="394140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45720000" imgH="6705600" progId="">
                  <p:embed/>
                </p:oleObj>
              </mc:Choice>
              <mc:Fallback>
                <p:oleObj name="" r:id="rId3" imgW="45720000" imgH="6705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786" y="2285992"/>
                        <a:ext cx="3941407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8662" y="3210253"/>
            <a:ext cx="5072098" cy="2586082"/>
            <a:chOff x="1000100" y="2786058"/>
            <a:chExt cx="6357982" cy="3088932"/>
          </a:xfrm>
        </p:grpSpPr>
        <p:sp>
          <p:nvSpPr>
            <p:cNvPr id="9" name="椭圆 8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9" name="直接箭头连接符 18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1" name="直接箭头连接符 20"/>
            <p:cNvCxnSpPr>
              <a:stCxn id="9" idx="6"/>
              <a:endCxn id="11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5"/>
              <a:endCxn id="12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0" idx="6"/>
              <a:endCxn id="13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5"/>
              <a:endCxn id="14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6"/>
              <a:endCxn id="14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7"/>
              <a:endCxn id="13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1" idx="5"/>
              <a:endCxn id="15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14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15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3" idx="6"/>
              <a:endCxn id="16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3" idx="5"/>
              <a:endCxn id="17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4" idx="7"/>
              <a:endCxn id="16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5"/>
              <a:endCxn id="17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5" idx="6"/>
              <a:endCxn id="17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5" idx="7"/>
              <a:endCxn id="16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6"/>
              <a:endCxn id="18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17" idx="6"/>
              <a:endCxn id="18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55" name="直接箭头连接符 54"/>
            <p:cNvCxnSpPr>
              <a:stCxn id="12" idx="7"/>
              <a:endCxn id="13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457235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表示路径上一个顶点的前驱顶点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其求解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的过程：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14348" y="4100177"/>
            <a:ext cx="56436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①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(A)=0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②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(A)+c(A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))=2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pre(B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)=A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(A)+c(A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))=4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pre(B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)=A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)=MIN(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(A)+c(A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))=3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pre(B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)=A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857356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85720" y="1119830"/>
            <a:ext cx="728667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8.1.1 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从求解斐波那契数列看动态规划法</a:t>
            </a:r>
            <a:endParaRPr lang="zh-CN" altLang="en-US" sz="280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285728"/>
            <a:ext cx="350046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8.1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动态规划概述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78592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求解斐波那契数列的递归算法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324955"/>
            <a:ext cx="8286808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count=1;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累计调用的步骤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Fib(int n)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printf("(%d)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Fib(%d)\n"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count++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if (n==1 || n==2)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printf("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return 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int x=Fib(n-1);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int y=Fib(n-2);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printf("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Fib(%d)=Fib(%d)+Fib(%d)=%d\n"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	n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n-1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n-2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x+y);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return x+y;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③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53"/>
          <p:cNvGrpSpPr/>
          <p:nvPr/>
        </p:nvGrpSpPr>
        <p:grpSpPr>
          <a:xfrm>
            <a:off x="3130540" y="171371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959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5852" y="3571900"/>
            <a:ext cx="5849462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④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1538" y="3786190"/>
            <a:ext cx="625125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928662" y="342852"/>
            <a:ext cx="5072098" cy="2586082"/>
            <a:chOff x="1000100" y="2786058"/>
            <a:chExt cx="6357982" cy="3088932"/>
          </a:xfrm>
        </p:grpSpPr>
        <p:sp>
          <p:nvSpPr>
            <p:cNvPr id="5" name="椭圆 4"/>
            <p:cNvSpPr/>
            <p:nvPr/>
          </p:nvSpPr>
          <p:spPr>
            <a:xfrm>
              <a:off x="1000100" y="4071942"/>
              <a:ext cx="428628" cy="50006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428860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428860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428860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71934" y="2857496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071934" y="4071942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71934" y="528638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572132" y="3500438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72132" y="4714884"/>
              <a:ext cx="428628" cy="5000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</a:t>
              </a:r>
              <a:r>
                <a:rPr lang="en-US" altLang="zh-CN" sz="16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929454" y="4071942"/>
              <a:ext cx="428628" cy="50006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E</a:t>
              </a:r>
              <a:endParaRPr lang="zh-CN" altLang="en-US" sz="2000" baseline="-25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378585" y="3094901"/>
              <a:ext cx="1037646" cy="10629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698561" y="338349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7" name="直接箭头连接符 16"/>
            <p:cNvCxnSpPr>
              <a:stCxn id="5" idx="6"/>
              <a:endCxn id="7" idx="2"/>
            </p:cNvCxnSpPr>
            <p:nvPr/>
          </p:nvCxnSpPr>
          <p:spPr>
            <a:xfrm>
              <a:off x="1428728" y="4321975"/>
              <a:ext cx="1000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5" idx="5"/>
              <a:endCxn id="8" idx="2"/>
            </p:cNvCxnSpPr>
            <p:nvPr/>
          </p:nvCxnSpPr>
          <p:spPr>
            <a:xfrm rot="16200000" flipH="1">
              <a:off x="1378585" y="4486146"/>
              <a:ext cx="1037646" cy="10629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6" idx="6"/>
              <a:endCxn id="9" idx="2"/>
            </p:cNvCxnSpPr>
            <p:nvPr/>
          </p:nvCxnSpPr>
          <p:spPr>
            <a:xfrm>
              <a:off x="2857488" y="3107529"/>
              <a:ext cx="1214446" cy="15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1"/>
            </p:cNvCxnSpPr>
            <p:nvPr/>
          </p:nvCxnSpPr>
          <p:spPr>
            <a:xfrm rot="16200000" flipH="1">
              <a:off x="3034288" y="3044758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10" idx="2"/>
            </p:cNvCxnSpPr>
            <p:nvPr/>
          </p:nvCxnSpPr>
          <p:spPr>
            <a:xfrm>
              <a:off x="2857488" y="4321975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3034288" y="3044758"/>
              <a:ext cx="860846" cy="133998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5"/>
              <a:endCxn id="11" idx="1"/>
            </p:cNvCxnSpPr>
            <p:nvPr/>
          </p:nvCxnSpPr>
          <p:spPr>
            <a:xfrm rot="16200000" flipH="1">
              <a:off x="3034288" y="4259204"/>
              <a:ext cx="860846" cy="13399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0" idx="3"/>
            </p:cNvCxnSpPr>
            <p:nvPr/>
          </p:nvCxnSpPr>
          <p:spPr>
            <a:xfrm flipV="1">
              <a:off x="2794717" y="4498775"/>
              <a:ext cx="1339988" cy="959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8" idx="6"/>
              <a:endCxn id="11" idx="2"/>
            </p:cNvCxnSpPr>
            <p:nvPr/>
          </p:nvCxnSpPr>
          <p:spPr>
            <a:xfrm>
              <a:off x="2857488" y="5536421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2" idx="1"/>
            </p:cNvCxnSpPr>
            <p:nvPr/>
          </p:nvCxnSpPr>
          <p:spPr>
            <a:xfrm>
              <a:off x="4500562" y="3107529"/>
              <a:ext cx="1134341" cy="466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5"/>
              <a:endCxn id="13" idx="1"/>
            </p:cNvCxnSpPr>
            <p:nvPr/>
          </p:nvCxnSpPr>
          <p:spPr>
            <a:xfrm rot="16200000" flipH="1">
              <a:off x="4284453" y="3437667"/>
              <a:ext cx="1503788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4807609" y="3380653"/>
              <a:ext cx="394704" cy="1134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0" idx="5"/>
              <a:endCxn id="13" idx="2"/>
            </p:cNvCxnSpPr>
            <p:nvPr/>
          </p:nvCxnSpPr>
          <p:spPr>
            <a:xfrm rot="16200000" flipH="1">
              <a:off x="4771890" y="4164675"/>
              <a:ext cx="466142" cy="11343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  <a:endCxn id="13" idx="3"/>
            </p:cNvCxnSpPr>
            <p:nvPr/>
          </p:nvCxnSpPr>
          <p:spPr>
            <a:xfrm flipV="1">
              <a:off x="4500562" y="5141717"/>
              <a:ext cx="1134341" cy="39470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1" idx="7"/>
              <a:endCxn id="12" idx="3"/>
            </p:cNvCxnSpPr>
            <p:nvPr/>
          </p:nvCxnSpPr>
          <p:spPr>
            <a:xfrm rot="5400000" flipH="1" flipV="1">
              <a:off x="4320172" y="4044890"/>
              <a:ext cx="1432350" cy="1197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6"/>
              <a:endCxn id="14" idx="1"/>
            </p:cNvCxnSpPr>
            <p:nvPr/>
          </p:nvCxnSpPr>
          <p:spPr>
            <a:xfrm>
              <a:off x="6000760" y="3750471"/>
              <a:ext cx="991465" cy="394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3" idx="6"/>
              <a:endCxn id="14" idx="3"/>
            </p:cNvCxnSpPr>
            <p:nvPr/>
          </p:nvCxnSpPr>
          <p:spPr>
            <a:xfrm flipV="1">
              <a:off x="6000760" y="4498775"/>
              <a:ext cx="991465" cy="4661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66880" y="40005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478632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28926" y="278605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7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54326" y="3139301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08288" y="3740152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0364" y="403860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109" y="488122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97189" y="558089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5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6314" y="292893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4876" y="3332977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0562" y="379494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6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572000" y="4286256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1824" y="4866513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60914" y="5454665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43636" y="4559308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5074" y="3500439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3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00364" y="4357694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4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51" name="直接箭头连接符 50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2539453" y="3612827"/>
              <a:ext cx="2002059" cy="149153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149588" y="5214950"/>
              <a:ext cx="214315" cy="294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42910" y="3143272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⑤ 第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阶段</a:t>
            </a:r>
            <a:endParaRPr lang="zh-CN" altLang="zh-CN" sz="200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" name="组合 53"/>
          <p:cNvGrpSpPr/>
          <p:nvPr/>
        </p:nvGrpSpPr>
        <p:grpSpPr>
          <a:xfrm>
            <a:off x="4286248" y="199889"/>
            <a:ext cx="928694" cy="3229111"/>
            <a:chOff x="500034" y="2428869"/>
            <a:chExt cx="928694" cy="3901843"/>
          </a:xfrm>
        </p:grpSpPr>
        <p:sp>
          <p:nvSpPr>
            <p:cNvPr id="55" name="圆角矩形 54"/>
            <p:cNvSpPr/>
            <p:nvPr/>
          </p:nvSpPr>
          <p:spPr>
            <a:xfrm>
              <a:off x="500034" y="2428869"/>
              <a:ext cx="928694" cy="3418378"/>
            </a:xfrm>
            <a:prstGeom prst="roundRect">
              <a:avLst/>
            </a:prstGeom>
            <a:noFill/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2910" y="5847246"/>
              <a:ext cx="642942" cy="48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85851" y="3643314"/>
            <a:ext cx="606893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571472" y="464344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(E)=12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求出的最短路径长度为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12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pre(E)=D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pre(D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pre(C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pre(B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)=A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推出最短路径为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A→B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→C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→D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→E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55007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8.1.3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动态规划求解的基本步骤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214422"/>
            <a:ext cx="6786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能采用动态规划求解的问题的一般要具有</a:t>
            </a: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个性质：</a:t>
            </a:r>
            <a:endParaRPr lang="zh-CN" altLang="zh-CN" sz="22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714488"/>
            <a:ext cx="7643866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最优性原理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：如果问题的最优解所包含的子问题的解也是最优的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就称该问题具有最优子结构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即满足最优性原理。</a:t>
            </a:r>
            <a:endParaRPr lang="zh-CN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无后效性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：即某阶段状态一旦确定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就不受这个状态以后决策的影响。也就是说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某状态以后的过程不会影响以前的状态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只与当前状态有关。</a:t>
            </a:r>
            <a:endParaRPr lang="zh-CN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有重叠子问题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：即子问题之间是不独立的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一个子问题在下一阶段决策中可能被多次使用到。（该性质并不是动态规划适用的必要条件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但是如果没有这条性质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动态规划算法同其他算法相比就不具备优势）。</a:t>
            </a:r>
            <a:endParaRPr lang="zh-CN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796952" y="1257439"/>
            <a:ext cx="7561262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实际应用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中简</a:t>
            </a:r>
            <a:r>
              <a:rPr lang="zh-CN" altLang="en-US" sz="22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化的步</a:t>
            </a:r>
            <a:r>
              <a:rPr lang="zh-CN" altLang="en-US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骤：</a:t>
            </a:r>
            <a:endParaRPr lang="zh-CN" altLang="en-US" sz="22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869977" y="1905139"/>
            <a:ext cx="6961207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en-US" altLang="zh-CN" sz="20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分析最优解的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性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质，并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刻画其结构特征。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递归的定义最优解。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以自底向上或自顶向下的记忆化方式计算出最优值。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circleNumDbPlain"/>
            </a:pP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根据计算最优值时得到的</a:t>
            </a:r>
            <a:r>
              <a:rPr lang="zh-CN" altLang="en-US" sz="200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信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息，构</a:t>
            </a:r>
            <a:r>
              <a:rPr lang="zh-CN" altLang="en-US" sz="2000" dirty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造问题的最优解。</a:t>
            </a:r>
            <a:endParaRPr lang="zh-CN" altLang="en-US" sz="20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539750" y="476250"/>
            <a:ext cx="5889638" cy="519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8.1.4 </a:t>
            </a:r>
            <a:r>
              <a:rPr lang="zh-CN" altLang="en-US" sz="28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动态规划与其他方法的比较</a:t>
            </a:r>
            <a:endParaRPr lang="zh-CN" altLang="en-US" sz="28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684213" y="1484313"/>
            <a:ext cx="7775575" cy="299024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动态规划的基本思想与分治法</a:t>
            </a:r>
            <a:r>
              <a:rPr lang="zh-CN" altLang="en-US" sz="22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似，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是将待求解的问题分解为若干个子问题（阶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），按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顺序求解子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段，前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一子问题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解，为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后一子问题的求解提供了有用的信息。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在求解任一子问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时，列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出各种可能的局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解，通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过决策保留那些有可能达到最优的局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解，丢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弃其他局部解。依次解决各子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题，最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后一个子问题就是初始问题的解。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428596" y="1428736"/>
            <a:ext cx="8424862" cy="206691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动态规划方法又和贪心法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有些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似，在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动态规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划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中，可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将一个问题的解决方案视为一系列决策的结果。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不同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是，在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贪心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中，每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采用一次贪心准则便做出一个不可回溯的</a:t>
            </a:r>
            <a:r>
              <a:rPr lang="zh-CN" altLang="en-US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</a:t>
            </a:r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策，还</a:t>
            </a:r>
            <a:r>
              <a:rPr lang="zh-CN" altLang="en-US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要考察每个最优决策序列中是否包含一个最优子序列。</a:t>
            </a:r>
            <a:endParaRPr lang="zh-CN" altLang="en-US"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8280400" cy="1061829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求将正整数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无序拆分成最大数为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拆分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的拆分方案个数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要求所有的拆分方案不重复。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8.2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求解整数拆分问题</a:t>
            </a:r>
            <a:endParaRPr lang="zh-CN" altLang="zh-CN" sz="280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428604"/>
            <a:ext cx="8280400" cy="430887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】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=5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，对</a:t>
            </a: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应的拆分方案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435003" y="3830013"/>
            <a:ext cx="8208963" cy="961674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为了防止重复计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数，让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拆分数保持从大到小排序。正整数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的拆分数为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1071546"/>
            <a:ext cx="2643206" cy="26058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①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5=5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② 5=4+1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③ 5=3+2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④ 5=3+1+1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⑤ 5=2+2+1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⑥ 5=2+1+1+1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⑦ 5=1+1+1+1+1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323850" y="527865"/>
            <a:ext cx="842486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采用动态规划求解整数拆分问题。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拆分的拆分方案个数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4862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显然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时，其拆分方案有将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拆分成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的拆分方案，以及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拆分方案，前者仅仅一种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所以有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28572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Fib1(5)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时的输出结果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785794"/>
            <a:ext cx="7286676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Fib(5)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Fib(4)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Fib(3)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Fib(1)=1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Fib(3)=Fib(2)+Fib(1)=2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Fib(4)=Fib(3)+Fib(2)=3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Fib(3)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Fib(2)=1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）求解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Fib(1)=1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Fib(3)=Fib(2)+Fib(1)=2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Fib(5)=Fib(4)+Fib(3)=5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142984"/>
            <a:ext cx="8429684" cy="35224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根据拆分方案中是否包含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可以分为两种情况：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① 拆分中包含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的情况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即一部分为单个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另外一部分为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后者的和为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后者中可能再次出现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因此是（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拆分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所以这种拆分方案个数为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② 拆分中不包含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的情况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则拆分中所有拆分数都比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）拆分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拆分方案个数为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因此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= 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+ 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endParaRPr lang="zh-CN" altLang="zh-CN" sz="20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0"/>
            <a:ext cx="1847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642910" y="2142999"/>
            <a:ext cx="7380013" cy="1857502"/>
            <a:chOff x="3050" y="7610"/>
            <a:chExt cx="5154" cy="1298"/>
          </a:xfrm>
        </p:grpSpPr>
        <p:sp>
          <p:nvSpPr>
            <p:cNvPr id="365581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050" y="7610"/>
              <a:ext cx="5154" cy="124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5580" name="Rectangle 12"/>
            <p:cNvSpPr>
              <a:spLocks noChangeArrowheads="1"/>
            </p:cNvSpPr>
            <p:nvPr/>
          </p:nvSpPr>
          <p:spPr bwMode="auto">
            <a:xfrm>
              <a:off x="4320" y="7660"/>
              <a:ext cx="3884" cy="12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	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或者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=1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	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&lt;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k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-1)+1	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当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k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 + 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-1)		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其他情况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3150" y="8186"/>
              <a:ext cx="798" cy="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)=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1992294" y="2365368"/>
            <a:ext cx="214314" cy="1500198"/>
          </a:xfrm>
          <a:prstGeom prst="leftBrac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1285860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状态转移方程：</a:t>
            </a:r>
            <a:endParaRPr lang="zh-CN" altLang="en-US" sz="20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250825" y="283469"/>
            <a:ext cx="8464579" cy="1211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显然，求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满足动态规划问题的最优性原理、无后效性和有重叠子问题性质。所以特别适合采用动态规划法求解。设置动态规划数组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，用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。对应的完整程序如下：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500034" y="1759268"/>
            <a:ext cx="7643866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dp[MAXN][MAXN];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动态规划数组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Split(int n</a:t>
            </a:r>
            <a:r>
              <a:rPr lang="zh-CN" altLang="nb-NO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k)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i=1;i&lt;=n;i++)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(int j=1;j&lt;=k;j++)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if (i==1 || j==1)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else if (i&lt;j)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dp[i][j]=dp[i][i];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else if (i==j)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dp[i][j]=dp[i][j-1]+1;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dp[i][j]=dp[i][j-1]+dp[i-j][j];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Split()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算法计算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dp[5][5]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282" y="1214422"/>
            <a:ext cx="4786346" cy="3199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dp[2][2]=dp[2][1]+1=1+1=2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dp[2][3]=dp[2][2]=2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dp[3][2]=dp[3][1]+dp[1][2]=1+1=2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dp[5][2]=dp[5][1]+dp[3][2]=1+2=3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dp[5][3]=dp[5][2]+dp[2][3]=3+2=5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dp[5][4]=dp[5][3]+d[1][4]=5+1=6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dp[5][5]=dp[5][4]+1=6+1=7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43636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72264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00892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9520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48" y="2428868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446" y="2500306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512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36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72264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00892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29520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58148" y="2857496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292893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43636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264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0892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29520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58148" y="3286124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6446" y="33575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3636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72264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00892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9520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858148" y="3714752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6446" y="3786190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43636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72264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00892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29520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58148" y="4143380"/>
            <a:ext cx="428628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86446" y="4214818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15140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239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29586" y="192880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5429256" y="2714620"/>
            <a:ext cx="285752" cy="164307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2242" y="3382962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左大括号 40"/>
          <p:cNvSpPr/>
          <p:nvPr/>
        </p:nvSpPr>
        <p:spPr>
          <a:xfrm rot="5400000">
            <a:off x="7000892" y="785794"/>
            <a:ext cx="357190" cy="1928826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2330" y="1142984"/>
            <a:ext cx="21431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572264" y="2857496"/>
            <a:ext cx="1714512" cy="1714512"/>
            <a:chOff x="6572264" y="3143248"/>
            <a:chExt cx="1714512" cy="1714512"/>
          </a:xfrm>
        </p:grpSpPr>
        <p:sp>
          <p:nvSpPr>
            <p:cNvPr id="43" name="矩形 42"/>
            <p:cNvSpPr/>
            <p:nvPr/>
          </p:nvSpPr>
          <p:spPr>
            <a:xfrm>
              <a:off x="6572264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00892" y="3143248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264" y="3571876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572264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00892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429520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858148" y="4429132"/>
              <a:ext cx="428628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736"/>
            <a:ext cx="8572560" cy="234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实际上，该问题本身是递归的，可以直接采用递归算法实现，但由于子问题重叠，存在重复的计算！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可以采用这样的方法避免重复计算：设置数组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，用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，首先初始化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的所有元素为特殊值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，当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不为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时表示对应的子问题已经求解，直接返回结果。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7993063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dp[MAXN][MAXN];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dpf(int n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k)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(dp[n][k]!=0) return dp[n][k];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(n==1 || k==1)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dp[n][k]=1;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dp[n][k];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(n&lt;k)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dp[n][k]=dpf(n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	return dp[n][k];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(n==k)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dp[n][k]=dpf(n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k-1)+1;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dp[n][k];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	dp[n][k]=dpf(n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k-1)+dpf(n-k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return dp[n][k];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5288" y="214290"/>
            <a:ext cx="639129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采用自顶向下（备忘录方法）的动态规划法</a:t>
            </a:r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214422"/>
            <a:ext cx="8501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这种方法是一种递归算法，其执行过程也是自顶向下的，但当某个子问题解求出后，将其结果存放在一张表（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）中，而且相同的子问题只计算一次，在后面需要时只有简单查表，以避免大量的重复计算。这种方法称之为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备忘录方法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memorization method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备忘录方法是动态规划方法的变形，与动态规划算法不同的是，备忘录方法的递归方式是自顶向下的，而动态规划算法则是自底向上的。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550072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8.3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求解最大连续子序列和问题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1357298"/>
            <a:ext cx="8353425" cy="33701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≥1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）个整数的序列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要求求出其中最大连续子序列的和。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-7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-9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）的最大子序列和为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16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规定一个序列最大连续子序列和至少是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如果小于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其结果为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214422"/>
            <a:ext cx="8286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问题求解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个整数的序列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b</a:t>
            </a:r>
            <a:r>
              <a:rPr lang="en-US" altLang="zh-CN" sz="2000" i="1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=MAX{a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+a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i+1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+…+a</a:t>
            </a:r>
            <a:r>
              <a:rPr lang="en-US" altLang="zh-CN" sz="2000" baseline="-25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 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endParaRPr lang="en-US" altLang="zh-CN" sz="2000" smtClean="0">
              <a:solidFill>
                <a:srgbClr val="99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个元素中的最大连续子序列和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的前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个元素中的最大连续子序列和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85860"/>
            <a:ext cx="792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放弃前面选取的元素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开始重新选起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。用一维动态规划数组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对应的状态转移方程如下：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728" y="2912516"/>
            <a:ext cx="6143668" cy="1230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216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dp[0]=0		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边界条件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 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 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452908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则序列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的最大连续子序列和等于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）中的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最大者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00042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从中看出如下几点：</a:t>
            </a:r>
            <a:endParaRPr lang="zh-CN" altLang="zh-CN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043931"/>
            <a:ext cx="771530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）递归调用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采用自顶向下的执行过程，从调用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开始到计算出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结束。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（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）计算过程中存在大量的重复计算，例如求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Fib(5)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的过程如图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8.1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所示，存在两次重复计算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Fib(3)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值的情况。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857620" y="321468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00298" y="4000504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43042" y="4857760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0364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57224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14546" y="5715016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直接连接符 12"/>
          <p:cNvCxnSpPr>
            <a:stCxn id="6" idx="2"/>
          </p:cNvCxnSpPr>
          <p:nvPr/>
        </p:nvCxnSpPr>
        <p:spPr>
          <a:xfrm rot="5400000">
            <a:off x="1768059" y="5304248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2"/>
          </p:cNvCxnSpPr>
          <p:nvPr/>
        </p:nvCxnSpPr>
        <p:spPr>
          <a:xfrm rot="16200000" flipH="1">
            <a:off x="2125248" y="5339966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</p:cNvCxnSpPr>
          <p:nvPr/>
        </p:nvCxnSpPr>
        <p:spPr>
          <a:xfrm rot="5400000">
            <a:off x="2553877" y="4375554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7" idx="0"/>
          </p:cNvCxnSpPr>
          <p:nvPr/>
        </p:nvCxnSpPr>
        <p:spPr>
          <a:xfrm rot="16200000" flipH="1">
            <a:off x="3071802" y="4393413"/>
            <a:ext cx="428628" cy="50006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357818" y="4000504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572000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929322" y="4857760"/>
            <a:ext cx="1071570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直接连接符 23"/>
          <p:cNvCxnSpPr>
            <a:stCxn id="21" idx="2"/>
          </p:cNvCxnSpPr>
          <p:nvPr/>
        </p:nvCxnSpPr>
        <p:spPr>
          <a:xfrm rot="5400000">
            <a:off x="5482835" y="4446992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2"/>
          </p:cNvCxnSpPr>
          <p:nvPr/>
        </p:nvCxnSpPr>
        <p:spPr>
          <a:xfrm rot="16200000" flipH="1">
            <a:off x="5840024" y="4482710"/>
            <a:ext cx="428630" cy="32147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4" idx="2"/>
          </p:cNvCxnSpPr>
          <p:nvPr/>
        </p:nvCxnSpPr>
        <p:spPr>
          <a:xfrm rot="5400000">
            <a:off x="3768323" y="3375422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2"/>
          </p:cNvCxnSpPr>
          <p:nvPr/>
        </p:nvCxnSpPr>
        <p:spPr>
          <a:xfrm rot="16200000" flipH="1">
            <a:off x="4661297" y="3375421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929618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n=6;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a[]={0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-2};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数组不用下标为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dp[MAXN];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maxSubSum()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dp[0]=0;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j=1;j&lt;=n;j++)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dp[j]=max(dp[j-1]+a[j]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785926"/>
            <a:ext cx="6643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maxSubSum()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的时间复杂度为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8.4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叶根友毛笔行书2.0版" pitchFamily="2" charset="-122"/>
                <a:cs typeface="Consolas" panose="020B0609020204030204" pitchFamily="49" charset="0"/>
              </a:rPr>
              <a:t>求解三角形最小路径问题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叶根友毛笔行书2.0版" pitchFamily="2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071546"/>
            <a:ext cx="85725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给定高度为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的一个整数三角形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找出从顶部到底部的最小路径和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只能向先移动相邻的结点。首先输入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接下来的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行输入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输出分为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第一行为最小路径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行为最小路径和。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图是一个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的三角形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输出的路径是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2 3 5 3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最小路径是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248" y="3643314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4143380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6248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4600526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8992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049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72066" y="5100592"/>
            <a:ext cx="28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6920"/>
            <a:ext cx="835824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将三角形采用二维数组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，前面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的三角形对应的二维数组如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3214686"/>
            <a:ext cx="8286808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从顶部到底部查找最小路径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那么结点（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）的前驱结点只有（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）两个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43042" y="1142984"/>
            <a:ext cx="1928826" cy="1857388"/>
            <a:chOff x="1643042" y="1142984"/>
            <a:chExt cx="1928826" cy="1857388"/>
          </a:xfrm>
        </p:grpSpPr>
        <p:sp>
          <p:nvSpPr>
            <p:cNvPr id="4" name="TextBox 3"/>
            <p:cNvSpPr txBox="1"/>
            <p:nvPr/>
          </p:nvSpPr>
          <p:spPr>
            <a:xfrm>
              <a:off x="1643042" y="114298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43042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14546" y="1643050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050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42" y="21001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3042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454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86116" y="2600262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14612" y="4429132"/>
            <a:ext cx="2214578" cy="1428760"/>
            <a:chOff x="2714612" y="4429132"/>
            <a:chExt cx="2214578" cy="1428760"/>
          </a:xfrm>
        </p:grpSpPr>
        <p:sp>
          <p:nvSpPr>
            <p:cNvPr id="15" name="矩形 14"/>
            <p:cNvSpPr/>
            <p:nvPr/>
          </p:nvSpPr>
          <p:spPr>
            <a:xfrm>
              <a:off x="3929058" y="5357826"/>
              <a:ext cx="1000132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zh-CN" altLang="en-US" sz="16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929058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4612" y="4429132"/>
              <a:ext cx="1000132" cy="5000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直接箭头连接符 18"/>
            <p:cNvCxnSpPr>
              <a:stCxn id="16" idx="2"/>
              <a:endCxn id="15" idx="0"/>
            </p:cNvCxnSpPr>
            <p:nvPr/>
          </p:nvCxnSpPr>
          <p:spPr>
            <a:xfrm rot="5400000">
              <a:off x="4214810" y="5143512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>
            <a:xfrm rot="16200000" flipH="1">
              <a:off x="3321835" y="4822041"/>
              <a:ext cx="428628" cy="64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842968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表示从顶部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[0][0]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查找到（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）结点时的最小路径和。显然这里有两个边界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即第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列和对角线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达到它们中结点的路径只有一条而不是常规的两条。所以状态转移方程如下：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071678"/>
            <a:ext cx="8501122" cy="2392404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dp[0][0]=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[0][0]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顶部边界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][0]=dp[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-1][0]+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][0]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列的边界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考虑对角线的边界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]=min(dp[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  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的其他有两条达到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                     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路径的结点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886278"/>
            <a:ext cx="792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最后求出的最小路径和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ans=min(dp[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以及对应的列号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85860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用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表示查找到（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）结点时最小路径上的前驱结点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由于前驱结点只有两个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pre[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记录前驱结点的列号即可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通过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pre[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反推求出反向路径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最后正向输出该路径。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642918"/>
            <a:ext cx="2857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由</a:t>
            </a:r>
            <a:r>
              <a:rPr lang="en-US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dp</a:t>
            </a: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求一条路径？</a:t>
            </a:r>
            <a:endParaRPr lang="zh-CN" altLang="en-US" sz="22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71612"/>
            <a:ext cx="7429552" cy="32275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a[MAXN][MAXN];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ans=0;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dp[MAXN][MAXN];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pre[MAXN][MAXN];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7643866" cy="488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Search()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求最小和路径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dp[0][0]=a[0][0];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for(i=1;i&lt;n;i++)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考虑第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列的边界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dp[i][0]=dp[i-1][0]+a[i][0];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pre[i][0]=i-1;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(i=1;i&lt;n;i++)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考虑对角线的边界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dp[i][i]=a[i][i]+dp[i-1][i-1];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pre[i][i]=i-1;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001056" cy="5304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for(i=2;i&lt;n;i++)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考虑其他有两条达到路径的结点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for(j=1;j&lt;i;j++)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if(dp[i-1][j-1]&lt;dp[i-1][j])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{  pre[i][j]=j-1;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dp[i][j]=a[i][j]+dp[i-1][j-1];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{  pre[i][j]=j;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dp[i][j]=a[i][j]+dp[i-1][j];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7715304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ans=dp[n-1][0];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int k=0;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(j=1;j&lt;n;j++)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求出最小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和对应的列号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if (ans&gt;dp[n-1][j])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ans=dp[n-1][j];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k=j;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14290"/>
            <a:ext cx="8572560" cy="1423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为此避免重复设计，设计一个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数组，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的值，首先设置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dp[2]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均为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，再让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循环以计算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dp[3]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的值，最后返回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</a:t>
            </a:r>
            <a:r>
              <a:rPr 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。对应的算法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071678"/>
            <a:ext cx="8001056" cy="3687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dp[MAX];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所有元素初始化为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count=1;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累计调用的步骤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Fib1(int n)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dp[1]=dp[2]=1;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Fib(1)=1\n"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Fib(2)=1\n"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count++);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(int i=3;i&lt;=n;i++)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dp[i]=dp[i-1]+dp[i-2];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printf("(%d)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计算出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Fib(%d)=%d\n"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count++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dp[i]);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return dp[n];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715304" cy="5720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memset(pre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sizeof(pre));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memset(dp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sizeof(dp));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scanf("%d"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&amp;n);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输入三角形的高度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输入三角形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(int j=0;j&lt;=i;j++)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scanf("%d"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&amp;a[i][j]);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k=Search();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求最小路径和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Disppath(k);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输出正向路径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printf("%d\n"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ans);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输出最小路径和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643050"/>
            <a:ext cx="78581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Search()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容易求出时间复杂度为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357159" y="1285860"/>
            <a:ext cx="8358245" cy="378565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【问题描述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字符序列的子序列是指从给定字符序列中随意地（不一定连续）去掉若干个字符（可能一个也不去掉）后所形成的字符序列。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令给定的字符序列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的子序列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的一个严格递增下标序列（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使得对所有的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的一个子序列。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给定两个序列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称序列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的公共子序列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是指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同是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的子序列。该问题是求两序列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的最长公共子序列（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200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4429124" y="2924176"/>
          <a:ext cx="425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3962400" imgH="5181600" progId="">
                  <p:embed/>
                </p:oleObj>
              </mc:Choice>
              <mc:Fallback>
                <p:oleObj name="公式" r:id="rId1" imgW="39624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9124" y="2924176"/>
                        <a:ext cx="425450" cy="576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500042"/>
            <a:ext cx="507209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8.5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求解最长公共子序列问题</a:t>
            </a:r>
            <a:endParaRPr lang="zh-CN" altLang="en-US" sz="280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14282" y="724097"/>
            <a:ext cx="8643998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）为它们的最长公共子序列。不难证明有以下性质：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2209752"/>
            <a:ext cx="8501122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）的一个最长公共子序列。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）的一个最长公共子序列。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且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z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）是（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）的一个最长公共子序列。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357159" y="476250"/>
            <a:ext cx="857256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每考虑一个字符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都为动态规划的一个阶段（共经历约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个阶段）。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14348" y="2428868"/>
            <a:ext cx="3000396" cy="2214578"/>
            <a:chOff x="714348" y="2428868"/>
            <a:chExt cx="3000396" cy="2214578"/>
          </a:xfrm>
        </p:grpSpPr>
        <p:sp>
          <p:nvSpPr>
            <p:cNvPr id="5" name="TextBox 4"/>
            <p:cNvSpPr txBox="1"/>
            <p:nvPr/>
          </p:nvSpPr>
          <p:spPr>
            <a:xfrm>
              <a:off x="714348" y="3212427"/>
              <a:ext cx="2857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…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lang="zh-CN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4212559"/>
              <a:ext cx="26432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…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2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22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lang="zh-CN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22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4348" y="2428868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情况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：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-1]=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[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-1]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515379" y="3964785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571868" y="3727452"/>
            <a:ext cx="4143404" cy="415928"/>
            <a:chOff x="3571868" y="3727452"/>
            <a:chExt cx="4143404" cy="415928"/>
          </a:xfrm>
        </p:grpSpPr>
        <p:sp>
          <p:nvSpPr>
            <p:cNvPr id="7" name="TextBox 6"/>
            <p:cNvSpPr txBox="1"/>
            <p:nvPr/>
          </p:nvSpPr>
          <p:spPr>
            <a:xfrm>
              <a:off x="4286248" y="3727452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]=dp[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-1][</a:t>
              </a:r>
              <a:r>
                <a:rPr lang="nb-NO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nb-NO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-1]+1</a:t>
              </a:r>
              <a:endParaRPr lang="zh-CN" alt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285721" y="476250"/>
            <a:ext cx="864399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每考虑一个字符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都为动态规划的一个阶段（共经历约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个阶段）。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2500306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情况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-1]≠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-1]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571868" y="3774048"/>
            <a:ext cx="5429256" cy="369332"/>
            <a:chOff x="3571868" y="3774048"/>
            <a:chExt cx="542925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4143372" y="3774048"/>
              <a:ext cx="485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]=</a:t>
              </a:r>
              <a:r>
                <a:rPr lang="nb-NO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MAX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(dp[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dp[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-1][</a:t>
              </a:r>
              <a:r>
                <a:rPr lang="nb-NO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nb-NO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])</a:t>
              </a:r>
              <a:endParaRPr lang="zh-CN" altLang="en-US" sz="1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571868" y="3786190"/>
              <a:ext cx="571504" cy="357190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42844" y="3212427"/>
            <a:ext cx="3571900" cy="1614556"/>
            <a:chOff x="142844" y="3212427"/>
            <a:chExt cx="3571900" cy="1614556"/>
          </a:xfrm>
        </p:grpSpPr>
        <p:sp>
          <p:nvSpPr>
            <p:cNvPr id="5" name="TextBox 4"/>
            <p:cNvSpPr txBox="1"/>
            <p:nvPr/>
          </p:nvSpPr>
          <p:spPr>
            <a:xfrm>
              <a:off x="142844" y="3212427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44" y="4426873"/>
              <a:ext cx="35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…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-2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-1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rot="5400000">
              <a:off x="2826531" y="4036223"/>
              <a:ext cx="642942" cy="0"/>
            </a:xfrm>
            <a:prstGeom prst="line">
              <a:avLst/>
            </a:prstGeom>
            <a:ln w="57150" cmpd="dbl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 flipV="1">
              <a:off x="3038464" y="3975104"/>
              <a:ext cx="214314" cy="214314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00034" y="3214686"/>
            <a:ext cx="2895620" cy="1247784"/>
            <a:chOff x="500034" y="3214686"/>
            <a:chExt cx="2895620" cy="1247784"/>
          </a:xfrm>
        </p:grpSpPr>
        <p:cxnSp>
          <p:nvCxnSpPr>
            <p:cNvPr id="17" name="直接箭头连接符 16"/>
            <p:cNvCxnSpPr/>
            <p:nvPr/>
          </p:nvCxnSpPr>
          <p:spPr>
            <a:xfrm rot="5400000">
              <a:off x="2227246" y="3740152"/>
              <a:ext cx="747718" cy="630242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0034" y="4462470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2895588" y="3214686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0034" y="3714752"/>
            <a:ext cx="2895620" cy="1201746"/>
            <a:chOff x="500034" y="3714752"/>
            <a:chExt cx="2895620" cy="1201746"/>
          </a:xfrm>
        </p:grpSpPr>
        <p:cxnSp>
          <p:nvCxnSpPr>
            <p:cNvPr id="15" name="直接箭头连接符 14"/>
            <p:cNvCxnSpPr>
              <a:stCxn id="22" idx="1"/>
            </p:cNvCxnSpPr>
            <p:nvPr/>
          </p:nvCxnSpPr>
          <p:spPr>
            <a:xfrm rot="16200000" flipV="1">
              <a:off x="2330435" y="3851278"/>
              <a:ext cx="774913" cy="501861"/>
            </a:xfrm>
            <a:prstGeom prst="straightConnector1">
              <a:avLst/>
            </a:prstGeom>
            <a:ln w="28575">
              <a:solidFill>
                <a:srgbClr val="0066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0034" y="3719514"/>
              <a:ext cx="1928826" cy="0"/>
            </a:xfrm>
            <a:prstGeom prst="line">
              <a:avLst/>
            </a:prstGeom>
            <a:ln w="28575">
              <a:solidFill>
                <a:srgbClr val="0066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895588" y="4416432"/>
              <a:ext cx="500066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846140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为子序列（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）和（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）的最长公共子序列的长度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对应的状态转移方程如下：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14348" y="2272537"/>
            <a:ext cx="7532712" cy="194228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				  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―边界条件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-1]+1		  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-1]=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]=MAX(dp[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	  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57200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为最终结果。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那么如何由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求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出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一个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LCS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呢？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57224" y="1285860"/>
            <a:ext cx="7532712" cy="1561408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				  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―边界条件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nb-NO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nb-NO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-1]+1		  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-1]=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]=MAX(dp[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	  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nb-NO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286124"/>
            <a:ext cx="7786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</a:t>
            </a:r>
            <a:r>
              <a:rPr lang="zh-CN" altLang="en-US" sz="2000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≠ 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（左边）并且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≠ 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（上方）值时：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-1]=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  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 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它是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LCS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的一个字符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其他情况时：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的一个字符！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左弧形箭头 4"/>
          <p:cNvSpPr/>
          <p:nvPr/>
        </p:nvSpPr>
        <p:spPr>
          <a:xfrm>
            <a:off x="285720" y="2285992"/>
            <a:ext cx="357190" cy="114300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总 结：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821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）如果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==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（上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，说明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    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  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--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）如果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]==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 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--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）其他情况，说明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者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的一个字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符！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               </a:t>
            </a: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--;    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--;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--;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表示求的字符减少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个 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071546"/>
            <a:ext cx="84296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vector&lt;char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&gt;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字符向量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subs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存放一个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的字符个数），从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subs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个字符：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406" y="2500306"/>
            <a:ext cx="4345018" cy="1714512"/>
            <a:chOff x="71406" y="2500306"/>
            <a:chExt cx="4345018" cy="1714512"/>
          </a:xfrm>
        </p:grpSpPr>
        <p:sp>
          <p:nvSpPr>
            <p:cNvPr id="8" name="TextBox 7"/>
            <p:cNvSpPr txBox="1"/>
            <p:nvPr/>
          </p:nvSpPr>
          <p:spPr>
            <a:xfrm>
              <a:off x="71406" y="3143248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  <a:sym typeface="Wingdings" panose="05000000000000000000"/>
                </a:rPr>
                <a:t>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>
              <a:off x="500034" y="2500306"/>
              <a:ext cx="142876" cy="171451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下箭头 11"/>
            <p:cNvSpPr/>
            <p:nvPr/>
          </p:nvSpPr>
          <p:spPr>
            <a:xfrm>
              <a:off x="3929058" y="253840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上下箭头 12"/>
            <p:cNvSpPr/>
            <p:nvPr/>
          </p:nvSpPr>
          <p:spPr>
            <a:xfrm>
              <a:off x="4344986" y="3770680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2044" y="4799022"/>
            <a:ext cx="4962560" cy="857256"/>
            <a:chOff x="92044" y="4799022"/>
            <a:chExt cx="4962560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92044" y="5000636"/>
              <a:ext cx="35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solidFill>
                    <a:srgbClr val="C00000"/>
                  </a:solidFill>
                  <a:sym typeface="Wingdings" panose="05000000000000000000"/>
                </a:rPr>
                <a:t></a:t>
              </a:r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512734" y="4799022"/>
              <a:ext cx="142876" cy="857256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下箭头 13"/>
            <p:cNvSpPr/>
            <p:nvPr/>
          </p:nvSpPr>
          <p:spPr>
            <a:xfrm>
              <a:off x="3643306" y="499782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上下箭头 14"/>
            <p:cNvSpPr/>
            <p:nvPr/>
          </p:nvSpPr>
          <p:spPr>
            <a:xfrm>
              <a:off x="4983166" y="5000636"/>
              <a:ext cx="71438" cy="360000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286380" y="1285860"/>
            <a:ext cx="3143272" cy="1407865"/>
            <a:chOff x="5286380" y="1285860"/>
            <a:chExt cx="3143272" cy="1407865"/>
          </a:xfrm>
        </p:grpSpPr>
        <p:sp>
          <p:nvSpPr>
            <p:cNvPr id="124" name="TextBox 123"/>
            <p:cNvSpPr txBox="1"/>
            <p:nvPr/>
          </p:nvSpPr>
          <p:spPr>
            <a:xfrm>
              <a:off x="5286380" y="1285860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dp[6][9]=5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开始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72132" y="2385948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=9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572132" y="1857364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LCS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：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5572132" y="2740020"/>
            <a:ext cx="2643206" cy="688980"/>
            <a:chOff x="5572132" y="2740020"/>
            <a:chExt cx="2643206" cy="688980"/>
          </a:xfrm>
        </p:grpSpPr>
        <p:sp>
          <p:nvSpPr>
            <p:cNvPr id="143" name="TextBox 142"/>
            <p:cNvSpPr txBox="1"/>
            <p:nvPr/>
          </p:nvSpPr>
          <p:spPr>
            <a:xfrm>
              <a:off x="5572132" y="312122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=6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=8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下箭头 143"/>
            <p:cNvSpPr/>
            <p:nvPr/>
          </p:nvSpPr>
          <p:spPr>
            <a:xfrm>
              <a:off x="6000760" y="274002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215074" y="279481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5572132" y="3571166"/>
            <a:ext cx="3357554" cy="808553"/>
            <a:chOff x="5572132" y="3571166"/>
            <a:chExt cx="3357554" cy="808553"/>
          </a:xfrm>
        </p:grpSpPr>
        <p:sp>
          <p:nvSpPr>
            <p:cNvPr id="146" name="下箭头 145"/>
            <p:cNvSpPr/>
            <p:nvPr/>
          </p:nvSpPr>
          <p:spPr>
            <a:xfrm>
              <a:off x="6013460" y="3571166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227774" y="3625957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572132" y="4071942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=5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=7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5572132" y="4620711"/>
            <a:ext cx="3357554" cy="808553"/>
            <a:chOff x="5572132" y="4620711"/>
            <a:chExt cx="3357554" cy="808553"/>
          </a:xfrm>
        </p:grpSpPr>
        <p:sp>
          <p:nvSpPr>
            <p:cNvPr id="149" name="下箭头 148"/>
            <p:cNvSpPr/>
            <p:nvPr/>
          </p:nvSpPr>
          <p:spPr>
            <a:xfrm>
              <a:off x="6013460" y="4620711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27774" y="4675502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72132" y="5121487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=6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572132" y="5597540"/>
            <a:ext cx="2643206" cy="752480"/>
            <a:chOff x="5572132" y="5597540"/>
            <a:chExt cx="2643206" cy="752480"/>
          </a:xfrm>
        </p:grpSpPr>
        <p:sp>
          <p:nvSpPr>
            <p:cNvPr id="152" name="TextBox 151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3" name="下箭头 152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8" grpId="0" animBg="1"/>
      <p:bldP spid="129" grpId="0" animBg="1"/>
      <p:bldP spid="141" grpId="0" animBg="1"/>
      <p:bldP spid="142" grpId="0" animBg="1"/>
      <p:bldP spid="1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428736"/>
            <a:ext cx="514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执行</a:t>
            </a:r>
            <a:r>
              <a:rPr 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Fib1(5)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时的输出结果如下：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2214554"/>
            <a:ext cx="3429024" cy="174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Fib1(1)=1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Fib1(2)=1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Fib1(3)=2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Fib1(4)=3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）计算出</a:t>
            </a:r>
            <a:r>
              <a:rPr 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Fib1(5)=5</a:t>
            </a:r>
            <a:endParaRPr lang="zh-CN" altLang="en-US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那么如何由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呢？例如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dp[6][9]=5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715008" y="2428868"/>
            <a:ext cx="12144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5715008" y="2819396"/>
            <a:ext cx="2643206" cy="701680"/>
            <a:chOff x="5572132" y="5597540"/>
            <a:chExt cx="2643206" cy="701680"/>
          </a:xfrm>
        </p:grpSpPr>
        <p:sp>
          <p:nvSpPr>
            <p:cNvPr id="156" name="TextBox 155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下箭头 156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715008" y="3643314"/>
            <a:ext cx="2643206" cy="752480"/>
            <a:chOff x="5572132" y="5597540"/>
            <a:chExt cx="2643206" cy="752480"/>
          </a:xfrm>
        </p:grpSpPr>
        <p:sp>
          <p:nvSpPr>
            <p:cNvPr id="160" name="TextBox 159"/>
            <p:cNvSpPr txBox="1"/>
            <p:nvPr/>
          </p:nvSpPr>
          <p:spPr>
            <a:xfrm>
              <a:off x="5572132" y="60422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=4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=3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下箭头 160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715008" y="4500570"/>
            <a:ext cx="3428992" cy="785818"/>
            <a:chOff x="5572132" y="4500570"/>
            <a:chExt cx="3357554" cy="785818"/>
          </a:xfrm>
        </p:grpSpPr>
        <p:sp>
          <p:nvSpPr>
            <p:cNvPr id="164" name="下箭头 163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=3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=2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5715008" y="5429264"/>
            <a:ext cx="3428992" cy="785818"/>
            <a:chOff x="5572132" y="4500570"/>
            <a:chExt cx="3357554" cy="785818"/>
          </a:xfrm>
        </p:grpSpPr>
        <p:sp>
          <p:nvSpPr>
            <p:cNvPr id="143" name="下箭头 142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=2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39" grpId="0" animBg="1"/>
      <p:bldP spid="1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57256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那么如何由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呢？例如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34"/>
          <p:cNvGrpSpPr/>
          <p:nvPr/>
        </p:nvGrpSpPr>
        <p:grpSpPr>
          <a:xfrm>
            <a:off x="214282" y="1571612"/>
            <a:ext cx="5143536" cy="4643470"/>
            <a:chOff x="500034" y="1785926"/>
            <a:chExt cx="5143536" cy="4643470"/>
          </a:xfrm>
        </p:grpSpPr>
        <p:sp>
          <p:nvSpPr>
            <p:cNvPr id="5" name="矩形 4"/>
            <p:cNvSpPr/>
            <p:nvPr/>
          </p:nvSpPr>
          <p:spPr>
            <a:xfrm>
              <a:off x="207167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7167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7167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167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07167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7167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7167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8437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2886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2886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2886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28860" y="4286256"/>
              <a:ext cx="357190" cy="4286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86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2886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2886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86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156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78605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605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8605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8605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8605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8605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78605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8605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9875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4324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14324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14324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4324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14324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14324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324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14324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594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0043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0043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0043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0043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50043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50043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50043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50043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1313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5762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85762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85762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85762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85762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5762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85762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85762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7032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1481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21481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1481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21481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1481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21481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21481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1481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2751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57200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57200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57200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57200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57200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57200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457200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57200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58470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929190" y="257174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92919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92919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92919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92919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92919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492919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929190" y="600076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94189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286380" y="342900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286380" y="3857628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5286380" y="4286256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286380" y="4714884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86380" y="5143512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286380" y="5572140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286380" y="600076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299080" y="30342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14480" y="343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14480" y="38957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714480" y="42989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14480" y="475298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14480" y="51689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14480" y="56314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714480" y="60600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85852" y="342900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285852" y="3857628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285852" y="4286256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85852" y="4714884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85852" y="5143512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285852" y="5572140"/>
              <a:ext cx="357190" cy="42862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左大括号 118"/>
            <p:cNvSpPr/>
            <p:nvPr/>
          </p:nvSpPr>
          <p:spPr>
            <a:xfrm>
              <a:off x="928662" y="3500438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0034" y="4529088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左大括号 120"/>
            <p:cNvSpPr/>
            <p:nvPr/>
          </p:nvSpPr>
          <p:spPr>
            <a:xfrm rot="5400000">
              <a:off x="3607587" y="750075"/>
              <a:ext cx="214314" cy="314327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500430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571472" y="121442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286380" y="128586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dp[6][9]=5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143108" y="364331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2500298" y="4500570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2857488" y="4929198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4286248" y="5357826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643438" y="5786454"/>
            <a:ext cx="357190" cy="428628"/>
          </a:xfrm>
          <a:prstGeom prst="rect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72132" y="1857364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LCS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2938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657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14376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50095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858148" y="1928802"/>
            <a:ext cx="214314" cy="307777"/>
          </a:xfrm>
          <a:prstGeom prst="rect">
            <a:avLst/>
          </a:prstGeom>
          <a:solidFill>
            <a:srgbClr val="9900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sz="20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786446" y="2571744"/>
            <a:ext cx="124028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5715008" y="3013072"/>
            <a:ext cx="2643206" cy="701680"/>
            <a:chOff x="5572132" y="5597540"/>
            <a:chExt cx="2643206" cy="701680"/>
          </a:xfrm>
        </p:grpSpPr>
        <p:sp>
          <p:nvSpPr>
            <p:cNvPr id="147" name="TextBox 146"/>
            <p:cNvSpPr txBox="1"/>
            <p:nvPr/>
          </p:nvSpPr>
          <p:spPr>
            <a:xfrm>
              <a:off x="5572132" y="5991443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=1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8" name="下箭头 147"/>
            <p:cNvSpPr/>
            <p:nvPr/>
          </p:nvSpPr>
          <p:spPr>
            <a:xfrm>
              <a:off x="6000760" y="559754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15074" y="5601531"/>
              <a:ext cx="200026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与上方相等，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8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5715008" y="3929066"/>
            <a:ext cx="3428992" cy="785818"/>
            <a:chOff x="5572132" y="4500570"/>
            <a:chExt cx="3357554" cy="785818"/>
          </a:xfrm>
        </p:grpSpPr>
        <p:sp>
          <p:nvSpPr>
            <p:cNvPr id="151" name="下箭头 150"/>
            <p:cNvSpPr/>
            <p:nvPr/>
          </p:nvSpPr>
          <p:spPr>
            <a:xfrm>
              <a:off x="6013460" y="4500570"/>
              <a:ext cx="142876" cy="39600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227774" y="4555361"/>
              <a:ext cx="2701912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与左、上方不等，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r>
                <a:rPr lang="zh-CN" altLang="en-US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 i="1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lang="en-US" altLang="zh-CN" sz="16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--</a:t>
              </a:r>
              <a:endParaRPr lang="zh-CN" altLang="en-US" sz="160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72132" y="4978611"/>
              <a:ext cx="1214446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=0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=0</a:t>
              </a:r>
              <a:endParaRPr lang="zh-CN" alt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786446" y="5214950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结果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LCS="acbdb"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38" grpId="0" animBg="1"/>
      <p:bldP spid="15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571612"/>
            <a:ext cx="7929618" cy="284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#define MAX 51	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序列中最多的字符个数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</a:t>
            </a:r>
            <a:r>
              <a:rPr lang="zh-CN" altLang="nb-NO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string a</a:t>
            </a:r>
            <a:r>
              <a:rPr lang="zh-CN" altLang="nb-NO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b;	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dp[MAX][MAX];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动态规划数组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vector&lt;char&gt; subs;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LCS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42844" y="357166"/>
            <a:ext cx="8750330" cy="6208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LCSlength()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</a:t>
            </a:r>
            <a:r>
              <a:rPr lang="zh-CN" altLang="nb-NO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(i=0;i&lt;=m;i++)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dp[i][0]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置为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nb-NO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边界条件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dp[i][0]=0;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(j=0;j&lt;=n;j++)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dp[0][j]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置为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nb-NO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dp[0][j]=0;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(i=1;i&lt;=m;i++)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for (j=1;j&lt;=n;j++)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两重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循环处理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的所有字符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if (a[i-1]==b[j-1])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情况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(1)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dp[i][j]=dp[i-1][j-1]+1;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else		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情况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(2)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dp[i][j]=max(dp[i][j-1]</a:t>
            </a:r>
            <a:r>
              <a:rPr lang="zh-CN" altLang="nb-NO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dp[i-1][j]);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214282" y="285728"/>
            <a:ext cx="8678893" cy="6135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Buildsubs()		    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构造从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subs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k=dp[m][n];		    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的最长公共子序列长度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i=m;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j=n;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(k&gt;0)			    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subs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中放入最长公共子序列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反向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(dp[i][j]==dp[i-1][j])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i--;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else if (dp[i][j]==dp[i][j-1])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j--;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else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    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与上方、左边元素值均不相等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{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subs.push_back(a[i-1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]);  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subs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中添加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a[i-1]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i-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-; j--; k--;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00174"/>
            <a:ext cx="771530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LCSlength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算法中使用了两重循环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所以对于长度分别为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的序列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求其最长公共子序列的时间复杂度为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5429288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8.6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求解最长递增子序列问题</a:t>
            </a:r>
            <a:endParaRPr lang="zh-CN" altLang="zh-CN" sz="280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1571612"/>
            <a:ext cx="735811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给定一个无序的整数序列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求其中最长递增子序列的长度。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[]={2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7}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=9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其最长递增子序列为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9}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结果为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214422"/>
            <a:ext cx="800105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设计动态规划数组为一维数组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中以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结尾的最长递增子序列的长度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。对应的状态转移方程如下：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14348" y="3071810"/>
            <a:ext cx="7715304" cy="1194512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]=1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]=max(dp[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]+1)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]&gt;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478632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后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其中最大元素即为所求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286808" cy="59034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a[]={2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n=sizeof(a)/sizeof(a[0]);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ans=0;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dp[MAX];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solve(int a[]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n)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for(i=0;i&lt;n;i++)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{  dp[i]=1;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for(j=0;j&lt;i;j++)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{  if (a[i]&gt;a[j])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 dp[i]=max(dp[i]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dp[j]+1);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ans=dp[0];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for(i=1;i&lt;n;i++)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ans=max(ans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dp[i]);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785926"/>
            <a:ext cx="75724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算法中含两重循环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71546"/>
            <a:ext cx="8143932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其执行过程改变为自底向上，即先求出子问题解，将计算结果存放在一张表中，而且相同的子问题只计算一次，在后面需要时只有简单查表，以避免大量的重复计算。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57620" y="278605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Fib(5)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00298" y="3571876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Fib(4)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28992" y="4429132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57356" y="4429132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714612" y="5286388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71934" y="5786454"/>
            <a:ext cx="1071570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接连接符 8"/>
          <p:cNvCxnSpPr>
            <a:stCxn id="5" idx="2"/>
          </p:cNvCxnSpPr>
          <p:nvPr/>
        </p:nvCxnSpPr>
        <p:spPr>
          <a:xfrm rot="5400000">
            <a:off x="3554009" y="4875620"/>
            <a:ext cx="428628" cy="3929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" name="直接连接符 9"/>
          <p:cNvCxnSpPr>
            <a:stCxn id="5" idx="2"/>
            <a:endCxn id="8" idx="0"/>
          </p:cNvCxnSpPr>
          <p:nvPr/>
        </p:nvCxnSpPr>
        <p:spPr>
          <a:xfrm rot="16200000" flipH="1">
            <a:off x="3821901" y="5000636"/>
            <a:ext cx="928694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直接连接符 10"/>
          <p:cNvCxnSpPr>
            <a:stCxn id="4" idx="2"/>
          </p:cNvCxnSpPr>
          <p:nvPr/>
        </p:nvCxnSpPr>
        <p:spPr>
          <a:xfrm rot="5400000">
            <a:off x="2553877" y="3946926"/>
            <a:ext cx="428628" cy="5357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5357818" y="3571876"/>
            <a:ext cx="1071570" cy="428628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直接连接符 17"/>
          <p:cNvCxnSpPr>
            <a:stCxn id="3" idx="2"/>
          </p:cNvCxnSpPr>
          <p:nvPr/>
        </p:nvCxnSpPr>
        <p:spPr>
          <a:xfrm rot="5400000">
            <a:off x="3768323" y="2946794"/>
            <a:ext cx="357190" cy="892975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16200000" flipH="1">
            <a:off x="4661297" y="2946793"/>
            <a:ext cx="428628" cy="964413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4" idx="2"/>
          </p:cNvCxnSpPr>
          <p:nvPr/>
        </p:nvCxnSpPr>
        <p:spPr>
          <a:xfrm rot="16200000" flipH="1">
            <a:off x="3053942" y="3982644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3" name="直接连接符 22"/>
          <p:cNvCxnSpPr/>
          <p:nvPr/>
        </p:nvCxnSpPr>
        <p:spPr>
          <a:xfrm rot="10800000" flipV="1">
            <a:off x="4429124" y="4000504"/>
            <a:ext cx="928694" cy="428628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直接连接符 25"/>
          <p:cNvCxnSpPr>
            <a:stCxn id="6" idx="2"/>
          </p:cNvCxnSpPr>
          <p:nvPr/>
        </p:nvCxnSpPr>
        <p:spPr>
          <a:xfrm rot="16200000" flipH="1">
            <a:off x="2411000" y="4839900"/>
            <a:ext cx="428628" cy="464347"/>
          </a:xfrm>
          <a:prstGeom prst="lin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7" name="TextBox 26"/>
          <p:cNvSpPr txBox="1"/>
          <p:nvPr/>
        </p:nvSpPr>
        <p:spPr>
          <a:xfrm>
            <a:off x="5176842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箭头连接符 28"/>
          <p:cNvCxnSpPr>
            <a:stCxn id="27" idx="0"/>
            <a:endCxn id="13" idx="2"/>
          </p:cNvCxnSpPr>
          <p:nvPr/>
        </p:nvCxnSpPr>
        <p:spPr>
          <a:xfrm rot="5400000" flipH="1" flipV="1">
            <a:off x="5642379" y="4249347"/>
            <a:ext cx="500066" cy="2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662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spc="3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查表得到</a:t>
            </a:r>
            <a:endParaRPr lang="zh-CN" altLang="en-US" sz="1800" spc="3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rot="5400000" flipH="1" flipV="1">
            <a:off x="1535886" y="4964916"/>
            <a:ext cx="500066" cy="28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8.7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求解编辑距离问题</a:t>
            </a:r>
            <a:endParaRPr lang="zh-CN" altLang="zh-CN" sz="280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736"/>
            <a:ext cx="835824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是两个字符串。现在要用最少的字符操作次数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将字符串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转换为字符串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。这里所说的字符操作共有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种：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）删除一个字符。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）插入一个字符。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）将一个字符替换另一个字符。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“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sfdqxbw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“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gfdgw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结果为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357298"/>
            <a:ext cx="785818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的长度分别为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分别用字符串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存放。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表示将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）与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）的最优编辑距离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转换为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的最少操作次数）。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000240"/>
            <a:ext cx="7143800" cy="22101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串空时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要删除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中全部字符转换为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][0]=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个字符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次操作）；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串空时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要在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的全部字符转换为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（向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个字符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次操作）。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0100" y="128586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两种特殊情况：</a:t>
            </a:r>
            <a:endParaRPr lang="zh-CN" altLang="en-US" sz="200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72494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对于非空的情况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-1]=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这两个字符不需要任何操作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以下</a:t>
            </a:r>
            <a:r>
              <a:rPr lang="en-US" altLang="zh-CN" sz="20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种操作都可以达到目的：</a:t>
            </a:r>
            <a:endParaRPr lang="zh-CN" altLang="zh-CN" sz="2000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5286388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此时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种操作的最小值。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1973656"/>
            <a:ext cx="7429552" cy="3169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替换为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有：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（一次替换操作的次数计为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字符后面插入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有：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（一次插入操作的次数计为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有：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（一次删除操作的次数计为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357298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状态转移方程如下：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1974995"/>
            <a:ext cx="8215370" cy="1561408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-1]=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]=min(dp[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-1]+1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-1]+1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]+1)	    					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378619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最后得到的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即为所求。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439895"/>
            <a:ext cx="8786874" cy="61077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a="sfdqxbw";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string b="gfdgw";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 dp[MAX][MAX];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void solve()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(i=1;i&lt;=a.length();i++)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dp[i][0]=i;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把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个字符全部删除转换为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(j=1; j&lt;=b.length(); 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dp[0][j]=j;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中插入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的全部字符转换为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for (i=1; i&lt;=a.length(); i++)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for (j=1; j&lt;=b.length(); 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{  if (a[i-1]==b[j-1])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dp[i][j]=dp[i-1][j-1];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    dp[i][j]=min(min(dp[i-1][j]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dp[i][j-1])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dp[i-1][j-1])+1;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571612"/>
            <a:ext cx="80010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算法中有两重循环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396000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8.8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  <a:endParaRPr lang="zh-CN" altLang="zh-CN" sz="280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00034" y="1571612"/>
            <a:ext cx="8137525" cy="2600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00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问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题</a:t>
            </a:r>
            <a:r>
              <a:rPr lang="zh-CN" altLang="en-US" sz="2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描</a:t>
            </a:r>
            <a:r>
              <a:rPr lang="zh-CN" altLang="en-US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述</a:t>
            </a:r>
            <a:r>
              <a:rPr lang="en-US" altLang="zh-CN" sz="2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】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个重量分别为</a:t>
            </a:r>
            <a:r>
              <a:rPr lang="pt-BR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pt-BR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物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品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们的价值分别为</a:t>
            </a:r>
            <a:r>
              <a:rPr lang="pt-BR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pt-BR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给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定一个容量为</a:t>
            </a:r>
            <a:r>
              <a:rPr lang="pt-BR" altLang="zh-CN" sz="2000" i="1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的背</a:t>
            </a:r>
            <a:r>
              <a:rPr lang="zh-CN" altLang="pt-BR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从这些物品中选取一部分物品放入该背包的</a:t>
            </a:r>
            <a:r>
              <a:rPr lang="zh-CN" altLang="pt-BR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方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案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</a:t>
            </a:r>
            <a:r>
              <a:rPr lang="zh-CN" altLang="pt-BR" sz="2000" dirty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个物品要么选中要么不</a:t>
            </a:r>
            <a:r>
              <a:rPr lang="zh-CN" altLang="pt-BR" sz="200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选</a:t>
            </a:r>
            <a:r>
              <a:rPr lang="zh-CN" altLang="pt-BR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</a:t>
            </a:r>
            <a:r>
              <a:rPr lang="zh-CN" altLang="pt-BR" sz="2000" dirty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求选中的物品不仅能够放到背</a:t>
            </a:r>
            <a:r>
              <a:rPr lang="zh-CN" altLang="pt-BR" sz="200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包</a:t>
            </a:r>
            <a:r>
              <a:rPr lang="zh-CN" altLang="pt-BR" sz="2000" smtClean="0">
                <a:solidFill>
                  <a:srgbClr val="CC33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而且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重量和为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具</a:t>
            </a:r>
            <a:r>
              <a:rPr lang="zh-CN" altLang="pt-BR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有最大的价</a:t>
            </a:r>
            <a:r>
              <a:rPr lang="zh-CN" altLang="pt-BR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值</a:t>
            </a:r>
            <a:r>
              <a:rPr lang="zh-CN" altLang="pt-BR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pt-BR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280400" cy="2908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对于可行的背包装载方案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背包中物品的总重量不能超过背包的容量。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最优方案是指所装入的物品价值最高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+…+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（其中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表示选取物品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）取得最大值。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在该问题中需要确定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、…、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的值。假设按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的次序来确定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次决策即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个阶段。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214282" y="500042"/>
            <a:ext cx="849471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设置二维动态规划数组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表示背包剩余容量为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已考虑物品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、…、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99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）时背包装入物品的最优价值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。显然对应的状态转移方程如下：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714348" y="5529220"/>
            <a:ext cx="7920037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样，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便是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背包问题的最优解。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28596" y="2071678"/>
            <a:ext cx="8429684" cy="3272004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][0]=0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（背包不能装入任何物品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边界条件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][0]=0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）―边界条件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（没有任何物品可装入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总价值为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边界条件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）―边界条件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物品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放不下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 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]} 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否则在不放入和放入物品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215370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上述求斐波那契数列的算法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属于动态规划法，其中数组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（表）称为动态规划数组。动态规划法也称为记录结果再利用的方法，其基本求解过程如下图所示。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71868" y="1916102"/>
            <a:ext cx="1357322" cy="5715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</a:rPr>
              <a:t>原问题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13130" y="5072074"/>
            <a:ext cx="1643074" cy="1071570"/>
            <a:chOff x="2941626" y="4584708"/>
            <a:chExt cx="1643074" cy="1071570"/>
          </a:xfrm>
        </p:grpSpPr>
        <p:sp>
          <p:nvSpPr>
            <p:cNvPr id="9" name="圆角矩形 8"/>
            <p:cNvSpPr/>
            <p:nvPr/>
          </p:nvSpPr>
          <p:spPr>
            <a:xfrm>
              <a:off x="2941626" y="5084774"/>
              <a:ext cx="164307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原问的解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8" idx="2"/>
              <a:endCxn id="9" idx="0"/>
            </p:cNvCxnSpPr>
            <p:nvPr/>
          </p:nvCxnSpPr>
          <p:spPr>
            <a:xfrm rot="16200000" flipH="1">
              <a:off x="3506780" y="4828391"/>
              <a:ext cx="500066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1643042" y="2487606"/>
            <a:ext cx="5643602" cy="1357322"/>
            <a:chOff x="1071538" y="2000240"/>
            <a:chExt cx="5643602" cy="1357322"/>
          </a:xfrm>
        </p:grpSpPr>
        <p:sp>
          <p:nvSpPr>
            <p:cNvPr id="4" name="圆角矩形 3"/>
            <p:cNvSpPr/>
            <p:nvPr/>
          </p:nvSpPr>
          <p:spPr>
            <a:xfrm>
              <a:off x="1071538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1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786050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2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29256" y="2786058"/>
              <a:ext cx="1285884" cy="57150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rgbClr val="0000FF"/>
                  </a:solidFill>
                </a:rPr>
                <a:t>子问题</a:t>
              </a:r>
              <a:r>
                <a:rPr lang="en-US" altLang="zh-CN" sz="2000" smtClean="0">
                  <a:solidFill>
                    <a:srgbClr val="0000FF"/>
                  </a:solidFill>
                </a:rPr>
                <a:t>n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248" y="2857496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solidFill>
                    <a:srgbClr val="0000FF"/>
                  </a:solidFill>
                </a:rPr>
                <a:t>…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4" idx="0"/>
            </p:cNvCxnSpPr>
            <p:nvPr/>
          </p:nvCxnSpPr>
          <p:spPr>
            <a:xfrm rot="10800000" flipV="1">
              <a:off x="1714480" y="2000240"/>
              <a:ext cx="157163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3" idx="2"/>
              <a:endCxn id="5" idx="0"/>
            </p:cNvCxnSpPr>
            <p:nvPr/>
          </p:nvCxnSpPr>
          <p:spPr>
            <a:xfrm rot="5400000">
              <a:off x="3196819" y="2232414"/>
              <a:ext cx="785818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6" idx="0"/>
            </p:cNvCxnSpPr>
            <p:nvPr/>
          </p:nvCxnSpPr>
          <p:spPr>
            <a:xfrm>
              <a:off x="4143372" y="2000240"/>
              <a:ext cx="192882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285984" y="3857628"/>
            <a:ext cx="4286280" cy="1214446"/>
            <a:chOff x="1785918" y="3357562"/>
            <a:chExt cx="4286280" cy="1214446"/>
          </a:xfrm>
        </p:grpSpPr>
        <p:sp>
          <p:nvSpPr>
            <p:cNvPr id="8" name="圆角矩形 7"/>
            <p:cNvSpPr/>
            <p:nvPr/>
          </p:nvSpPr>
          <p:spPr>
            <a:xfrm>
              <a:off x="3143240" y="4000504"/>
              <a:ext cx="1357322" cy="571504"/>
            </a:xfrm>
            <a:prstGeom prst="round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mtClean="0">
                  <a:solidFill>
                    <a:schemeClr val="bg1"/>
                  </a:solidFill>
                </a:rPr>
                <a:t>填表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 rot="16200000" flipH="1">
              <a:off x="3339694" y="3518297"/>
              <a:ext cx="642942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16200000" flipH="1">
              <a:off x="2214546" y="2928934"/>
              <a:ext cx="642942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4857752" y="2786058"/>
              <a:ext cx="642942" cy="17859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14282" y="528560"/>
            <a:ext cx="882015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数组计算出来后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推导出解向量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的过程十分简单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844" y="1214422"/>
            <a:ext cx="885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]]+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累计总价值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maxv+=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递减剩余重量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放不下或者不放入物品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置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034" y="3429000"/>
            <a:ext cx="7715304" cy="174851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&lt;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物品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放不下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 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]]+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} 	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否则在</a:t>
            </a:r>
            <a:r>
              <a:rPr lang="zh-CN" altLang="en-US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放入和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放入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之间选最优解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2643182"/>
            <a:ext cx="6143668" cy="1428760"/>
            <a:chOff x="428596" y="2643182"/>
            <a:chExt cx="6143668" cy="1428760"/>
          </a:xfrm>
        </p:grpSpPr>
        <p:sp>
          <p:nvSpPr>
            <p:cNvPr id="5" name="矩形 4"/>
            <p:cNvSpPr/>
            <p:nvPr/>
          </p:nvSpPr>
          <p:spPr>
            <a:xfrm>
              <a:off x="428596" y="3643314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5400000">
              <a:off x="2071670" y="3143248"/>
              <a:ext cx="1000132" cy="0"/>
            </a:xfrm>
            <a:prstGeom prst="line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77800" y="1651000"/>
            <a:ext cx="6537340" cy="2933708"/>
            <a:chOff x="177800" y="1651000"/>
            <a:chExt cx="6537340" cy="2933708"/>
          </a:xfrm>
        </p:grpSpPr>
        <p:sp>
          <p:nvSpPr>
            <p:cNvPr id="8" name="矩形 7"/>
            <p:cNvSpPr/>
            <p:nvPr/>
          </p:nvSpPr>
          <p:spPr>
            <a:xfrm>
              <a:off x="571472" y="4156080"/>
              <a:ext cx="6143668" cy="42862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77800" y="1651000"/>
              <a:ext cx="1447800" cy="2743200"/>
            </a:xfrm>
            <a:custGeom>
              <a:avLst/>
              <a:gdLst>
                <a:gd name="connsiteX0" fmla="*/ 1447800 w 1447800"/>
                <a:gd name="connsiteY0" fmla="*/ 0 h 2743200"/>
                <a:gd name="connsiteX1" fmla="*/ 977900 w 1447800"/>
                <a:gd name="connsiteY1" fmla="*/ 76200 h 2743200"/>
                <a:gd name="connsiteX2" fmla="*/ 508000 w 1447800"/>
                <a:gd name="connsiteY2" fmla="*/ 76200 h 2743200"/>
                <a:gd name="connsiteX3" fmla="*/ 114300 w 1447800"/>
                <a:gd name="connsiteY3" fmla="*/ 76200 h 2743200"/>
                <a:gd name="connsiteX4" fmla="*/ 25400 w 1447800"/>
                <a:gd name="connsiteY4" fmla="*/ 342900 h 2743200"/>
                <a:gd name="connsiteX5" fmla="*/ 12700 w 1447800"/>
                <a:gd name="connsiteY5" fmla="*/ 1219200 h 2743200"/>
                <a:gd name="connsiteX6" fmla="*/ 101600 w 1447800"/>
                <a:gd name="connsiteY6" fmla="*/ 2425700 h 2743200"/>
                <a:gd name="connsiteX7" fmla="*/ 419100 w 1447800"/>
                <a:gd name="connsiteY7" fmla="*/ 274320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800" h="2743200">
                  <a:moveTo>
                    <a:pt x="1447800" y="0"/>
                  </a:moveTo>
                  <a:cubicBezTo>
                    <a:pt x="1291166" y="31750"/>
                    <a:pt x="1134533" y="63500"/>
                    <a:pt x="977900" y="76200"/>
                  </a:cubicBezTo>
                  <a:cubicBezTo>
                    <a:pt x="821267" y="88900"/>
                    <a:pt x="508000" y="76200"/>
                    <a:pt x="508000" y="76200"/>
                  </a:cubicBezTo>
                  <a:cubicBezTo>
                    <a:pt x="364067" y="76200"/>
                    <a:pt x="194733" y="31750"/>
                    <a:pt x="114300" y="76200"/>
                  </a:cubicBezTo>
                  <a:cubicBezTo>
                    <a:pt x="33867" y="120650"/>
                    <a:pt x="42333" y="152400"/>
                    <a:pt x="25400" y="342900"/>
                  </a:cubicBezTo>
                  <a:cubicBezTo>
                    <a:pt x="8467" y="533400"/>
                    <a:pt x="0" y="872067"/>
                    <a:pt x="12700" y="1219200"/>
                  </a:cubicBezTo>
                  <a:cubicBezTo>
                    <a:pt x="25400" y="1566333"/>
                    <a:pt x="33867" y="2171700"/>
                    <a:pt x="101600" y="2425700"/>
                  </a:cubicBezTo>
                  <a:cubicBezTo>
                    <a:pt x="169333" y="2679700"/>
                    <a:pt x="294216" y="2711450"/>
                    <a:pt x="419100" y="27432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7249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某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背包问题为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4}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={6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6}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（下标从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57224" y="1571612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357290" y="1785926"/>
            <a:ext cx="6572296" cy="3714777"/>
            <a:chOff x="1357290" y="1785926"/>
            <a:chExt cx="6572296" cy="3714777"/>
          </a:xfrm>
        </p:grpSpPr>
        <p:sp>
          <p:nvSpPr>
            <p:cNvPr id="6" name="矩形 5"/>
            <p:cNvSpPr/>
            <p:nvPr/>
          </p:nvSpPr>
          <p:spPr>
            <a:xfrm>
              <a:off x="22145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14546" y="3357563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214546" y="3786191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4546" y="4214819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14546" y="4643447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14546" y="507207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2724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7173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7173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57173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57173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7173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7173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443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2892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92892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2892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2892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2892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2892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4162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28611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8611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28611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28611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611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28611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9881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64330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4330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4330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64330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64330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64330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65600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0049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00049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00049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00049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000496" y="4643447"/>
              <a:ext cx="357190" cy="42862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0049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1319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35768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35768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35768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35768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5768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5768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7038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71487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71487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71487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1487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71487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1487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2757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07206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7206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07206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07206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07206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07206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08476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42925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42925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42925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42925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42925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42925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41956" y="253420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857356" y="293743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857356" y="339566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857356" y="379889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57356" y="42529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57356" y="4668847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57356" y="5131371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左大括号 106"/>
            <p:cNvSpPr/>
            <p:nvPr/>
          </p:nvSpPr>
          <p:spPr>
            <a:xfrm>
              <a:off x="1643042" y="3038473"/>
              <a:ext cx="214314" cy="2428892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57290" y="4067123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左大括号 108"/>
            <p:cNvSpPr/>
            <p:nvPr/>
          </p:nvSpPr>
          <p:spPr>
            <a:xfrm rot="5400000">
              <a:off x="4071934" y="428604"/>
              <a:ext cx="214314" cy="3786214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00496" y="1785926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zh-CN" altLang="en-US" sz="2000" i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786446" y="2928935"/>
              <a:ext cx="357190" cy="4286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5786446" y="3357563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786446" y="3786191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5786446" y="4214819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786446" y="4643447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786446" y="5072075"/>
              <a:ext cx="357190" cy="4286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748346" y="2534203"/>
              <a:ext cx="538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72264" y="292893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边界条件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126" name="直接箭头连接符 125"/>
            <p:cNvCxnSpPr/>
            <p:nvPr/>
          </p:nvCxnSpPr>
          <p:spPr>
            <a:xfrm rot="10800000" flipV="1">
              <a:off x="6215074" y="3143248"/>
              <a:ext cx="3571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49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9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9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49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49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49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8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9217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217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17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9217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9217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17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487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936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936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4936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936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936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936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6206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0655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0655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0655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0655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0655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0655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925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6374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16374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6374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6374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6374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6374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7644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2093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093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2093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2093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20936" y="4143381"/>
            <a:ext cx="357190" cy="428628"/>
          </a:xfrm>
          <a:prstGeom prst="rect">
            <a:avLst/>
          </a:prstGeom>
          <a:solidFill>
            <a:srgbClr val="92D05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2093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3363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87812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7812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87812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7812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87812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7812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082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3531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3531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3531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23531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3531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3531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801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59250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9250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9250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9250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9250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59250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0520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4969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94969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94969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4969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94969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4969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2396" y="207223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8596" y="243736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8596" y="2895597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28596" y="329882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8596" y="3752853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8596" y="416878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8596" y="4631305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9" name="左大括号 78"/>
          <p:cNvSpPr/>
          <p:nvPr/>
        </p:nvSpPr>
        <p:spPr>
          <a:xfrm>
            <a:off x="285720" y="2538407"/>
            <a:ext cx="214314" cy="2428892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32" y="3567057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1" name="左大括号 80"/>
          <p:cNvSpPr/>
          <p:nvPr/>
        </p:nvSpPr>
        <p:spPr>
          <a:xfrm rot="5400000">
            <a:off x="2592374" y="106338"/>
            <a:ext cx="214314" cy="3786214"/>
          </a:xfrm>
          <a:prstGeom prst="leftBrace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00298" y="14636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zh-CN" altLang="en-US" sz="2000" i="1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306886" y="242886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306886" y="2857497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06886" y="3286125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306886" y="3714753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06886" y="4143381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306886" y="4572009"/>
            <a:ext cx="35719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8786" y="2072237"/>
            <a:ext cx="58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0034" y="212031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回推求最优解的过程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3504" y="571480"/>
            <a:ext cx="35719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dp[5][10]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dp[4][10]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[5]=1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[5]=6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4348" y="814312"/>
            <a:ext cx="43577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dp[5][10]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4" name="下箭头 93"/>
          <p:cNvSpPr/>
          <p:nvPr/>
        </p:nvSpPr>
        <p:spPr>
          <a:xfrm>
            <a:off x="6749454" y="135729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43504" y="1785926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-1=4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dp[4][6]=dp[3][6]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[4]=0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43504" y="3071810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-1=3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dp[3][6]=dp[2][6]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[3]=0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3504" y="4357694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-1=2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dp[2][6]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dp[1][6]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[2]=1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-w[2]=4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43504" y="5643578"/>
            <a:ext cx="352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-1=1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dp[1][4]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dp[0][4]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[1]=1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-w[1]=2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9" name="下箭头 98"/>
          <p:cNvSpPr/>
          <p:nvPr/>
        </p:nvSpPr>
        <p:spPr>
          <a:xfrm>
            <a:off x="6749454" y="2604934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0" name="下箭头 99"/>
          <p:cNvSpPr/>
          <p:nvPr/>
        </p:nvSpPr>
        <p:spPr>
          <a:xfrm>
            <a:off x="6749454" y="3890818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下箭头 100"/>
          <p:cNvSpPr/>
          <p:nvPr/>
        </p:nvSpPr>
        <p:spPr>
          <a:xfrm>
            <a:off x="6749454" y="5214950"/>
            <a:ext cx="180000" cy="32400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9894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298948" y="457200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8288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882888" y="3286124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82888" y="3714752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82888" y="4143380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55808" y="2428868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55808" y="2857496"/>
            <a:ext cx="357190" cy="4286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071538" y="5429264"/>
            <a:ext cx="3571900" cy="1015663"/>
            <a:chOff x="1071538" y="5429264"/>
            <a:chExt cx="3571900" cy="1015663"/>
          </a:xfrm>
        </p:grpSpPr>
        <p:sp>
          <p:nvSpPr>
            <p:cNvPr id="113" name="左箭头 112"/>
            <p:cNvSpPr/>
            <p:nvPr/>
          </p:nvSpPr>
          <p:spPr>
            <a:xfrm>
              <a:off x="4143372" y="5715016"/>
              <a:ext cx="500066" cy="285752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71538" y="5429264"/>
              <a:ext cx="29289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x=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）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ctr"/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装入物品总重量为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8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，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  <a:p>
              <a:pPr algn="ctr"/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总价值为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rPr>
                <a:t>15</a:t>
              </a:r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571612"/>
            <a:ext cx="7929618" cy="36752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en-US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n=5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W=10;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//5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种物品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限制重量不超过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w[MAXN]={0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4};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v[MAXN]={0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6};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下标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dp[MAXN][MAXW];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x[MAXN];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maxv; 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存放最优解的总价值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496300" cy="4518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Knap()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动态规划法求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0/1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背包问题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(i=0;i&lt;=n;i++)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dp[i][0]=0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dp[i][0]=0;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(r=0;r&lt;=W;r++)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置边界条件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dp[0][r]=0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dp[0][r]=0;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 (r=1;r&lt;=W;r++)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if (r&lt;w[i])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dp[i][r]=dp[i-1][r];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else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dp[i][r]=max(dp[i-1][r]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dp[i-1][r-w[i]]+v[i]);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785786" y="1000108"/>
            <a:ext cx="7893075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Buildx()	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回推求最优解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i=n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r=W;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maxv=0;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(i&gt;=0)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判断每个物品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(dp[i][r]!=dp[i-1][r])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x[i]=1;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选取物品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maxv+=v[i];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累计总价值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r=r-w[i];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x[i]=0;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不选取物品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i--;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428736"/>
            <a:ext cx="7715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Knap()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算法中含有两重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所以时间复杂度为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7993063" cy="1523494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种重量和价值分别为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）的物品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从这些物品中挑选总重量不超过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的物品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求出挑选物品价值总和最大的挑选方案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每种物品可以挑选任意多件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414340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8.9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求解完全背包问题</a:t>
            </a:r>
            <a:endParaRPr lang="zh-CN" altLang="zh-CN" sz="280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8208962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设置动态规划二维数组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表示从前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个物品中选出重量不超过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（或者剩余容量为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的物品的最大总价值。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857364"/>
            <a:ext cx="8143932" cy="2671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显然有边界条件：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][0]=0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（背包不能装入任何物品时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总价值为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dp[0][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（没有任何物品可装入时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总价值为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→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memset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函数一次性初始化为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另外设置二维数组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其中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fk[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得到最大值时物品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挑选的件数。</a:t>
            </a:r>
            <a:endParaRPr lang="zh-CN" altLang="en-US" sz="2000"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357298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状态转移方程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858312" cy="1561408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]=MAX{dp[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]]+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]}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 &lt;</a:t>
            </a:r>
            <a:endParaRPr lang="en-US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                  dp[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]]+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fk[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		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	    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物品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件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3842097"/>
            <a:ext cx="8358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这样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便是背包容量为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、考虑所有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个物品（同一物品允许多次选择）后得到的背包最大总价值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即问题的最优结果。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428604"/>
            <a:ext cx="421484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8.1.2 </a:t>
            </a:r>
            <a:r>
              <a:rPr lang="zh-CN" altLang="zh-CN" sz="28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动态规划的原理</a:t>
            </a:r>
            <a:endParaRPr lang="zh-CN" altLang="zh-CN" sz="28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571612"/>
            <a:ext cx="7286676" cy="1418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动态规划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是一种解决</a:t>
            </a:r>
            <a:r>
              <a:rPr lang="zh-CN" altLang="zh-CN" sz="20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多阶段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决策问题的优化方法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把多阶段过程转化为一系列单阶段问题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利用各阶段之间的关系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逐个求解。</a:t>
            </a:r>
            <a:endParaRPr lang="zh-CN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8280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nb-NO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=7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其</a:t>
            </a:r>
            <a:r>
              <a:rPr lang="zh-CN" altLang="nb-NO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求解结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果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表所示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</a:t>
            </a:r>
            <a:r>
              <a:rPr lang="zh-CN" altLang="nb-NO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中元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素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nb-NO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nb-NO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nb-NO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)[</a:t>
            </a:r>
            <a:r>
              <a:rPr lang="nb-NO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fk(</a:t>
            </a:r>
            <a:r>
              <a:rPr lang="nb-NO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nb-NO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nb-NO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)]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nb-NO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nb-NO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为最终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结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即</a:t>
            </a:r>
            <a:r>
              <a:rPr lang="zh-CN" altLang="nb-NO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最大价值总和为</a:t>
            </a:r>
            <a:r>
              <a:rPr lang="nb-NO" altLang="zh-CN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10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nb-NO" sz="20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25581" name="Group 301"/>
          <p:cNvGraphicFramePr>
            <a:graphicFrameLocks noGrp="1"/>
          </p:cNvGraphicFramePr>
          <p:nvPr/>
        </p:nvGraphicFramePr>
        <p:xfrm>
          <a:off x="539750" y="1928818"/>
          <a:ext cx="8208963" cy="21031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09638"/>
                <a:gridCol w="909637"/>
                <a:gridCol w="927091"/>
                <a:gridCol w="896947"/>
                <a:gridCol w="914400"/>
                <a:gridCol w="911225"/>
                <a:gridCol w="914400"/>
                <a:gridCol w="911225"/>
                <a:gridCol w="914400"/>
              </a:tblGrid>
              <a:tr h="571488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nb-NO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j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i</a:t>
                      </a:r>
                      <a:endParaRPr kumimoji="0" lang="en-US" altLang="zh-CN" sz="1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8[0]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4[0]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7[1]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9[3]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10[2]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5582" name="Freeform 302"/>
          <p:cNvSpPr/>
          <p:nvPr/>
        </p:nvSpPr>
        <p:spPr bwMode="auto">
          <a:xfrm>
            <a:off x="561974" y="1928802"/>
            <a:ext cx="938192" cy="6429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441"/>
              </a:cxn>
            </a:cxnLst>
            <a:rect l="0" t="0" r="r" b="b"/>
            <a:pathLst>
              <a:path w="576" h="441">
                <a:moveTo>
                  <a:pt x="0" y="0"/>
                </a:moveTo>
                <a:lnTo>
                  <a:pt x="576" y="441"/>
                </a:lnTo>
              </a:path>
            </a:pathLst>
          </a:custGeom>
          <a:noFill/>
          <a:ln w="28575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no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4357694"/>
            <a:ext cx="771530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nb-NO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回推过程</a:t>
            </a:r>
            <a:r>
              <a:rPr lang="zh-CN" altLang="nb-NO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dp[3][7]=10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fk[3][7]=2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件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dp[2][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-2×2]=dp[2][3]=4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fk[2][3]=0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件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dp[1][3]=4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fk[1][3]=1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，物品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挑选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件。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2" grpId="0" animBg="1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466726" y="476250"/>
            <a:ext cx="824867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r>
              <a:rPr lang="nb-NO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n,W;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w[MAXN],v[MAXN];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dp[MAXN+1][MAXW+1],fk[MAXN+1][MAXW+1];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solve()	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求解多重背包问题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i,j,k;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 (j=0;j&lt;=W;j++)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for (k=0;k*w[i]&lt;=j;k++)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  if (dp[i][j]&lt;dp[i-1][j-k*w[i]]+k*v[i])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{  dp[i][j]=dp[i-1][j-k*w[i]]+k*v[i];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fk[i][j]=k;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物品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</a:t>
            </a:r>
            <a:r>
              <a:rPr lang="nb-NO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dp[n][W]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/>
          <p:cNvSpPr txBox="1">
            <a:spLocks noChangeArrowheads="1"/>
          </p:cNvSpPr>
          <p:nvPr/>
        </p:nvSpPr>
        <p:spPr bwMode="auto">
          <a:xfrm>
            <a:off x="714348" y="1071546"/>
            <a:ext cx="7675587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>
            <a:spAutoFit/>
          </a:bodyPr>
          <a:lstStyle/>
          <a:p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Traceback()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回推求最优解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i=n,j=W;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(i&gt;=1)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物品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%d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件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",i,fk[i][j]);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j-=fk[i][j]*w[i];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剩余重量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i--;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71472" y="4286256"/>
            <a:ext cx="7920038" cy="1107996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【算法分析】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solve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算法有三重循环，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的循环最坏可能从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，所以算法的时间复杂度为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nW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2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500034" y="1643050"/>
            <a:ext cx="8208962" cy="2600712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zh-CN" altLang="en-US" sz="220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</a:t>
            </a: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算法改进</a:t>
            </a:r>
            <a:r>
              <a:rPr lang="en-US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实际上，上述算法中不必使用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循环，可以修改为在挑选物品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时直接多次重复挑选。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因为计算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）个的情况与在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的计算中选择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个的情况是相同的，所以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的递推中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部分的计算已经在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的计算中完成了。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372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216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solve1()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动态规划法求完全背包问题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i,k,j;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(i=1;i&lt;=n;i++)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for (j=0;j&lt;=W;j++)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if (j&lt;w[i])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dp[i][j]=dp[i-1][j];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dp[i][j]=max(dp[i-1][j],dp[i][j-w[i]]+v[i]);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return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dp[n][W];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返回总价值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571472" y="4643446"/>
            <a:ext cx="4895850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该算法的时间复杂度为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nW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208962" cy="255454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【问题描述】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资源分配问题是将数量一定的一种或若干种资源（原材料、资金、设备或劳动力等），合理地分配给若干使用者，使总收益最大。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ts val="32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例如，某公司有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个商店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，拟将新招聘的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名员工分配给这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个商店，各商店得到新员工后，每年的赢利情况如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表所示，求分配给各商店各多少员工才能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使公司的赢利最大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？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216251" name="Group 187"/>
          <p:cNvGraphicFramePr>
            <a:graphicFrameLocks noGrp="1"/>
          </p:cNvGraphicFramePr>
          <p:nvPr/>
        </p:nvGraphicFramePr>
        <p:xfrm>
          <a:off x="827088" y="4149725"/>
          <a:ext cx="7489825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33537"/>
                <a:gridCol w="1020763"/>
                <a:gridCol w="828675"/>
                <a:gridCol w="966787"/>
                <a:gridCol w="973138"/>
                <a:gridCol w="979487"/>
                <a:gridCol w="1087438"/>
              </a:tblGrid>
              <a:tr h="365125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     员</a:t>
                      </a: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工数</a:t>
                      </a:r>
                      <a:endParaRPr kumimoji="0" lang="zh-CN" altLang="en-US" sz="1800" b="1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商店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r>
                        <a:rPr kumimoji="0" lang="zh-CN" altLang="en-US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A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B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楷体" panose="02010609060101010101" pitchFamily="49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楷体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16252" name="Line 188"/>
          <p:cNvSpPr>
            <a:spLocks noChangeShapeType="1"/>
          </p:cNvSpPr>
          <p:nvPr/>
        </p:nvSpPr>
        <p:spPr bwMode="auto">
          <a:xfrm>
            <a:off x="827088" y="4149725"/>
            <a:ext cx="1601772" cy="636597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357166"/>
            <a:ext cx="4214842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8.10 </a:t>
            </a:r>
            <a:r>
              <a:rPr lang="zh-CN" altLang="zh-CN" sz="2800" smtClean="0">
                <a:solidFill>
                  <a:srgbClr val="FF0000"/>
                </a:solidFill>
                <a:latin typeface="叶根友毛笔行书2.0版" pitchFamily="2" charset="-122"/>
                <a:ea typeface="叶根友毛笔行书2.0版" pitchFamily="2" charset="-122"/>
              </a:rPr>
              <a:t>求解资源分配问题</a:t>
            </a:r>
            <a:endParaRPr lang="zh-CN" altLang="zh-CN" sz="2800" smtClean="0">
              <a:solidFill>
                <a:srgbClr val="FF0000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357158" y="1214422"/>
            <a:ext cx="8642350" cy="3462486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【问题求解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采用动态规划求解该问题。设置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个商店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的编号分别为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这里总员工数为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，商店个数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，假设从商店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开始决策起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设置二维动态规划数组为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表示考虑商店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～商店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并分配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个人后的最优赢利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另外设置二维数组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pnum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，其中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pnum[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表示求出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时对应商店</a:t>
            </a:r>
            <a:r>
              <a:rPr lang="en-US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的分配人数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572132" y="3214686"/>
            <a:ext cx="1428760" cy="57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00034" y="1957320"/>
            <a:ext cx="4749803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对应的状态转移方程如下：</a:t>
            </a:r>
            <a:endParaRPr lang="zh-CN" altLang="en-US" sz="2000" dirty="0"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0" y="3290888"/>
            <a:ext cx="184731" cy="46166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357158" y="4457650"/>
            <a:ext cx="4676778" cy="40011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显然，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dp[1][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就是最优赢利。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2643182"/>
            <a:ext cx="8358278" cy="1561408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 w="38100" algn="ctr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180000" tIns="180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]=0			  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边界条件（类似终点的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值为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]=max(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]+dp[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+1][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	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pnum[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]=dp[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][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取最大值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4214842" cy="55666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ctr"/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从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商店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商店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反向求解</a:t>
            </a:r>
            <a:endParaRPr lang="zh-CN" altLang="en-US" sz="220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107389" cy="3263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问题表示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m=3,n=5;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商店数为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m,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总人数为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v[MAXM][MAXN]={{0,0,0,0,0,0},{0,3,7,9,12,13},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{0,5,10,11,11,11},{0,4,6,11,12,12}};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不计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v[0]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行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求解结果表示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dp[MAXM][MAXN];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pnum[MAXM][MAXN];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569325" cy="5728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bIns="144000">
            <a:spAutoFit/>
          </a:bodyPr>
          <a:lstStyle/>
          <a:p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Plan()			  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求最优方案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dp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maxf,maxj;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j=0;j&lt;=n;j++)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置边界条件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dp[m+1][j]=0;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i=m;i&gt;=1;i--)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从商店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进行处理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for (int s=1;s&lt;=n;s++)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分配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的总人数为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maxf=0;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maxj=0;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for (j=0;j&lt;=s;j++)	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找该商店最优情况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maxf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和分配人数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maxj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{  if (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(v[i][j]+dp[i+1][s-j])&gt;=maxf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{  maxf=v[i][j]+dp[i+1][s-j];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 maxj=j;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dp[i][s]=maxf;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pnum[i][s]=maxj;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24373</Words>
  <Application>WPS 演示</Application>
  <PresentationFormat>全屏显示(4:3)</PresentationFormat>
  <Paragraphs>3493</Paragraphs>
  <Slides>122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122</vt:i4>
      </vt:variant>
    </vt:vector>
  </HeadingPairs>
  <TitlesOfParts>
    <vt:vector size="144" baseType="lpstr">
      <vt:lpstr>Arial</vt:lpstr>
      <vt:lpstr>宋体</vt:lpstr>
      <vt:lpstr>Wingdings</vt:lpstr>
      <vt:lpstr>Times New Roman</vt:lpstr>
      <vt:lpstr>楷体_GB2312</vt:lpstr>
      <vt:lpstr>Wingdings 2</vt:lpstr>
      <vt:lpstr>隶书</vt:lpstr>
      <vt:lpstr>微软雅黑</vt:lpstr>
      <vt:lpstr>Consolas</vt:lpstr>
      <vt:lpstr>叶根友毛笔行书2.0版</vt:lpstr>
      <vt:lpstr>楷体</vt:lpstr>
      <vt:lpstr>仿宋</vt:lpstr>
      <vt:lpstr>Arial Unicode MS</vt:lpstr>
      <vt:lpstr>Wingdings</vt:lpstr>
      <vt:lpstr>华文楷体</vt:lpstr>
      <vt:lpstr>Franklin Gothic Book</vt:lpstr>
      <vt:lpstr>新宋体</vt:lpstr>
      <vt:lpstr>Franklin Gothic Medium</vt:lpstr>
      <vt:lpstr>Calibri</vt:lpstr>
      <vt:lpstr>Wingdings</vt:lpstr>
      <vt:lpstr>华文中宋</vt:lpstr>
      <vt:lpstr>跋涉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Neo</cp:lastModifiedBy>
  <cp:revision>560</cp:revision>
  <dcterms:created xsi:type="dcterms:W3CDTF">2012-11-28T00:02:00Z</dcterms:created>
  <dcterms:modified xsi:type="dcterms:W3CDTF">2019-06-30T12:53:55Z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