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6" autoAdjust="0"/>
  </p:normalViewPr>
  <p:slideViewPr>
    <p:cSldViewPr snapToGrid="0">
      <p:cViewPr varScale="1">
        <p:scale>
          <a:sx n="65" d="100"/>
          <a:sy n="65" d="100"/>
        </p:scale>
        <p:origin x="1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1962-81CE-4AA7-8264-984BD85B0C6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72ADE-E016-4F35-A6E3-079BDA47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2ADE-E016-4F35-A6E3-079BDA47C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  <a:p>
            <a:r>
              <a:rPr lang="en-US" dirty="0"/>
              <a:t>-Buttons in a scrollable list could trigger a tap when sliding is intended</a:t>
            </a:r>
          </a:p>
          <a:p>
            <a:endParaRPr lang="en-US" dirty="0"/>
          </a:p>
          <a:p>
            <a:r>
              <a:rPr lang="en-US" dirty="0"/>
              <a:t>-Managing synonyms would be too much to ask of a user</a:t>
            </a:r>
          </a:p>
          <a:p>
            <a:r>
              <a:rPr lang="en-US" dirty="0"/>
              <a:t>-Not allowing multiple kana forms or multiple kanji forms (rare but existing edge cases)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2ADE-E016-4F35-A6E3-079BDA47CB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start of project, Godot 4.2 was released which provides experimental support for C# on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2ADE-E016-4F35-A6E3-079BDA47CB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-Made a modification on prefix sort, where the final character of the saved word would be dropped in the filter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2ADE-E016-4F35-A6E3-079BDA47CB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1600-3F73-1993-8C54-34A440AB3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72A76-98C4-E0CD-B7B3-64EE10775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0773-91A4-AE74-07C1-57EBC176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F854-B9D3-B566-C5A2-A46DC1EF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7F2B4-47B2-E1B1-534C-32226CF4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0E58-D2B7-353A-58DA-56B5EB72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531E5-AFA9-1C92-2774-0CB36E3C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B86E-646E-DAD5-1FDE-0555AFE4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2D78-51FD-8A98-1715-E789A3F2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9855-44EB-7F9C-CB85-C16CA169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1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93686-B2DB-121C-C1C2-87FE287DB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102BB-EF74-D9E3-6E2C-12AC18C0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A871-B2CB-98D3-2171-6C066F8C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EDEE-EF68-CFB4-90E1-09D6D499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2EA1-66CC-0BBE-801E-94AF701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A5F7-6CAC-6AF4-B1BB-D574634A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B199-8CEF-5061-B65F-F1102007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92AF-1004-2170-8DD8-100CB258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CB4F-4277-53EA-3AA6-23E9418F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47CC-F8E1-8722-0805-B2CA796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D01A-4102-A2DA-5371-078D47DE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2088-FAAE-43C2-5FB1-4F01774E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220B-845C-8D5B-08F6-E0FE8EF2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B544-A39D-1C75-FA83-569A9624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3127-D391-CDAF-544B-CC7E97CE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EB65-A489-5443-29B0-B20D346B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A27F-67CC-AE60-2874-AFE41168F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D1734-5E11-63E7-5A7E-43CE6148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A74-F47F-3B8B-2140-379531CE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453D-6CE3-FBA5-D36D-2089B02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03D8C-4C1E-082E-9F57-8BCB23BA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106A-FFE4-A4E8-C56D-8AF0EB6D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7350-B2E8-9553-BDA9-11D15AB9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FC06A-BAE2-8E41-CEC4-E2821E38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AEC6F-D0D3-6AE7-8279-820F42AF5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848AA-353D-28E7-DA0C-EC330EB5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5715F-EED3-5E99-6A0A-30FDB4F8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21B70-4F18-09BD-8EB0-927B1E3A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12C3F-C676-FE58-AE6C-AC851CAF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C7A-F1E4-32FA-5171-EF35719A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E51B1-72B4-2D97-49F4-DB05C9A4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A83E2-393C-23AA-8B66-30DDA2F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75262-6440-6B0D-8FC6-B901B7D1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3C499-5052-16EC-F0E1-19DF1F6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6F4F-2729-A0E2-CF89-C6EA39FD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4D035-9BEC-155F-3053-4FE309EE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963E-F577-93E2-462E-FE19C8FD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5E78-7A9E-934E-A148-83927BD7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0F392-B793-9D88-040F-C62EE7183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2F88-F714-CEAC-66D5-D9217B28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AED9F-B2B0-F374-B100-4624867A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AB3C-D6C4-D21C-2814-7F793884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44BD-10FA-6803-B9EE-516FD9CA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DE291-5100-16CC-755D-914B45CC0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C9B87-2476-2E91-0F13-29A1932E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E4D50-24D3-0799-0550-5C976677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E2CE3-441B-4E5A-333D-0F21379F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1680-27DF-9D7E-AB5C-247A535A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99515-BF8D-6073-C9FA-8428ADE9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846BB-6412-6507-7EF2-04561792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9DE-7C31-14CA-C97B-DD508DB6E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3250-15FC-4A8E-969C-CCAEF062362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1F3C-9F52-7FC5-7BCA-89B5B465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E4D8-42ED-761B-5769-CEA5DD897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chAndrewJ/Senior-Design-2023_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7E8E-E165-330B-8127-148191592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 Japanese Language Learner’s Dictionary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5E47E-EDB2-E1CC-1B4A-60B18F9E7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– Andrew Resch, Computer Science</a:t>
            </a:r>
          </a:p>
          <a:p>
            <a:r>
              <a:rPr lang="en-US" dirty="0"/>
              <a:t>Advisor – Fred </a:t>
            </a:r>
            <a:r>
              <a:rPr lang="en-US" dirty="0" err="1"/>
              <a:t>Annexstein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09275-5FC2-3FD9-F325-42D996598DB8}"/>
              </a:ext>
            </a:extLst>
          </p:cNvPr>
          <p:cNvSpPr txBox="1"/>
          <p:nvPr/>
        </p:nvSpPr>
        <p:spPr>
          <a:xfrm>
            <a:off x="5687028" y="5735637"/>
            <a:ext cx="650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Repository:</a:t>
            </a:r>
          </a:p>
          <a:p>
            <a:r>
              <a:rPr lang="en-US" sz="2000" dirty="0">
                <a:hlinkClick r:id="rId3"/>
              </a:rPr>
              <a:t>https://github.com/ReschAndrewJ/Senior-Design-2023_24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8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4629-6F95-CB60-7404-3B779EBF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Milestones/Timeline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C809-4106-93BC-4D12-891AAD6B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5" y="1825625"/>
            <a:ext cx="11230708" cy="4821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(0) Development environment setup : Oct 9 – 13 (1 week)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Initial layouts of pages : Oct 16 – Nov 10 (4 weeks)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Saving words &amp; groups into app database : Nov 13 – Dec 1 (3 weeks)</a:t>
            </a:r>
          </a:p>
          <a:p>
            <a:pPr marL="0" indent="0">
              <a:buNone/>
            </a:pP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</a:rPr>
              <a:t>- Winter Break -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Viewing contents of groups : Jan 8 – Jan 26 (3 weeks)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Searching for words in the database : Jan 29 – Feb 16 (3 weeks)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Editing and deleting words &amp; groups : Feb 19 – Mar 1 (2 weeks)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Polish : Mar 4 – Mar 29 (3 weeks + spring break)</a:t>
            </a:r>
          </a:p>
          <a:p>
            <a:pPr marL="514350" indent="-514350">
              <a:buFont typeface="+mj-lt"/>
              <a:buAutoNum type="arabicPeriod" startAt="3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740F-7FD5-0B3D-5253-792C4397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4382-360A-DE6E-5321-E97FA74C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development is on schedule with the milestones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1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547-B24E-43DF-7FF5-1838CA48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9FFA-8F9A-3A3D-4B96-4284B0E1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many objects (word or group previews) in a scroll list</a:t>
            </a:r>
          </a:p>
          <a:p>
            <a:pPr lvl="1"/>
            <a:r>
              <a:rPr lang="en-US" dirty="0"/>
              <a:t>Built a custom scroll list in place of using the built-in scroll node</a:t>
            </a:r>
          </a:p>
          <a:p>
            <a:endParaRPr lang="en-US" dirty="0"/>
          </a:p>
          <a:p>
            <a:r>
              <a:rPr lang="en-US" dirty="0"/>
              <a:t>Handling conjugations in the search input</a:t>
            </a:r>
          </a:p>
        </p:txBody>
      </p:sp>
    </p:spTree>
    <p:extLst>
      <p:ext uri="{BB962C8B-B14F-4D97-AF65-F5344CB8AC3E}">
        <p14:creationId xmlns:p14="http://schemas.microsoft.com/office/powerpoint/2010/main" val="16637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F8C-D976-1A5C-FE46-F5736B6F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Background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E438-7EBE-7C00-78AC-0B70E224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Japanese Study </a:t>
            </a:r>
          </a:p>
          <a:p>
            <a:pPr marL="457200" lvl="1" indent="0">
              <a:buNone/>
            </a:pPr>
            <a:r>
              <a:rPr lang="en-US" dirty="0"/>
              <a:t>– 3½ years class study, independent study since</a:t>
            </a:r>
          </a:p>
          <a:p>
            <a:r>
              <a:rPr lang="en-US" dirty="0"/>
              <a:t>Wanted to make an app that I personally have a use for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0E9F-CC0D-50F7-8286-A4B3DECD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1334-3249-2FE7-4738-591CB800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 application for the Android platform</a:t>
            </a:r>
          </a:p>
          <a:p>
            <a:pPr lvl="1"/>
            <a:r>
              <a:rPr lang="en-US" dirty="0"/>
              <a:t>Handling context-sensitive input</a:t>
            </a:r>
          </a:p>
          <a:p>
            <a:r>
              <a:rPr lang="en-US" dirty="0"/>
              <a:t>Designing for usability </a:t>
            </a:r>
          </a:p>
          <a:p>
            <a:pPr lvl="1"/>
            <a:r>
              <a:rPr lang="en-US" dirty="0"/>
              <a:t>Keeping complexity for the user low</a:t>
            </a:r>
          </a:p>
        </p:txBody>
      </p:sp>
    </p:spTree>
    <p:extLst>
      <p:ext uri="{BB962C8B-B14F-4D97-AF65-F5344CB8AC3E}">
        <p14:creationId xmlns:p14="http://schemas.microsoft.com/office/powerpoint/2010/main" val="33785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0042-6461-2AAD-03FE-FF106299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25C5-4CDB-2535-F386-6CD9C8B5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and foremost, for myself</a:t>
            </a:r>
          </a:p>
          <a:p>
            <a:endParaRPr lang="en-US"/>
          </a:p>
          <a:p>
            <a:r>
              <a:rPr lang="en-US"/>
              <a:t>Could also be shared with other Japanese language students to augment their studies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040D-AC01-F21F-2302-0B58C3BB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Design – Application Layout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CB1215-E576-F06B-543B-C3016DE732B9}"/>
              </a:ext>
            </a:extLst>
          </p:cNvPr>
          <p:cNvGrpSpPr/>
          <p:nvPr/>
        </p:nvGrpSpPr>
        <p:grpSpPr>
          <a:xfrm>
            <a:off x="1508760" y="1691640"/>
            <a:ext cx="3200400" cy="4572000"/>
            <a:chOff x="668215" y="1938100"/>
            <a:chExt cx="2790092" cy="40289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D8905E-2BB2-AC46-B6A9-DDA9EE6EDC06}"/>
                </a:ext>
              </a:extLst>
            </p:cNvPr>
            <p:cNvSpPr/>
            <p:nvPr/>
          </p:nvSpPr>
          <p:spPr>
            <a:xfrm>
              <a:off x="668215" y="2332892"/>
              <a:ext cx="2790092" cy="36341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5E141F-68BE-1935-2A12-82E61BC4EEC9}"/>
                </a:ext>
              </a:extLst>
            </p:cNvPr>
            <p:cNvSpPr/>
            <p:nvPr/>
          </p:nvSpPr>
          <p:spPr>
            <a:xfrm>
              <a:off x="1019905" y="3200397"/>
              <a:ext cx="1107834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Add-Word</a:t>
              </a:r>
            </a:p>
            <a:p>
              <a:pPr algn="ctr"/>
              <a:r>
                <a:rPr lang="en-US" sz="1600"/>
                <a:t>Button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8F22AD-1DBF-4352-52AF-D874AD92061D}"/>
                </a:ext>
              </a:extLst>
            </p:cNvPr>
            <p:cNvSpPr/>
            <p:nvPr/>
          </p:nvSpPr>
          <p:spPr>
            <a:xfrm>
              <a:off x="2343149" y="3200397"/>
              <a:ext cx="800099" cy="4806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Groups Button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FECEA2-49BB-7EF4-DBE2-C938029F2599}"/>
                </a:ext>
              </a:extLst>
            </p:cNvPr>
            <p:cNvSpPr/>
            <p:nvPr/>
          </p:nvSpPr>
          <p:spPr>
            <a:xfrm>
              <a:off x="1019905" y="3842601"/>
              <a:ext cx="2133601" cy="3659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/>
                <a:t>Search</a:t>
              </a:r>
              <a:r>
                <a:rPr lang="ja-JP" altLang="en-US" sz="1400" i="1"/>
                <a:t> </a:t>
              </a:r>
              <a:r>
                <a:rPr lang="en-US" altLang="ja-JP" sz="1400" i="1"/>
                <a:t>Input</a:t>
              </a:r>
              <a:endParaRPr lang="en-US" sz="1400" i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97C6D6-BF8F-26D8-EBBD-CA9693C672A2}"/>
                </a:ext>
              </a:extLst>
            </p:cNvPr>
            <p:cNvSpPr/>
            <p:nvPr/>
          </p:nvSpPr>
          <p:spPr>
            <a:xfrm>
              <a:off x="1740878" y="4405309"/>
              <a:ext cx="773722" cy="445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Search Button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C1AB0-84F1-8AE7-1031-79026A4CA4FB}"/>
                </a:ext>
              </a:extLst>
            </p:cNvPr>
            <p:cNvSpPr txBox="1"/>
            <p:nvPr/>
          </p:nvSpPr>
          <p:spPr>
            <a:xfrm>
              <a:off x="1480036" y="1938100"/>
              <a:ext cx="121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Main Page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2F7F4A-A8EC-88E8-3A35-8967270EF141}"/>
              </a:ext>
            </a:extLst>
          </p:cNvPr>
          <p:cNvGrpSpPr/>
          <p:nvPr/>
        </p:nvGrpSpPr>
        <p:grpSpPr>
          <a:xfrm>
            <a:off x="5852160" y="1691640"/>
            <a:ext cx="3200400" cy="4572000"/>
            <a:chOff x="3732332" y="1939956"/>
            <a:chExt cx="2790092" cy="40016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3F653-90E4-4F22-6FD3-B6F89D8EDB3E}"/>
                </a:ext>
              </a:extLst>
            </p:cNvPr>
            <p:cNvSpPr/>
            <p:nvPr/>
          </p:nvSpPr>
          <p:spPr>
            <a:xfrm>
              <a:off x="3732332" y="2307432"/>
              <a:ext cx="2790092" cy="36341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84CF439-CA04-E827-965E-3BD0C38CC8CD}"/>
                </a:ext>
              </a:extLst>
            </p:cNvPr>
            <p:cNvSpPr/>
            <p:nvPr/>
          </p:nvSpPr>
          <p:spPr>
            <a:xfrm>
              <a:off x="3790145" y="3600532"/>
              <a:ext cx="2641038" cy="885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A07B9C-0A1A-B531-7705-32154A8484CC}"/>
                </a:ext>
              </a:extLst>
            </p:cNvPr>
            <p:cNvSpPr/>
            <p:nvPr/>
          </p:nvSpPr>
          <p:spPr>
            <a:xfrm>
              <a:off x="3844285" y="2652745"/>
              <a:ext cx="1067352" cy="2373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Kanji</a:t>
              </a:r>
              <a:r>
                <a:rPr lang="ja-JP" altLang="en-US" sz="1200"/>
                <a:t> </a:t>
              </a:r>
              <a:r>
                <a:rPr lang="en-US" altLang="ja-JP" sz="1200"/>
                <a:t>label</a:t>
              </a:r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D5178A-AACE-0BD2-971C-130203CD36F0}"/>
                </a:ext>
              </a:extLst>
            </p:cNvPr>
            <p:cNvSpPr/>
            <p:nvPr/>
          </p:nvSpPr>
          <p:spPr>
            <a:xfrm>
              <a:off x="4981696" y="2652744"/>
              <a:ext cx="1434616" cy="2373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/>
                <a:t>Kanji</a:t>
              </a:r>
              <a:r>
                <a:rPr lang="ja-JP" altLang="en-US" sz="1200" i="1"/>
                <a:t> </a:t>
              </a:r>
              <a:r>
                <a:rPr lang="en-US" altLang="ja-JP" sz="1200" i="1"/>
                <a:t>Form Input</a:t>
              </a:r>
              <a:endParaRPr lang="en-US" sz="1200" i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194D56-5383-DDB7-6F01-098042DEEE38}"/>
                </a:ext>
              </a:extLst>
            </p:cNvPr>
            <p:cNvSpPr/>
            <p:nvPr/>
          </p:nvSpPr>
          <p:spPr>
            <a:xfrm>
              <a:off x="3844285" y="2955871"/>
              <a:ext cx="1067352" cy="2373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Kana</a:t>
              </a:r>
              <a:r>
                <a:rPr lang="ja-JP" altLang="en-US" sz="1200"/>
                <a:t> </a:t>
              </a:r>
              <a:r>
                <a:rPr lang="en-US" altLang="ja-JP" sz="1200"/>
                <a:t>label</a:t>
              </a:r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92E053-C870-8AE9-02B0-98C74B34094A}"/>
                </a:ext>
              </a:extLst>
            </p:cNvPr>
            <p:cNvSpPr/>
            <p:nvPr/>
          </p:nvSpPr>
          <p:spPr>
            <a:xfrm>
              <a:off x="4981696" y="2975696"/>
              <a:ext cx="1434616" cy="2247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/>
                <a:t>Kana</a:t>
              </a:r>
              <a:r>
                <a:rPr lang="ja-JP" altLang="en-US" sz="1200" i="1"/>
                <a:t> </a:t>
              </a:r>
              <a:r>
                <a:rPr lang="en-US" altLang="ja-JP" sz="1200" i="1"/>
                <a:t>Form Input</a:t>
              </a:r>
              <a:endParaRPr lang="en-US" sz="1200" i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9F7352-EFEA-457D-8E62-6BCEBB64F8DD}"/>
                </a:ext>
              </a:extLst>
            </p:cNvPr>
            <p:cNvSpPr/>
            <p:nvPr/>
          </p:nvSpPr>
          <p:spPr>
            <a:xfrm>
              <a:off x="3846933" y="3278824"/>
              <a:ext cx="1633014" cy="2373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Definitions</a:t>
              </a:r>
              <a:r>
                <a:rPr lang="ja-JP" altLang="en-US" sz="1200"/>
                <a:t> </a:t>
              </a:r>
              <a:r>
                <a:rPr lang="en-US" altLang="ja-JP" sz="1200"/>
                <a:t>label</a:t>
              </a:r>
              <a:endParaRPr 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3B79F7-3745-176A-41F6-6BCB0E01611B}"/>
                </a:ext>
              </a:extLst>
            </p:cNvPr>
            <p:cNvSpPr/>
            <p:nvPr/>
          </p:nvSpPr>
          <p:spPr>
            <a:xfrm>
              <a:off x="3844285" y="3830206"/>
              <a:ext cx="1588759" cy="3296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/>
                <a:t>Definition Text </a:t>
              </a:r>
              <a:r>
                <a:rPr lang="en-US" altLang="ja-JP" sz="1200" i="1"/>
                <a:t>Input</a:t>
              </a:r>
              <a:endParaRPr lang="en-US" sz="1200" i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61A30C-9C1B-5B5C-BF4F-2F077D2F13FA}"/>
                </a:ext>
              </a:extLst>
            </p:cNvPr>
            <p:cNvSpPr/>
            <p:nvPr/>
          </p:nvSpPr>
          <p:spPr>
            <a:xfrm>
              <a:off x="5564204" y="2332892"/>
              <a:ext cx="936365" cy="285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Delete Button </a:t>
              </a:r>
            </a:p>
            <a:p>
              <a:pPr algn="ctr"/>
              <a:r>
                <a:rPr lang="en-US" altLang="ja-JP" sz="1000" dirty="0"/>
                <a:t>(if preexisting)</a:t>
              </a:r>
              <a:endParaRPr lang="en-US" sz="10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14546E-8B31-21DA-4C10-69DE2FCAC0CF}"/>
                </a:ext>
              </a:extLst>
            </p:cNvPr>
            <p:cNvSpPr/>
            <p:nvPr/>
          </p:nvSpPr>
          <p:spPr>
            <a:xfrm>
              <a:off x="5564204" y="3830206"/>
              <a:ext cx="827059" cy="3296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Delete Button</a:t>
              </a:r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CEDD25-44D2-18D6-F551-0F2E08BB8C8E}"/>
                </a:ext>
              </a:extLst>
            </p:cNvPr>
            <p:cNvSpPr txBox="1"/>
            <p:nvPr/>
          </p:nvSpPr>
          <p:spPr>
            <a:xfrm>
              <a:off x="4925196" y="4143521"/>
              <a:ext cx="47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/>
                <a:t>…</a:t>
              </a:r>
              <a:endParaRPr lang="en-US" sz="1200" b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85F8CA-C5D9-85BD-87E6-5CC813E7662F}"/>
                </a:ext>
              </a:extLst>
            </p:cNvPr>
            <p:cNvSpPr/>
            <p:nvPr/>
          </p:nvSpPr>
          <p:spPr>
            <a:xfrm>
              <a:off x="3819509" y="4899733"/>
              <a:ext cx="819155" cy="43370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Groups</a:t>
              </a:r>
              <a:r>
                <a:rPr lang="ja-JP" altLang="en-US" sz="1200"/>
                <a:t> </a:t>
              </a:r>
              <a:r>
                <a:rPr lang="en-US" altLang="ja-JP" sz="1200"/>
                <a:t>label</a:t>
              </a:r>
              <a:endParaRPr lang="en-US" sz="1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F22E8D-B253-3250-9903-80A8D98DD602}"/>
                </a:ext>
              </a:extLst>
            </p:cNvPr>
            <p:cNvSpPr/>
            <p:nvPr/>
          </p:nvSpPr>
          <p:spPr>
            <a:xfrm>
              <a:off x="4842425" y="4521936"/>
              <a:ext cx="1588758" cy="2373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Add Definition Button</a:t>
              </a:r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D635C-62DF-6C87-6772-F143C1058D88}"/>
                </a:ext>
              </a:extLst>
            </p:cNvPr>
            <p:cNvSpPr/>
            <p:nvPr/>
          </p:nvSpPr>
          <p:spPr>
            <a:xfrm>
              <a:off x="4717869" y="4890087"/>
              <a:ext cx="1729806" cy="57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2E92E1-F97A-A846-B598-12FFF9DC9A54}"/>
                </a:ext>
              </a:extLst>
            </p:cNvPr>
            <p:cNvSpPr/>
            <p:nvPr/>
          </p:nvSpPr>
          <p:spPr>
            <a:xfrm>
              <a:off x="4015619" y="5570085"/>
              <a:ext cx="929066" cy="240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Save Button</a:t>
              </a:r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E4EE3F-17FE-05A0-0E4B-3681AEA348C1}"/>
                </a:ext>
              </a:extLst>
            </p:cNvPr>
            <p:cNvSpPr/>
            <p:nvPr/>
          </p:nvSpPr>
          <p:spPr>
            <a:xfrm>
              <a:off x="5141144" y="5570085"/>
              <a:ext cx="1143435" cy="240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Cancel Button</a:t>
              </a:r>
              <a:endParaRPr lang="en-US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324ED9-236B-A195-8ED2-30391436BAB2}"/>
                </a:ext>
              </a:extLst>
            </p:cNvPr>
            <p:cNvSpPr txBox="1"/>
            <p:nvPr/>
          </p:nvSpPr>
          <p:spPr>
            <a:xfrm>
              <a:off x="3941217" y="1939956"/>
              <a:ext cx="241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Create/Edit Word Page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C36202-78A9-D2DF-63E4-00619A136422}"/>
                </a:ext>
              </a:extLst>
            </p:cNvPr>
            <p:cNvSpPr txBox="1"/>
            <p:nvPr/>
          </p:nvSpPr>
          <p:spPr>
            <a:xfrm>
              <a:off x="4892872" y="4827043"/>
              <a:ext cx="1342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/>
                <a:t>Groups</a:t>
              </a:r>
              <a:r>
                <a:rPr lang="ja-JP" altLang="en-US" sz="1200"/>
                <a:t> </a:t>
              </a:r>
              <a:r>
                <a:rPr lang="en-US" altLang="ja-JP" sz="1200"/>
                <a:t>Select List</a:t>
              </a:r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5B3914-C0E8-3781-BF31-18CB0B3F79B6}"/>
                </a:ext>
              </a:extLst>
            </p:cNvPr>
            <p:cNvSpPr/>
            <p:nvPr/>
          </p:nvSpPr>
          <p:spPr>
            <a:xfrm>
              <a:off x="4850384" y="5042962"/>
              <a:ext cx="1454757" cy="2140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Group-Name Button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6F8550-7ACA-BB85-AE96-4DC674E6E751}"/>
                </a:ext>
              </a:extLst>
            </p:cNvPr>
            <p:cNvSpPr txBox="1"/>
            <p:nvPr/>
          </p:nvSpPr>
          <p:spPr>
            <a:xfrm>
              <a:off x="5325443" y="5188422"/>
              <a:ext cx="47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/>
                <a:t>…</a:t>
              </a:r>
              <a:endParaRPr 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429E8E-C39C-4266-69AC-87C25A450C37}"/>
                </a:ext>
              </a:extLst>
            </p:cNvPr>
            <p:cNvSpPr txBox="1"/>
            <p:nvPr/>
          </p:nvSpPr>
          <p:spPr>
            <a:xfrm>
              <a:off x="4439332" y="3567874"/>
              <a:ext cx="1342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/>
                <a:t>Definitions List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6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07B5-C2E4-3F4B-1657-19713B70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– Application Layout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BE5326-7EE0-AE28-3EE5-25B115057566}"/>
              </a:ext>
            </a:extLst>
          </p:cNvPr>
          <p:cNvGrpSpPr/>
          <p:nvPr/>
        </p:nvGrpSpPr>
        <p:grpSpPr>
          <a:xfrm>
            <a:off x="1508760" y="1690688"/>
            <a:ext cx="3200400" cy="4572000"/>
            <a:chOff x="668215" y="1910859"/>
            <a:chExt cx="2790092" cy="40561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56FFEB-A19C-DE12-5767-CBBB2D5758B4}"/>
                </a:ext>
              </a:extLst>
            </p:cNvPr>
            <p:cNvSpPr/>
            <p:nvPr/>
          </p:nvSpPr>
          <p:spPr>
            <a:xfrm>
              <a:off x="668215" y="2332892"/>
              <a:ext cx="2790092" cy="36341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735BFE-BFA8-8848-F07A-BCC9FE717AF0}"/>
                </a:ext>
              </a:extLst>
            </p:cNvPr>
            <p:cNvSpPr/>
            <p:nvPr/>
          </p:nvSpPr>
          <p:spPr>
            <a:xfrm>
              <a:off x="883427" y="3577197"/>
              <a:ext cx="90267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Name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B2B82-1AF9-D621-41BC-9C4CF42742F7}"/>
                </a:ext>
              </a:extLst>
            </p:cNvPr>
            <p:cNvSpPr/>
            <p:nvPr/>
          </p:nvSpPr>
          <p:spPr>
            <a:xfrm>
              <a:off x="2228847" y="2461897"/>
              <a:ext cx="1107834" cy="4806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Add-Group Button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BAB6B2-A861-B621-59B1-28675B1BAB17}"/>
                </a:ext>
              </a:extLst>
            </p:cNvPr>
            <p:cNvSpPr txBox="1"/>
            <p:nvPr/>
          </p:nvSpPr>
          <p:spPr>
            <a:xfrm>
              <a:off x="1390646" y="1910859"/>
              <a:ext cx="139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Groups Page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1E0C35-CC31-0CEE-4469-E324D33EF799}"/>
                </a:ext>
              </a:extLst>
            </p:cNvPr>
            <p:cNvSpPr/>
            <p:nvPr/>
          </p:nvSpPr>
          <p:spPr>
            <a:xfrm>
              <a:off x="1786105" y="3577197"/>
              <a:ext cx="141262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Words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4BEC8E-0D6E-5D60-5B94-528C931E3E48}"/>
                </a:ext>
              </a:extLst>
            </p:cNvPr>
            <p:cNvSpPr/>
            <p:nvPr/>
          </p:nvSpPr>
          <p:spPr>
            <a:xfrm>
              <a:off x="883427" y="4194696"/>
              <a:ext cx="90267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Name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73D54E-43E9-9241-D973-8E2F5AD2B339}"/>
                </a:ext>
              </a:extLst>
            </p:cNvPr>
            <p:cNvSpPr/>
            <p:nvPr/>
          </p:nvSpPr>
          <p:spPr>
            <a:xfrm>
              <a:off x="1786105" y="4194696"/>
              <a:ext cx="141262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Group Words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8E6531-EFD1-9329-902E-C34788D1791C}"/>
                </a:ext>
              </a:extLst>
            </p:cNvPr>
            <p:cNvSpPr/>
            <p:nvPr/>
          </p:nvSpPr>
          <p:spPr>
            <a:xfrm>
              <a:off x="883427" y="4828418"/>
              <a:ext cx="90267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Name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B53A25-8D33-21D4-B0D8-87BE23DCAA97}"/>
                </a:ext>
              </a:extLst>
            </p:cNvPr>
            <p:cNvSpPr/>
            <p:nvPr/>
          </p:nvSpPr>
          <p:spPr>
            <a:xfrm>
              <a:off x="1786105" y="4828418"/>
              <a:ext cx="141262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Words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8E1037-1F46-3044-53FF-47CC2857532E}"/>
                </a:ext>
              </a:extLst>
            </p:cNvPr>
            <p:cNvSpPr txBox="1"/>
            <p:nvPr/>
          </p:nvSpPr>
          <p:spPr>
            <a:xfrm>
              <a:off x="1786105" y="5457407"/>
              <a:ext cx="47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/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9ABA2C-95E1-B939-889E-F12BBF294158}"/>
                </a:ext>
              </a:extLst>
            </p:cNvPr>
            <p:cNvSpPr/>
            <p:nvPr/>
          </p:nvSpPr>
          <p:spPr>
            <a:xfrm>
              <a:off x="746759" y="3071549"/>
              <a:ext cx="2589921" cy="2778267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76D120-153E-5518-E434-08BA16E7FA05}"/>
                </a:ext>
              </a:extLst>
            </p:cNvPr>
            <p:cNvSpPr txBox="1"/>
            <p:nvPr/>
          </p:nvSpPr>
          <p:spPr>
            <a:xfrm>
              <a:off x="922118" y="3143194"/>
              <a:ext cx="208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Group Previews List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3A71BE-8183-6AD2-C824-6C46F53A5111}"/>
              </a:ext>
            </a:extLst>
          </p:cNvPr>
          <p:cNvGrpSpPr/>
          <p:nvPr/>
        </p:nvGrpSpPr>
        <p:grpSpPr>
          <a:xfrm>
            <a:off x="5852160" y="1690688"/>
            <a:ext cx="3200400" cy="4572000"/>
            <a:chOff x="4219188" y="1910859"/>
            <a:chExt cx="2790092" cy="402894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798F15-4AF1-1113-69DF-DAA11165FE30}"/>
                </a:ext>
              </a:extLst>
            </p:cNvPr>
            <p:cNvSpPr/>
            <p:nvPr/>
          </p:nvSpPr>
          <p:spPr>
            <a:xfrm>
              <a:off x="4219188" y="2305651"/>
              <a:ext cx="2790092" cy="36341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45263F-F668-797F-EF97-799A695313F0}"/>
                </a:ext>
              </a:extLst>
            </p:cNvPr>
            <p:cNvSpPr/>
            <p:nvPr/>
          </p:nvSpPr>
          <p:spPr>
            <a:xfrm>
              <a:off x="4277543" y="3229328"/>
              <a:ext cx="1014307" cy="4399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Group-Name Label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D92B22-7BDD-2DA2-A816-88688CF69587}"/>
                </a:ext>
              </a:extLst>
            </p:cNvPr>
            <p:cNvSpPr/>
            <p:nvPr/>
          </p:nvSpPr>
          <p:spPr>
            <a:xfrm>
              <a:off x="5350205" y="3229328"/>
              <a:ext cx="1608301" cy="4399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/>
                <a:t>Group Name</a:t>
              </a:r>
              <a:r>
                <a:rPr lang="ja-JP" altLang="en-US" sz="1400" i="1"/>
                <a:t> </a:t>
              </a:r>
              <a:r>
                <a:rPr lang="en-US" altLang="ja-JP" sz="1400" i="1"/>
                <a:t>Input</a:t>
              </a:r>
              <a:endParaRPr lang="en-US" sz="1400" i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DA6D0E-07D9-8290-BC3C-D7605BB9F647}"/>
                </a:ext>
              </a:extLst>
            </p:cNvPr>
            <p:cNvSpPr txBox="1"/>
            <p:nvPr/>
          </p:nvSpPr>
          <p:spPr>
            <a:xfrm>
              <a:off x="4352032" y="1910859"/>
              <a:ext cx="252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Create/Edit Group Page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35280F-657C-5041-FAFA-96B235D8A952}"/>
                </a:ext>
              </a:extLst>
            </p:cNvPr>
            <p:cNvSpPr/>
            <p:nvPr/>
          </p:nvSpPr>
          <p:spPr>
            <a:xfrm>
              <a:off x="5940070" y="2452677"/>
              <a:ext cx="936365" cy="285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Delete Button (if preexisting)</a:t>
              </a:r>
              <a:endParaRPr lang="en-US" sz="1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B1700C-85AA-8311-1351-B455B2D98374}"/>
                </a:ext>
              </a:extLst>
            </p:cNvPr>
            <p:cNvSpPr/>
            <p:nvPr/>
          </p:nvSpPr>
          <p:spPr>
            <a:xfrm>
              <a:off x="4607475" y="3889748"/>
              <a:ext cx="929066" cy="240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Save Button</a:t>
              </a:r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9DB6DD-FD89-00C4-4D5C-598045CA83BD}"/>
                </a:ext>
              </a:extLst>
            </p:cNvPr>
            <p:cNvSpPr/>
            <p:nvPr/>
          </p:nvSpPr>
          <p:spPr>
            <a:xfrm>
              <a:off x="5733000" y="3889748"/>
              <a:ext cx="1143435" cy="240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Cancel Button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6927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CAC4A-375F-797B-1688-5BBF16A8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728F9-6743-71F9-12E5-F468BB9AA772}"/>
              </a:ext>
            </a:extLst>
          </p:cNvPr>
          <p:cNvSpPr/>
          <p:nvPr/>
        </p:nvSpPr>
        <p:spPr>
          <a:xfrm>
            <a:off x="1090246" y="2332892"/>
            <a:ext cx="2790092" cy="363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791E6-B0D7-219A-B687-9FDAB151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– Application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00A20-D0A0-465C-484D-F89792BA6659}"/>
              </a:ext>
            </a:extLst>
          </p:cNvPr>
          <p:cNvSpPr/>
          <p:nvPr/>
        </p:nvSpPr>
        <p:spPr>
          <a:xfrm>
            <a:off x="1305458" y="3577197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1F103-03DD-6BFB-409B-D510764899F2}"/>
              </a:ext>
            </a:extLst>
          </p:cNvPr>
          <p:cNvSpPr/>
          <p:nvPr/>
        </p:nvSpPr>
        <p:spPr>
          <a:xfrm>
            <a:off x="2650878" y="2461897"/>
            <a:ext cx="1107834" cy="480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Edit-Group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96A48-C683-4469-F959-0F6F2D1752F9}"/>
              </a:ext>
            </a:extLst>
          </p:cNvPr>
          <p:cNvSpPr txBox="1"/>
          <p:nvPr/>
        </p:nvSpPr>
        <p:spPr>
          <a:xfrm>
            <a:off x="1168790" y="1910859"/>
            <a:ext cx="252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Group Word-List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FCC18-0E22-4721-9B74-0FC42D27998F}"/>
              </a:ext>
            </a:extLst>
          </p:cNvPr>
          <p:cNvSpPr txBox="1"/>
          <p:nvPr/>
        </p:nvSpPr>
        <p:spPr>
          <a:xfrm>
            <a:off x="2208136" y="5457407"/>
            <a:ext cx="47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42BBB5-F8B2-C590-4DFC-10DEAD89E62C}"/>
              </a:ext>
            </a:extLst>
          </p:cNvPr>
          <p:cNvSpPr/>
          <p:nvPr/>
        </p:nvSpPr>
        <p:spPr>
          <a:xfrm>
            <a:off x="1168790" y="3071549"/>
            <a:ext cx="2589921" cy="277826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C0B13-6421-831A-DD31-A7F2468B19EC}"/>
              </a:ext>
            </a:extLst>
          </p:cNvPr>
          <p:cNvSpPr txBox="1"/>
          <p:nvPr/>
        </p:nvSpPr>
        <p:spPr>
          <a:xfrm>
            <a:off x="1344149" y="3143194"/>
            <a:ext cx="20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Word Previews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A61ED-C201-DF0F-966B-71B10C9734D0}"/>
              </a:ext>
            </a:extLst>
          </p:cNvPr>
          <p:cNvSpPr/>
          <p:nvPr/>
        </p:nvSpPr>
        <p:spPr>
          <a:xfrm>
            <a:off x="4641219" y="2305651"/>
            <a:ext cx="2790092" cy="363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A9084-1F39-FD2A-698D-5450D972FEE5}"/>
              </a:ext>
            </a:extLst>
          </p:cNvPr>
          <p:cNvSpPr txBox="1"/>
          <p:nvPr/>
        </p:nvSpPr>
        <p:spPr>
          <a:xfrm>
            <a:off x="4774063" y="1910859"/>
            <a:ext cx="252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Search Word-List Page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46D84-A818-0689-B3EE-348F57911C09}"/>
              </a:ext>
            </a:extLst>
          </p:cNvPr>
          <p:cNvSpPr/>
          <p:nvPr/>
        </p:nvSpPr>
        <p:spPr>
          <a:xfrm>
            <a:off x="1305458" y="3790788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F486-30E1-7286-D490-F5BCF48FA66A}"/>
              </a:ext>
            </a:extLst>
          </p:cNvPr>
          <p:cNvSpPr/>
          <p:nvPr/>
        </p:nvSpPr>
        <p:spPr>
          <a:xfrm>
            <a:off x="1298559" y="4219401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CC597-08E3-5D35-11A4-09284F0F8454}"/>
              </a:ext>
            </a:extLst>
          </p:cNvPr>
          <p:cNvSpPr/>
          <p:nvPr/>
        </p:nvSpPr>
        <p:spPr>
          <a:xfrm>
            <a:off x="1298559" y="4432992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7049CA-7BFF-F9A9-2322-7AB531E9F622}"/>
              </a:ext>
            </a:extLst>
          </p:cNvPr>
          <p:cNvSpPr/>
          <p:nvPr/>
        </p:nvSpPr>
        <p:spPr>
          <a:xfrm>
            <a:off x="1298559" y="4875315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48BB1-B989-D654-A497-977261811353}"/>
              </a:ext>
            </a:extLst>
          </p:cNvPr>
          <p:cNvSpPr/>
          <p:nvPr/>
        </p:nvSpPr>
        <p:spPr>
          <a:xfrm>
            <a:off x="1298559" y="5088906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3913A-44BE-87FC-73A7-D0BF878AB7B2}"/>
              </a:ext>
            </a:extLst>
          </p:cNvPr>
          <p:cNvSpPr/>
          <p:nvPr/>
        </p:nvSpPr>
        <p:spPr>
          <a:xfrm>
            <a:off x="4934604" y="2428421"/>
            <a:ext cx="2133601" cy="365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/>
              <a:t>Search</a:t>
            </a:r>
            <a:r>
              <a:rPr lang="ja-JP" altLang="en-US" sz="1400" i="1"/>
              <a:t> </a:t>
            </a:r>
            <a:r>
              <a:rPr lang="en-US" altLang="ja-JP" sz="1400" i="1"/>
              <a:t>Input</a:t>
            </a:r>
            <a:endParaRPr lang="en-US" sz="1400" i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B6E230-D97E-45A9-0784-6B98DEF84F17}"/>
              </a:ext>
            </a:extLst>
          </p:cNvPr>
          <p:cNvSpPr/>
          <p:nvPr/>
        </p:nvSpPr>
        <p:spPr>
          <a:xfrm>
            <a:off x="6294483" y="2898777"/>
            <a:ext cx="773722" cy="445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Button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A4DA6E-3CAE-A8C6-2B7D-62C53A0CD1DD}"/>
              </a:ext>
            </a:extLst>
          </p:cNvPr>
          <p:cNvSpPr/>
          <p:nvPr/>
        </p:nvSpPr>
        <p:spPr>
          <a:xfrm>
            <a:off x="4919684" y="3839199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438038-F3F2-1C13-043F-721935891CFB}"/>
              </a:ext>
            </a:extLst>
          </p:cNvPr>
          <p:cNvSpPr txBox="1"/>
          <p:nvPr/>
        </p:nvSpPr>
        <p:spPr>
          <a:xfrm>
            <a:off x="5816963" y="5579640"/>
            <a:ext cx="47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72599F-AB22-0891-B3FE-25EC7B0D2AB8}"/>
              </a:ext>
            </a:extLst>
          </p:cNvPr>
          <p:cNvSpPr/>
          <p:nvPr/>
        </p:nvSpPr>
        <p:spPr>
          <a:xfrm>
            <a:off x="4745587" y="3429001"/>
            <a:ext cx="2589921" cy="242081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FE230B-4AEE-A54F-9AD8-A1AAF9B26DFE}"/>
              </a:ext>
            </a:extLst>
          </p:cNvPr>
          <p:cNvSpPr txBox="1"/>
          <p:nvPr/>
        </p:nvSpPr>
        <p:spPr>
          <a:xfrm>
            <a:off x="4919684" y="3455710"/>
            <a:ext cx="20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Word Previews List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C5A9A-33FD-BDAC-C922-7FE8D9B29F8C}"/>
              </a:ext>
            </a:extLst>
          </p:cNvPr>
          <p:cNvSpPr/>
          <p:nvPr/>
        </p:nvSpPr>
        <p:spPr>
          <a:xfrm>
            <a:off x="4919684" y="4052790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11636E-004D-4B66-B828-124D99855CC1}"/>
              </a:ext>
            </a:extLst>
          </p:cNvPr>
          <p:cNvSpPr/>
          <p:nvPr/>
        </p:nvSpPr>
        <p:spPr>
          <a:xfrm>
            <a:off x="4912785" y="4481403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C9C0D9-FE63-D10F-A704-F1377EC64F95}"/>
              </a:ext>
            </a:extLst>
          </p:cNvPr>
          <p:cNvSpPr/>
          <p:nvPr/>
        </p:nvSpPr>
        <p:spPr>
          <a:xfrm>
            <a:off x="4912785" y="4694994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DDDC7D-656A-C171-C82A-712628937CAD}"/>
              </a:ext>
            </a:extLst>
          </p:cNvPr>
          <p:cNvSpPr/>
          <p:nvPr/>
        </p:nvSpPr>
        <p:spPr>
          <a:xfrm>
            <a:off x="4912785" y="5137317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B8B957-103B-4B65-AA41-323716CC46FD}"/>
              </a:ext>
            </a:extLst>
          </p:cNvPr>
          <p:cNvSpPr/>
          <p:nvPr/>
        </p:nvSpPr>
        <p:spPr>
          <a:xfrm>
            <a:off x="4912785" y="5350908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65D5A1-F3C0-9911-97A7-32B839EFAB65}"/>
              </a:ext>
            </a:extLst>
          </p:cNvPr>
          <p:cNvSpPr/>
          <p:nvPr/>
        </p:nvSpPr>
        <p:spPr>
          <a:xfrm>
            <a:off x="8045550" y="2319218"/>
            <a:ext cx="2790092" cy="363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86EF85-E0CA-DD21-4062-B5C4B117BD8C}"/>
              </a:ext>
            </a:extLst>
          </p:cNvPr>
          <p:cNvSpPr/>
          <p:nvPr/>
        </p:nvSpPr>
        <p:spPr>
          <a:xfrm>
            <a:off x="8157503" y="2664531"/>
            <a:ext cx="1067352" cy="237329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Kanji</a:t>
            </a:r>
            <a:r>
              <a:rPr lang="ja-JP" altLang="en-US" sz="1200" dirty="0"/>
              <a:t> </a:t>
            </a:r>
            <a:r>
              <a:rPr lang="en-US" altLang="ja-JP" sz="1200" dirty="0"/>
              <a:t>Form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79847-4B91-657E-6FE2-7DAECD82A546}"/>
              </a:ext>
            </a:extLst>
          </p:cNvPr>
          <p:cNvSpPr/>
          <p:nvPr/>
        </p:nvSpPr>
        <p:spPr>
          <a:xfrm>
            <a:off x="8157503" y="2967657"/>
            <a:ext cx="1067352" cy="237329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Kana</a:t>
            </a:r>
            <a:r>
              <a:rPr lang="ja-JP" altLang="en-US" sz="1200" dirty="0"/>
              <a:t> </a:t>
            </a:r>
            <a:r>
              <a:rPr lang="en-US" altLang="ja-JP" sz="1200" dirty="0"/>
              <a:t>Form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3B9766-3027-AC4A-A4B5-D797FA1546FB}"/>
              </a:ext>
            </a:extLst>
          </p:cNvPr>
          <p:cNvSpPr/>
          <p:nvPr/>
        </p:nvSpPr>
        <p:spPr>
          <a:xfrm>
            <a:off x="8160151" y="3290610"/>
            <a:ext cx="1633014" cy="2373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Definitions</a:t>
            </a:r>
            <a:r>
              <a:rPr lang="ja-JP" altLang="en-US" sz="1200"/>
              <a:t> </a:t>
            </a:r>
            <a:r>
              <a:rPr lang="en-US" altLang="ja-JP" sz="1200"/>
              <a:t>label</a:t>
            </a:r>
            <a:endParaRPr 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75A735-3C09-8C6E-3731-29BCE1635C07}"/>
              </a:ext>
            </a:extLst>
          </p:cNvPr>
          <p:cNvSpPr/>
          <p:nvPr/>
        </p:nvSpPr>
        <p:spPr>
          <a:xfrm>
            <a:off x="9715934" y="2344678"/>
            <a:ext cx="1097853" cy="267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Edit-Word Button</a:t>
            </a:r>
            <a:endParaRPr lang="en-US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420F45-B592-31C9-DF60-2A88D0B56EE1}"/>
              </a:ext>
            </a:extLst>
          </p:cNvPr>
          <p:cNvSpPr/>
          <p:nvPr/>
        </p:nvSpPr>
        <p:spPr>
          <a:xfrm>
            <a:off x="8128741" y="4529726"/>
            <a:ext cx="1664424" cy="2520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Groups</a:t>
            </a:r>
            <a:r>
              <a:rPr lang="ja-JP" altLang="en-US" sz="1200" dirty="0"/>
              <a:t> </a:t>
            </a:r>
            <a:r>
              <a:rPr lang="en-US" altLang="ja-JP" sz="1200" dirty="0"/>
              <a:t>label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D5FB07-6E61-C4DE-FB8C-0577A997E7EC}"/>
              </a:ext>
            </a:extLst>
          </p:cNvPr>
          <p:cNvSpPr txBox="1"/>
          <p:nvPr/>
        </p:nvSpPr>
        <p:spPr>
          <a:xfrm>
            <a:off x="8254435" y="1951742"/>
            <a:ext cx="24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 Details 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AB5C05-82CF-9F37-FEC5-9A76319E658F}"/>
              </a:ext>
            </a:extLst>
          </p:cNvPr>
          <p:cNvSpPr/>
          <p:nvPr/>
        </p:nvSpPr>
        <p:spPr>
          <a:xfrm>
            <a:off x="8124500" y="3576028"/>
            <a:ext cx="2641038" cy="88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EE84A5-8D73-A244-7013-8BA4FEC43361}"/>
              </a:ext>
            </a:extLst>
          </p:cNvPr>
          <p:cNvSpPr/>
          <p:nvPr/>
        </p:nvSpPr>
        <p:spPr>
          <a:xfrm>
            <a:off x="8178640" y="3759142"/>
            <a:ext cx="2468371" cy="253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Definition Text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142EAF-E8AE-FE56-95E8-9311116B2D09}"/>
              </a:ext>
            </a:extLst>
          </p:cNvPr>
          <p:cNvSpPr txBox="1"/>
          <p:nvPr/>
        </p:nvSpPr>
        <p:spPr>
          <a:xfrm>
            <a:off x="9199071" y="4190550"/>
            <a:ext cx="47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DD49E3-ABC6-F074-11C2-2E1BAB49A565}"/>
              </a:ext>
            </a:extLst>
          </p:cNvPr>
          <p:cNvSpPr txBox="1"/>
          <p:nvPr/>
        </p:nvSpPr>
        <p:spPr>
          <a:xfrm>
            <a:off x="8773687" y="3543370"/>
            <a:ext cx="134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Definitions List</a:t>
            </a:r>
            <a:endParaRPr lang="en-US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22A000-D083-FCB5-FDE8-E408C1B6DE1C}"/>
              </a:ext>
            </a:extLst>
          </p:cNvPr>
          <p:cNvSpPr/>
          <p:nvPr/>
        </p:nvSpPr>
        <p:spPr>
          <a:xfrm>
            <a:off x="8178640" y="4048630"/>
            <a:ext cx="2468371" cy="253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Definition 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D9C7A-E522-9CA3-6F24-B9FC8EB11266}"/>
              </a:ext>
            </a:extLst>
          </p:cNvPr>
          <p:cNvSpPr/>
          <p:nvPr/>
        </p:nvSpPr>
        <p:spPr>
          <a:xfrm>
            <a:off x="8124500" y="4907849"/>
            <a:ext cx="2641038" cy="88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D8904E-044F-1A59-C349-D468E7C5350A}"/>
              </a:ext>
            </a:extLst>
          </p:cNvPr>
          <p:cNvSpPr/>
          <p:nvPr/>
        </p:nvSpPr>
        <p:spPr>
          <a:xfrm>
            <a:off x="8178640" y="5090963"/>
            <a:ext cx="2468371" cy="253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Group Name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B09B84-9BF2-A81F-9123-C192311D9867}"/>
              </a:ext>
            </a:extLst>
          </p:cNvPr>
          <p:cNvSpPr txBox="1"/>
          <p:nvPr/>
        </p:nvSpPr>
        <p:spPr>
          <a:xfrm>
            <a:off x="9199071" y="5522371"/>
            <a:ext cx="47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E42679-D1A1-DDAD-FDE6-ACE1EC788712}"/>
              </a:ext>
            </a:extLst>
          </p:cNvPr>
          <p:cNvSpPr txBox="1"/>
          <p:nvPr/>
        </p:nvSpPr>
        <p:spPr>
          <a:xfrm>
            <a:off x="8773687" y="4875191"/>
            <a:ext cx="134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Groups List</a:t>
            </a:r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C3CBE7-407F-355D-3295-C0C206AEA62A}"/>
              </a:ext>
            </a:extLst>
          </p:cNvPr>
          <p:cNvSpPr/>
          <p:nvPr/>
        </p:nvSpPr>
        <p:spPr>
          <a:xfrm>
            <a:off x="8178640" y="5380451"/>
            <a:ext cx="2468371" cy="253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214193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65BE-0F71-8C57-BCC7-3EE7CCDF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– Database Tables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7E7A91-356B-A635-1A30-0D767B22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36605"/>
              </p:ext>
            </p:extLst>
          </p:nvPr>
        </p:nvGraphicFramePr>
        <p:xfrm>
          <a:off x="643467" y="2030933"/>
          <a:ext cx="10905070" cy="368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764">
                  <a:extLst>
                    <a:ext uri="{9D8B030D-6E8A-4147-A177-3AD203B41FA5}">
                      <a16:colId xmlns:a16="http://schemas.microsoft.com/office/drawing/2014/main" val="2506213349"/>
                    </a:ext>
                  </a:extLst>
                </a:gridCol>
                <a:gridCol w="1746241">
                  <a:extLst>
                    <a:ext uri="{9D8B030D-6E8A-4147-A177-3AD203B41FA5}">
                      <a16:colId xmlns:a16="http://schemas.microsoft.com/office/drawing/2014/main" val="1561906779"/>
                    </a:ext>
                  </a:extLst>
                </a:gridCol>
                <a:gridCol w="1215561">
                  <a:extLst>
                    <a:ext uri="{9D8B030D-6E8A-4147-A177-3AD203B41FA5}">
                      <a16:colId xmlns:a16="http://schemas.microsoft.com/office/drawing/2014/main" val="3870238616"/>
                    </a:ext>
                  </a:extLst>
                </a:gridCol>
                <a:gridCol w="1757147">
                  <a:extLst>
                    <a:ext uri="{9D8B030D-6E8A-4147-A177-3AD203B41FA5}">
                      <a16:colId xmlns:a16="http://schemas.microsoft.com/office/drawing/2014/main" val="1860690901"/>
                    </a:ext>
                  </a:extLst>
                </a:gridCol>
                <a:gridCol w="1215561">
                  <a:extLst>
                    <a:ext uri="{9D8B030D-6E8A-4147-A177-3AD203B41FA5}">
                      <a16:colId xmlns:a16="http://schemas.microsoft.com/office/drawing/2014/main" val="4087061416"/>
                    </a:ext>
                  </a:extLst>
                </a:gridCol>
                <a:gridCol w="1787235">
                  <a:extLst>
                    <a:ext uri="{9D8B030D-6E8A-4147-A177-3AD203B41FA5}">
                      <a16:colId xmlns:a16="http://schemas.microsoft.com/office/drawing/2014/main" val="3498524239"/>
                    </a:ext>
                  </a:extLst>
                </a:gridCol>
                <a:gridCol w="1215561">
                  <a:extLst>
                    <a:ext uri="{9D8B030D-6E8A-4147-A177-3AD203B41FA5}">
                      <a16:colId xmlns:a16="http://schemas.microsoft.com/office/drawing/2014/main" val="3975892278"/>
                    </a:ext>
                  </a:extLst>
                </a:gridCol>
              </a:tblGrid>
              <a:tr h="476596">
                <a:tc>
                  <a:txBody>
                    <a:bodyPr/>
                    <a:lstStyle/>
                    <a:p>
                      <a:r>
                        <a:rPr lang="en-US" sz="2100"/>
                        <a:t>TABLE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COLUMN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TYPE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COLUMN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TYPE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COLUMN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TYPE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423336"/>
                  </a:ext>
                </a:extLst>
              </a:tr>
              <a:tr h="801548">
                <a:tc>
                  <a:txBody>
                    <a:bodyPr/>
                    <a:lstStyle/>
                    <a:p>
                      <a:r>
                        <a:rPr lang="en-US" sz="2100" b="1"/>
                        <a:t>Words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Primary_Key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Kanji_Form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Kana_Form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972926"/>
                  </a:ext>
                </a:extLst>
              </a:tr>
              <a:tr h="801548">
                <a:tc>
                  <a:txBody>
                    <a:bodyPr/>
                    <a:lstStyle/>
                    <a:p>
                      <a:r>
                        <a:rPr lang="en-US" sz="2100" b="1"/>
                        <a:t>Definitions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Primary_Key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Word_Key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 (FK)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004900"/>
                  </a:ext>
                </a:extLst>
              </a:tr>
              <a:tr h="801548">
                <a:tc>
                  <a:txBody>
                    <a:bodyPr/>
                    <a:lstStyle/>
                    <a:p>
                      <a:r>
                        <a:rPr lang="en-US" sz="2100" b="1"/>
                        <a:t>Groups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Primary_Key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Name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855299"/>
                  </a:ext>
                </a:extLst>
              </a:tr>
              <a:tr h="801548">
                <a:tc>
                  <a:txBody>
                    <a:bodyPr/>
                    <a:lstStyle/>
                    <a:p>
                      <a:r>
                        <a:rPr lang="en-US" sz="2100" b="1"/>
                        <a:t>Group-Word Pairs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Primary_Key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Word_Key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 (FK)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Group_Key</a:t>
                      </a:r>
                      <a:endParaRPr lang="en-US" sz="2100" dirty="0"/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Integer (FK)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7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7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AFD-9501-1EE7-C2F3-180EAAB3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95DD-85BB-413A-E3F7-8DC30B8A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built on Godot</a:t>
            </a:r>
          </a:p>
          <a:p>
            <a:pPr lvl="1"/>
            <a:r>
              <a:rPr lang="en-US" dirty="0"/>
              <a:t>Godot 3.5 for C# support on Android</a:t>
            </a:r>
          </a:p>
          <a:p>
            <a:r>
              <a:rPr lang="en-US" dirty="0"/>
              <a:t>Uses a SQLite database</a:t>
            </a:r>
          </a:p>
          <a:p>
            <a:endParaRPr lang="en-US" dirty="0"/>
          </a:p>
          <a:p>
            <a:r>
              <a:rPr lang="en-US" dirty="0"/>
              <a:t>Searching for words</a:t>
            </a:r>
          </a:p>
          <a:p>
            <a:pPr lvl="1"/>
            <a:r>
              <a:rPr lang="en-US" dirty="0"/>
              <a:t>Filtered by prefix search</a:t>
            </a:r>
          </a:p>
          <a:p>
            <a:pPr lvl="1"/>
            <a:r>
              <a:rPr lang="en-US" dirty="0"/>
              <a:t>Sorted by text length minus longest common substring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638</Words>
  <Application>Microsoft Office PowerPoint</Application>
  <PresentationFormat>Widescreen</PresentationFormat>
  <Paragraphs>166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 Japanese Language Learner’s Dictionary App</vt:lpstr>
      <vt:lpstr>Project Background &amp; Goals</vt:lpstr>
      <vt:lpstr>Intellectual Merits</vt:lpstr>
      <vt:lpstr>Project Impact</vt:lpstr>
      <vt:lpstr>Project Design – Application Layout</vt:lpstr>
      <vt:lpstr>Project Design – Application Layout</vt:lpstr>
      <vt:lpstr>Project Design – Application Layout</vt:lpstr>
      <vt:lpstr>Project Design – Database Tables</vt:lpstr>
      <vt:lpstr>Project Technologies</vt:lpstr>
      <vt:lpstr>Milestones/Timeline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Japanese Language Learner’s Dictionary App -Senior Design Spring 2024</dc:title>
  <dc:creator>Resch, Andrew (reschaj)</dc:creator>
  <cp:lastModifiedBy>Resch, Andrew (reschaj)</cp:lastModifiedBy>
  <cp:revision>49</cp:revision>
  <dcterms:created xsi:type="dcterms:W3CDTF">2024-02-15T19:03:14Z</dcterms:created>
  <dcterms:modified xsi:type="dcterms:W3CDTF">2024-02-19T20:20:15Z</dcterms:modified>
</cp:coreProperties>
</file>