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Space Mon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Inknut Antiqua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knutAntiqu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aceMono-regular.fntdata"/><Relationship Id="rId16" Type="http://schemas.openxmlformats.org/officeDocument/2006/relationships/slide" Target="slides/slide11.xml"/><Relationship Id="rId19" Type="http://schemas.openxmlformats.org/officeDocument/2006/relationships/font" Target="fonts/SpaceMono-italic.fntdata"/><Relationship Id="rId18" Type="http://schemas.openxmlformats.org/officeDocument/2006/relationships/font" Target="fonts/Space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5fa1779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95fa1779f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20.png"/><Relationship Id="rId13" Type="http://schemas.openxmlformats.org/officeDocument/2006/relationships/image" Target="../media/image23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6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rot="-5400000">
            <a:off x="14630801" y="3242407"/>
            <a:ext cx="484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9506244" y="4111173"/>
            <a:ext cx="6450066" cy="4618896"/>
          </a:xfrm>
          <a:custGeom>
            <a:rect b="b" l="l" r="r" t="t"/>
            <a:pathLst>
              <a:path extrusionOk="0" h="1314229" w="1835257">
                <a:moveTo>
                  <a:pt x="1710797" y="1314229"/>
                </a:moveTo>
                <a:lnTo>
                  <a:pt x="124460" y="1314229"/>
                </a:lnTo>
                <a:cubicBezTo>
                  <a:pt x="55880" y="1314229"/>
                  <a:pt x="0" y="1258349"/>
                  <a:pt x="0" y="118976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10797" y="0"/>
                </a:lnTo>
                <a:cubicBezTo>
                  <a:pt x="1779377" y="0"/>
                  <a:pt x="1835257" y="55880"/>
                  <a:pt x="1835257" y="124460"/>
                </a:cubicBezTo>
                <a:lnTo>
                  <a:pt x="1835257" y="1189769"/>
                </a:lnTo>
                <a:cubicBezTo>
                  <a:pt x="1835257" y="1258349"/>
                  <a:pt x="1779377" y="1314229"/>
                  <a:pt x="1710797" y="13142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9897" y="81842"/>
            <a:ext cx="2151110" cy="20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24459" y="81843"/>
            <a:ext cx="2151110" cy="20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445" y="8063648"/>
            <a:ext cx="2151110" cy="20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9506244" y="2716145"/>
            <a:ext cx="6445104" cy="3418932"/>
          </a:xfrm>
          <a:custGeom>
            <a:rect b="b" l="l" r="r" t="t"/>
            <a:pathLst>
              <a:path extrusionOk="0" h="972669" w="1833600">
                <a:moveTo>
                  <a:pt x="1709140" y="972669"/>
                </a:moveTo>
                <a:lnTo>
                  <a:pt x="124460" y="972669"/>
                </a:lnTo>
                <a:cubicBezTo>
                  <a:pt x="55880" y="972669"/>
                  <a:pt x="0" y="916789"/>
                  <a:pt x="0" y="8482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09140" y="0"/>
                </a:lnTo>
                <a:cubicBezTo>
                  <a:pt x="1777721" y="0"/>
                  <a:pt x="1833600" y="55880"/>
                  <a:pt x="1833600" y="124460"/>
                </a:cubicBezTo>
                <a:lnTo>
                  <a:pt x="1833600" y="848209"/>
                </a:lnTo>
                <a:cubicBezTo>
                  <a:pt x="1833600" y="916789"/>
                  <a:pt x="1777721" y="972669"/>
                  <a:pt x="1709140" y="9726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025217" y="49588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6225" y="2855150"/>
            <a:ext cx="5939351" cy="44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9025217" y="49588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1941" y="4763379"/>
            <a:ext cx="8553837" cy="483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7297" y="3984111"/>
            <a:ext cx="2152613" cy="8825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9025217" y="49588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9025217" y="49588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aveMeNow - Save Me Now" id="97" name="Google Shape;9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35125" y="7074284"/>
            <a:ext cx="3281710" cy="19542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2380775" y="6075625"/>
            <a:ext cx="4921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70C0"/>
                </a:solidFill>
              </a:rPr>
              <a:t>b</a:t>
            </a:r>
            <a:r>
              <a:rPr b="1" lang="en-US" sz="4200">
                <a:solidFill>
                  <a:srgbClr val="0070C0"/>
                </a:solidFill>
              </a:rPr>
              <a:t>usiness case for</a:t>
            </a:r>
            <a:endParaRPr b="1" sz="600"/>
          </a:p>
        </p:txBody>
      </p:sp>
      <p:pic>
        <p:nvPicPr>
          <p:cNvPr descr="A screenshot of a cell phone&#10;&#10;Description automatically generated" id="99" name="Google Shape;9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40673" y="1258439"/>
            <a:ext cx="5779641" cy="392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18997">
            <a:off x="13756662" y="2162049"/>
            <a:ext cx="2167735" cy="88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9144000" y="853016"/>
            <a:ext cx="6879209" cy="2749127"/>
          </a:xfrm>
          <a:custGeom>
            <a:rect b="b" l="l" r="r" t="t"/>
            <a:pathLst>
              <a:path extrusionOk="0" h="1136607" w="2844161">
                <a:moveTo>
                  <a:pt x="2719701" y="1136607"/>
                </a:moveTo>
                <a:lnTo>
                  <a:pt x="124460" y="1136607"/>
                </a:lnTo>
                <a:cubicBezTo>
                  <a:pt x="55880" y="1136607"/>
                  <a:pt x="0" y="1080727"/>
                  <a:pt x="0" y="101214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719701" y="0"/>
                </a:lnTo>
                <a:cubicBezTo>
                  <a:pt x="2788281" y="0"/>
                  <a:pt x="2844161" y="55880"/>
                  <a:pt x="2844161" y="124460"/>
                </a:cubicBezTo>
                <a:lnTo>
                  <a:pt x="2844161" y="1012148"/>
                </a:lnTo>
                <a:cubicBezTo>
                  <a:pt x="2844161" y="1080727"/>
                  <a:pt x="2788281" y="1136607"/>
                  <a:pt x="2719701" y="1136607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  <a:effectLst>
            <a:outerShdw blurRad="1428750"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9143925" y="1637938"/>
            <a:ext cx="687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Investment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US" sz="2400">
                <a:solidFill>
                  <a:srgbClr val="FFFFFF"/>
                </a:solidFill>
              </a:rPr>
              <a:t>$90,000:  Tech Integration</a:t>
            </a:r>
            <a:endParaRPr b="1" sz="2400">
              <a:solidFill>
                <a:srgbClr val="FFFFFF"/>
              </a:solidFill>
            </a:endParaRPr>
          </a:p>
          <a:p>
            <a:pPr indent="0" lvl="0" marL="18288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1028700" y="1645258"/>
            <a:ext cx="6985367" cy="53091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rgbClr val="000000"/>
            </a:outerShdw>
            <a:reflection blurRad="0" dir="0" dist="0" endA="0" fadeDir="5400012" kx="0" rotWithShape="0" algn="bl" stA="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Funding</a:t>
            </a:r>
            <a:endParaRPr b="1"/>
          </a:p>
        </p:txBody>
      </p:sp>
      <p:sp>
        <p:nvSpPr>
          <p:cNvPr id="239" name="Google Shape;239;p22"/>
          <p:cNvSpPr/>
          <p:nvPr/>
        </p:nvSpPr>
        <p:spPr>
          <a:xfrm>
            <a:off x="9144000" y="3751157"/>
            <a:ext cx="6879209" cy="2749127"/>
          </a:xfrm>
          <a:custGeom>
            <a:rect b="b" l="l" r="r" t="t"/>
            <a:pathLst>
              <a:path extrusionOk="0" h="1136607" w="2844161">
                <a:moveTo>
                  <a:pt x="2719701" y="1136607"/>
                </a:moveTo>
                <a:lnTo>
                  <a:pt x="124460" y="1136607"/>
                </a:lnTo>
                <a:cubicBezTo>
                  <a:pt x="55880" y="1136607"/>
                  <a:pt x="0" y="1080727"/>
                  <a:pt x="0" y="101214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719701" y="0"/>
                </a:lnTo>
                <a:cubicBezTo>
                  <a:pt x="2788281" y="0"/>
                  <a:pt x="2844161" y="55880"/>
                  <a:pt x="2844161" y="124460"/>
                </a:cubicBezTo>
                <a:lnTo>
                  <a:pt x="2844161" y="1012148"/>
                </a:lnTo>
                <a:cubicBezTo>
                  <a:pt x="2844161" y="1080727"/>
                  <a:pt x="2788281" y="1136607"/>
                  <a:pt x="2719701" y="1136607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9178000" y="3780977"/>
            <a:ext cx="68112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    6 Months - 1 Year 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13716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-US" sz="2400">
                <a:solidFill>
                  <a:srgbClr val="FFFFFF"/>
                </a:solidFill>
              </a:rPr>
              <a:t>Tech development and testing</a:t>
            </a:r>
            <a:endParaRPr b="1" sz="24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Year 1 to 3: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13716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-US" sz="2400">
                <a:solidFill>
                  <a:srgbClr val="FFFFFF"/>
                </a:solidFill>
              </a:rPr>
              <a:t>Tech </a:t>
            </a:r>
            <a:r>
              <a:rPr b="1" lang="en-US" sz="2400">
                <a:solidFill>
                  <a:srgbClr val="FFFFFF"/>
                </a:solidFill>
              </a:rPr>
              <a:t>Implementation</a:t>
            </a:r>
            <a:endParaRPr b="1" sz="24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Year 3- 5:</a:t>
            </a:r>
            <a:endParaRPr b="1" sz="2400">
              <a:solidFill>
                <a:srgbClr val="FFFFFF"/>
              </a:solidFill>
            </a:endParaRPr>
          </a:p>
          <a:p>
            <a:pPr indent="-381000" lvl="0" marL="13716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-US" sz="2400">
                <a:solidFill>
                  <a:srgbClr val="FFFFFF"/>
                </a:solidFill>
              </a:rPr>
              <a:t>Data Management &amp; AI </a:t>
            </a:r>
            <a:r>
              <a:rPr b="1" lang="en-US" sz="2400">
                <a:solidFill>
                  <a:srgbClr val="FFFFFF"/>
                </a:solidFill>
              </a:rPr>
              <a:t>Management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Inknut Antiqua"/>
              <a:ea typeface="Inknut Antiqua"/>
              <a:cs typeface="Inknut Antiqua"/>
              <a:sym typeface="Inknut Antiqua"/>
            </a:endParaRPr>
          </a:p>
          <a:p>
            <a:pPr indent="0" lvl="0" marL="13716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Inknut Antiqua"/>
              <a:ea typeface="Inknut Antiqua"/>
              <a:cs typeface="Inknut Antiqua"/>
              <a:sym typeface="Inknut Antiqua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9144000" y="6684857"/>
            <a:ext cx="6879209" cy="2749127"/>
          </a:xfrm>
          <a:custGeom>
            <a:rect b="b" l="l" r="r" t="t"/>
            <a:pathLst>
              <a:path extrusionOk="0" h="1136607" w="2844161">
                <a:moveTo>
                  <a:pt x="2719701" y="1136607"/>
                </a:moveTo>
                <a:lnTo>
                  <a:pt x="124460" y="1136607"/>
                </a:lnTo>
                <a:cubicBezTo>
                  <a:pt x="55880" y="1136607"/>
                  <a:pt x="0" y="1080727"/>
                  <a:pt x="0" y="101214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719701" y="0"/>
                </a:lnTo>
                <a:cubicBezTo>
                  <a:pt x="2788281" y="0"/>
                  <a:pt x="2844161" y="55880"/>
                  <a:pt x="2844161" y="124460"/>
                </a:cubicBezTo>
                <a:lnTo>
                  <a:pt x="2844161" y="1012148"/>
                </a:lnTo>
                <a:cubicBezTo>
                  <a:pt x="2844161" y="1080727"/>
                  <a:pt x="2788281" y="1136607"/>
                  <a:pt x="2719701" y="1136607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9177975" y="7157913"/>
            <a:ext cx="68112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9144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US" sz="2400">
                <a:solidFill>
                  <a:srgbClr val="FFFFFF"/>
                </a:solidFill>
              </a:rPr>
              <a:t>Development</a:t>
            </a:r>
            <a:r>
              <a:rPr b="1" lang="en-US" sz="2400">
                <a:solidFill>
                  <a:srgbClr val="FFFFFF"/>
                </a:solidFill>
              </a:rPr>
              <a:t> </a:t>
            </a:r>
            <a:endParaRPr b="1"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US" sz="2400">
                <a:solidFill>
                  <a:srgbClr val="FFFFFF"/>
                </a:solidFill>
              </a:rPr>
              <a:t>Incorporation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US" sz="2400">
                <a:solidFill>
                  <a:srgbClr val="FFFFFF"/>
                </a:solidFill>
              </a:rPr>
              <a:t>Test</a:t>
            </a:r>
            <a:endParaRPr b="1"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US" sz="2400">
                <a:solidFill>
                  <a:srgbClr val="FFFFFF"/>
                </a:solidFill>
              </a:rPr>
              <a:t>Modification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1028700" y="4790496"/>
            <a:ext cx="6985367" cy="53091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rgbClr val="000000"/>
            </a:outerShdw>
            <a:reflection blurRad="0" dir="0" dist="0" endA="0" fadeDir="5400012" kx="0" rotWithShape="0" algn="bl" stA="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Timelines</a:t>
            </a:r>
            <a:endParaRPr b="1"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2495" y="4345296"/>
            <a:ext cx="2749934" cy="167745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22"/>
          <p:cNvSpPr txBox="1"/>
          <p:nvPr/>
        </p:nvSpPr>
        <p:spPr>
          <a:xfrm>
            <a:off x="1028700" y="7647996"/>
            <a:ext cx="6985500" cy="5310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rgbClr val="000000"/>
            </a:outerShdw>
            <a:reflection blurRad="0" dir="0" dist="0" endA="0" fadeDir="5400012" kx="0" rotWithShape="0" algn="bl" stA="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Imple</a:t>
            </a:r>
            <a:r>
              <a:rPr b="1" lang="en-US" sz="3200">
                <a:solidFill>
                  <a:srgbClr val="000000"/>
                </a:solidFill>
              </a:rPr>
              <a:t>m</a:t>
            </a:r>
            <a:r>
              <a:rPr b="1" lang="en-US" sz="3200">
                <a:solidFill>
                  <a:srgbClr val="000000"/>
                </a:solidFill>
              </a:rPr>
              <a:t>entation</a:t>
            </a:r>
            <a:r>
              <a:rPr b="1" lang="en-US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980" y="1245122"/>
            <a:ext cx="3274975" cy="196497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8650" y="6859500"/>
            <a:ext cx="2987097" cy="23001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8CD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3"/>
          <p:cNvGrpSpPr/>
          <p:nvPr/>
        </p:nvGrpSpPr>
        <p:grpSpPr>
          <a:xfrm>
            <a:off x="1028700" y="1085850"/>
            <a:ext cx="7175867" cy="2203473"/>
            <a:chOff x="0" y="76200"/>
            <a:chExt cx="9567822" cy="2937964"/>
          </a:xfrm>
        </p:grpSpPr>
        <p:sp>
          <p:nvSpPr>
            <p:cNvPr id="253" name="Google Shape;253;p23"/>
            <p:cNvSpPr txBox="1"/>
            <p:nvPr/>
          </p:nvSpPr>
          <p:spPr>
            <a:xfrm>
              <a:off x="0" y="76200"/>
              <a:ext cx="9313822" cy="13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Thank you!</a:t>
              </a:r>
              <a:endParaRPr/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254000" y="2306277"/>
              <a:ext cx="9313822" cy="70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Questions?</a:t>
              </a:r>
              <a:endParaRPr/>
            </a:p>
          </p:txBody>
        </p:sp>
      </p:grpSp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7077" y="1411733"/>
            <a:ext cx="2022066" cy="188052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 rot="-5400000">
            <a:off x="11373404" y="2641391"/>
            <a:ext cx="6367636" cy="4590054"/>
          </a:xfrm>
          <a:custGeom>
            <a:rect b="b" l="l" r="r" t="t"/>
            <a:pathLst>
              <a:path extrusionOk="0" h="1244915" w="1727030">
                <a:moveTo>
                  <a:pt x="1602570" y="1244915"/>
                </a:moveTo>
                <a:lnTo>
                  <a:pt x="124460" y="1244915"/>
                </a:lnTo>
                <a:cubicBezTo>
                  <a:pt x="55880" y="1244915"/>
                  <a:pt x="0" y="1189034"/>
                  <a:pt x="0" y="112045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02570" y="0"/>
                </a:lnTo>
                <a:cubicBezTo>
                  <a:pt x="1671151" y="0"/>
                  <a:pt x="1727030" y="55880"/>
                  <a:pt x="1727030" y="124460"/>
                </a:cubicBezTo>
                <a:lnTo>
                  <a:pt x="1727030" y="1120455"/>
                </a:lnTo>
                <a:cubicBezTo>
                  <a:pt x="1727030" y="1189035"/>
                  <a:pt x="1671151" y="1244915"/>
                  <a:pt x="1602570" y="1244915"/>
                </a:cubicBezTo>
                <a:close/>
              </a:path>
            </a:pathLst>
          </a:custGeom>
          <a:solidFill>
            <a:srgbClr val="75C7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4770" y="7575886"/>
            <a:ext cx="2022066" cy="188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6082" y="2257766"/>
            <a:ext cx="7906121" cy="577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/>
        </p:nvSpPr>
        <p:spPr>
          <a:xfrm>
            <a:off x="11891673" y="8845754"/>
            <a:ext cx="441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95FF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pic>
        <p:nvPicPr>
          <p:cNvPr descr="A screenshot of a cell phone&#10;&#10;Description automatically generated" id="260" name="Google Shape;26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306743"/>
            <a:ext cx="7435300" cy="497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8C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4100" y="-323187"/>
            <a:ext cx="2151110" cy="20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028699" y="1123950"/>
            <a:ext cx="12228697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SaveMeNow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22410" y="7588877"/>
            <a:ext cx="2151110" cy="20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028700" y="3287400"/>
            <a:ext cx="111762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Char char="●"/>
            </a:pPr>
            <a:r>
              <a:rPr lang="en-US" sz="3800">
                <a:solidFill>
                  <a:schemeClr val="lt1"/>
                </a:solidFill>
              </a:rPr>
              <a:t>SaveMeNow is an application that connects mobile devices quickly and efficiently with the closest emergency fire rescue service.</a:t>
            </a:r>
            <a:endParaRPr sz="3800">
              <a:solidFill>
                <a:schemeClr val="lt1"/>
              </a:solidFill>
            </a:endParaRPr>
          </a:p>
          <a:p>
            <a: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Char char="●"/>
            </a:pPr>
            <a:r>
              <a:rPr lang="en-US" sz="3800">
                <a:solidFill>
                  <a:schemeClr val="lt1"/>
                </a:solidFill>
              </a:rPr>
              <a:t>Currently SaveMeNow is in the UK and Europe. </a:t>
            </a:r>
            <a:endParaRPr sz="3800">
              <a:solidFill>
                <a:schemeClr val="lt1"/>
              </a:solidFill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Char char="●"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SaveMeNow application was developed for Android devices only</a:t>
            </a:r>
            <a:endParaRPr sz="3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 rot="-5400000">
            <a:off x="15045594" y="4309206"/>
            <a:ext cx="484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5C7FB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2038137" y="3429005"/>
            <a:ext cx="5638177" cy="4096185"/>
            <a:chOff x="10540025" y="2716152"/>
            <a:chExt cx="6445104" cy="4707718"/>
          </a:xfrm>
        </p:grpSpPr>
        <p:sp>
          <p:nvSpPr>
            <p:cNvPr id="111" name="Google Shape;111;p14"/>
            <p:cNvSpPr/>
            <p:nvPr/>
          </p:nvSpPr>
          <p:spPr>
            <a:xfrm>
              <a:off x="10540025" y="2716152"/>
              <a:ext cx="6445104" cy="4707718"/>
            </a:xfrm>
            <a:custGeom>
              <a:rect b="b" l="l" r="r" t="t"/>
              <a:pathLst>
                <a:path extrusionOk="0" h="972669" w="1833600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856564" y="3085825"/>
              <a:ext cx="5812035" cy="3968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358900"/>
            <a:ext cx="6540500" cy="756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18" name="Google Shape;1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2400300"/>
            <a:ext cx="2971800" cy="531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7192775" y="934433"/>
            <a:ext cx="122286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78200" y="-381000"/>
            <a:ext cx="2844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 rot="-5400000">
            <a:off x="15078375" y="5125614"/>
            <a:ext cx="484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5C7FB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865863">
            <a:off x="-154177" y="893403"/>
            <a:ext cx="3233848" cy="132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7192775" y="2400300"/>
            <a:ext cx="9966600" cy="7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In the event of an incident, SaveMeNow sends data in real-time manually or automatically, to the nearest 999 centres.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The application allows the intervention team to have updated but limited data.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The services provided are: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in the event of a personal emergency, connecting you to the emergency service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in the event of an </a:t>
            </a:r>
            <a:r>
              <a:rPr lang="en-US" sz="3800"/>
              <a:t>emergency</a:t>
            </a:r>
            <a:r>
              <a:rPr lang="en-US" sz="3800"/>
              <a:t> near you, they will notify you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all of these service are provided manually or automatically thru the application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8C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1028700" y="1085850"/>
            <a:ext cx="8772753" cy="8481914"/>
            <a:chOff x="0" y="76200"/>
            <a:chExt cx="11697002" cy="11309222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0" y="76200"/>
              <a:ext cx="8501022" cy="1386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83002" y="4298222"/>
              <a:ext cx="11514000" cy="70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100" u="sng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200">
                  <a:solidFill>
                    <a:srgbClr val="FFFFFF"/>
                  </a:solidFill>
                </a:rPr>
                <a:t>The technology which we are introducing is an addition to an existing application which will allow first responders to be tracked, notified, and dispatched to a given location in real time. </a:t>
              </a:r>
              <a:endParaRPr sz="22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SzPts val="1100"/>
                <a:buNone/>
              </a:pPr>
              <a:r>
                <a:rPr lang="en-US" sz="2200">
                  <a:solidFill>
                    <a:srgbClr val="FFFFFF"/>
                  </a:solidFill>
                </a:rPr>
                <a:t>The </a:t>
              </a:r>
              <a:r>
                <a:rPr lang="en-US" sz="2200">
                  <a:solidFill>
                    <a:srgbClr val="FFFFFF"/>
                  </a:solidFill>
                </a:rPr>
                <a:t>technology</a:t>
              </a:r>
              <a:r>
                <a:rPr lang="en-US" sz="2200">
                  <a:solidFill>
                    <a:srgbClr val="FFFFFF"/>
                  </a:solidFill>
                </a:rPr>
                <a:t> itself already exist.  </a:t>
              </a:r>
              <a:endParaRPr sz="2200">
                <a:solidFill>
                  <a:srgbClr val="FFFFFF"/>
                </a:solidFill>
              </a:endParaRPr>
            </a:p>
            <a:p>
              <a:pPr indent="-368300" lvl="0" marL="457200" rtl="0" algn="just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Char char="●"/>
              </a:pPr>
              <a:r>
                <a:rPr lang="en-US" sz="2200">
                  <a:solidFill>
                    <a:srgbClr val="FFFFFF"/>
                  </a:solidFill>
                </a:rPr>
                <a:t>Partner  with Google ($8k/ year  for 1,000 mobile devices)  </a:t>
              </a:r>
              <a:endParaRPr sz="2200">
                <a:solidFill>
                  <a:srgbClr val="FFFFFF"/>
                </a:solidFill>
              </a:endParaRPr>
            </a:p>
            <a:p>
              <a:pPr indent="-368300" lvl="0" marL="45720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Char char="●"/>
              </a:pPr>
              <a:r>
                <a:rPr lang="en-US" sz="2200">
                  <a:solidFill>
                    <a:srgbClr val="FFFFFF"/>
                  </a:solidFill>
                </a:rPr>
                <a:t>The app connects to the emergency feature already on your phone which will allow you manually or automatically connect you to emergency dispatchers </a:t>
              </a:r>
              <a:endParaRPr sz="22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SzPts val="1100"/>
                <a:buNone/>
              </a:pPr>
              <a:r>
                <a:rPr lang="en-US" sz="2200" u="sng">
                  <a:solidFill>
                    <a:srgbClr val="FFFFFF"/>
                  </a:solidFill>
                </a:rPr>
                <a:t>Our mission is to provide a system that incorporates AI to utilize the current features of today’s phone.</a:t>
              </a:r>
              <a:endParaRPr sz="2200" u="sng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  <a:p>
              <a:pPr indent="0" lvl="0" marL="0" rtl="0" algn="just">
                <a:lnSpc>
                  <a:spcPct val="107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 </a:t>
              </a:r>
              <a:endParaRPr sz="3900">
                <a:solidFill>
                  <a:srgbClr val="FFFFFF"/>
                </a:solidFill>
              </a:endParaRPr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10325204" y="2138752"/>
            <a:ext cx="5607046" cy="3280495"/>
          </a:xfrm>
          <a:custGeom>
            <a:rect b="b" l="l" r="r" t="t"/>
            <a:pathLst>
              <a:path extrusionOk="0" h="1125297" w="1923367">
                <a:moveTo>
                  <a:pt x="1798906" y="1125296"/>
                </a:moveTo>
                <a:lnTo>
                  <a:pt x="124460" y="1125296"/>
                </a:lnTo>
                <a:cubicBezTo>
                  <a:pt x="55880" y="1125296"/>
                  <a:pt x="0" y="1069416"/>
                  <a:pt x="0" y="100083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98907" y="0"/>
                </a:lnTo>
                <a:cubicBezTo>
                  <a:pt x="1867487" y="0"/>
                  <a:pt x="1923367" y="55880"/>
                  <a:pt x="1923367" y="124460"/>
                </a:cubicBezTo>
                <a:lnTo>
                  <a:pt x="1923367" y="1000836"/>
                </a:lnTo>
                <a:cubicBezTo>
                  <a:pt x="1923367" y="1069417"/>
                  <a:pt x="1867487" y="1125297"/>
                  <a:pt x="1798907" y="1125297"/>
                </a:cubicBezTo>
                <a:close/>
              </a:path>
            </a:pathLst>
          </a:custGeom>
          <a:solidFill>
            <a:srgbClr val="75C7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204" y="1028700"/>
            <a:ext cx="1978908" cy="184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0234" y="7417916"/>
            <a:ext cx="1978908" cy="184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4492" y="3174529"/>
            <a:ext cx="218527" cy="21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7688" y="4226775"/>
            <a:ext cx="160064" cy="16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7748" y="1510746"/>
            <a:ext cx="6250973" cy="590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 rot="-5400000">
            <a:off x="15045594" y="4309206"/>
            <a:ext cx="484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5C7FB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149008" y="653799"/>
            <a:ext cx="12228697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 time </a:t>
            </a:r>
            <a:endParaRPr/>
          </a:p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Tracking GPS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063" y="896281"/>
            <a:ext cx="709448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3401988" y="1493021"/>
            <a:ext cx="2500351" cy="984068"/>
          </a:xfrm>
          <a:custGeom>
            <a:rect b="b" l="l" r="r" t="t"/>
            <a:pathLst>
              <a:path extrusionOk="0" h="360680" w="916428">
                <a:moveTo>
                  <a:pt x="916428" y="180340"/>
                </a:moveTo>
                <a:cubicBezTo>
                  <a:pt x="916428" y="81280"/>
                  <a:pt x="836418" y="0"/>
                  <a:pt x="73608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736088" y="360680"/>
                </a:lnTo>
                <a:cubicBezTo>
                  <a:pt x="835148" y="360680"/>
                  <a:pt x="916428" y="279400"/>
                  <a:pt x="916428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492473" y="6334664"/>
            <a:ext cx="6319381" cy="984068"/>
          </a:xfrm>
          <a:custGeom>
            <a:rect b="b" l="l" r="r" t="t"/>
            <a:pathLst>
              <a:path extrusionOk="0" h="360680" w="2316177">
                <a:moveTo>
                  <a:pt x="2316177" y="180340"/>
                </a:moveTo>
                <a:cubicBezTo>
                  <a:pt x="2316177" y="81280"/>
                  <a:pt x="2236167" y="0"/>
                  <a:pt x="2135837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135837" y="360680"/>
                </a:lnTo>
                <a:cubicBezTo>
                  <a:pt x="2234897" y="360680"/>
                  <a:pt x="2316177" y="279400"/>
                  <a:pt x="2316177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077210" y="7545073"/>
            <a:ext cx="7149908" cy="984068"/>
          </a:xfrm>
          <a:custGeom>
            <a:rect b="b" l="l" r="r" t="t"/>
            <a:pathLst>
              <a:path extrusionOk="0" h="360680" w="2620581">
                <a:moveTo>
                  <a:pt x="2620581" y="180340"/>
                </a:moveTo>
                <a:cubicBezTo>
                  <a:pt x="2620581" y="81280"/>
                  <a:pt x="2540571" y="0"/>
                  <a:pt x="2440241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440241" y="360680"/>
                </a:lnTo>
                <a:cubicBezTo>
                  <a:pt x="2539301" y="360680"/>
                  <a:pt x="2620581" y="279400"/>
                  <a:pt x="2620581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873132" y="5124252"/>
            <a:ext cx="5558067" cy="984068"/>
          </a:xfrm>
          <a:custGeom>
            <a:rect b="b" l="l" r="r" t="t"/>
            <a:pathLst>
              <a:path extrusionOk="0" h="360680" w="2037140">
                <a:moveTo>
                  <a:pt x="2037140" y="180340"/>
                </a:moveTo>
                <a:cubicBezTo>
                  <a:pt x="2037140" y="81280"/>
                  <a:pt x="1957129" y="0"/>
                  <a:pt x="1856800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1856799" y="360680"/>
                </a:lnTo>
                <a:cubicBezTo>
                  <a:pt x="1955859" y="360680"/>
                  <a:pt x="2037139" y="279400"/>
                  <a:pt x="2037139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219185" y="3913843"/>
            <a:ext cx="4865959" cy="984068"/>
          </a:xfrm>
          <a:custGeom>
            <a:rect b="b" l="l" r="r" t="t"/>
            <a:pathLst>
              <a:path extrusionOk="0" h="360680" w="1783469">
                <a:moveTo>
                  <a:pt x="1783469" y="180340"/>
                </a:moveTo>
                <a:cubicBezTo>
                  <a:pt x="1783469" y="81280"/>
                  <a:pt x="1703459" y="0"/>
                  <a:pt x="1603129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1603129" y="360680"/>
                </a:lnTo>
                <a:cubicBezTo>
                  <a:pt x="1702189" y="360680"/>
                  <a:pt x="1783469" y="279400"/>
                  <a:pt x="1783469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2703659" y="2703431"/>
            <a:ext cx="3897010" cy="984068"/>
          </a:xfrm>
          <a:custGeom>
            <a:rect b="b" l="l" r="r" t="t"/>
            <a:pathLst>
              <a:path extrusionOk="0" h="360680" w="1428331">
                <a:moveTo>
                  <a:pt x="1428331" y="180340"/>
                </a:moveTo>
                <a:cubicBezTo>
                  <a:pt x="1428331" y="81280"/>
                  <a:pt x="1348321" y="0"/>
                  <a:pt x="1247991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1247991" y="360680"/>
                </a:lnTo>
                <a:cubicBezTo>
                  <a:pt x="1347051" y="360680"/>
                  <a:pt x="1428331" y="279400"/>
                  <a:pt x="1428331" y="180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600675" y="896275"/>
            <a:ext cx="11327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48CD"/>
                </a:solidFill>
              </a:rPr>
              <a:t>O</a:t>
            </a:r>
            <a:r>
              <a:rPr b="1" lang="en-US" sz="4800" u="none">
                <a:solidFill>
                  <a:srgbClr val="0048CD"/>
                </a:solidFill>
              </a:rPr>
              <a:t>rganizational </a:t>
            </a:r>
            <a:r>
              <a:rPr b="1" lang="en-US" sz="4800">
                <a:solidFill>
                  <a:srgbClr val="0048CD"/>
                </a:solidFill>
              </a:rPr>
              <a:t>S</a:t>
            </a:r>
            <a:r>
              <a:rPr b="1" lang="en-US" sz="4800" u="none">
                <a:solidFill>
                  <a:srgbClr val="0048CD"/>
                </a:solidFill>
              </a:rPr>
              <a:t>etting and IT </a:t>
            </a:r>
            <a:r>
              <a:rPr b="1" lang="en-US" sz="4800">
                <a:solidFill>
                  <a:srgbClr val="0048CD"/>
                </a:solidFill>
              </a:rPr>
              <a:t>F</a:t>
            </a:r>
            <a:r>
              <a:rPr b="1" lang="en-US" sz="4800" u="none">
                <a:solidFill>
                  <a:srgbClr val="0048CD"/>
                </a:solidFill>
              </a:rPr>
              <a:t>unctio</a:t>
            </a:r>
            <a:r>
              <a:rPr b="1" lang="en-US" sz="4800">
                <a:solidFill>
                  <a:srgbClr val="0048CD"/>
                </a:solidFill>
              </a:rPr>
              <a:t>n</a:t>
            </a:r>
            <a:r>
              <a:rPr b="1" lang="en-US" sz="4200">
                <a:solidFill>
                  <a:schemeClr val="dk1"/>
                </a:solidFill>
              </a:rPr>
              <a:t> </a:t>
            </a:r>
            <a:br>
              <a:rPr lang="en-US" sz="3600">
                <a:solidFill>
                  <a:schemeClr val="dk1"/>
                </a:solidFill>
              </a:rPr>
            </a:br>
            <a:endParaRPr b="1" sz="3600" u="none">
              <a:solidFill>
                <a:srgbClr val="0048CD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2882950" y="9336050"/>
            <a:ext cx="4414450" cy="4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1616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4944" y="2377548"/>
            <a:ext cx="1226719" cy="17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1988" y="4444084"/>
            <a:ext cx="1856948" cy="1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8303" y="6031189"/>
            <a:ext cx="2346586" cy="106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81208" y="6460133"/>
            <a:ext cx="2027787" cy="127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875" y="7250883"/>
            <a:ext cx="930265" cy="172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7679275" y="2805550"/>
            <a:ext cx="104670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Reduce emergency response time by 2% over 3 years 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 2018 average response time in Europe was 7 minute 47 seconds 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1 minute and 10 of </a:t>
            </a:r>
            <a:r>
              <a:rPr lang="en-US" sz="3000"/>
              <a:t>vicinity</a:t>
            </a:r>
            <a:r>
              <a:rPr lang="en-US" sz="3000"/>
              <a:t> time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Reshape how emergency dispatcher track </a:t>
            </a:r>
            <a:r>
              <a:rPr lang="en-US" sz="3000"/>
              <a:t>first responders</a:t>
            </a:r>
            <a:r>
              <a:rPr lang="en-US" sz="3000"/>
              <a:t> 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Track by phone instead of vehicle GPS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Real time location data and increase safety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/>
              <a:t>** Will save departments $300k over 3 years**</a:t>
            </a:r>
            <a:endParaRPr b="1" sz="31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2286" y="0"/>
            <a:ext cx="18283429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63" name="Google Shape;163;p18"/>
          <p:cNvPicPr preferRelativeResize="0"/>
          <p:nvPr/>
        </p:nvPicPr>
        <p:blipFill rotWithShape="1">
          <a:blip r:embed="rId3">
            <a:alphaModFix/>
          </a:blip>
          <a:srcRect b="1" l="0" r="427" t="0"/>
          <a:stretch/>
        </p:blipFill>
        <p:spPr>
          <a:xfrm>
            <a:off x="20" y="1923"/>
            <a:ext cx="18287981" cy="1028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706450" y="7659000"/>
            <a:ext cx="37311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-Third party risks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Data security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Service quality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Service inconsistency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 Failure risks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8762475" y="4602775"/>
            <a:ext cx="26829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-112 Accessible, My112, 911, and -RapidSOS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BrightAct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3462600" y="7354175"/>
            <a:ext cx="34962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Authorization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Capital Requirements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Motivation to provide services (non commercial)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Established infrastructure with emergency responders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4391150" y="1296825"/>
            <a:ext cx="35535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direct substitution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-Wide customer base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-Platform livelihood depends on buyers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Buyers adaptation is 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factor.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711650" y="1154775"/>
            <a:ext cx="47259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forms of rescue (via phone) are readily available, however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SaveMeNow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disruption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properties to replace traditional forms of rescue communication.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1028700" y="15637"/>
            <a:ext cx="5385167" cy="4117785"/>
            <a:chOff x="0" y="-1350750"/>
            <a:chExt cx="7180222" cy="5490379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7" y="-1350750"/>
              <a:ext cx="7180200" cy="27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48CD"/>
                  </a:solidFill>
                </a:rPr>
                <a:t>Competitive Position</a:t>
              </a:r>
              <a:endParaRPr b="1" sz="7200">
                <a:solidFill>
                  <a:srgbClr val="0048CD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00">
                  <a:solidFill>
                    <a:srgbClr val="0048CD"/>
                  </a:solidFill>
                </a:rPr>
                <a:t>Global </a:t>
              </a:r>
              <a:r>
                <a:rPr lang="en-US" sz="4700">
                  <a:solidFill>
                    <a:srgbClr val="FF0000"/>
                  </a:solidFill>
                </a:rPr>
                <a:t>First-Mover</a:t>
              </a:r>
              <a:endParaRPr sz="4700">
                <a:solidFill>
                  <a:srgbClr val="FF0000"/>
                </a:solidFill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0" y="3431742"/>
              <a:ext cx="7180222" cy="70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223" y="28434"/>
            <a:ext cx="2151110" cy="20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7813762" y="829571"/>
            <a:ext cx="8861977" cy="7868918"/>
          </a:xfrm>
          <a:custGeom>
            <a:rect b="b" l="l" r="r" t="t"/>
            <a:pathLst>
              <a:path extrusionOk="0" h="3253350" w="3663923">
                <a:moveTo>
                  <a:pt x="3539463" y="3253350"/>
                </a:moveTo>
                <a:lnTo>
                  <a:pt x="124460" y="3253350"/>
                </a:lnTo>
                <a:cubicBezTo>
                  <a:pt x="55880" y="3253350"/>
                  <a:pt x="0" y="3197470"/>
                  <a:pt x="0" y="312889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539463" y="0"/>
                </a:lnTo>
                <a:cubicBezTo>
                  <a:pt x="3608043" y="0"/>
                  <a:pt x="3663923" y="55880"/>
                  <a:pt x="3663923" y="124460"/>
                </a:cubicBezTo>
                <a:lnTo>
                  <a:pt x="3663923" y="3128890"/>
                </a:lnTo>
                <a:cubicBezTo>
                  <a:pt x="3663923" y="3197470"/>
                  <a:pt x="3608043" y="3253350"/>
                  <a:pt x="3539463" y="32533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452400" y="431200"/>
            <a:ext cx="10433619" cy="2352136"/>
          </a:xfrm>
          <a:custGeom>
            <a:rect b="b" l="l" r="r" t="t"/>
            <a:pathLst>
              <a:path extrusionOk="0" h="808294" w="3690051">
                <a:moveTo>
                  <a:pt x="3565591" y="808294"/>
                </a:moveTo>
                <a:lnTo>
                  <a:pt x="124460" y="808294"/>
                </a:lnTo>
                <a:cubicBezTo>
                  <a:pt x="55880" y="808294"/>
                  <a:pt x="0" y="752414"/>
                  <a:pt x="0" y="68383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565591" y="0"/>
                </a:lnTo>
                <a:cubicBezTo>
                  <a:pt x="3634171" y="0"/>
                  <a:pt x="3690051" y="55880"/>
                  <a:pt x="3690051" y="124460"/>
                </a:cubicBezTo>
                <a:lnTo>
                  <a:pt x="3690051" y="683834"/>
                </a:lnTo>
                <a:cubicBezTo>
                  <a:pt x="3690051" y="752414"/>
                  <a:pt x="3634171" y="808294"/>
                  <a:pt x="3565591" y="808294"/>
                </a:cubicBezTo>
                <a:close/>
              </a:path>
            </a:pathLst>
          </a:custGeom>
          <a:solidFill>
            <a:srgbClr val="FF16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452401" y="5139950"/>
            <a:ext cx="10452069" cy="2000528"/>
          </a:xfrm>
          <a:custGeom>
            <a:rect b="b" l="l" r="r" t="t"/>
            <a:pathLst>
              <a:path extrusionOk="0" h="808294" w="3690051">
                <a:moveTo>
                  <a:pt x="3565591" y="808294"/>
                </a:moveTo>
                <a:lnTo>
                  <a:pt x="124460" y="808294"/>
                </a:lnTo>
                <a:cubicBezTo>
                  <a:pt x="55880" y="808294"/>
                  <a:pt x="0" y="752414"/>
                  <a:pt x="0" y="68383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565591" y="0"/>
                </a:lnTo>
                <a:cubicBezTo>
                  <a:pt x="3634171" y="0"/>
                  <a:pt x="3690051" y="55880"/>
                  <a:pt x="3690051" y="124460"/>
                </a:cubicBezTo>
                <a:lnTo>
                  <a:pt x="3690051" y="683834"/>
                </a:lnTo>
                <a:cubicBezTo>
                  <a:pt x="3690051" y="752414"/>
                  <a:pt x="3634171" y="808294"/>
                  <a:pt x="3565591" y="808294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452900" y="7363200"/>
            <a:ext cx="10452069" cy="1903532"/>
          </a:xfrm>
          <a:custGeom>
            <a:rect b="b" l="l" r="r" t="t"/>
            <a:pathLst>
              <a:path extrusionOk="0" h="808294" w="3690051">
                <a:moveTo>
                  <a:pt x="3565591" y="808294"/>
                </a:moveTo>
                <a:lnTo>
                  <a:pt x="124460" y="808294"/>
                </a:lnTo>
                <a:cubicBezTo>
                  <a:pt x="55880" y="808294"/>
                  <a:pt x="0" y="752414"/>
                  <a:pt x="0" y="68383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565591" y="0"/>
                </a:lnTo>
                <a:cubicBezTo>
                  <a:pt x="3634171" y="0"/>
                  <a:pt x="3690051" y="55880"/>
                  <a:pt x="3690051" y="124460"/>
                </a:cubicBezTo>
                <a:lnTo>
                  <a:pt x="3690051" y="683834"/>
                </a:lnTo>
                <a:cubicBezTo>
                  <a:pt x="3690051" y="752414"/>
                  <a:pt x="3634171" y="808294"/>
                  <a:pt x="3565591" y="808294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 rot="-5400000">
            <a:off x="3686971" y="4934972"/>
            <a:ext cx="6492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48CD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>
            <a:off x="7257606" y="681819"/>
            <a:ext cx="10765176" cy="2164304"/>
            <a:chOff x="-28372" y="-752660"/>
            <a:chExt cx="10120500" cy="1923655"/>
          </a:xfrm>
        </p:grpSpPr>
        <p:sp>
          <p:nvSpPr>
            <p:cNvPr id="183" name="Google Shape;183;p19"/>
            <p:cNvSpPr txBox="1"/>
            <p:nvPr/>
          </p:nvSpPr>
          <p:spPr>
            <a:xfrm>
              <a:off x="-28367" y="747095"/>
              <a:ext cx="97974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-28372" y="-752660"/>
              <a:ext cx="10120500" cy="8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900">
                  <a:solidFill>
                    <a:srgbClr val="FFFFFF"/>
                  </a:solidFill>
                </a:rPr>
                <a:t>First</a:t>
              </a:r>
              <a:r>
                <a:rPr b="1" lang="en-US" sz="3100">
                  <a:solidFill>
                    <a:srgbClr val="FFFFFF"/>
                  </a:solidFill>
                </a:rPr>
                <a:t> Globally with Real-Time Data</a:t>
              </a:r>
              <a:r>
                <a:rPr lang="en-US" sz="3100">
                  <a:solidFill>
                    <a:srgbClr val="FFFFFF"/>
                  </a:solidFill>
                </a:rPr>
                <a:t>, victim-centering, </a:t>
              </a:r>
              <a:r>
                <a:rPr b="1" lang="en-US" sz="3100">
                  <a:solidFill>
                    <a:srgbClr val="FFFFFF"/>
                  </a:solidFill>
                </a:rPr>
                <a:t>watching rescue, sensors, and photos</a:t>
              </a:r>
              <a:r>
                <a:rPr lang="en-US" sz="3100">
                  <a:solidFill>
                    <a:srgbClr val="FFFFFF"/>
                  </a:solidFill>
                </a:rPr>
                <a:t> sent to 112 centres </a:t>
              </a:r>
              <a:endParaRPr sz="3100">
                <a:solidFill>
                  <a:srgbClr val="FFFFFF"/>
                </a:solidFill>
              </a:endParaRPr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7456150" y="2975500"/>
            <a:ext cx="10433619" cy="2000528"/>
          </a:xfrm>
          <a:custGeom>
            <a:rect b="b" l="l" r="r" t="t"/>
            <a:pathLst>
              <a:path extrusionOk="0" h="808294" w="3690051">
                <a:moveTo>
                  <a:pt x="3565591" y="808294"/>
                </a:moveTo>
                <a:lnTo>
                  <a:pt x="124460" y="808294"/>
                </a:lnTo>
                <a:cubicBezTo>
                  <a:pt x="55880" y="808294"/>
                  <a:pt x="0" y="752414"/>
                  <a:pt x="0" y="68383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565591" y="0"/>
                </a:lnTo>
                <a:cubicBezTo>
                  <a:pt x="3634171" y="0"/>
                  <a:pt x="3690051" y="55880"/>
                  <a:pt x="3690051" y="124460"/>
                </a:cubicBezTo>
                <a:lnTo>
                  <a:pt x="3690051" y="683834"/>
                </a:lnTo>
                <a:cubicBezTo>
                  <a:pt x="3690051" y="752414"/>
                  <a:pt x="3634171" y="808294"/>
                  <a:pt x="3565591" y="808294"/>
                </a:cubicBezTo>
                <a:close/>
              </a:path>
            </a:pathLst>
          </a:cu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7637725" y="3133567"/>
            <a:ext cx="12288604" cy="1819183"/>
            <a:chOff x="-1025762" y="-334532"/>
            <a:chExt cx="11074806" cy="2425577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-1025762" y="375645"/>
              <a:ext cx="9731400" cy="17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rgbClr val="FFFFFF"/>
                  </a:solidFill>
                </a:rPr>
                <a:t>Not as comprehensive without data-collecting, photos, </a:t>
              </a:r>
              <a:endParaRPr sz="3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42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rgbClr val="FFFFFF"/>
                  </a:solidFill>
                </a:rPr>
                <a:t>knowing when help arriving, sensors, situation awareness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-1025756" y="-334532"/>
              <a:ext cx="110748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112 Accessible, My112, 911, RapidSOS, Telefonica</a:t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  <p:sp>
        <p:nvSpPr>
          <p:cNvPr id="189" name="Google Shape;189;p19"/>
          <p:cNvSpPr txBox="1"/>
          <p:nvPr/>
        </p:nvSpPr>
        <p:spPr>
          <a:xfrm>
            <a:off x="9144000" y="8029674"/>
            <a:ext cx="7347982" cy="31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9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1049963" y="3362829"/>
            <a:ext cx="5655637" cy="6851495"/>
            <a:chOff x="10518745" y="830593"/>
            <a:chExt cx="6740555" cy="8625814"/>
          </a:xfrm>
        </p:grpSpPr>
        <p:pic>
          <p:nvPicPr>
            <p:cNvPr id="191" name="Google Shape;191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084770" y="7575886"/>
              <a:ext cx="2022066" cy="18805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" name="Google Shape;192;p19"/>
            <p:cNvGrpSpPr/>
            <p:nvPr/>
          </p:nvGrpSpPr>
          <p:grpSpPr>
            <a:xfrm rot="10800000">
              <a:off x="16492091" y="8537985"/>
              <a:ext cx="720315" cy="720315"/>
              <a:chOff x="0" y="0"/>
              <a:chExt cx="960421" cy="960421"/>
            </a:xfrm>
          </p:grpSpPr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0800000">
                <a:off x="0" y="0"/>
                <a:ext cx="960421" cy="960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34750" y="234750"/>
                <a:ext cx="490920" cy="490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5" name="Google Shape;195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981440" y="830593"/>
              <a:ext cx="2022066" cy="18805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9"/>
            <p:cNvSpPr/>
            <p:nvPr/>
          </p:nvSpPr>
          <p:spPr>
            <a:xfrm rot="-5400000">
              <a:off x="10651297" y="2279441"/>
              <a:ext cx="7091536" cy="4590054"/>
            </a:xfrm>
            <a:custGeom>
              <a:rect b="b" l="l" r="r" t="t"/>
              <a:pathLst>
                <a:path extrusionOk="0" h="1244915" w="1923367">
                  <a:moveTo>
                    <a:pt x="1798906" y="1244915"/>
                  </a:moveTo>
                  <a:lnTo>
                    <a:pt x="124460" y="1244915"/>
                  </a:lnTo>
                  <a:cubicBezTo>
                    <a:pt x="55880" y="1244915"/>
                    <a:pt x="0" y="1189034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120455"/>
                  </a:lnTo>
                  <a:cubicBezTo>
                    <a:pt x="1923367" y="1189035"/>
                    <a:pt x="1867487" y="1244915"/>
                    <a:pt x="1798907" y="1244915"/>
                  </a:cubicBezTo>
                  <a:close/>
                </a:path>
              </a:pathLst>
            </a:custGeom>
            <a:solidFill>
              <a:srgbClr val="75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7" name="Google Shape;197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18745" y="2390764"/>
              <a:ext cx="6740555" cy="57294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19"/>
          <p:cNvSpPr/>
          <p:nvPr/>
        </p:nvSpPr>
        <p:spPr>
          <a:xfrm>
            <a:off x="3134792" y="7313370"/>
            <a:ext cx="827608" cy="613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4246" y="3144864"/>
            <a:ext cx="1633874" cy="13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7637737" y="5289800"/>
            <a:ext cx="1008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AccesSOS NENA: text &amp; translation not linked to 911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7717438" y="5901800"/>
            <a:ext cx="10398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Our MVP2 would include disability access, translation, text</a:t>
            </a:r>
            <a:endParaRPr sz="30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717450" y="7620600"/>
            <a:ext cx="110136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First-Mover Accepted</a:t>
            </a:r>
            <a:r>
              <a:rPr b="1" lang="en-US" sz="3000">
                <a:solidFill>
                  <a:srgbClr val="FFFFFF"/>
                </a:solidFill>
              </a:rPr>
              <a:t> -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MVP1 acceptd by entities/govts,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FFFFFF"/>
                </a:solidFill>
              </a:rPr>
              <a:t>fire departments, 112. Ready to expand after Beta testing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rgbClr val="FFFFFF"/>
                </a:solidFill>
              </a:rPr>
              <a:t>in Spain, UK, Australia, Turkey, and hopefully the USA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793641" y="6437608"/>
            <a:ext cx="11795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BrightAct EU - distribution, reporting, not ASAP rescue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50025" y="3811922"/>
            <a:ext cx="1904225" cy="1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9325" y="3688488"/>
            <a:ext cx="2151100" cy="21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86225" y="7000125"/>
            <a:ext cx="1633875" cy="16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0"/>
          <p:cNvGrpSpPr/>
          <p:nvPr/>
        </p:nvGrpSpPr>
        <p:grpSpPr>
          <a:xfrm>
            <a:off x="419175" y="35263"/>
            <a:ext cx="7281000" cy="4911169"/>
            <a:chOff x="-812700" y="-1324583"/>
            <a:chExt cx="9708000" cy="6548226"/>
          </a:xfrm>
        </p:grpSpPr>
        <p:sp>
          <p:nvSpPr>
            <p:cNvPr id="212" name="Google Shape;212;p20"/>
            <p:cNvSpPr txBox="1"/>
            <p:nvPr/>
          </p:nvSpPr>
          <p:spPr>
            <a:xfrm>
              <a:off x="-812700" y="-1324583"/>
              <a:ext cx="9708000" cy="27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rgbClr val="0048CD"/>
                  </a:solidFill>
                </a:rPr>
                <a:t>Justification</a:t>
              </a:r>
              <a:endParaRPr b="1" sz="7200">
                <a:solidFill>
                  <a:srgbClr val="0048CD"/>
                </a:solidFill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rgbClr val="0048CD"/>
                  </a:solidFill>
                </a:rPr>
                <a:t>SaveMe</a:t>
              </a:r>
              <a:r>
                <a:rPr b="1" lang="en-US" sz="5000">
                  <a:solidFill>
                    <a:srgbClr val="FF0000"/>
                  </a:solidFill>
                </a:rPr>
                <a:t>Now</a:t>
              </a:r>
              <a:endParaRPr b="1" sz="5000">
                <a:solidFill>
                  <a:srgbClr val="FF0000"/>
                </a:solidFill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0" y="4515642"/>
              <a:ext cx="8501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/>
            </a:p>
          </p:txBody>
        </p:sp>
      </p:grpSp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7616" y="5612131"/>
            <a:ext cx="2141685" cy="19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 rot="-5400000">
            <a:off x="12261311" y="2098995"/>
            <a:ext cx="6068223" cy="3927707"/>
          </a:xfrm>
          <a:custGeom>
            <a:rect b="b" l="l" r="r" t="t"/>
            <a:pathLst>
              <a:path extrusionOk="0" h="1244915" w="1923367">
                <a:moveTo>
                  <a:pt x="1798906" y="1244915"/>
                </a:moveTo>
                <a:lnTo>
                  <a:pt x="124460" y="1244915"/>
                </a:lnTo>
                <a:cubicBezTo>
                  <a:pt x="55880" y="1244915"/>
                  <a:pt x="0" y="1189034"/>
                  <a:pt x="0" y="112045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98907" y="0"/>
                </a:lnTo>
                <a:cubicBezTo>
                  <a:pt x="1867487" y="0"/>
                  <a:pt x="1923367" y="55880"/>
                  <a:pt x="1923367" y="124460"/>
                </a:cubicBezTo>
                <a:lnTo>
                  <a:pt x="1923367" y="1120455"/>
                </a:lnTo>
                <a:cubicBezTo>
                  <a:pt x="1923367" y="1189035"/>
                  <a:pt x="1867487" y="1244915"/>
                  <a:pt x="1798907" y="1244915"/>
                </a:cubicBezTo>
                <a:close/>
              </a:path>
            </a:pathLst>
          </a:custGeom>
          <a:solidFill>
            <a:srgbClr val="75C7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7169" y="710626"/>
            <a:ext cx="2141685" cy="199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98193" y="1410707"/>
            <a:ext cx="7561107" cy="6540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246400" y="1997675"/>
            <a:ext cx="9640200" cy="6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Although competition such as 112 Accesible add </a:t>
            </a:r>
            <a:r>
              <a:rPr b="1" lang="en-US" sz="3600">
                <a:solidFill>
                  <a:schemeClr val="dk1"/>
                </a:solidFill>
              </a:rPr>
              <a:t>geolocation, basic incident-type manual selections, and contact-related data</a:t>
            </a:r>
            <a:r>
              <a:rPr lang="en-US" sz="3600">
                <a:solidFill>
                  <a:schemeClr val="dk1"/>
                </a:solidFill>
              </a:rPr>
              <a:t> added before an emergency, these are mainly add-ons rather than enhancements to accuracy, which would not </a:t>
            </a:r>
            <a:r>
              <a:rPr b="1" lang="en-US" sz="3600">
                <a:solidFill>
                  <a:schemeClr val="dk1"/>
                </a:solidFill>
              </a:rPr>
              <a:t>significantly</a:t>
            </a:r>
            <a:r>
              <a:rPr lang="en-US" sz="3600">
                <a:solidFill>
                  <a:schemeClr val="dk1"/>
                </a:solidFill>
              </a:rPr>
              <a:t> save lives or give </a:t>
            </a:r>
            <a:r>
              <a:rPr b="1" i="1" lang="en-US" sz="3600">
                <a:solidFill>
                  <a:schemeClr val="dk1"/>
                </a:solidFill>
              </a:rPr>
              <a:t>automation</a:t>
            </a:r>
            <a:r>
              <a:rPr b="1" lang="en-US" sz="3600">
                <a:solidFill>
                  <a:schemeClr val="dk1"/>
                </a:solidFill>
              </a:rPr>
              <a:t> during confusion </a:t>
            </a:r>
            <a:r>
              <a:rPr lang="en-US" sz="3600">
                <a:solidFill>
                  <a:schemeClr val="dk1"/>
                </a:solidFill>
              </a:rPr>
              <a:t>(Telefonica, 2020).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No </a:t>
            </a:r>
            <a:r>
              <a:rPr lang="en-US" sz="3600">
                <a:solidFill>
                  <a:schemeClr val="dk1"/>
                </a:solidFill>
              </a:rPr>
              <a:t>deterrence.</a:t>
            </a:r>
            <a:r>
              <a:rPr lang="en-US" sz="3600">
                <a:solidFill>
                  <a:schemeClr val="dk1"/>
                </a:solidFill>
              </a:rPr>
              <a:t> </a:t>
            </a:r>
            <a:r>
              <a:rPr i="1" lang="en-US" sz="3600">
                <a:solidFill>
                  <a:schemeClr val="dk1"/>
                </a:solidFill>
              </a:rPr>
              <a:t>Buttons do not aid enough.</a:t>
            </a:r>
            <a:endParaRPr i="1"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46400" y="8082000"/>
            <a:ext cx="164778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Situation awareness</a:t>
            </a:r>
            <a:r>
              <a:rPr lang="en-US" sz="3600">
                <a:solidFill>
                  <a:schemeClr val="dk1"/>
                </a:solidFill>
              </a:rPr>
              <a:t> is needed and connecting victims effectively to responders which </a:t>
            </a:r>
            <a:r>
              <a:rPr b="1" lang="en-US" sz="3600">
                <a:solidFill>
                  <a:schemeClr val="dk1"/>
                </a:solidFill>
              </a:rPr>
              <a:t>real-time watching of your rescue, data, and sensors</a:t>
            </a:r>
            <a:r>
              <a:rPr lang="en-US" sz="3600">
                <a:solidFill>
                  <a:schemeClr val="dk1"/>
                </a:solidFill>
              </a:rPr>
              <a:t> will do with more accurately to remove errors, insecurity, and confusion faster.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2525" y="232175"/>
            <a:ext cx="1632300" cy="16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17613" y="125668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8C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1028700" y="1085850"/>
            <a:ext cx="6109066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Financials 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7077" y="1363583"/>
            <a:ext cx="2022066" cy="188052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28" name="Google Shape;228;p21"/>
          <p:cNvSpPr/>
          <p:nvPr/>
        </p:nvSpPr>
        <p:spPr>
          <a:xfrm>
            <a:off x="11299725" y="1363575"/>
            <a:ext cx="6181853" cy="4808374"/>
          </a:xfrm>
          <a:custGeom>
            <a:rect b="b" l="l" r="r" t="t"/>
            <a:pathLst>
              <a:path extrusionOk="0" h="1422596" w="1508689">
                <a:moveTo>
                  <a:pt x="1384229" y="1422596"/>
                </a:moveTo>
                <a:lnTo>
                  <a:pt x="124460" y="1422596"/>
                </a:lnTo>
                <a:cubicBezTo>
                  <a:pt x="55880" y="1422596"/>
                  <a:pt x="0" y="1366716"/>
                  <a:pt x="0" y="129813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84229" y="0"/>
                </a:lnTo>
                <a:cubicBezTo>
                  <a:pt x="1452809" y="0"/>
                  <a:pt x="1508689" y="55880"/>
                  <a:pt x="1508689" y="124460"/>
                </a:cubicBezTo>
                <a:lnTo>
                  <a:pt x="1508689" y="1298136"/>
                </a:lnTo>
                <a:cubicBezTo>
                  <a:pt x="1508689" y="1366716"/>
                  <a:pt x="1452809" y="1422596"/>
                  <a:pt x="1384229" y="1422596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  <a:effectLst>
            <a:outerShdw blurRad="1428750" rotWithShape="0" algn="bl" dir="5400000" dist="19050">
              <a:srgbClr val="000000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Rate of return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63.25% by year three.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Return on Investment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1.6 years / 19 months.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Incentivised commission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Increase client retention</a:t>
            </a:r>
            <a:endParaRPr sz="3000">
              <a:solidFill>
                <a:srgbClr val="FFFFFF"/>
              </a:solidFill>
            </a:endParaRPr>
          </a:p>
          <a:p>
            <a:pPr indent="-4127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lang="en-US" sz="3000">
                <a:solidFill>
                  <a:srgbClr val="FFFFFF"/>
                </a:solidFill>
              </a:rPr>
              <a:t>Increase client </a:t>
            </a:r>
            <a:r>
              <a:rPr lang="en-US" sz="3000">
                <a:solidFill>
                  <a:srgbClr val="FFFFFF"/>
                </a:solidFill>
              </a:rPr>
              <a:t>acquisition</a:t>
            </a:r>
            <a:r>
              <a:rPr lang="en-US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4770" y="7575886"/>
            <a:ext cx="2022066" cy="18805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12692373" y="9600029"/>
            <a:ext cx="4414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1616"/>
                </a:solidFill>
                <a:latin typeface="Space Mono"/>
                <a:ea typeface="Space Mono"/>
                <a:cs typeface="Space Mono"/>
                <a:sym typeface="Space Mono"/>
              </a:rPr>
              <a:t>CMMR&amp;T</a:t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75" y="2961225"/>
            <a:ext cx="9777200" cy="63308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>
              <a:srgbClr val="FFFFFF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