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8" r:id="rId53"/>
    <p:sldId id="307" r:id="rId54"/>
    <p:sldId id="308" r:id="rId55"/>
    <p:sldId id="309" r:id="rId56"/>
    <p:sldId id="310" r:id="rId57"/>
    <p:sldId id="311" r:id="rId58"/>
    <p:sldId id="312" r:id="rId59"/>
    <p:sldId id="313" r:id="rId60"/>
    <p:sldId id="314" r:id="rId61"/>
    <p:sldId id="315" r:id="rId62"/>
    <p:sldId id="316" r:id="rId63"/>
    <p:sldId id="317" r:id="rId64"/>
  </p:sldIdLst>
  <p:sldSz cx="9144000" cy="5143500" type="screen16x9"/>
  <p:notesSz cx="6858000" cy="9144000"/>
  <p:embeddedFontLst>
    <p:embeddedFont>
      <p:font typeface="Nanum Gothic" panose="02010600030101010101" charset="-127"/>
      <p:regular r:id="rId66"/>
      <p:bold r:id="rId67"/>
    </p:embeddedFont>
    <p:embeddedFont>
      <p:font typeface="Consolas" panose="020B0609020204030204" pitchFamily="49" charset="0"/>
      <p:regular r:id="rId68"/>
      <p:bold r:id="rId69"/>
      <p:italic r:id="rId70"/>
      <p:boldItalic r:id="rId71"/>
    </p:embeddedFont>
    <p:embeddedFont>
      <p:font typeface="Roboto" panose="02000000000000000000" pitchFamily="2"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8" d="100"/>
          <a:sy n="198" d="100"/>
        </p:scale>
        <p:origin x="714"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font" Target="fonts/font9.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mailto:sourav@yahoo.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eaf79e6c_3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8327f1586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figure aims to demonstrate the process of tokenization</a:t>
            </a:r>
            <a:endParaRPr/>
          </a:p>
          <a:p>
            <a:pPr marL="457200" lvl="0" indent="-298450" algn="l" rtl="0">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marL="457200" lvl="0" indent="-298450" algn="l" rtl="0">
              <a:spcBef>
                <a:spcPts val="0"/>
              </a:spcBef>
              <a:spcAft>
                <a:spcPts val="0"/>
              </a:spcAft>
              <a:buSzPts val="1100"/>
              <a:buChar char="-"/>
            </a:pPr>
            <a:r>
              <a:rPr lang="en"/>
              <a:t>This is a gradient color so you can customize however you want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5a0789696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5a0789696_74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Original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u="sng">
                <a:solidFill>
                  <a:schemeClr val="hlink"/>
                </a:solidFill>
                <a:hlinkClick r:id="rId4"/>
              </a:rPr>
              <a:t>sourav@yahoo.com</a:t>
            </a:r>
            <a:endParaRPr/>
          </a:p>
          <a:p>
            <a:pPr marL="0" lvl="0" indent="0" algn="l" rtl="0">
              <a:spcBef>
                <a:spcPts val="0"/>
              </a:spcBef>
              <a:spcAft>
                <a:spcPts val="0"/>
              </a:spcAft>
              <a:buNone/>
            </a:pPr>
            <a:endParaRPr/>
          </a:p>
          <a:p>
            <a:pPr marL="0" lvl="0" indent="0" algn="l" rtl="0">
              <a:spcBef>
                <a:spcPts val="0"/>
              </a:spcBef>
              <a:spcAft>
                <a:spcPts val="0"/>
              </a:spcAft>
              <a:buNone/>
            </a:pPr>
            <a:r>
              <a:rPr lang="en"/>
              <a:t>Dark themed version by (Elvis Saravia - </a:t>
            </a:r>
            <a:r>
              <a:rPr lang="en">
                <a:solidFill>
                  <a:schemeClr val="dk1"/>
                </a:solidFill>
              </a:rPr>
              <a:t>ellfae@gmail.com</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62c40195a_3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5a0789696_23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8a7331a6e5_206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78327f158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g78327f158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78327f1586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457200" lvl="0" indent="-298450" algn="l" rtl="0">
              <a:spcBef>
                <a:spcPts val="0"/>
              </a:spcBef>
              <a:spcAft>
                <a:spcPts val="0"/>
              </a:spcAft>
              <a:buSzPts val="1100"/>
              <a:buChar char="-"/>
            </a:pPr>
            <a:r>
              <a:rPr lang="en"/>
              <a:t>You can customize the background as well by right clicking and changing to another gradient or static color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78327f1586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78327f158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g78327f1586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78327f1586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78327f1586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78327f1586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9aeaf79e6c_37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85a0789696_235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a simple round rectangle that can represent some process, operation, or transformation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c3ed6abf22_2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8"/>
        <p:cNvGrpSpPr/>
        <p:nvPr/>
      </p:nvGrpSpPr>
      <p:grpSpPr>
        <a:xfrm>
          <a:off x="0" y="0"/>
          <a:ext cx="0" cy="0"/>
          <a:chOff x="0" y="0"/>
          <a:chExt cx="0" cy="0"/>
        </a:xfrm>
      </p:grpSpPr>
      <p:sp>
        <p:nvSpPr>
          <p:cNvPr id="4409" name="Google Shape;4409;gc3ed6abf22_2_2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4"/>
        <p:cNvGrpSpPr/>
        <p:nvPr/>
      </p:nvGrpSpPr>
      <p:grpSpPr>
        <a:xfrm>
          <a:off x="0" y="0"/>
          <a:ext cx="0" cy="0"/>
          <a:chOff x="0" y="0"/>
          <a:chExt cx="0" cy="0"/>
        </a:xfrm>
      </p:grpSpPr>
      <p:sp>
        <p:nvSpPr>
          <p:cNvPr id="4855" name="Google Shape;4855;g878bb028e8_88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9"/>
        <p:cNvGrpSpPr/>
        <p:nvPr/>
      </p:nvGrpSpPr>
      <p:grpSpPr>
        <a:xfrm>
          <a:off x="0" y="0"/>
          <a:ext cx="0" cy="0"/>
          <a:chOff x="0" y="0"/>
          <a:chExt cx="0" cy="0"/>
        </a:xfrm>
      </p:grpSpPr>
      <p:sp>
        <p:nvSpPr>
          <p:cNvPr id="4880" name="Google Shape;4880;gc88160a497_3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0"/>
        <p:cNvGrpSpPr/>
        <p:nvPr/>
      </p:nvGrpSpPr>
      <p:grpSpPr>
        <a:xfrm>
          <a:off x="0" y="0"/>
          <a:ext cx="0" cy="0"/>
          <a:chOff x="0" y="0"/>
          <a:chExt cx="0" cy="0"/>
        </a:xfrm>
      </p:grpSpPr>
      <p:sp>
        <p:nvSpPr>
          <p:cNvPr id="4921" name="Google Shape;4921;gc88160a497_35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c88160a497_35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8"/>
        <p:cNvGrpSpPr/>
        <p:nvPr/>
      </p:nvGrpSpPr>
      <p:grpSpPr>
        <a:xfrm>
          <a:off x="0" y="0"/>
          <a:ext cx="0" cy="0"/>
          <a:chOff x="0" y="0"/>
          <a:chExt cx="0" cy="0"/>
        </a:xfrm>
      </p:grpSpPr>
      <p:sp>
        <p:nvSpPr>
          <p:cNvPr id="5069" name="Google Shape;5069;gc88160a497_35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6"/>
        <p:cNvGrpSpPr/>
        <p:nvPr/>
      </p:nvGrpSpPr>
      <p:grpSpPr>
        <a:xfrm>
          <a:off x="0" y="0"/>
          <a:ext cx="0" cy="0"/>
          <a:chOff x="0" y="0"/>
          <a:chExt cx="0" cy="0"/>
        </a:xfrm>
      </p:grpSpPr>
      <p:sp>
        <p:nvSpPr>
          <p:cNvPr id="5187" name="Google Shape;5187;g78327f1586_2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@srvmshr</a:t>
            </a:r>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6"/>
        <p:cNvGrpSpPr/>
        <p:nvPr/>
      </p:nvGrpSpPr>
      <p:grpSpPr>
        <a:xfrm>
          <a:off x="0" y="0"/>
          <a:ext cx="0" cy="0"/>
          <a:chOff x="0" y="0"/>
          <a:chExt cx="0" cy="0"/>
        </a:xfrm>
      </p:grpSpPr>
      <p:sp>
        <p:nvSpPr>
          <p:cNvPr id="5227" name="Google Shape;5227;g78327f1586_21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9"/>
        <p:cNvGrpSpPr/>
        <p:nvPr/>
      </p:nvGrpSpPr>
      <p:grpSpPr>
        <a:xfrm>
          <a:off x="0" y="0"/>
          <a:ext cx="0" cy="0"/>
          <a:chOff x="0" y="0"/>
          <a:chExt cx="0" cy="0"/>
        </a:xfrm>
      </p:grpSpPr>
      <p:sp>
        <p:nvSpPr>
          <p:cNvPr id="5330" name="Google Shape;5330;g78327f1586_21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8327f15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2"/>
        <p:cNvGrpSpPr/>
        <p:nvPr/>
      </p:nvGrpSpPr>
      <p:grpSpPr>
        <a:xfrm>
          <a:off x="0" y="0"/>
          <a:ext cx="0" cy="0"/>
          <a:chOff x="0" y="0"/>
          <a:chExt cx="0" cy="0"/>
        </a:xfrm>
      </p:grpSpPr>
      <p:sp>
        <p:nvSpPr>
          <p:cNvPr id="5383" name="Google Shape;5383;g78327f1586_217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9"/>
        <p:cNvGrpSpPr/>
        <p:nvPr/>
      </p:nvGrpSpPr>
      <p:grpSpPr>
        <a:xfrm>
          <a:off x="0" y="0"/>
          <a:ext cx="0" cy="0"/>
          <a:chOff x="0" y="0"/>
          <a:chExt cx="0" cy="0"/>
        </a:xfrm>
      </p:grpSpPr>
      <p:sp>
        <p:nvSpPr>
          <p:cNvPr id="5400" name="Google Shape;5400;g78327f1586_217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8"/>
        <p:cNvGrpSpPr/>
        <p:nvPr/>
      </p:nvGrpSpPr>
      <p:grpSpPr>
        <a:xfrm>
          <a:off x="0" y="0"/>
          <a:ext cx="0" cy="0"/>
          <a:chOff x="0" y="0"/>
          <a:chExt cx="0" cy="0"/>
        </a:xfrm>
      </p:grpSpPr>
      <p:sp>
        <p:nvSpPr>
          <p:cNvPr id="5439" name="Google Shape;5439;g78327f1586_217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5"/>
        <p:cNvGrpSpPr/>
        <p:nvPr/>
      </p:nvGrpSpPr>
      <p:grpSpPr>
        <a:xfrm>
          <a:off x="0" y="0"/>
          <a:ext cx="0" cy="0"/>
          <a:chOff x="0" y="0"/>
          <a:chExt cx="0" cy="0"/>
        </a:xfrm>
      </p:grpSpPr>
      <p:sp>
        <p:nvSpPr>
          <p:cNvPr id="5526" name="Google Shape;5526;g13f970c10fe_9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2"/>
        <p:cNvGrpSpPr/>
        <p:nvPr/>
      </p:nvGrpSpPr>
      <p:grpSpPr>
        <a:xfrm>
          <a:off x="0" y="0"/>
          <a:ext cx="0" cy="0"/>
          <a:chOff x="0" y="0"/>
          <a:chExt cx="0" cy="0"/>
        </a:xfrm>
      </p:grpSpPr>
      <p:sp>
        <p:nvSpPr>
          <p:cNvPr id="5613" name="Google Shape;5613;g78327f1586_217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7"/>
        <p:cNvGrpSpPr/>
        <p:nvPr/>
      </p:nvGrpSpPr>
      <p:grpSpPr>
        <a:xfrm>
          <a:off x="0" y="0"/>
          <a:ext cx="0" cy="0"/>
          <a:chOff x="0" y="0"/>
          <a:chExt cx="0" cy="0"/>
        </a:xfrm>
      </p:grpSpPr>
      <p:sp>
        <p:nvSpPr>
          <p:cNvPr id="5808" name="Google Shape;5808;g78327f1586_217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2"/>
        <p:cNvGrpSpPr/>
        <p:nvPr/>
      </p:nvGrpSpPr>
      <p:grpSpPr>
        <a:xfrm>
          <a:off x="0" y="0"/>
          <a:ext cx="0" cy="0"/>
          <a:chOff x="0" y="0"/>
          <a:chExt cx="0" cy="0"/>
        </a:xfrm>
      </p:grpSpPr>
      <p:sp>
        <p:nvSpPr>
          <p:cNvPr id="5993" name="Google Shape;5993;g78327f1586_217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4"/>
        <p:cNvGrpSpPr/>
        <p:nvPr/>
      </p:nvGrpSpPr>
      <p:grpSpPr>
        <a:xfrm>
          <a:off x="0" y="0"/>
          <a:ext cx="0" cy="0"/>
          <a:chOff x="0" y="0"/>
          <a:chExt cx="0" cy="0"/>
        </a:xfrm>
      </p:grpSpPr>
      <p:sp>
        <p:nvSpPr>
          <p:cNvPr id="6045" name="Google Shape;6045;g78327f1586_217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3"/>
        <p:cNvGrpSpPr/>
        <p:nvPr/>
      </p:nvGrpSpPr>
      <p:grpSpPr>
        <a:xfrm>
          <a:off x="0" y="0"/>
          <a:ext cx="0" cy="0"/>
          <a:chOff x="0" y="0"/>
          <a:chExt cx="0" cy="0"/>
        </a:xfrm>
      </p:grpSpPr>
      <p:sp>
        <p:nvSpPr>
          <p:cNvPr id="6104" name="Google Shape;6104;g78327f1586_217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3"/>
        <p:cNvGrpSpPr/>
        <p:nvPr/>
      </p:nvGrpSpPr>
      <p:grpSpPr>
        <a:xfrm>
          <a:off x="0" y="0"/>
          <a:ext cx="0" cy="0"/>
          <a:chOff x="0" y="0"/>
          <a:chExt cx="0" cy="0"/>
        </a:xfrm>
      </p:grpSpPr>
      <p:sp>
        <p:nvSpPr>
          <p:cNvPr id="6154" name="Google Shape;6154;g78327f1586_217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d0cd77ab1_25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Symbolizing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3"/>
        <p:cNvGrpSpPr/>
        <p:nvPr/>
      </p:nvGrpSpPr>
      <p:grpSpPr>
        <a:xfrm>
          <a:off x="0" y="0"/>
          <a:ext cx="0" cy="0"/>
          <a:chOff x="0" y="0"/>
          <a:chExt cx="0" cy="0"/>
        </a:xfrm>
      </p:grpSpPr>
      <p:sp>
        <p:nvSpPr>
          <p:cNvPr id="6234" name="Google Shape;6234;g78327f1586_15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8"/>
        <p:cNvGrpSpPr/>
        <p:nvPr/>
      </p:nvGrpSpPr>
      <p:grpSpPr>
        <a:xfrm>
          <a:off x="0" y="0"/>
          <a:ext cx="0" cy="0"/>
          <a:chOff x="0" y="0"/>
          <a:chExt cx="0" cy="0"/>
        </a:xfrm>
      </p:grpSpPr>
      <p:sp>
        <p:nvSpPr>
          <p:cNvPr id="6239" name="Google Shape;6239;g78327f1586_153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@avsthiago</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8"/>
        <p:cNvGrpSpPr/>
        <p:nvPr/>
      </p:nvGrpSpPr>
      <p:grpSpPr>
        <a:xfrm>
          <a:off x="0" y="0"/>
          <a:ext cx="0" cy="0"/>
          <a:chOff x="0" y="0"/>
          <a:chExt cx="0" cy="0"/>
        </a:xfrm>
      </p:grpSpPr>
      <p:sp>
        <p:nvSpPr>
          <p:cNvPr id="6239" name="Google Shape;6239;g78327f1586_1537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@avsthiago</a:t>
            </a:r>
            <a:endParaRPr/>
          </a:p>
        </p:txBody>
      </p:sp>
    </p:spTree>
    <p:extLst>
      <p:ext uri="{BB962C8B-B14F-4D97-AF65-F5344CB8AC3E}">
        <p14:creationId xmlns:p14="http://schemas.microsoft.com/office/powerpoint/2010/main" val="26107912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2"/>
        <p:cNvGrpSpPr/>
        <p:nvPr/>
      </p:nvGrpSpPr>
      <p:grpSpPr>
        <a:xfrm>
          <a:off x="0" y="0"/>
          <a:ext cx="0" cy="0"/>
          <a:chOff x="0" y="0"/>
          <a:chExt cx="0" cy="0"/>
        </a:xfrm>
      </p:grpSpPr>
      <p:sp>
        <p:nvSpPr>
          <p:cNvPr id="6363" name="Google Shape;6363;g78327f1586_1537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2"/>
        <p:cNvGrpSpPr/>
        <p:nvPr/>
      </p:nvGrpSpPr>
      <p:grpSpPr>
        <a:xfrm>
          <a:off x="0" y="0"/>
          <a:ext cx="0" cy="0"/>
          <a:chOff x="0" y="0"/>
          <a:chExt cx="0" cy="0"/>
        </a:xfrm>
      </p:grpSpPr>
      <p:sp>
        <p:nvSpPr>
          <p:cNvPr id="6453" name="Google Shape;6453;g78327f1586_1537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6"/>
        <p:cNvGrpSpPr/>
        <p:nvPr/>
      </p:nvGrpSpPr>
      <p:grpSpPr>
        <a:xfrm>
          <a:off x="0" y="0"/>
          <a:ext cx="0" cy="0"/>
          <a:chOff x="0" y="0"/>
          <a:chExt cx="0" cy="0"/>
        </a:xfrm>
      </p:grpSpPr>
      <p:sp>
        <p:nvSpPr>
          <p:cNvPr id="6477" name="Google Shape;6477;g878bb028e8_168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7"/>
        <p:cNvGrpSpPr/>
        <p:nvPr/>
      </p:nvGrpSpPr>
      <p:grpSpPr>
        <a:xfrm>
          <a:off x="0" y="0"/>
          <a:ext cx="0" cy="0"/>
          <a:chOff x="0" y="0"/>
          <a:chExt cx="0" cy="0"/>
        </a:xfrm>
      </p:grpSpPr>
      <p:sp>
        <p:nvSpPr>
          <p:cNvPr id="6498" name="Google Shape;6498;g78327f1586_1537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4"/>
        <p:cNvGrpSpPr/>
        <p:nvPr/>
      </p:nvGrpSpPr>
      <p:grpSpPr>
        <a:xfrm>
          <a:off x="0" y="0"/>
          <a:ext cx="0" cy="0"/>
          <a:chOff x="0" y="0"/>
          <a:chExt cx="0" cy="0"/>
        </a:xfrm>
      </p:grpSpPr>
      <p:sp>
        <p:nvSpPr>
          <p:cNvPr id="6625" name="Google Shape;6625;g78327f1586_1537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0"/>
        <p:cNvGrpSpPr/>
        <p:nvPr/>
      </p:nvGrpSpPr>
      <p:grpSpPr>
        <a:xfrm>
          <a:off x="0" y="0"/>
          <a:ext cx="0" cy="0"/>
          <a:chOff x="0" y="0"/>
          <a:chExt cx="0" cy="0"/>
        </a:xfrm>
      </p:grpSpPr>
      <p:sp>
        <p:nvSpPr>
          <p:cNvPr id="6681" name="Google Shape;6681;g78327f1586_1537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1"/>
        <p:cNvGrpSpPr/>
        <p:nvPr/>
      </p:nvGrpSpPr>
      <p:grpSpPr>
        <a:xfrm>
          <a:off x="0" y="0"/>
          <a:ext cx="0" cy="0"/>
          <a:chOff x="0" y="0"/>
          <a:chExt cx="0" cy="0"/>
        </a:xfrm>
      </p:grpSpPr>
      <p:sp>
        <p:nvSpPr>
          <p:cNvPr id="6762" name="Google Shape;6762;g78327f1586_1537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327f1586_0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Can represent a neuron or some arbitrary operation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5"/>
        <p:cNvGrpSpPr/>
        <p:nvPr/>
      </p:nvGrpSpPr>
      <p:grpSpPr>
        <a:xfrm>
          <a:off x="0" y="0"/>
          <a:ext cx="0" cy="0"/>
          <a:chOff x="0" y="0"/>
          <a:chExt cx="0" cy="0"/>
        </a:xfrm>
      </p:grpSpPr>
      <p:sp>
        <p:nvSpPr>
          <p:cNvPr id="6856" name="Google Shape;6856;g78327f1586_1537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7"/>
        <p:cNvGrpSpPr/>
        <p:nvPr/>
      </p:nvGrpSpPr>
      <p:grpSpPr>
        <a:xfrm>
          <a:off x="0" y="0"/>
          <a:ext cx="0" cy="0"/>
          <a:chOff x="0" y="0"/>
          <a:chExt cx="0" cy="0"/>
        </a:xfrm>
      </p:grpSpPr>
      <p:sp>
        <p:nvSpPr>
          <p:cNvPr id="6958" name="Google Shape;6958;g78327f1586_1537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4"/>
        <p:cNvGrpSpPr/>
        <p:nvPr/>
      </p:nvGrpSpPr>
      <p:grpSpPr>
        <a:xfrm>
          <a:off x="0" y="0"/>
          <a:ext cx="0" cy="0"/>
          <a:chOff x="0" y="0"/>
          <a:chExt cx="0" cy="0"/>
        </a:xfrm>
      </p:grpSpPr>
      <p:sp>
        <p:nvSpPr>
          <p:cNvPr id="7035" name="Google Shape;7035;g85a0789696_74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Dark-theme version of the previous (by Elvis Saravia)</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6"/>
        <p:cNvGrpSpPr/>
        <p:nvPr/>
      </p:nvGrpSpPr>
      <p:grpSpPr>
        <a:xfrm>
          <a:off x="0" y="0"/>
          <a:ext cx="0" cy="0"/>
          <a:chOff x="0" y="0"/>
          <a:chExt cx="0" cy="0"/>
        </a:xfrm>
      </p:grpSpPr>
      <p:sp>
        <p:nvSpPr>
          <p:cNvPr id="7267" name="Google Shape;7267;g78327f1586_1537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c103f579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These visuals can represent a multi-directional array (3D) input, tensor, etc.</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8327f1586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These visuals could represent transformations (left) or operations (right)</a:t>
            </a:r>
            <a:endParaRPr/>
          </a:p>
          <a:p>
            <a:pPr marL="457200" lvl="0" indent="-298450" algn="l" rtl="0">
              <a:spcBef>
                <a:spcPts val="0"/>
              </a:spcBef>
              <a:spcAft>
                <a:spcPts val="0"/>
              </a:spcAft>
              <a:buSzPts val="1100"/>
              <a:buChar char="-"/>
            </a:pPr>
            <a:r>
              <a:rPr lang="en"/>
              <a:t>The visuals on the right use the Math Equations Add on for Google Slides.</a:t>
            </a:r>
            <a:endParaRPr/>
          </a:p>
          <a:p>
            <a:pPr marL="457200" lvl="0" indent="-298450" algn="l" rtl="0">
              <a:spcBef>
                <a:spcPts val="0"/>
              </a:spcBef>
              <a:spcAft>
                <a:spcPts val="0"/>
              </a:spcAft>
              <a:buSzPts val="1100"/>
              <a:buChar char="-"/>
            </a:pPr>
            <a:r>
              <a:rPr lang="en"/>
              <a:t>If you click on the equation you are able to modify it by:</a:t>
            </a:r>
            <a:endParaRPr/>
          </a:p>
          <a:p>
            <a:pPr marL="914400" lvl="1" indent="-298450" algn="l" rtl="0">
              <a:spcBef>
                <a:spcPts val="0"/>
              </a:spcBef>
              <a:spcAft>
                <a:spcPts val="0"/>
              </a:spcAft>
              <a:buSzPts val="1100"/>
              <a:buChar char="-"/>
            </a:pPr>
            <a:r>
              <a:rPr lang="en"/>
              <a:t>Selecting Add Ons → Math Equations → Menu</a:t>
            </a:r>
            <a:endParaRPr/>
          </a:p>
          <a:p>
            <a:pPr marL="914400" lvl="1" indent="-298450" algn="l" rtl="0">
              <a:spcBef>
                <a:spcPts val="0"/>
              </a:spcBef>
              <a:spcAft>
                <a:spcPts val="0"/>
              </a:spcAft>
              <a:buSzPts val="1100"/>
              <a:buChar char="-"/>
            </a:pPr>
            <a:r>
              <a:rPr lang="en"/>
              <a:t>While the equation is selected, click “Connect to Equation” on the “Math Equations UI”</a:t>
            </a:r>
            <a:endParaRPr/>
          </a:p>
          <a:p>
            <a:pPr marL="914400" lvl="1" indent="-298450" algn="l" rtl="0">
              <a:spcBef>
                <a:spcPts val="0"/>
              </a:spcBef>
              <a:spcAft>
                <a:spcPts val="0"/>
              </a:spcAft>
              <a:buSzPts val="1100"/>
              <a:buChar char="-"/>
            </a:pPr>
            <a:r>
              <a:rPr lang="en"/>
              <a:t>Then change the properties like color, size, etc.</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5a0789696_74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ML Visuals</a:t>
            </a:r>
            <a:endParaRPr>
              <a:solidFill>
                <a:srgbClr val="FFFFFF"/>
              </a:solidFill>
            </a:endParaRPr>
          </a:p>
          <a:p>
            <a:pPr marL="0" lvl="0" indent="0" algn="ctr" rtl="0">
              <a:spcBef>
                <a:spcPts val="0"/>
              </a:spcBef>
              <a:spcAft>
                <a:spcPts val="0"/>
              </a:spcAft>
              <a:buNone/>
            </a:pPr>
            <a:r>
              <a:rPr lang="en" sz="1700">
                <a:solidFill>
                  <a:srgbClr val="FFFFFF"/>
                </a:solidFill>
              </a:rPr>
              <a:t>By </a:t>
            </a:r>
            <a:r>
              <a:rPr lang="en" sz="1700" u="sng">
                <a:solidFill>
                  <a:srgbClr val="FFFFFF"/>
                </a:solidFill>
                <a:hlinkClick r:id="rId3">
                  <a:extLst>
                    <a:ext uri="{A12FA001-AC4F-418D-AE19-62706E023703}">
                      <ahyp:hlinkClr xmlns:ahyp="http://schemas.microsoft.com/office/drawing/2018/hyperlinkcolor" val="tx"/>
                    </a:ext>
                  </a:extLst>
                </a:hlinkClick>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 sz="1700" u="sng">
                <a:solidFill>
                  <a:srgbClr val="FFFFFF"/>
                </a:solidFill>
                <a:hlinkClick r:id="rId4">
                  <a:extLst>
                    <a:ext uri="{A12FA001-AC4F-418D-AE19-62706E023703}">
                      <ahyp:hlinkClr xmlns:ahyp="http://schemas.microsoft.com/office/drawing/2018/hyperlinkcolor" val="tx"/>
                    </a:ext>
                  </a:extLst>
                </a:hlinkClick>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Masked</a:t>
              </a:r>
              <a:endParaRPr sz="1100">
                <a:solidFill>
                  <a:srgbClr val="666666"/>
                </a:solidFill>
              </a:endParaRPr>
            </a:p>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Output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Input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CCCC"/>
                </a:solidFill>
              </a:rPr>
              <a:t>Multi-Head</a:t>
            </a:r>
            <a:endParaRPr sz="1100">
              <a:solidFill>
                <a:srgbClr val="CCCCCC"/>
              </a:solidFill>
            </a:endParaRPr>
          </a:p>
          <a:p>
            <a:pPr marL="0" lvl="0" indent="0" algn="ctr" rtl="0">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Input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Output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Masked</a:t>
            </a:r>
            <a:endParaRPr sz="1100">
              <a:solidFill>
                <a:srgbClr val="D9D9D9"/>
              </a:solidFill>
            </a:endParaRPr>
          </a:p>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X = A</a:t>
            </a:r>
            <a:r>
              <a:rPr lang="en" baseline="30000">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F4CCCC"/>
                </a:solidFill>
              </a:rPr>
              <a:t>a</a:t>
            </a:r>
            <a:r>
              <a:rPr lang="en"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Consolas"/>
                <a:ea typeface="Consolas"/>
                <a:cs typeface="Consolas"/>
                <a:sym typeface="Consolas"/>
              </a:rPr>
              <a:t>X</a:t>
            </a:r>
            <a:endParaRPr sz="1200" b="1">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rgbClr val="FFFFFF"/>
                </a:solidFill>
                <a:latin typeface="Consolas"/>
                <a:ea typeface="Consolas"/>
                <a:cs typeface="Consolas"/>
                <a:sym typeface="Consolas"/>
              </a:rPr>
              <a:t>Ŷ</a:t>
            </a:r>
            <a:endParaRPr sz="1200" b="1">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baseline="30000"/>
              <a:t>[1</a:t>
            </a:r>
            <a:r>
              <a:rPr lang="en" sz="1100">
                <a:solidFill>
                  <a:srgbClr val="000000"/>
                </a:solidFill>
              </a:rPr>
              <a:t>a</a:t>
            </a:r>
            <a:r>
              <a:rPr lang="en" sz="1100" baseline="30000">
                <a:solidFill>
                  <a:srgbClr val="000000"/>
                </a:solidFill>
              </a:rPr>
              <a:t>]</a:t>
            </a:r>
            <a:r>
              <a:rPr lang="en"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a:t>
            </a:r>
            <a:endParaRPr sz="1100" baseline="300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[l-1]</a:t>
            </a:r>
            <a:endParaRPr sz="1100" baseline="300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 name="Shape 1809"/>
        <p:cNvGrpSpPr/>
        <p:nvPr/>
      </p:nvGrpSpPr>
      <p:grpSpPr>
        <a:xfrm>
          <a:off x="0" y="0"/>
          <a:ext cx="0" cy="0"/>
          <a:chOff x="0" y="0"/>
          <a:chExt cx="0" cy="0"/>
        </a:xfrm>
      </p:grpSpPr>
      <p:sp>
        <p:nvSpPr>
          <p:cNvPr id="1810" name="Google Shape;1810;p31"/>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1" name="Shape 2592"/>
        <p:cNvGrpSpPr/>
        <p:nvPr/>
      </p:nvGrpSpPr>
      <p:grpSpPr>
        <a:xfrm>
          <a:off x="0" y="0"/>
          <a:ext cx="0" cy="0"/>
          <a:chOff x="0" y="0"/>
          <a:chExt cx="0" cy="0"/>
        </a:xfrm>
      </p:grpSpPr>
      <p:sp>
        <p:nvSpPr>
          <p:cNvPr id="2593" name="Google Shape;2593;p36"/>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Gradient Backgrounds</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597"/>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601"/>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605"/>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2609"/>
        <p:cNvGrpSpPr/>
        <p:nvPr/>
      </p:nvGrpSpPr>
      <p:grpSpPr>
        <a:xfrm>
          <a:off x="0" y="0"/>
          <a:ext cx="0" cy="0"/>
          <a:chOff x="0" y="0"/>
          <a:chExt cx="0" cy="0"/>
        </a:xfrm>
      </p:grpSpPr>
      <p:sp>
        <p:nvSpPr>
          <p:cNvPr id="2610" name="Google Shape;2610;p40"/>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57"/>
        <p:cNvGrpSpPr/>
        <p:nvPr/>
      </p:nvGrpSpPr>
      <p:grpSpPr>
        <a:xfrm>
          <a:off x="0" y="0"/>
          <a:ext cx="0" cy="0"/>
          <a:chOff x="0" y="0"/>
          <a:chExt cx="0" cy="0"/>
        </a:xfrm>
      </p:grpSpPr>
      <p:grpSp>
        <p:nvGrpSpPr>
          <p:cNvPr id="4858" name="Google Shape;4858;p44"/>
          <p:cNvGrpSpPr/>
          <p:nvPr/>
        </p:nvGrpSpPr>
        <p:grpSpPr>
          <a:xfrm>
            <a:off x="1394204" y="727923"/>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1x1 Same</a:t>
              </a:r>
              <a:endParaRPr sz="900" i="1">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3x3 Same</a:t>
              </a:r>
              <a:endParaRPr sz="900" i="1">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5x5 Same</a:t>
              </a:r>
              <a:endParaRPr sz="900" i="1">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MaxPool Same s=1</a:t>
              </a:r>
              <a:endParaRPr sz="900" i="1">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a:solidFill>
                  <a:schemeClr val="dk1"/>
                </a:solidFill>
                <a:latin typeface="Consolas"/>
                <a:ea typeface="Consolas"/>
                <a:cs typeface="Consolas"/>
                <a:sym typeface="Consolas"/>
              </a:rPr>
              <a:t>Inception Module</a:t>
            </a:r>
            <a:endParaRPr sz="1000" b="1">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a:p>
              <a:pPr marL="0" lvl="0" indent="0" algn="l" rtl="0">
                <a:spcBef>
                  <a:spcPts val="0"/>
                </a:spcBef>
                <a:spcAft>
                  <a:spcPts val="0"/>
                </a:spcAft>
                <a:buNone/>
              </a:pPr>
              <a:endParaR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Family?</a:t>
            </a:r>
            <a:endParaRPr sz="1100" i="1">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Walk?</a:t>
            </a:r>
            <a:endParaRPr sz="1100" i="1">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School</a:t>
            </a:r>
            <a:endParaRPr sz="1100" i="1">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Basic Neuron Model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ReLU(x)</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Decoder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Encoder</a:t>
            </a:r>
            <a:endParaRPr/>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Training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Med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Small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Why does Deep learning work?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One hidden layer neural network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a</a:t>
            </a:r>
            <a:r>
              <a:rPr lang="en" sz="1100" baseline="-25000">
                <a:latin typeface="Consolas"/>
                <a:ea typeface="Consolas"/>
                <a:cs typeface="Consolas"/>
                <a:sym typeface="Consolas"/>
              </a:rPr>
              <a:t>[L]</a:t>
            </a:r>
            <a:endParaRPr sz="1100" baseline="-250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i="1">
                <a:latin typeface="Consolas"/>
                <a:ea typeface="Consolas"/>
                <a:cs typeface="Consolas"/>
                <a:sym typeface="Consolas"/>
              </a:rPr>
              <a:t>x1</a:t>
            </a:r>
            <a:endParaRPr sz="1000" i="1">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Before 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marL="0" lvl="0" indent="0" algn="ctr" rtl="0">
              <a:spcBef>
                <a:spcPts val="0"/>
              </a:spcBef>
              <a:spcAft>
                <a:spcPts val="0"/>
              </a:spcAft>
              <a:buNone/>
            </a:pPr>
            <a:endParaRPr sz="1100">
              <a:solidFill>
                <a:srgbClr val="FF0000"/>
              </a:solidFill>
              <a:latin typeface="Consolas"/>
              <a:ea typeface="Consolas"/>
              <a:cs typeface="Consolas"/>
              <a:sym typeface="Consolas"/>
            </a:endParaRPr>
          </a:p>
          <a:p>
            <a:pPr marL="0" lvl="0" indent="0" algn="ctr" rtl="0">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5938850" y="3107250"/>
            <a:ext cx="980400" cy="461400"/>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6051" name="Google Shape;6051;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baseline="-25000">
              <a:latin typeface="Consolas"/>
              <a:ea typeface="Consolas"/>
              <a:cs typeface="Consolas"/>
              <a:sym typeface="Consolas"/>
            </a:endParaRPr>
          </a:p>
        </p:txBody>
      </p:sp>
      <p:sp>
        <p:nvSpPr>
          <p:cNvPr id="6089" name="Google Shape;6089;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baseline="-25000">
              <a:latin typeface="Consolas"/>
              <a:ea typeface="Consolas"/>
              <a:cs typeface="Consolas"/>
              <a:sym typeface="Consolas"/>
            </a:endParaRPr>
          </a:p>
        </p:txBody>
      </p:sp>
      <p:sp>
        <p:nvSpPr>
          <p:cNvPr id="6090" name="Google Shape;6090;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w[L-2]</a:t>
            </a:r>
            <a:endParaRPr sz="1100" baseline="-25000">
              <a:latin typeface="Consolas"/>
              <a:ea typeface="Consolas"/>
              <a:cs typeface="Consolas"/>
              <a:sym typeface="Consolas"/>
            </a:endParaRPr>
          </a:p>
        </p:txBody>
      </p:sp>
      <p:sp>
        <p:nvSpPr>
          <p:cNvPr id="6091" name="Google Shape;6091;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w[L-1]</a:t>
            </a:r>
            <a:endParaRPr sz="1100" baseline="-25000">
              <a:latin typeface="Consolas"/>
              <a:ea typeface="Consolas"/>
              <a:cs typeface="Consolas"/>
              <a:sym typeface="Consolas"/>
            </a:endParaRPr>
          </a:p>
        </p:txBody>
      </p:sp>
      <p:sp>
        <p:nvSpPr>
          <p:cNvPr id="6092" name="Google Shape;6092;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a:t>
            </a:r>
            <a:endParaRPr sz="1100" baseline="-25000">
              <a:latin typeface="Consolas"/>
              <a:ea typeface="Consolas"/>
              <a:cs typeface="Consolas"/>
              <a:sym typeface="Consolas"/>
            </a:endParaRPr>
          </a:p>
        </p:txBody>
      </p:sp>
      <p:sp>
        <p:nvSpPr>
          <p:cNvPr id="6093" name="Google Shape;6093;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8" name="Google Shape;6098;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9" name="Google Shape;6099;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100" name="Google Shape;6100;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1" name="Google Shape;6101;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2" name="Google Shape;6102;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marL="0" lvl="0" indent="0" algn="ctr" rtl="0">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106"/>
        <p:cNvGrpSpPr/>
        <p:nvPr/>
      </p:nvGrpSpPr>
      <p:grpSpPr>
        <a:xfrm>
          <a:off x="0" y="0"/>
          <a:ext cx="0" cy="0"/>
          <a:chOff x="0" y="0"/>
          <a:chExt cx="0" cy="0"/>
        </a:xfrm>
      </p:grpSpPr>
      <p:pic>
        <p:nvPicPr>
          <p:cNvPr id="6107" name="Google Shape;6107;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10" name="Google Shape;6110;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3" name="Google Shape;6113;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4" name="Google Shape;6114;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6" name="Google Shape;6116;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30" name="Google Shape;6130;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1" name="Google Shape;6131;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solidFill>
                  <a:srgbClr val="FF00FF"/>
                </a:solidFill>
                <a:latin typeface="Consolas"/>
                <a:ea typeface="Consolas"/>
                <a:cs typeface="Consolas"/>
                <a:sym typeface="Consolas"/>
              </a:rPr>
              <a:t>BGD</a:t>
            </a:r>
            <a:endParaRPr sz="1100">
              <a:solidFill>
                <a:srgbClr val="FF00FF"/>
              </a:solidFill>
              <a:latin typeface="Consolas"/>
              <a:ea typeface="Consolas"/>
              <a:cs typeface="Consolas"/>
              <a:sym typeface="Consolas"/>
            </a:endParaRPr>
          </a:p>
        </p:txBody>
      </p:sp>
      <p:cxnSp>
        <p:nvCxnSpPr>
          <p:cNvPr id="6132" name="Google Shape;6132;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5" name="Google Shape;6135;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6" name="Google Shape;6136;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8" name="Google Shape;6138;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1" name="Google Shape;6151;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2" name="Google Shape;6152;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grpSp>
      <p:sp>
        <p:nvSpPr>
          <p:cNvPr id="6231" name="Google Shape;6231;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2" name="Google Shape;6232;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7"/>
          <p:cNvGrpSpPr/>
          <p:nvPr/>
        </p:nvGrpSpPr>
        <p:grpSpPr>
          <a:xfrm>
            <a:off x="2609253" y="18474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6236"/>
        <p:cNvGrpSpPr/>
        <p:nvPr/>
      </p:nvGrpSpPr>
      <p:grpSpPr>
        <a:xfrm>
          <a:off x="0" y="0"/>
          <a:ext cx="0" cy="0"/>
          <a:chOff x="0" y="0"/>
          <a:chExt cx="0" cy="0"/>
        </a:xfrm>
      </p:grpSpPr>
      <p:sp>
        <p:nvSpPr>
          <p:cNvPr id="6237" name="Google Shape;6237;p62"/>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01" name="Google Shape;6301;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6" name="Google Shape;6306;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7" name="Google Shape;6307;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9" name="Google Shape;6309;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1" name="Google Shape;6311;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2" name="Google Shape;6312;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4" name="Google Shape;6314;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6" name="Google Shape;6316;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7" name="Google Shape;6317;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8" name="Google Shape;6318;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9" name="Google Shape;6319;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20" name="Google Shape;6320;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2" name="Google Shape;6322;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3" name="Google Shape;6323;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4" name="Google Shape;6324;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6" name="Google Shape;6326;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9" name="Google Shape;6329;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6" name="Google Shape;6346;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7" name="Google Shape;6347;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8" name="Google Shape;6348;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9" name="Google Shape;6349;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50" name="Google Shape;6350;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1" name="Google Shape;6351;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2" name="Google Shape;6352;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3" name="Google Shape;6353;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4" name="Google Shape;6354;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41"/>
        <p:cNvGrpSpPr/>
        <p:nvPr/>
      </p:nvGrpSpPr>
      <p:grpSpPr>
        <a:xfrm>
          <a:off x="0" y="0"/>
          <a:ext cx="0" cy="0"/>
          <a:chOff x="0" y="0"/>
          <a:chExt cx="0" cy="0"/>
        </a:xfrm>
      </p:grpSpPr>
      <p:grpSp>
        <p:nvGrpSpPr>
          <p:cNvPr id="32" name="组合 31">
            <a:extLst>
              <a:ext uri="{FF2B5EF4-FFF2-40B4-BE49-F238E27FC236}">
                <a16:creationId xmlns:a16="http://schemas.microsoft.com/office/drawing/2014/main" id="{C5FB4375-C108-571D-A573-0E570B230B1A}"/>
              </a:ext>
            </a:extLst>
          </p:cNvPr>
          <p:cNvGrpSpPr/>
          <p:nvPr/>
        </p:nvGrpSpPr>
        <p:grpSpPr>
          <a:xfrm>
            <a:off x="1836261" y="971083"/>
            <a:ext cx="4120795" cy="3320224"/>
            <a:chOff x="1836261" y="971083"/>
            <a:chExt cx="4120795" cy="3320224"/>
          </a:xfrm>
        </p:grpSpPr>
        <p:sp>
          <p:nvSpPr>
            <p:cNvPr id="6246" name="Google Shape;6246;p63"/>
            <p:cNvSpPr/>
            <p:nvPr/>
          </p:nvSpPr>
          <p:spPr>
            <a:xfrm rot="5400000">
              <a:off x="2131999" y="230034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2263793" y="2409213"/>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p:nvPr/>
          </p:nvSpPr>
          <p:spPr>
            <a:xfrm>
              <a:off x="2427313" y="3271752"/>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3"/>
            <p:cNvSpPr/>
            <p:nvPr/>
          </p:nvSpPr>
          <p:spPr>
            <a:xfrm rot="5400000">
              <a:off x="2426124" y="316152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63"/>
            <p:cNvSpPr/>
            <p:nvPr/>
          </p:nvSpPr>
          <p:spPr>
            <a:xfrm>
              <a:off x="2586402" y="3271688"/>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63"/>
            <p:cNvSpPr/>
            <p:nvPr/>
          </p:nvSpPr>
          <p:spPr>
            <a:xfrm>
              <a:off x="2152328" y="241098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63"/>
            <p:cNvSpPr/>
            <p:nvPr/>
          </p:nvSpPr>
          <p:spPr>
            <a:xfrm>
              <a:off x="2426124" y="2409213"/>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63"/>
            <p:cNvSpPr/>
            <p:nvPr/>
          </p:nvSpPr>
          <p:spPr>
            <a:xfrm>
              <a:off x="2797512" y="3271688"/>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63"/>
            <p:cNvSpPr/>
            <p:nvPr/>
          </p:nvSpPr>
          <p:spPr>
            <a:xfrm rot="5400000">
              <a:off x="2823928" y="3679380"/>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3"/>
            <p:cNvSpPr/>
            <p:nvPr/>
          </p:nvSpPr>
          <p:spPr>
            <a:xfrm>
              <a:off x="2804820" y="3785923"/>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3009117" y="3785923"/>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3"/>
            <p:cNvSpPr/>
            <p:nvPr/>
          </p:nvSpPr>
          <p:spPr>
            <a:xfrm>
              <a:off x="3275881" y="3785923"/>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63"/>
            <p:cNvSpPr/>
            <p:nvPr/>
          </p:nvSpPr>
          <p:spPr>
            <a:xfrm>
              <a:off x="3275881" y="4190400"/>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3"/>
            <p:cNvSpPr/>
            <p:nvPr/>
          </p:nvSpPr>
          <p:spPr>
            <a:xfrm rot="5400000">
              <a:off x="3333031" y="408295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3"/>
            <p:cNvSpPr/>
            <p:nvPr/>
          </p:nvSpPr>
          <p:spPr>
            <a:xfrm>
              <a:off x="3546653" y="4190400"/>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3913823" y="4190400"/>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63"/>
            <p:cNvSpPr/>
            <p:nvPr/>
          </p:nvSpPr>
          <p:spPr>
            <a:xfrm>
              <a:off x="3704212" y="378507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3914591" y="3785071"/>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4270873" y="3786628"/>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4541493" y="378507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rot="5400000" flipH="1">
              <a:off x="4017341" y="408498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4537089" y="3275717"/>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a:off x="4377310" y="3275717"/>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rot="5400000" flipH="1">
              <a:off x="4604274" y="367501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4811549" y="3275717"/>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rot="5400000" flipH="1">
              <a:off x="5055061" y="3161110"/>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5030364" y="2417328"/>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5030364" y="3275717"/>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4923790" y="2417328"/>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5247214" y="2417328"/>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5396319" y="2417328"/>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rot="5400000" flipH="1">
              <a:off x="5396319" y="229479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01" name="Google Shape;6301;p63"/>
            <p:cNvCxnSpPr>
              <a:cxnSpLocks/>
            </p:cNvCxnSpPr>
            <p:nvPr/>
          </p:nvCxnSpPr>
          <p:spPr>
            <a:xfrm>
              <a:off x="2273069" y="1935785"/>
              <a:ext cx="2974145"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a:cxnSpLocks/>
            </p:cNvCxnSpPr>
            <p:nvPr/>
          </p:nvCxnSpPr>
          <p:spPr>
            <a:xfrm>
              <a:off x="2618547" y="2757853"/>
              <a:ext cx="2184074" cy="7586"/>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a:cxnSpLocks/>
            </p:cNvCxnSpPr>
            <p:nvPr/>
          </p:nvCxnSpPr>
          <p:spPr>
            <a:xfrm>
              <a:off x="3008442" y="3443951"/>
              <a:ext cx="1298867" cy="33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a:cxnSpLocks/>
            </p:cNvCxnSpPr>
            <p:nvPr/>
          </p:nvCxnSpPr>
          <p:spPr>
            <a:xfrm>
              <a:off x="3509707" y="3914623"/>
              <a:ext cx="171706" cy="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836261" y="971083"/>
              <a:ext cx="213600" cy="24073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rgbClr val="434343"/>
                  </a:solidFill>
                  <a:latin typeface="Roboto"/>
                  <a:ea typeface="Roboto"/>
                  <a:cs typeface="Roboto"/>
                  <a:sym typeface="Roboto"/>
                </a:rPr>
                <a:t>3</a:t>
              </a:r>
              <a:endParaRPr sz="900" dirty="0">
                <a:solidFill>
                  <a:srgbClr val="434343"/>
                </a:solidFill>
                <a:latin typeface="Roboto"/>
                <a:ea typeface="Roboto"/>
                <a:cs typeface="Roboto"/>
                <a:sym typeface="Roboto"/>
              </a:endParaRPr>
            </a:p>
          </p:txBody>
        </p:sp>
        <p:sp>
          <p:nvSpPr>
            <p:cNvPr id="6306" name="Google Shape;6306;p63"/>
            <p:cNvSpPr txBox="1"/>
            <p:nvPr/>
          </p:nvSpPr>
          <p:spPr>
            <a:xfrm>
              <a:off x="2486827"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64</a:t>
              </a:r>
              <a:endParaRPr sz="1000" dirty="0">
                <a:solidFill>
                  <a:srgbClr val="434343"/>
                </a:solidFill>
                <a:latin typeface="Roboto"/>
                <a:ea typeface="Roboto"/>
                <a:cs typeface="Roboto"/>
                <a:sym typeface="Roboto"/>
              </a:endParaRPr>
            </a:p>
          </p:txBody>
        </p:sp>
        <p:sp>
          <p:nvSpPr>
            <p:cNvPr id="6308" name="Google Shape;6308;p63"/>
            <p:cNvSpPr txBox="1"/>
            <p:nvPr/>
          </p:nvSpPr>
          <p:spPr>
            <a:xfrm>
              <a:off x="1947249" y="98620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16</a:t>
              </a:r>
              <a:endParaRPr sz="1000" dirty="0">
                <a:solidFill>
                  <a:srgbClr val="434343"/>
                </a:solidFill>
                <a:latin typeface="Roboto"/>
                <a:ea typeface="Roboto"/>
                <a:cs typeface="Roboto"/>
                <a:sym typeface="Roboto"/>
              </a:endParaRPr>
            </a:p>
          </p:txBody>
        </p:sp>
        <p:sp>
          <p:nvSpPr>
            <p:cNvPr id="6309" name="Google Shape;6309;p63"/>
            <p:cNvSpPr txBox="1"/>
            <p:nvPr/>
          </p:nvSpPr>
          <p:spPr>
            <a:xfrm>
              <a:off x="2191242" y="2224148"/>
              <a:ext cx="342714"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32</a:t>
              </a:r>
              <a:endParaRPr sz="1000" dirty="0">
                <a:solidFill>
                  <a:srgbClr val="434343"/>
                </a:solidFill>
                <a:latin typeface="Roboto"/>
                <a:ea typeface="Roboto"/>
                <a:cs typeface="Roboto"/>
                <a:sym typeface="Roboto"/>
              </a:endParaRPr>
            </a:p>
          </p:txBody>
        </p:sp>
        <p:sp>
          <p:nvSpPr>
            <p:cNvPr id="6312" name="Google Shape;6312;p63"/>
            <p:cNvSpPr txBox="1"/>
            <p:nvPr/>
          </p:nvSpPr>
          <p:spPr>
            <a:xfrm>
              <a:off x="2904125" y="360845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128</a:t>
              </a:r>
              <a:endParaRPr sz="1000" dirty="0">
                <a:solidFill>
                  <a:srgbClr val="434343"/>
                </a:solidFill>
                <a:latin typeface="Roboto"/>
                <a:ea typeface="Roboto"/>
                <a:cs typeface="Roboto"/>
                <a:sym typeface="Roboto"/>
              </a:endParaRPr>
            </a:p>
          </p:txBody>
        </p:sp>
        <p:sp>
          <p:nvSpPr>
            <p:cNvPr id="6314" name="Google Shape;6314;p63"/>
            <p:cNvSpPr txBox="1"/>
            <p:nvPr/>
          </p:nvSpPr>
          <p:spPr>
            <a:xfrm>
              <a:off x="3405447" y="400989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256</a:t>
              </a:r>
              <a:endParaRPr sz="1000" dirty="0">
                <a:solidFill>
                  <a:srgbClr val="434343"/>
                </a:solidFill>
                <a:latin typeface="Roboto"/>
                <a:ea typeface="Roboto"/>
                <a:cs typeface="Roboto"/>
                <a:sym typeface="Roboto"/>
              </a:endParaRPr>
            </a:p>
          </p:txBody>
        </p:sp>
        <p:sp>
          <p:nvSpPr>
            <p:cNvPr id="6316" name="Google Shape;6316;p63"/>
            <p:cNvSpPr txBox="1"/>
            <p:nvPr/>
          </p:nvSpPr>
          <p:spPr>
            <a:xfrm>
              <a:off x="3557779" y="3573837"/>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128+256</a:t>
              </a:r>
              <a:endParaRPr sz="1000" dirty="0">
                <a:solidFill>
                  <a:srgbClr val="434343"/>
                </a:solidFill>
                <a:latin typeface="Roboto"/>
                <a:ea typeface="Roboto"/>
                <a:cs typeface="Roboto"/>
                <a:sym typeface="Roboto"/>
              </a:endParaRPr>
            </a:p>
          </p:txBody>
        </p:sp>
        <p:sp>
          <p:nvSpPr>
            <p:cNvPr id="6317" name="Google Shape;6317;p63"/>
            <p:cNvSpPr txBox="1"/>
            <p:nvPr/>
          </p:nvSpPr>
          <p:spPr>
            <a:xfrm>
              <a:off x="4658881" y="3804522"/>
              <a:ext cx="453701"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128</a:t>
              </a:r>
              <a:endParaRPr sz="1000" dirty="0">
                <a:solidFill>
                  <a:srgbClr val="434343"/>
                </a:solidFill>
                <a:latin typeface="Roboto"/>
                <a:ea typeface="Roboto"/>
                <a:cs typeface="Roboto"/>
                <a:sym typeface="Roboto"/>
              </a:endParaRPr>
            </a:p>
          </p:txBody>
        </p:sp>
        <p:sp>
          <p:nvSpPr>
            <p:cNvPr id="6319" name="Google Shape;6319;p63"/>
            <p:cNvSpPr txBox="1"/>
            <p:nvPr/>
          </p:nvSpPr>
          <p:spPr>
            <a:xfrm>
              <a:off x="4263600" y="303921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64+128</a:t>
              </a:r>
              <a:endParaRPr sz="1000" dirty="0">
                <a:solidFill>
                  <a:srgbClr val="434343"/>
                </a:solidFill>
                <a:latin typeface="Roboto"/>
                <a:ea typeface="Roboto"/>
                <a:cs typeface="Roboto"/>
                <a:sym typeface="Roboto"/>
              </a:endParaRPr>
            </a:p>
          </p:txBody>
        </p:sp>
        <p:sp>
          <p:nvSpPr>
            <p:cNvPr id="6320" name="Google Shape;6320;p63"/>
            <p:cNvSpPr txBox="1"/>
            <p:nvPr/>
          </p:nvSpPr>
          <p:spPr>
            <a:xfrm>
              <a:off x="5092842" y="3349804"/>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4759497" y="2206889"/>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32+64</a:t>
              </a:r>
              <a:endParaRPr sz="1000" dirty="0">
                <a:solidFill>
                  <a:srgbClr val="434343"/>
                </a:solidFill>
                <a:latin typeface="Roboto"/>
                <a:ea typeface="Roboto"/>
                <a:cs typeface="Roboto"/>
                <a:sym typeface="Roboto"/>
              </a:endParaRPr>
            </a:p>
          </p:txBody>
        </p:sp>
        <p:sp>
          <p:nvSpPr>
            <p:cNvPr id="6322" name="Google Shape;6322;p63"/>
            <p:cNvSpPr txBox="1"/>
            <p:nvPr/>
          </p:nvSpPr>
          <p:spPr>
            <a:xfrm>
              <a:off x="5355790" y="2692180"/>
              <a:ext cx="528279"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32</a:t>
              </a:r>
              <a:endParaRPr sz="1000" dirty="0">
                <a:solidFill>
                  <a:srgbClr val="434343"/>
                </a:solidFill>
                <a:latin typeface="Roboto"/>
                <a:ea typeface="Roboto"/>
                <a:cs typeface="Roboto"/>
                <a:sym typeface="Roboto"/>
              </a:endParaRPr>
            </a:p>
          </p:txBody>
        </p:sp>
        <p:sp>
          <p:nvSpPr>
            <p:cNvPr id="6323" name="Google Shape;6323;p63"/>
            <p:cNvSpPr txBox="1"/>
            <p:nvPr/>
          </p:nvSpPr>
          <p:spPr>
            <a:xfrm>
              <a:off x="5114215" y="1000916"/>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16+32</a:t>
              </a:r>
              <a:endParaRPr sz="1000" dirty="0">
                <a:solidFill>
                  <a:srgbClr val="434343"/>
                </a:solidFill>
                <a:latin typeface="Roboto"/>
                <a:ea typeface="Roboto"/>
                <a:cs typeface="Roboto"/>
                <a:sym typeface="Roboto"/>
              </a:endParaRPr>
            </a:p>
          </p:txBody>
        </p:sp>
        <p:sp>
          <p:nvSpPr>
            <p:cNvPr id="3" name="矩形: 圆角 2">
              <a:extLst>
                <a:ext uri="{FF2B5EF4-FFF2-40B4-BE49-F238E27FC236}">
                  <a16:creationId xmlns:a16="http://schemas.microsoft.com/office/drawing/2014/main" id="{8646F3D9-7A88-E23C-D6BC-F2A6D7A1C499}"/>
                </a:ext>
              </a:extLst>
            </p:cNvPr>
            <p:cNvSpPr/>
            <p:nvPr/>
          </p:nvSpPr>
          <p:spPr>
            <a:xfrm>
              <a:off x="2209899" y="2410989"/>
              <a:ext cx="45719" cy="71025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4" name="矩形: 圆角 3">
              <a:extLst>
                <a:ext uri="{FF2B5EF4-FFF2-40B4-BE49-F238E27FC236}">
                  <a16:creationId xmlns:a16="http://schemas.microsoft.com/office/drawing/2014/main" id="{FC5EE14C-3E58-62D0-9BBB-754BB68F1D39}"/>
                </a:ext>
              </a:extLst>
            </p:cNvPr>
            <p:cNvSpPr/>
            <p:nvPr/>
          </p:nvSpPr>
          <p:spPr>
            <a:xfrm>
              <a:off x="2371749" y="2410989"/>
              <a:ext cx="45719" cy="71025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5" name="矩形: 圆角 4">
              <a:extLst>
                <a:ext uri="{FF2B5EF4-FFF2-40B4-BE49-F238E27FC236}">
                  <a16:creationId xmlns:a16="http://schemas.microsoft.com/office/drawing/2014/main" id="{69A69019-F58D-67C6-C104-269F7B5B695F}"/>
                </a:ext>
              </a:extLst>
            </p:cNvPr>
            <p:cNvSpPr/>
            <p:nvPr/>
          </p:nvSpPr>
          <p:spPr>
            <a:xfrm>
              <a:off x="2531385" y="3270261"/>
              <a:ext cx="45719" cy="371627"/>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6" name="矩形: 圆角 5">
              <a:extLst>
                <a:ext uri="{FF2B5EF4-FFF2-40B4-BE49-F238E27FC236}">
                  <a16:creationId xmlns:a16="http://schemas.microsoft.com/office/drawing/2014/main" id="{A0FDB941-AC6D-BD63-2A7A-7A34A4C24589}"/>
                </a:ext>
              </a:extLst>
            </p:cNvPr>
            <p:cNvSpPr/>
            <p:nvPr/>
          </p:nvSpPr>
          <p:spPr>
            <a:xfrm>
              <a:off x="2747037" y="3270261"/>
              <a:ext cx="45719" cy="371627"/>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7" name="矩形: 圆角 6">
              <a:extLst>
                <a:ext uri="{FF2B5EF4-FFF2-40B4-BE49-F238E27FC236}">
                  <a16:creationId xmlns:a16="http://schemas.microsoft.com/office/drawing/2014/main" id="{5422BD28-D204-88BB-CA41-D5C0114F510D}"/>
                </a:ext>
              </a:extLst>
            </p:cNvPr>
            <p:cNvSpPr/>
            <p:nvPr/>
          </p:nvSpPr>
          <p:spPr>
            <a:xfrm>
              <a:off x="2961720" y="3785923"/>
              <a:ext cx="45719" cy="259104"/>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8" name="矩形: 圆角 7">
              <a:extLst>
                <a:ext uri="{FF2B5EF4-FFF2-40B4-BE49-F238E27FC236}">
                  <a16:creationId xmlns:a16="http://schemas.microsoft.com/office/drawing/2014/main" id="{3CC242E4-BAA8-6818-166C-B3D460677525}"/>
                </a:ext>
              </a:extLst>
            </p:cNvPr>
            <p:cNvSpPr/>
            <p:nvPr/>
          </p:nvSpPr>
          <p:spPr>
            <a:xfrm>
              <a:off x="3225310" y="3785071"/>
              <a:ext cx="45719" cy="259104"/>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9" name="矩形: 圆角 8">
              <a:extLst>
                <a:ext uri="{FF2B5EF4-FFF2-40B4-BE49-F238E27FC236}">
                  <a16:creationId xmlns:a16="http://schemas.microsoft.com/office/drawing/2014/main" id="{2E5539D1-DE65-8655-9312-315C867219E6}"/>
                </a:ext>
              </a:extLst>
            </p:cNvPr>
            <p:cNvSpPr/>
            <p:nvPr/>
          </p:nvSpPr>
          <p:spPr>
            <a:xfrm>
              <a:off x="3493297" y="4188019"/>
              <a:ext cx="45719" cy="103288"/>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10" name="矩形: 圆角 9">
              <a:extLst>
                <a:ext uri="{FF2B5EF4-FFF2-40B4-BE49-F238E27FC236}">
                  <a16:creationId xmlns:a16="http://schemas.microsoft.com/office/drawing/2014/main" id="{BFAD8907-3C18-DA39-0372-C26000F79799}"/>
                </a:ext>
              </a:extLst>
            </p:cNvPr>
            <p:cNvSpPr/>
            <p:nvPr/>
          </p:nvSpPr>
          <p:spPr>
            <a:xfrm>
              <a:off x="3864490" y="4188019"/>
              <a:ext cx="45719" cy="103288"/>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13" name="矩形: 圆角 12">
              <a:extLst>
                <a:ext uri="{FF2B5EF4-FFF2-40B4-BE49-F238E27FC236}">
                  <a16:creationId xmlns:a16="http://schemas.microsoft.com/office/drawing/2014/main" id="{C5412ED7-1897-BA2A-21AE-FCA2069F787D}"/>
                </a:ext>
              </a:extLst>
            </p:cNvPr>
            <p:cNvSpPr/>
            <p:nvPr/>
          </p:nvSpPr>
          <p:spPr>
            <a:xfrm>
              <a:off x="4224120" y="3784737"/>
              <a:ext cx="45719" cy="259104"/>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14" name="矩形: 圆角 13">
              <a:extLst>
                <a:ext uri="{FF2B5EF4-FFF2-40B4-BE49-F238E27FC236}">
                  <a16:creationId xmlns:a16="http://schemas.microsoft.com/office/drawing/2014/main" id="{73FD9C64-0CEE-327F-4D6D-972A94C69AD2}"/>
                </a:ext>
              </a:extLst>
            </p:cNvPr>
            <p:cNvSpPr/>
            <p:nvPr/>
          </p:nvSpPr>
          <p:spPr>
            <a:xfrm>
              <a:off x="4491370" y="3784737"/>
              <a:ext cx="45719" cy="259104"/>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16" name="矩形: 圆角 15">
              <a:extLst>
                <a:ext uri="{FF2B5EF4-FFF2-40B4-BE49-F238E27FC236}">
                  <a16:creationId xmlns:a16="http://schemas.microsoft.com/office/drawing/2014/main" id="{339E8E59-DF12-17FA-3A75-43578C81364A}"/>
                </a:ext>
              </a:extLst>
            </p:cNvPr>
            <p:cNvSpPr/>
            <p:nvPr/>
          </p:nvSpPr>
          <p:spPr>
            <a:xfrm>
              <a:off x="4756902" y="3275717"/>
              <a:ext cx="45719" cy="371627"/>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17" name="矩形: 圆角 16">
              <a:extLst>
                <a:ext uri="{FF2B5EF4-FFF2-40B4-BE49-F238E27FC236}">
                  <a16:creationId xmlns:a16="http://schemas.microsoft.com/office/drawing/2014/main" id="{369D990B-825C-EF23-D8B8-C582F9509210}"/>
                </a:ext>
              </a:extLst>
            </p:cNvPr>
            <p:cNvSpPr/>
            <p:nvPr/>
          </p:nvSpPr>
          <p:spPr>
            <a:xfrm>
              <a:off x="4978637" y="3275717"/>
              <a:ext cx="45719" cy="371627"/>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19" name="矩形: 圆角 18">
              <a:extLst>
                <a:ext uri="{FF2B5EF4-FFF2-40B4-BE49-F238E27FC236}">
                  <a16:creationId xmlns:a16="http://schemas.microsoft.com/office/drawing/2014/main" id="{92EF4665-3D19-4F2A-BDB8-B911D117F1FA}"/>
                </a:ext>
              </a:extLst>
            </p:cNvPr>
            <p:cNvSpPr/>
            <p:nvPr/>
          </p:nvSpPr>
          <p:spPr>
            <a:xfrm>
              <a:off x="5192219" y="2415978"/>
              <a:ext cx="45719" cy="71025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20" name="矩形: 圆角 19">
              <a:extLst>
                <a:ext uri="{FF2B5EF4-FFF2-40B4-BE49-F238E27FC236}">
                  <a16:creationId xmlns:a16="http://schemas.microsoft.com/office/drawing/2014/main" id="{1C20C18E-AF05-BCA9-D7AE-5237510FAD98}"/>
                </a:ext>
              </a:extLst>
            </p:cNvPr>
            <p:cNvSpPr/>
            <p:nvPr/>
          </p:nvSpPr>
          <p:spPr>
            <a:xfrm>
              <a:off x="5349296" y="2415978"/>
              <a:ext cx="45719" cy="71025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grpSp>
          <p:nvGrpSpPr>
            <p:cNvPr id="28" name="组合 27">
              <a:extLst>
                <a:ext uri="{FF2B5EF4-FFF2-40B4-BE49-F238E27FC236}">
                  <a16:creationId xmlns:a16="http://schemas.microsoft.com/office/drawing/2014/main" id="{058F9CA0-6FA5-5A30-30EC-135545E5A60D}"/>
                </a:ext>
              </a:extLst>
            </p:cNvPr>
            <p:cNvGrpSpPr/>
            <p:nvPr/>
          </p:nvGrpSpPr>
          <p:grpSpPr>
            <a:xfrm>
              <a:off x="5335000" y="1198147"/>
              <a:ext cx="400070" cy="1043778"/>
              <a:chOff x="5335000" y="821276"/>
              <a:chExt cx="400070" cy="1420649"/>
            </a:xfrm>
          </p:grpSpPr>
          <p:sp>
            <p:nvSpPr>
              <p:cNvPr id="6293" name="Google Shape;6293;p63"/>
              <p:cNvSpPr/>
              <p:nvPr/>
            </p:nvSpPr>
            <p:spPr>
              <a:xfrm>
                <a:off x="5396319"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5335000" y="821276"/>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5681670" y="821276"/>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5555327" y="821276"/>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矩形: 圆角 20">
                <a:extLst>
                  <a:ext uri="{FF2B5EF4-FFF2-40B4-BE49-F238E27FC236}">
                    <a16:creationId xmlns:a16="http://schemas.microsoft.com/office/drawing/2014/main" id="{8AD0B106-1989-1F85-9C8B-9BB4A40C25BA}"/>
                  </a:ext>
                </a:extLst>
              </p:cNvPr>
              <p:cNvSpPr/>
              <p:nvPr/>
            </p:nvSpPr>
            <p:spPr>
              <a:xfrm>
                <a:off x="5497348" y="821425"/>
                <a:ext cx="56747" cy="142050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22" name="矩形: 圆角 21">
                <a:extLst>
                  <a:ext uri="{FF2B5EF4-FFF2-40B4-BE49-F238E27FC236}">
                    <a16:creationId xmlns:a16="http://schemas.microsoft.com/office/drawing/2014/main" id="{677DB0BF-4481-64B5-0F3E-AA653ECD0F7F}"/>
                  </a:ext>
                </a:extLst>
              </p:cNvPr>
              <p:cNvSpPr/>
              <p:nvPr/>
            </p:nvSpPr>
            <p:spPr>
              <a:xfrm>
                <a:off x="5617798" y="821276"/>
                <a:ext cx="56747" cy="142050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grpSp>
        <p:sp>
          <p:nvSpPr>
            <p:cNvPr id="25" name="Google Shape;6305;p63">
              <a:extLst>
                <a:ext uri="{FF2B5EF4-FFF2-40B4-BE49-F238E27FC236}">
                  <a16:creationId xmlns:a16="http://schemas.microsoft.com/office/drawing/2014/main" id="{F4DCCB15-667B-C7D7-5029-B23859117F1F}"/>
                </a:ext>
              </a:extLst>
            </p:cNvPr>
            <p:cNvSpPr txBox="1"/>
            <p:nvPr/>
          </p:nvSpPr>
          <p:spPr>
            <a:xfrm>
              <a:off x="5743456" y="1312574"/>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dirty="0">
                  <a:solidFill>
                    <a:srgbClr val="434343"/>
                  </a:solidFill>
                  <a:latin typeface="Roboto"/>
                  <a:ea typeface="Roboto"/>
                  <a:cs typeface="Roboto"/>
                  <a:sym typeface="Roboto"/>
                </a:rPr>
                <a:t>3</a:t>
              </a:r>
              <a:endParaRPr sz="900" dirty="0">
                <a:solidFill>
                  <a:srgbClr val="434343"/>
                </a:solidFill>
                <a:latin typeface="Roboto"/>
                <a:ea typeface="Roboto"/>
                <a:cs typeface="Roboto"/>
                <a:sym typeface="Roboto"/>
              </a:endParaRPr>
            </a:p>
          </p:txBody>
        </p:sp>
        <p:grpSp>
          <p:nvGrpSpPr>
            <p:cNvPr id="27" name="组合 26">
              <a:extLst>
                <a:ext uri="{FF2B5EF4-FFF2-40B4-BE49-F238E27FC236}">
                  <a16:creationId xmlns:a16="http://schemas.microsoft.com/office/drawing/2014/main" id="{418E1BFF-3D58-C836-7C25-84510CCEE28C}"/>
                </a:ext>
              </a:extLst>
            </p:cNvPr>
            <p:cNvGrpSpPr/>
            <p:nvPr/>
          </p:nvGrpSpPr>
          <p:grpSpPr>
            <a:xfrm>
              <a:off x="1933815" y="1198344"/>
              <a:ext cx="267316" cy="1044739"/>
              <a:chOff x="1933815" y="821276"/>
              <a:chExt cx="267316" cy="1421808"/>
            </a:xfrm>
          </p:grpSpPr>
          <p:sp>
            <p:nvSpPr>
              <p:cNvPr id="6242" name="Google Shape;6242;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1933815" y="821276"/>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63"/>
              <p:cNvSpPr/>
              <p:nvPr/>
            </p:nvSpPr>
            <p:spPr>
              <a:xfrm>
                <a:off x="2147731"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矩形: 圆角 1">
                <a:extLst>
                  <a:ext uri="{FF2B5EF4-FFF2-40B4-BE49-F238E27FC236}">
                    <a16:creationId xmlns:a16="http://schemas.microsoft.com/office/drawing/2014/main" id="{E8C33AF5-7718-E66B-78FE-71EB152B4CC0}"/>
                  </a:ext>
                </a:extLst>
              </p:cNvPr>
              <p:cNvSpPr/>
              <p:nvPr/>
            </p:nvSpPr>
            <p:spPr>
              <a:xfrm>
                <a:off x="2089233" y="821425"/>
                <a:ext cx="56747" cy="142050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sp>
            <p:nvSpPr>
              <p:cNvPr id="26" name="矩形: 圆角 25">
                <a:extLst>
                  <a:ext uri="{FF2B5EF4-FFF2-40B4-BE49-F238E27FC236}">
                    <a16:creationId xmlns:a16="http://schemas.microsoft.com/office/drawing/2014/main" id="{E32B55EC-A3F2-E8B5-41A0-ADBCDCBDAD75}"/>
                  </a:ext>
                </a:extLst>
              </p:cNvPr>
              <p:cNvSpPr/>
              <p:nvPr/>
            </p:nvSpPr>
            <p:spPr>
              <a:xfrm>
                <a:off x="1970936" y="822584"/>
                <a:ext cx="56747" cy="142050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grpSp>
        <p:grpSp>
          <p:nvGrpSpPr>
            <p:cNvPr id="31" name="组合 30">
              <a:extLst>
                <a:ext uri="{FF2B5EF4-FFF2-40B4-BE49-F238E27FC236}">
                  <a16:creationId xmlns:a16="http://schemas.microsoft.com/office/drawing/2014/main" id="{C61490AF-B06B-2EFF-0A2B-EB56D96307DD}"/>
                </a:ext>
              </a:extLst>
            </p:cNvPr>
            <p:cNvGrpSpPr/>
            <p:nvPr/>
          </p:nvGrpSpPr>
          <p:grpSpPr>
            <a:xfrm>
              <a:off x="2506432" y="1251733"/>
              <a:ext cx="2647029" cy="615900"/>
              <a:chOff x="5187264" y="4288612"/>
              <a:chExt cx="2647029" cy="615900"/>
            </a:xfrm>
          </p:grpSpPr>
          <p:sp>
            <p:nvSpPr>
              <p:cNvPr id="6326" name="Google Shape;6326;p63"/>
              <p:cNvSpPr/>
              <p:nvPr/>
            </p:nvSpPr>
            <p:spPr>
              <a:xfrm>
                <a:off x="5187264" y="4288612"/>
                <a:ext cx="2551448"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rot="5400000">
                <a:off x="5251609" y="454450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9" name="Google Shape;6329;p63"/>
              <p:cNvCxnSpPr/>
              <p:nvPr/>
            </p:nvCxnSpPr>
            <p:spPr>
              <a:xfrm rot="10800000" flipH="1">
                <a:off x="6413525" y="4595049"/>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6508741" y="4355887"/>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rot="5400000" flipH="1">
                <a:off x="5261215" y="473320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3"/>
              <p:cNvSpPr txBox="1"/>
              <p:nvPr/>
            </p:nvSpPr>
            <p:spPr>
              <a:xfrm>
                <a:off x="5263200" y="4313690"/>
                <a:ext cx="1156015"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Convolution 3x3</a:t>
                </a:r>
                <a:endParaRPr sz="1000" dirty="0">
                  <a:solidFill>
                    <a:srgbClr val="434343"/>
                  </a:solidFill>
                  <a:latin typeface="Roboto"/>
                  <a:ea typeface="Roboto"/>
                  <a:cs typeface="Roboto"/>
                  <a:sym typeface="Roboto"/>
                </a:endParaRPr>
              </a:p>
            </p:txBody>
          </p:sp>
          <p:sp>
            <p:nvSpPr>
              <p:cNvPr id="6346" name="Google Shape;6346;p63"/>
              <p:cNvSpPr txBox="1"/>
              <p:nvPr/>
            </p:nvSpPr>
            <p:spPr>
              <a:xfrm>
                <a:off x="5224763" y="4472174"/>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Max Pooling 2x2</a:t>
                </a:r>
                <a:endParaRPr sz="1000" dirty="0">
                  <a:solidFill>
                    <a:srgbClr val="434343"/>
                  </a:solidFill>
                  <a:latin typeface="Roboto"/>
                  <a:ea typeface="Roboto"/>
                  <a:cs typeface="Roboto"/>
                  <a:sym typeface="Roboto"/>
                </a:endParaRPr>
              </a:p>
            </p:txBody>
          </p:sp>
          <p:sp>
            <p:nvSpPr>
              <p:cNvPr id="6348" name="Google Shape;6348;p63"/>
              <p:cNvSpPr txBox="1"/>
              <p:nvPr/>
            </p:nvSpPr>
            <p:spPr>
              <a:xfrm>
                <a:off x="6599898" y="4491124"/>
                <a:ext cx="1234395"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Skip connection</a:t>
                </a:r>
                <a:endParaRPr sz="1000" dirty="0">
                  <a:solidFill>
                    <a:srgbClr val="434343"/>
                  </a:solidFill>
                  <a:latin typeface="Roboto"/>
                  <a:ea typeface="Roboto"/>
                  <a:cs typeface="Roboto"/>
                  <a:sym typeface="Roboto"/>
                </a:endParaRPr>
              </a:p>
            </p:txBody>
          </p:sp>
          <p:sp>
            <p:nvSpPr>
              <p:cNvPr id="6349" name="Google Shape;6349;p63"/>
              <p:cNvSpPr txBox="1"/>
              <p:nvPr/>
            </p:nvSpPr>
            <p:spPr>
              <a:xfrm>
                <a:off x="5282057" y="4668692"/>
                <a:ext cx="1187616"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Up Sampling 2x2</a:t>
                </a:r>
                <a:endParaRPr sz="1000" dirty="0">
                  <a:solidFill>
                    <a:srgbClr val="434343"/>
                  </a:solidFill>
                  <a:latin typeface="Roboto"/>
                  <a:ea typeface="Roboto"/>
                  <a:cs typeface="Roboto"/>
                  <a:sym typeface="Roboto"/>
                </a:endParaRPr>
              </a:p>
            </p:txBody>
          </p:sp>
          <p:sp>
            <p:nvSpPr>
              <p:cNvPr id="6350" name="Google Shape;6350;p63"/>
              <p:cNvSpPr txBox="1"/>
              <p:nvPr/>
            </p:nvSpPr>
            <p:spPr>
              <a:xfrm>
                <a:off x="6669548" y="4315262"/>
                <a:ext cx="932593"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434343"/>
                    </a:solidFill>
                    <a:latin typeface="Roboto"/>
                    <a:ea typeface="Roboto"/>
                    <a:cs typeface="Roboto"/>
                    <a:sym typeface="Roboto"/>
                  </a:rPr>
                  <a:t>Block copied</a:t>
                </a:r>
                <a:endParaRPr sz="1000" dirty="0">
                  <a:solidFill>
                    <a:srgbClr val="434343"/>
                  </a:solidFill>
                  <a:latin typeface="Roboto"/>
                  <a:ea typeface="Roboto"/>
                  <a:cs typeface="Roboto"/>
                  <a:sym typeface="Roboto"/>
                </a:endParaRPr>
              </a:p>
            </p:txBody>
          </p:sp>
          <p:sp>
            <p:nvSpPr>
              <p:cNvPr id="30" name="矩形: 圆角 29">
                <a:extLst>
                  <a:ext uri="{FF2B5EF4-FFF2-40B4-BE49-F238E27FC236}">
                    <a16:creationId xmlns:a16="http://schemas.microsoft.com/office/drawing/2014/main" id="{718FE5CA-172B-76EA-9688-5DE725334135}"/>
                  </a:ext>
                </a:extLst>
              </p:cNvPr>
              <p:cNvSpPr/>
              <p:nvPr/>
            </p:nvSpPr>
            <p:spPr>
              <a:xfrm rot="5400000">
                <a:off x="5238435" y="4374946"/>
                <a:ext cx="124800" cy="68330"/>
              </a:xfrm>
              <a:prstGeom prst="roundRect">
                <a:avLst>
                  <a:gd name="adj" fmla="val 29173"/>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zh-CN" altLang="en-US">
                  <a:solidFill>
                    <a:srgbClr val="000000"/>
                  </a:solidFill>
                  <a:latin typeface="Arial"/>
                  <a:cs typeface="Arial"/>
                </a:endParaRPr>
              </a:p>
            </p:txBody>
          </p:sp>
        </p:grpSp>
      </p:grpSp>
    </p:spTree>
    <p:extLst>
      <p:ext uri="{BB962C8B-B14F-4D97-AF65-F5344CB8AC3E}">
        <p14:creationId xmlns:p14="http://schemas.microsoft.com/office/powerpoint/2010/main" val="1031025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3" name="Google Shape;6373;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898598" y="42320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Input</a:t>
            </a:r>
            <a:endParaRPr sz="1100"/>
          </a:p>
        </p:txBody>
      </p:sp>
      <p:sp>
        <p:nvSpPr>
          <p:cNvPr id="6389" name="Google Shape;6389;p64"/>
          <p:cNvSpPr/>
          <p:nvPr/>
        </p:nvSpPr>
        <p:spPr>
          <a:xfrm>
            <a:off x="898598" y="38825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0" name="Google Shape;6390;p64"/>
          <p:cNvSpPr/>
          <p:nvPr/>
        </p:nvSpPr>
        <p:spPr>
          <a:xfrm>
            <a:off x="898598" y="31833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1" name="Google Shape;6391;p64"/>
          <p:cNvSpPr/>
          <p:nvPr/>
        </p:nvSpPr>
        <p:spPr>
          <a:xfrm>
            <a:off x="898598" y="35329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2" name="Google Shape;6392;p64"/>
          <p:cNvSpPr/>
          <p:nvPr/>
        </p:nvSpPr>
        <p:spPr>
          <a:xfrm>
            <a:off x="898598" y="28337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3" name="Google Shape;6393;p64"/>
          <p:cNvSpPr/>
          <p:nvPr/>
        </p:nvSpPr>
        <p:spPr>
          <a:xfrm>
            <a:off x="898598" y="24749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sp>
        <p:nvSpPr>
          <p:cNvPr id="6394" name="Google Shape;6394;p64"/>
          <p:cNvSpPr txBox="1"/>
          <p:nvPr/>
        </p:nvSpPr>
        <p:spPr>
          <a:xfrm rot="-3921551">
            <a:off x="369899" y="41144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395" name="Google Shape;6395;p64"/>
          <p:cNvSpPr/>
          <p:nvPr/>
        </p:nvSpPr>
        <p:spPr>
          <a:xfrm>
            <a:off x="898598" y="1563404"/>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Softmax</a:t>
            </a:r>
            <a:endParaRPr sz="1100"/>
          </a:p>
        </p:txBody>
      </p:sp>
      <p:sp>
        <p:nvSpPr>
          <p:cNvPr id="6396" name="Google Shape;6396;p64"/>
          <p:cNvSpPr/>
          <p:nvPr/>
        </p:nvSpPr>
        <p:spPr>
          <a:xfrm>
            <a:off x="898598" y="21105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cxnSp>
        <p:nvCxnSpPr>
          <p:cNvPr id="6397" name="Google Shape;6397;p64"/>
          <p:cNvCxnSpPr>
            <a:stCxn id="6388" idx="0"/>
            <a:endCxn id="6389" idx="2"/>
          </p:cNvCxnSpPr>
          <p:nvPr/>
        </p:nvCxnSpPr>
        <p:spPr>
          <a:xfrm rot="10800000">
            <a:off x="1285148" y="41576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1285148" y="38081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1285148" y="31089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1285148" y="34584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1285148" y="27593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1285148" y="23855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1285148" y="1838454"/>
            <a:ext cx="0" cy="272100"/>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369899" y="3428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09" name="Google Shape;6409;p64"/>
          <p:cNvSpPr txBox="1"/>
          <p:nvPr/>
        </p:nvSpPr>
        <p:spPr>
          <a:xfrm rot="-3921551">
            <a:off x="369899" y="2666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0" name="Google Shape;6410;p64"/>
          <p:cNvSpPr txBox="1"/>
          <p:nvPr/>
        </p:nvSpPr>
        <p:spPr>
          <a:xfrm rot="-3921551">
            <a:off x="369899" y="23274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3" name="Google Shape;6443;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8" name="Google Shape;6448;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65" name="Google Shape;6465;p65"/>
          <p:cNvCxnSpPr>
            <a:stCxn id="6456" idx="0"/>
            <a:endCxn id="6458"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 </a:t>
            </a:r>
            <a:endParaRPr sz="1000"/>
          </a:p>
          <a:p>
            <a:pPr marL="0" lvl="0" indent="0" algn="ctr" rtl="0">
              <a:spcBef>
                <a:spcPts val="0"/>
              </a:spcBef>
              <a:spcAft>
                <a:spcPts val="0"/>
              </a:spcAft>
              <a:buNone/>
            </a:pPr>
            <a:r>
              <a:rPr lang="en" sz="1000"/>
              <a:t>1 padding</a:t>
            </a:r>
            <a:endParaRPr sz="1000"/>
          </a:p>
        </p:txBody>
      </p:sp>
      <p:sp>
        <p:nvSpPr>
          <p:cNvPr id="6482" name="Google Shape;6482;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1x5 conv,</a:t>
            </a:r>
            <a:endParaRPr sz="1000"/>
          </a:p>
          <a:p>
            <a:pPr marL="0" lvl="0" indent="0" algn="ctr" rtl="0">
              <a:spcBef>
                <a:spcPts val="0"/>
              </a:spcBef>
              <a:spcAft>
                <a:spcPts val="0"/>
              </a:spcAft>
              <a:buNone/>
            </a:pPr>
            <a:r>
              <a:rPr lang="en" sz="1000"/>
              <a:t>2 padding</a:t>
            </a:r>
            <a:endParaRPr sz="1000"/>
          </a:p>
        </p:txBody>
      </p:sp>
      <p:sp>
        <p:nvSpPr>
          <p:cNvPr id="6483" name="Google Shape;6483;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1x7 conv,</a:t>
            </a:r>
            <a:endParaRPr sz="1000"/>
          </a:p>
          <a:p>
            <a:pPr marL="0" lvl="0" indent="0" algn="ctr" rtl="0">
              <a:spcBef>
                <a:spcPts val="0"/>
              </a:spcBef>
              <a:spcAft>
                <a:spcPts val="0"/>
              </a:spcAft>
              <a:buNone/>
            </a:pPr>
            <a:r>
              <a:rPr lang="en" sz="1000"/>
              <a:t>3 padding</a:t>
            </a:r>
            <a:endParaRPr sz="1000"/>
          </a:p>
        </p:txBody>
      </p:sp>
      <p:sp>
        <p:nvSpPr>
          <p:cNvPr id="6485" name="Google Shape;6485;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86" name="Google Shape;6486;p66"/>
          <p:cNvCxnSpPr>
            <a:stCxn id="6485" idx="0"/>
            <a:endCxn id="6487"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66" name="Google Shape;6566;p67"/>
          <p:cNvCxnSpPr>
            <a:stCxn id="6548" idx="3"/>
            <a:endCxn id="6560"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7" name="Google Shape;6597;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9" name="Google Shape;6599;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14" name="Google Shape;6614;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0" name="Google Shape;6630;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1" name="Google Shape;6631;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2" name="Google Shape;6632;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3" name="Google Shape;6633;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4" name="Google Shape;6634;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35" name="Google Shape;6635;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6" name="Google Shape;6636;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cxnSp>
        <p:nvCxnSpPr>
          <p:cNvPr id="6649" name="Google Shape;6649;p68"/>
          <p:cNvCxnSpPr>
            <a:stCxn id="6647" idx="0"/>
            <a:endCxn id="6636"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2" name="Google Shape;6652;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3" name="Google Shape;6653;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4" name="Google Shape;6654;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55" name="Google Shape;6655;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56" name="Google Shape;6656;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7" name="Google Shape;6657;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cxnSp>
        <p:nvCxnSpPr>
          <p:cNvPr id="6670" name="Google Shape;6670;p68"/>
          <p:cNvCxnSpPr>
            <a:stCxn id="6668" idx="0"/>
            <a:endCxn id="6657"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sp>
        <p:nvSpPr>
          <p:cNvPr id="6672" name="Google Shape;6672;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sp>
        <p:nvSpPr>
          <p:cNvPr id="6663" name="Google Shape;6663;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cxnSp>
        <p:nvCxnSpPr>
          <p:cNvPr id="6673" name="Google Shape;6673;p68"/>
          <p:cNvCxnSpPr>
            <a:stCxn id="6652" idx="0"/>
            <a:endCxn id="6672"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9" name="Google Shape;6679;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685" name="Google Shape;6685;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686" name="Google Shape;6686;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687" name="Google Shape;6687;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0" name="Google Shape;6690;p69"/>
          <p:cNvCxnSpPr>
            <a:stCxn id="6689" idx="0"/>
            <a:endCxn id="6687"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3" name="Google Shape;6693;p69"/>
          <p:cNvCxnSpPr>
            <a:stCxn id="6688" idx="0"/>
            <a:endCxn id="6692"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02" name="Google Shape;6702;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03" name="Google Shape;6703;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704" name="Google Shape;6704;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7" name="Google Shape;6707;p69"/>
          <p:cNvCxnSpPr>
            <a:stCxn id="6706" idx="0"/>
            <a:endCxn id="6704"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10" name="Google Shape;6710;p69"/>
          <p:cNvCxnSpPr>
            <a:stCxn id="6705" idx="0"/>
            <a:endCxn id="6709"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19" name="Google Shape;6719;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0" name="Google Shape;6720;p69"/>
          <p:cNvCxnSpPr>
            <a:stCxn id="6718" idx="3"/>
            <a:endCxn id="6719"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2" name="Google Shape;6722;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3" name="Google Shape;6723;p69"/>
          <p:cNvCxnSpPr>
            <a:stCxn id="6721" idx="3"/>
            <a:endCxn id="6722"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5" name="Google Shape;6725;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6" name="Google Shape;6726;p69"/>
          <p:cNvCxnSpPr>
            <a:stCxn id="6724" idx="3"/>
            <a:endCxn id="6725"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31" name="Google Shape;6731;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32" name="Google Shape;6732;p69"/>
          <p:cNvCxnSpPr>
            <a:stCxn id="6719" idx="6"/>
            <a:endCxn id="6705"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44" name="Google Shape;6744;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45" name="Google Shape;6745;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a:t>
            </a:r>
            <a:endParaRPr sz="1200"/>
          </a:p>
        </p:txBody>
      </p:sp>
      <p:sp>
        <p:nvSpPr>
          <p:cNvPr id="6747" name="Google Shape;6747;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51" name="Google Shape;6751;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52" name="Google Shape;6752;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y=F(x)+x</a:t>
            </a:r>
            <a:endParaRPr sz="1200"/>
          </a:p>
        </p:txBody>
      </p:sp>
      <p:sp>
        <p:nvSpPr>
          <p:cNvPr id="6754" name="Google Shape;6754;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5" name="Google Shape;6755;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 </a:t>
            </a:r>
            <a:endParaRPr sz="1200"/>
          </a:p>
          <a:p>
            <a:pPr marL="0" lvl="0" indent="0" algn="l" rtl="0">
              <a:spcBef>
                <a:spcPts val="0"/>
              </a:spcBef>
              <a:spcAft>
                <a:spcPts val="0"/>
              </a:spcAft>
              <a:buNone/>
            </a:pPr>
            <a:r>
              <a:rPr lang="en"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a:t>
            </a:r>
            <a:endParaRPr sz="12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9" name="Google Shape;6779;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4" name="Google Shape;6784;p70"/>
          <p:cNvCxnSpPr>
            <a:stCxn id="6779" idx="6"/>
            <a:endCxn id="6780"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5" name="Google Shape;6795;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0" name="Google Shape;6800;p70"/>
          <p:cNvCxnSpPr>
            <a:stCxn id="6795" idx="6"/>
            <a:endCxn id="6796"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8" name="Google Shape;6818;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9" name="Google Shape;6819;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4" name="Google Shape;6824;p70"/>
          <p:cNvCxnSpPr>
            <a:stCxn id="6819" idx="6"/>
            <a:endCxn id="6820"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842" name="Google Shape;6842;p70"/>
          <p:cNvCxnSpPr>
            <a:stCxn id="6794" idx="3"/>
            <a:endCxn id="6839"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Transition layers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0866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1" name="Google Shape;6861;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62" name="Google Shape;6862;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 sz="900"/>
              <a:t>identity</a:t>
            </a:r>
            <a:endParaRPr sz="900"/>
          </a:p>
        </p:txBody>
      </p:sp>
      <p:sp>
        <p:nvSpPr>
          <p:cNvPr id="6863" name="Google Shape;6863;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4" name="Google Shape;6864;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65" name="Google Shape;6865;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6" name="Google Shape;6866;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a:t>identity</a:t>
            </a:r>
            <a:endParaRPr sz="900"/>
          </a:p>
        </p:txBody>
      </p:sp>
      <p:sp>
        <p:nvSpPr>
          <p:cNvPr id="6867" name="Google Shape;6867;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8" name="Google Shape;6868;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9" name="Google Shape;6869;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70" name="Google Shape;6870;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71" name="Google Shape;6871;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a:t>add</a:t>
            </a:r>
            <a:endParaRPr sz="800"/>
          </a:p>
        </p:txBody>
      </p:sp>
      <p:sp>
        <p:nvSpPr>
          <p:cNvPr id="6872" name="Google Shape;6872;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3" name="Google Shape;6873;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4" name="Google Shape;6874;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5" name="Google Shape;6875;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a:t>
            </a:r>
            <a:endParaRPr sz="1000" baseline="-25000"/>
          </a:p>
        </p:txBody>
      </p:sp>
      <p:sp>
        <p:nvSpPr>
          <p:cNvPr id="6877" name="Google Shape;6877;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878" name="Google Shape;6878;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9" name="Google Shape;6879;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880" name="Google Shape;6880;p71"/>
          <p:cNvCxnSpPr>
            <a:stCxn id="6877" idx="3"/>
            <a:endCxn id="6870"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909" name="Google Shape;6909;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a:t>
            </a:r>
            <a:endParaRPr sz="900" baseline="-25000"/>
          </a:p>
        </p:txBody>
      </p:sp>
      <p:sp>
        <p:nvSpPr>
          <p:cNvPr id="6910" name="Google Shape;6910;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sp>
        <p:nvSpPr>
          <p:cNvPr id="6911" name="Google Shape;6911;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2" name="Google Shape;6912;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6" name="Google Shape;6916;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17" name="Google Shape;6917;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8" name="Google Shape;6918;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19" name="Google Shape;6919;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20" name="Google Shape;6920;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1" name="Google Shape;6921;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2" name="Google Shape;6922;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3" name="Google Shape;6923;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4" name="Google Shape;6924;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identity</a:t>
            </a:r>
            <a:endParaRPr sz="900"/>
          </a:p>
        </p:txBody>
      </p:sp>
      <p:sp>
        <p:nvSpPr>
          <p:cNvPr id="6925" name="Google Shape;6925;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6" name="Google Shape;6926;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27" name="Google Shape;6927;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928" name="Google Shape;6928;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9" name="Google Shape;6929;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30" name="Google Shape;6930;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cxnSp>
        <p:nvCxnSpPr>
          <p:cNvPr id="6933" name="Google Shape;6933;p71"/>
          <p:cNvCxnSpPr>
            <a:stCxn id="6910" idx="3"/>
            <a:endCxn id="6919"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71" name="Google Shape;6971;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7" name="Google Shape;6977;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8" name="Google Shape;6978;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6" name="Google Shape;6986;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90" name="Google Shape;6990;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4" name="Google Shape;6994;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246407" y="1581479"/>
            <a:ext cx="383067" cy="413400"/>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14*14</a:t>
                </a:r>
                <a:endParaRPr sz="600"/>
              </a:p>
            </p:txBody>
          </p:sp>
          <p:sp>
            <p:nvSpPr>
              <p:cNvPr id="7026" name="Google Shape;7026;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28*28</a:t>
                </a:r>
                <a:endParaRPr sz="600"/>
              </a:p>
            </p:txBody>
          </p:sp>
          <p:sp>
            <p:nvSpPr>
              <p:cNvPr id="7027" name="Google Shape;7027;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56*56</a:t>
                </a:r>
                <a:endParaRPr sz="600"/>
              </a:p>
            </p:txBody>
          </p:sp>
          <p:sp>
            <p:nvSpPr>
              <p:cNvPr id="7028" name="Google Shape;7028;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112*112</a:t>
                </a:r>
                <a:endParaRPr sz="6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224*224</a:t>
                </a:r>
                <a:endParaRPr sz="600"/>
              </a:p>
            </p:txBody>
          </p:sp>
        </p:grpSp>
        <p:pic>
          <p:nvPicPr>
            <p:cNvPr id="7032" name="Google Shape;7032;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3" name="Google Shape;7043;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55" name="Google Shape;7055;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7" name="Google Shape;7057;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1865080" y="16516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161" name="Google Shape;7161;p73"/>
          <p:cNvCxnSpPr>
            <a:endCxn id="7040"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265" name="Google Shape;7265;p73"/>
          <p:cNvCxnSpPr>
            <a:endCxn id="7054"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1" name="Google Shape;7271;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2" name="Google Shape;7272;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73" name="Google Shape;7273;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74" name="Google Shape;7274;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7275" name="Google Shape;7275;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76" name="Google Shape;7276;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7277" name="Google Shape;7277;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78" name="Google Shape;7278;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79" name="Google Shape;7279;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0" name="Google Shape;7280;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1" name="Google Shape;7281;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sp>
        <p:nvSpPr>
          <p:cNvPr id="7282" name="Google Shape;7282;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3" name="Google Shape;7283;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4" name="Google Shape;7284;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5" name="Google Shape;7285;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86" name="Google Shape;7286;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87" name="Google Shape;7287;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88" name="Google Shape;7288;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9" name="Google Shape;7289;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cxnSp>
        <p:nvCxnSpPr>
          <p:cNvPr id="7290" name="Google Shape;7290;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3" name="Google Shape;7293;p74"/>
          <p:cNvCxnSpPr>
            <a:stCxn id="7292" idx="0"/>
            <a:endCxn id="7286"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Max(1,1,5,6) = 6</a:t>
            </a:r>
            <a:endParaRPr/>
          </a:p>
        </p:txBody>
      </p:sp>
      <p:sp>
        <p:nvSpPr>
          <p:cNvPr id="7295" name="Google Shape;7295;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Image Representation</a:t>
            </a:r>
            <a:endParaRPr/>
          </a:p>
        </p:txBody>
      </p:sp>
      <p:sp>
        <p:nvSpPr>
          <p:cNvPr id="7296" name="Google Shape;7296;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7297" name="Google Shape;7297;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cxnSp>
        <p:nvCxnSpPr>
          <p:cNvPr id="7298" name="Google Shape;7298;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a:off x="4874046" y="355259"/>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3" name="Google Shape;303;p19"/>
          <p:cNvSpPr/>
          <p:nvPr/>
        </p:nvSpPr>
        <p:spPr>
          <a:xfrm>
            <a:off x="521850" y="718825"/>
            <a:ext cx="3318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2769</Words>
  <Application>Microsoft Office PowerPoint</Application>
  <PresentationFormat>全屏显示(16:9)</PresentationFormat>
  <Paragraphs>840</Paragraphs>
  <Slides>63</Slides>
  <Notes>63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63</vt:i4>
      </vt:variant>
    </vt:vector>
  </HeadingPairs>
  <TitlesOfParts>
    <vt:vector size="69" baseType="lpstr">
      <vt:lpstr>Times New Roman</vt:lpstr>
      <vt:lpstr>Roboto</vt:lpstr>
      <vt:lpstr>Consolas</vt:lpstr>
      <vt:lpstr>Arial</vt:lpstr>
      <vt:lpstr>Nanum Gothic</vt:lpstr>
      <vt:lpstr>Simple Light</vt:lpstr>
      <vt:lpstr>ML Visuals By dair.ai  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LiZhihao</cp:lastModifiedBy>
  <cp:revision>6</cp:revision>
  <dcterms:modified xsi:type="dcterms:W3CDTF">2025-04-11T03:04:39Z</dcterms:modified>
</cp:coreProperties>
</file>