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2"/>
  </p:notesMasterIdLst>
  <p:handoutMasterIdLst>
    <p:handoutMasterId r:id="rId23"/>
  </p:handoutMasterIdLst>
  <p:sldIdLst>
    <p:sldId id="332" r:id="rId2"/>
    <p:sldId id="337" r:id="rId3"/>
    <p:sldId id="280" r:id="rId4"/>
    <p:sldId id="344" r:id="rId5"/>
    <p:sldId id="258" r:id="rId6"/>
    <p:sldId id="271" r:id="rId7"/>
    <p:sldId id="273" r:id="rId8"/>
    <p:sldId id="274" r:id="rId9"/>
    <p:sldId id="275" r:id="rId10"/>
    <p:sldId id="261" r:id="rId11"/>
    <p:sldId id="276" r:id="rId12"/>
    <p:sldId id="277" r:id="rId13"/>
    <p:sldId id="343" r:id="rId14"/>
    <p:sldId id="269" r:id="rId15"/>
    <p:sldId id="283" r:id="rId16"/>
    <p:sldId id="345" r:id="rId17"/>
    <p:sldId id="281" r:id="rId18"/>
    <p:sldId id="282" r:id="rId19"/>
    <p:sldId id="333"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86"/>
    <p:restoredTop sz="79494"/>
  </p:normalViewPr>
  <p:slideViewPr>
    <p:cSldViewPr snapToGrid="0" snapToObjects="1">
      <p:cViewPr varScale="1">
        <p:scale>
          <a:sx n="103" d="100"/>
          <a:sy n="103" d="100"/>
        </p:scale>
        <p:origin x="944"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F17BA-058B-F848-B184-4EC87368E4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070D-2CAB-F24F-9EA8-F2F9B0CC6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B0541-0E19-3140-A75D-83F0091FD087}" type="datetimeFigureOut">
              <a:rPr lang="en-US" smtClean="0"/>
              <a:t>9/27/19</a:t>
            </a:fld>
            <a:endParaRPr lang="en-US"/>
          </a:p>
        </p:txBody>
      </p:sp>
      <p:sp>
        <p:nvSpPr>
          <p:cNvPr id="4" name="Footer Placeholder 3">
            <a:extLst>
              <a:ext uri="{FF2B5EF4-FFF2-40B4-BE49-F238E27FC236}">
                <a16:creationId xmlns:a16="http://schemas.microsoft.com/office/drawing/2014/main" id="{38684A8B-F9AA-BE4C-AED6-C472EDCC97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488501-5C1D-424B-9FA0-018D42C28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AB201-4CB2-A14C-A362-013C9301991E}" type="slidenum">
              <a:rPr lang="en-US" smtClean="0"/>
              <a:t>‹#›</a:t>
            </a:fld>
            <a:endParaRPr lang="en-US"/>
          </a:p>
        </p:txBody>
      </p:sp>
      <p:pic>
        <p:nvPicPr>
          <p:cNvPr id="7" name="Picture 6">
            <a:extLst>
              <a:ext uri="{FF2B5EF4-FFF2-40B4-BE49-F238E27FC236}">
                <a16:creationId xmlns:a16="http://schemas.microsoft.com/office/drawing/2014/main" id="{5A13915B-38F1-BD42-9395-3BB3E674A240}"/>
              </a:ext>
            </a:extLst>
          </p:cNvPr>
          <p:cNvPicPr>
            <a:picLocks noChangeAspect="1"/>
          </p:cNvPicPr>
          <p:nvPr/>
        </p:nvPicPr>
        <p:blipFill>
          <a:blip r:embed="rId2"/>
          <a:stretch>
            <a:fillRect/>
          </a:stretch>
        </p:blipFill>
        <p:spPr>
          <a:xfrm>
            <a:off x="2322989" y="8685213"/>
            <a:ext cx="2210435" cy="439831"/>
          </a:xfrm>
          <a:prstGeom prst="rect">
            <a:avLst/>
          </a:prstGeom>
        </p:spPr>
      </p:pic>
    </p:spTree>
    <p:extLst>
      <p:ext uri="{BB962C8B-B14F-4D97-AF65-F5344CB8AC3E}">
        <p14:creationId xmlns:p14="http://schemas.microsoft.com/office/powerpoint/2010/main" val="62872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759A-F17A-D54D-8D7A-CB146702B30D}" type="datetimeFigureOut">
              <a:rPr lang="en-US" smtClean="0"/>
              <a:t>9/27/19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E7691-A93E-264A-93A6-CD1131F7356E}" type="slidenum">
              <a:rPr lang="en-US" smtClean="0"/>
              <a:t>‹#›</a:t>
            </a:fld>
            <a:endParaRPr lang="en-US"/>
          </a:p>
        </p:txBody>
      </p:sp>
    </p:spTree>
    <p:extLst>
      <p:ext uri="{BB962C8B-B14F-4D97-AF65-F5344CB8AC3E}">
        <p14:creationId xmlns:p14="http://schemas.microsoft.com/office/powerpoint/2010/main" val="3785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1</a:t>
            </a:fld>
            <a:endParaRPr lang="en-US"/>
          </a:p>
        </p:txBody>
      </p:sp>
    </p:spTree>
    <p:extLst>
      <p:ext uri="{BB962C8B-B14F-4D97-AF65-F5344CB8AC3E}">
        <p14:creationId xmlns:p14="http://schemas.microsoft.com/office/powerpoint/2010/main" val="203294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2</a:t>
            </a:fld>
            <a:endParaRPr lang="en-US"/>
          </a:p>
        </p:txBody>
      </p:sp>
    </p:spTree>
    <p:extLst>
      <p:ext uri="{BB962C8B-B14F-4D97-AF65-F5344CB8AC3E}">
        <p14:creationId xmlns:p14="http://schemas.microsoft.com/office/powerpoint/2010/main" val="2701496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Like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top is a program that lists information about processes in the system. Instead of printing a list to the terminal, though, it provides a real-time view of the processes with memory and CPU usages shown.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invoked with no arguments, it will print out some process information about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and the shell that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ran from.</a:t>
            </a:r>
            <a:endParaRPr lang="en-US" dirty="0"/>
          </a:p>
        </p:txBody>
      </p:sp>
      <p:sp>
        <p:nvSpPr>
          <p:cNvPr id="4" name="Slide Number Placeholder 3"/>
          <p:cNvSpPr>
            <a:spLocks noGrp="1"/>
          </p:cNvSpPr>
          <p:nvPr>
            <p:ph type="sldNum" sz="quarter" idx="5"/>
          </p:nvPr>
        </p:nvSpPr>
        <p:spPr/>
        <p:txBody>
          <a:bodyPr/>
          <a:lstStyle/>
          <a:p>
            <a:fld id="{777EDBFA-0700-2344-83A5-E4572012EF23}" type="slidenum">
              <a:rPr lang="en-US" smtClean="0"/>
              <a:t>8</a:t>
            </a:fld>
            <a:endParaRPr lang="en-US"/>
          </a:p>
        </p:txBody>
      </p:sp>
    </p:spTree>
    <p:extLst>
      <p:ext uri="{BB962C8B-B14F-4D97-AF65-F5344CB8AC3E}">
        <p14:creationId xmlns:p14="http://schemas.microsoft.com/office/powerpoint/2010/main" val="368113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is faster</a:t>
            </a:r>
          </a:p>
          <a:p>
            <a:endParaRPr lang="en-US" dirty="0"/>
          </a:p>
          <a:p>
            <a:r>
              <a:rPr lang="en-US" dirty="0"/>
              <a:t>Tee:  </a:t>
            </a:r>
            <a:r>
              <a:rPr lang="en-US" sz="1200" b="0" i="0" kern="1200" dirty="0">
                <a:solidFill>
                  <a:schemeClr val="tx1"/>
                </a:solidFill>
                <a:effectLst/>
                <a:latin typeface="+mn-lt"/>
                <a:ea typeface="+mn-ea"/>
                <a:cs typeface="+mn-cs"/>
              </a:rPr>
              <a:t>There are times when you want to manually track output of a command and also simultaneously make sure the output is being written to a file so that you can refer to it later.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Find:  </a:t>
            </a:r>
            <a:r>
              <a:rPr lang="en-US" dirty="0"/>
              <a:t>find ~ -name '*jpg'</a:t>
            </a:r>
            <a:br>
              <a:rPr lang="en-US" dirty="0"/>
            </a:br>
            <a:r>
              <a:rPr lang="en-US" sz="1200" b="0" i="0" kern="1200" dirty="0">
                <a:solidFill>
                  <a:schemeClr val="tx1"/>
                </a:solidFill>
                <a:effectLst/>
                <a:latin typeface="+mn-lt"/>
                <a:ea typeface="+mn-ea"/>
                <a:cs typeface="+mn-cs"/>
              </a:rPr>
              <a:t>find all the JPEG files in your home directory</a:t>
            </a:r>
            <a:endParaRPr lang="en-US" dirty="0"/>
          </a:p>
        </p:txBody>
      </p:sp>
      <p:sp>
        <p:nvSpPr>
          <p:cNvPr id="4" name="Slide Number Placeholder 3"/>
          <p:cNvSpPr>
            <a:spLocks noGrp="1"/>
          </p:cNvSpPr>
          <p:nvPr>
            <p:ph type="sldNum" sz="quarter" idx="5"/>
          </p:nvPr>
        </p:nvSpPr>
        <p:spPr/>
        <p:txBody>
          <a:bodyPr/>
          <a:lstStyle/>
          <a:p>
            <a:fld id="{777EDBFA-0700-2344-83A5-E4572012EF23}" type="slidenum">
              <a:rPr lang="en-US" smtClean="0"/>
              <a:t>9</a:t>
            </a:fld>
            <a:endParaRPr lang="en-US"/>
          </a:p>
        </p:txBody>
      </p:sp>
    </p:spTree>
    <p:extLst>
      <p:ext uri="{BB962C8B-B14F-4D97-AF65-F5344CB8AC3E}">
        <p14:creationId xmlns:p14="http://schemas.microsoft.com/office/powerpoint/2010/main" val="312735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13</a:t>
            </a:fld>
            <a:endParaRPr lang="en-US"/>
          </a:p>
        </p:txBody>
      </p:sp>
    </p:spTree>
    <p:extLst>
      <p:ext uri="{BB962C8B-B14F-4D97-AF65-F5344CB8AC3E}">
        <p14:creationId xmlns:p14="http://schemas.microsoft.com/office/powerpoint/2010/main" val="312379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15</a:t>
            </a:fld>
            <a:endParaRPr lang="en-US"/>
          </a:p>
        </p:txBody>
      </p:sp>
    </p:spTree>
    <p:extLst>
      <p:ext uri="{BB962C8B-B14F-4D97-AF65-F5344CB8AC3E}">
        <p14:creationId xmlns:p14="http://schemas.microsoft.com/office/powerpoint/2010/main" val="306032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16</a:t>
            </a:fld>
            <a:endParaRPr lang="en-US"/>
          </a:p>
        </p:txBody>
      </p:sp>
    </p:spTree>
    <p:extLst>
      <p:ext uri="{BB962C8B-B14F-4D97-AF65-F5344CB8AC3E}">
        <p14:creationId xmlns:p14="http://schemas.microsoft.com/office/powerpoint/2010/main" val="4046380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20</a:t>
            </a:fld>
            <a:endParaRPr lang="en-US"/>
          </a:p>
        </p:txBody>
      </p:sp>
    </p:spTree>
    <p:extLst>
      <p:ext uri="{BB962C8B-B14F-4D97-AF65-F5344CB8AC3E}">
        <p14:creationId xmlns:p14="http://schemas.microsoft.com/office/powerpoint/2010/main" val="156722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9/27/19</a:t>
            </a:r>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pPr/>
              <a:t>‹#›</a:t>
            </a:fld>
            <a:endParaRPr lang="en-US"/>
          </a:p>
        </p:txBody>
      </p:sp>
    </p:spTree>
    <p:extLst>
      <p:ext uri="{BB962C8B-B14F-4D97-AF65-F5344CB8AC3E}">
        <p14:creationId xmlns:p14="http://schemas.microsoft.com/office/powerpoint/2010/main" val="16936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9/27/19</a:t>
            </a:r>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8997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9/27/19</a:t>
            </a:r>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27269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9/27/19</a:t>
            </a:r>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p>
            <a:r>
              <a:rPr lang="en-US"/>
              <a:t>CMU - Linux</a:t>
            </a:r>
            <a:endParaRPr lang="en-US" dirty="0"/>
          </a:p>
        </p:txBody>
      </p:sp>
      <p:sp>
        <p:nvSpPr>
          <p:cNvPr id="6" name="Slide Number Placeholder 5"/>
          <p:cNvSpPr>
            <a:spLocks noGrp="1"/>
          </p:cNvSpPr>
          <p:nvPr>
            <p:ph type="sldNum" sz="quarter" idx="12"/>
          </p:nvPr>
        </p:nvSpPr>
        <p:spPr>
          <a:xfrm>
            <a:off x="8416636" y="6356350"/>
            <a:ext cx="876884"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6853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2523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9/27/19</a:t>
            </a:r>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1107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9/27/19</a:t>
            </a:r>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06144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9/27/19</a:t>
            </a:r>
          </a:p>
        </p:txBody>
      </p:sp>
      <p:sp>
        <p:nvSpPr>
          <p:cNvPr id="8" name="Footer Placeholder 7"/>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9" name="Slide Number Placeholder 8"/>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028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9/27/19</a:t>
            </a:r>
          </a:p>
        </p:txBody>
      </p:sp>
      <p:sp>
        <p:nvSpPr>
          <p:cNvPr id="4" name="Footer Placeholder 3"/>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5" name="Slide Number Placeholder 4"/>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3568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9/27/19</a:t>
            </a:r>
          </a:p>
        </p:txBody>
      </p:sp>
      <p:sp>
        <p:nvSpPr>
          <p:cNvPr id="3" name="Footer Placeholder 2"/>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4" name="Slide Number Placeholder 3"/>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4085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9/27/19</a:t>
            </a:r>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1040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9/27/19</a:t>
            </a:r>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a:t>CMU - Linux</a:t>
            </a:r>
            <a:endParaRPr lang="en-US" dirty="0"/>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9756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6312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31387" y="6356349"/>
            <a:ext cx="817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9/27/19</a:t>
            </a:r>
            <a:endParaRPr lang="en-US" dirty="0"/>
          </a:p>
        </p:txBody>
      </p:sp>
      <p:sp>
        <p:nvSpPr>
          <p:cNvPr id="6" name="Slide Number Placeholder 5"/>
          <p:cNvSpPr>
            <a:spLocks noGrp="1"/>
          </p:cNvSpPr>
          <p:nvPr>
            <p:ph type="sldNum" sz="quarter" idx="4"/>
          </p:nvPr>
        </p:nvSpPr>
        <p:spPr>
          <a:xfrm>
            <a:off x="8447809" y="6356350"/>
            <a:ext cx="84571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1DBF-325B-3546-BAAF-4F6E3B3181FF}" type="slidenum">
              <a:rPr lang="en-US" smtClean="0"/>
              <a:pPr/>
              <a:t>‹#›</a:t>
            </a:fld>
            <a:endParaRPr lang="en-US"/>
          </a:p>
        </p:txBody>
      </p:sp>
      <p:pic>
        <p:nvPicPr>
          <p:cNvPr id="10" name="Picture 9" descr="Untitled.png" title="Be Boulder."/>
          <p:cNvPicPr>
            <a:picLocks noChangeAspect="1"/>
          </p:cNvPicPr>
          <p:nvPr userDrawn="1"/>
        </p:nvPicPr>
        <p:blipFill rotWithShape="1">
          <a:blip r:embed="rId13">
            <a:extLst>
              <a:ext uri="{28A0092B-C50C-407E-A947-70E740481C1C}">
                <a14:useLocalDpi xmlns:a14="http://schemas.microsoft.com/office/drawing/2010/main" val="0"/>
              </a:ext>
            </a:extLst>
          </a:blip>
          <a:srcRect b="47289"/>
          <a:stretch/>
        </p:blipFill>
        <p:spPr>
          <a:xfrm>
            <a:off x="9293520" y="6188959"/>
            <a:ext cx="2517480" cy="443402"/>
          </a:xfrm>
          <a:prstGeom prst="rect">
            <a:avLst/>
          </a:prstGeom>
        </p:spPr>
      </p:pic>
      <p:cxnSp>
        <p:nvCxnSpPr>
          <p:cNvPr id="11" name="Straight Connector 10"/>
          <p:cNvCxnSpPr/>
          <p:nvPr userDrawn="1"/>
        </p:nvCxnSpPr>
        <p:spPr>
          <a:xfrm flipV="1">
            <a:off x="457200" y="6081713"/>
            <a:ext cx="11277600" cy="1428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9A83AEC-E08D-C149-BA3E-08E40DD1B496}"/>
              </a:ext>
            </a:extLst>
          </p:cNvPr>
          <p:cNvPicPr>
            <a:picLocks noChangeAspect="1"/>
          </p:cNvPicPr>
          <p:nvPr userDrawn="1"/>
        </p:nvPicPr>
        <p:blipFill>
          <a:blip r:embed="rId14"/>
          <a:stretch>
            <a:fillRect/>
          </a:stretch>
        </p:blipFill>
        <p:spPr>
          <a:xfrm>
            <a:off x="494348" y="6188959"/>
            <a:ext cx="2210435" cy="439831"/>
          </a:xfrm>
          <a:prstGeom prst="rect">
            <a:avLst/>
          </a:prstGeom>
        </p:spPr>
      </p:pic>
      <p:sp>
        <p:nvSpPr>
          <p:cNvPr id="7" name="Footer Placeholder 6">
            <a:extLst>
              <a:ext uri="{FF2B5EF4-FFF2-40B4-BE49-F238E27FC236}">
                <a16:creationId xmlns:a16="http://schemas.microsoft.com/office/drawing/2014/main" id="{F9FE4665-CEB4-2F44-9E86-130FA087B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CMU - Linux</a:t>
            </a:r>
            <a:endParaRPr lang="en-US" dirty="0"/>
          </a:p>
        </p:txBody>
      </p:sp>
    </p:spTree>
    <p:extLst>
      <p:ext uri="{BB962C8B-B14F-4D97-AF65-F5344CB8AC3E}">
        <p14:creationId xmlns:p14="http://schemas.microsoft.com/office/powerpoint/2010/main" val="94217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aniel.trah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ResearchComputing/Fundamentals_HPC_Spring_2019" TargetMode="External"/><Relationship Id="rId5" Type="http://schemas.openxmlformats.org/officeDocument/2006/relationships/hyperlink" Target="http://rc" TargetMode="External"/><Relationship Id="rId4" Type="http://schemas.openxmlformats.org/officeDocument/2006/relationships/hyperlink" Target="http://www.colorado.edu/r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rc-help@colorado.edu" TargetMode="External"/><Relationship Id="rId7" Type="http://schemas.openxmlformats.org/officeDocument/2006/relationships/hyperlink" Target="https://github.com/ResearchComputing/Fundamentals_HPC_Spring_201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ResearchComputing/CMU_HPC_2019" TargetMode="External"/><Relationship Id="rId5" Type="http://schemas.openxmlformats.org/officeDocument/2006/relationships/hyperlink" Target="https://curc.readthedocs.io/" TargetMode="External"/><Relationship Id="rId4" Type="http://schemas.openxmlformats.org/officeDocument/2006/relationships/hyperlink" Target="http://tinyurl.com/curc-survey1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 to Linux on RMACC Summit</a:t>
            </a:r>
          </a:p>
        </p:txBody>
      </p:sp>
      <p:sp>
        <p:nvSpPr>
          <p:cNvPr id="3" name="Content Placeholder 2"/>
          <p:cNvSpPr>
            <a:spLocks noGrp="1"/>
          </p:cNvSpPr>
          <p:nvPr>
            <p:ph idx="1"/>
          </p:nvPr>
        </p:nvSpPr>
        <p:spPr/>
        <p:txBody>
          <a:bodyPr/>
          <a:lstStyle/>
          <a:p>
            <a:pPr marL="0" indent="0" algn="ctr">
              <a:buNone/>
            </a:pPr>
            <a:r>
              <a:rPr lang="en-US" dirty="0"/>
              <a:t>Andy Monaghan &amp; Dan Trahan</a:t>
            </a:r>
          </a:p>
          <a:p>
            <a:pPr marL="0" indent="0" algn="ctr">
              <a:buNone/>
            </a:pPr>
            <a:r>
              <a:rPr lang="en-US" dirty="0">
                <a:hlinkClick r:id="rId3"/>
              </a:rPr>
              <a:t>rc-help@colorado.edu</a:t>
            </a:r>
          </a:p>
          <a:p>
            <a:pPr marL="0" indent="0" algn="ctr">
              <a:buNone/>
            </a:pPr>
            <a:endParaRPr lang="en-US" dirty="0"/>
          </a:p>
          <a:p>
            <a:pPr marL="0" indent="0" algn="ctr">
              <a:buNone/>
            </a:pPr>
            <a:r>
              <a:rPr lang="en-US" dirty="0">
                <a:hlinkClick r:id="rId4"/>
              </a:rPr>
              <a:t>www.colorado.edu</a:t>
            </a:r>
            <a:r>
              <a:rPr lang="en-US" dirty="0">
                <a:hlinkClick r:id="rId5"/>
              </a:rPr>
              <a:t>/rc</a:t>
            </a:r>
            <a:endParaRPr lang="en-US" dirty="0"/>
          </a:p>
          <a:p>
            <a:pPr marL="0" indent="0" algn="ctr">
              <a:buNone/>
            </a:pPr>
            <a:endParaRPr lang="en-US" dirty="0"/>
          </a:p>
          <a:p>
            <a:pPr marL="0" indent="0" algn="ctr">
              <a:buNone/>
            </a:pPr>
            <a:r>
              <a:rPr lang="en-US" dirty="0"/>
              <a:t>Slides available for download from:</a:t>
            </a:r>
          </a:p>
          <a:p>
            <a:pPr marL="0" indent="0" algn="ctr">
              <a:buNone/>
            </a:pPr>
            <a:r>
              <a:rPr lang="en-US" dirty="0">
                <a:hlinkClick r:id="rId6"/>
              </a:rPr>
              <a:t>https://github.com/ResearchComputing/CMU_HPC_2019</a:t>
            </a:r>
            <a:endParaRPr lang="en-US" dirty="0"/>
          </a:p>
          <a:p>
            <a:endParaRPr lang="en-US" dirty="0"/>
          </a:p>
        </p:txBody>
      </p:sp>
      <p:sp>
        <p:nvSpPr>
          <p:cNvPr id="10" name="Date Placeholder 9">
            <a:extLst>
              <a:ext uri="{FF2B5EF4-FFF2-40B4-BE49-F238E27FC236}">
                <a16:creationId xmlns:a16="http://schemas.microsoft.com/office/drawing/2014/main" id="{E6769622-C62D-1143-ACB0-8EA543109767}"/>
              </a:ext>
            </a:extLst>
          </p:cNvPr>
          <p:cNvSpPr>
            <a:spLocks noGrp="1"/>
          </p:cNvSpPr>
          <p:nvPr>
            <p:ph type="dt" sz="half" idx="10"/>
          </p:nvPr>
        </p:nvSpPr>
        <p:spPr/>
        <p:txBody>
          <a:bodyPr/>
          <a:lstStyle/>
          <a:p>
            <a:r>
              <a:rPr lang="en-US"/>
              <a:t>9/27/19</a:t>
            </a:r>
            <a:endParaRPr lang="en-US" dirty="0"/>
          </a:p>
        </p:txBody>
      </p:sp>
      <p:sp>
        <p:nvSpPr>
          <p:cNvPr id="11" name="Footer Placeholder 10">
            <a:extLst>
              <a:ext uri="{FF2B5EF4-FFF2-40B4-BE49-F238E27FC236}">
                <a16:creationId xmlns:a16="http://schemas.microsoft.com/office/drawing/2014/main" id="{F182571A-6C25-7D44-AB12-E7712238AD40}"/>
              </a:ext>
            </a:extLst>
          </p:cNvPr>
          <p:cNvSpPr>
            <a:spLocks noGrp="1"/>
          </p:cNvSpPr>
          <p:nvPr>
            <p:ph type="ftr" sz="quarter" idx="11"/>
          </p:nvPr>
        </p:nvSpPr>
        <p:spPr/>
        <p:txBody>
          <a:bodyPr/>
          <a:lstStyle/>
          <a:p>
            <a:r>
              <a:rPr lang="en-US"/>
              <a:t>CMU - Linux</a:t>
            </a:r>
          </a:p>
        </p:txBody>
      </p:sp>
      <p:sp>
        <p:nvSpPr>
          <p:cNvPr id="12" name="Slide Number Placeholder 11">
            <a:extLst>
              <a:ext uri="{FF2B5EF4-FFF2-40B4-BE49-F238E27FC236}">
                <a16:creationId xmlns:a16="http://schemas.microsoft.com/office/drawing/2014/main" id="{4A1D69B3-1783-5C46-93DF-3301FC43229F}"/>
              </a:ext>
            </a:extLst>
          </p:cNvPr>
          <p:cNvSpPr>
            <a:spLocks noGrp="1"/>
          </p:cNvSpPr>
          <p:nvPr>
            <p:ph type="sldNum" sz="quarter" idx="12"/>
          </p:nvPr>
        </p:nvSpPr>
        <p:spPr/>
        <p:txBody>
          <a:bodyPr/>
          <a:lstStyle/>
          <a:p>
            <a:fld id="{DD321DBF-325B-3546-BAAF-4F6E3B3181FF}" type="slidenum">
              <a:rPr lang="en-US" smtClean="0"/>
              <a:t>1</a:t>
            </a:fld>
            <a:endParaRPr lang="en-US"/>
          </a:p>
        </p:txBody>
      </p:sp>
    </p:spTree>
    <p:extLst>
      <p:ext uri="{BB962C8B-B14F-4D97-AF65-F5344CB8AC3E}">
        <p14:creationId xmlns:p14="http://schemas.microsoft.com/office/powerpoint/2010/main" val="154485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editing with </a:t>
            </a:r>
            <a:r>
              <a:rPr lang="en-US" dirty="0" err="1">
                <a:solidFill>
                  <a:srgbClr val="0070C0"/>
                </a:solidFill>
              </a:rPr>
              <a:t>nano</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dirty="0"/>
              <a:t>To edit a file:</a:t>
            </a:r>
          </a:p>
          <a:p>
            <a:pPr lvl="1"/>
            <a:r>
              <a:rPr lang="en-US" dirty="0" err="1">
                <a:solidFill>
                  <a:srgbClr val="0070C0"/>
                </a:solidFill>
              </a:rPr>
              <a:t>nano</a:t>
            </a:r>
            <a:r>
              <a:rPr lang="en-US" dirty="0">
                <a:solidFill>
                  <a:srgbClr val="0070C0"/>
                </a:solidFill>
              </a:rPr>
              <a:t> </a:t>
            </a:r>
            <a:r>
              <a:rPr lang="en-US" dirty="0" err="1">
                <a:solidFill>
                  <a:srgbClr val="0070C0"/>
                </a:solidFill>
              </a:rPr>
              <a:t>myfile.txt</a:t>
            </a:r>
            <a:endParaRPr lang="en-US" dirty="0">
              <a:solidFill>
                <a:srgbClr val="0070C0"/>
              </a:solidFill>
            </a:endParaRPr>
          </a:p>
          <a:p>
            <a:pPr lvl="1"/>
            <a:endParaRPr lang="en-US" dirty="0"/>
          </a:p>
          <a:p>
            <a:r>
              <a:rPr lang="en-US" dirty="0"/>
              <a:t>From within Nano:</a:t>
            </a:r>
          </a:p>
          <a:p>
            <a:pPr lvl="1"/>
            <a:r>
              <a:rPr lang="en-US" dirty="0" err="1">
                <a:solidFill>
                  <a:srgbClr val="0070C0"/>
                </a:solidFill>
              </a:rPr>
              <a:t>Ctrl+o</a:t>
            </a:r>
            <a:r>
              <a:rPr lang="en-US" dirty="0"/>
              <a:t>  save (need to confirm filename)</a:t>
            </a:r>
          </a:p>
          <a:p>
            <a:pPr lvl="1"/>
            <a:r>
              <a:rPr lang="en-US" dirty="0" err="1">
                <a:solidFill>
                  <a:srgbClr val="0070C0"/>
                </a:solidFill>
              </a:rPr>
              <a:t>Ctrl+x</a:t>
            </a:r>
            <a:r>
              <a:rPr lang="en-US" dirty="0">
                <a:solidFill>
                  <a:srgbClr val="0070C0"/>
                </a:solidFill>
              </a:rPr>
              <a:t>  </a:t>
            </a:r>
            <a:r>
              <a:rPr lang="en-US" dirty="0"/>
              <a:t>exit</a:t>
            </a:r>
          </a:p>
          <a:p>
            <a:pPr lvl="1"/>
            <a:r>
              <a:rPr lang="en-US" dirty="0" err="1">
                <a:solidFill>
                  <a:srgbClr val="0070C0"/>
                </a:solidFill>
              </a:rPr>
              <a:t>Ctrl+k</a:t>
            </a:r>
            <a:r>
              <a:rPr lang="en-US" dirty="0">
                <a:solidFill>
                  <a:srgbClr val="0070C0"/>
                </a:solidFill>
              </a:rPr>
              <a:t>  </a:t>
            </a:r>
            <a:r>
              <a:rPr lang="en-US" dirty="0"/>
              <a:t>cut</a:t>
            </a:r>
          </a:p>
          <a:p>
            <a:pPr lvl="1"/>
            <a:r>
              <a:rPr lang="en-US" dirty="0" err="1">
                <a:solidFill>
                  <a:srgbClr val="0070C0"/>
                </a:solidFill>
              </a:rPr>
              <a:t>Ctrl+u</a:t>
            </a:r>
            <a:r>
              <a:rPr lang="en-US" dirty="0">
                <a:solidFill>
                  <a:srgbClr val="0070C0"/>
                </a:solidFill>
              </a:rPr>
              <a:t>  </a:t>
            </a:r>
            <a:r>
              <a:rPr lang="en-US" dirty="0"/>
              <a:t>paste</a:t>
            </a:r>
          </a:p>
          <a:p>
            <a:endParaRPr lang="en-US" dirty="0"/>
          </a:p>
          <a:p>
            <a:r>
              <a:rPr lang="en-US" dirty="0"/>
              <a:t>Other population Linux editors: vi, emacs</a:t>
            </a:r>
          </a:p>
        </p:txBody>
      </p:sp>
      <p:sp>
        <p:nvSpPr>
          <p:cNvPr id="4" name="Date Placeholder 3">
            <a:extLst>
              <a:ext uri="{FF2B5EF4-FFF2-40B4-BE49-F238E27FC236}">
                <a16:creationId xmlns:a16="http://schemas.microsoft.com/office/drawing/2014/main" id="{D81A531F-51CE-1D4D-BEBB-17FCA2333780}"/>
              </a:ext>
            </a:extLst>
          </p:cNvPr>
          <p:cNvSpPr>
            <a:spLocks noGrp="1"/>
          </p:cNvSpPr>
          <p:nvPr>
            <p:ph type="dt" sz="half" idx="10"/>
          </p:nvPr>
        </p:nvSpPr>
        <p:spPr/>
        <p:txBody>
          <a:bodyPr/>
          <a:lstStyle/>
          <a:p>
            <a:r>
              <a:rPr lang="en-US"/>
              <a:t>9/27/19</a:t>
            </a:r>
          </a:p>
        </p:txBody>
      </p:sp>
      <p:sp>
        <p:nvSpPr>
          <p:cNvPr id="5" name="Slide Number Placeholder 4">
            <a:extLst>
              <a:ext uri="{FF2B5EF4-FFF2-40B4-BE49-F238E27FC236}">
                <a16:creationId xmlns:a16="http://schemas.microsoft.com/office/drawing/2014/main" id="{225D019C-E5A8-AA4A-B70B-627EB3AC3383}"/>
              </a:ext>
            </a:extLst>
          </p:cNvPr>
          <p:cNvSpPr>
            <a:spLocks noGrp="1"/>
          </p:cNvSpPr>
          <p:nvPr>
            <p:ph type="sldNum" sz="quarter" idx="12"/>
          </p:nvPr>
        </p:nvSpPr>
        <p:spPr/>
        <p:txBody>
          <a:bodyPr/>
          <a:lstStyle/>
          <a:p>
            <a:fld id="{DD321DBF-325B-3546-BAAF-4F6E3B3181FF}" type="slidenum">
              <a:rPr lang="en-US" smtClean="0"/>
              <a:t>10</a:t>
            </a:fld>
            <a:endParaRPr lang="en-US"/>
          </a:p>
        </p:txBody>
      </p:sp>
      <p:sp>
        <p:nvSpPr>
          <p:cNvPr id="6" name="Footer Placeholder 5">
            <a:extLst>
              <a:ext uri="{FF2B5EF4-FFF2-40B4-BE49-F238E27FC236}">
                <a16:creationId xmlns:a16="http://schemas.microsoft.com/office/drawing/2014/main" id="{36545040-21F6-BF4C-89BC-4DCE740F5BCA}"/>
              </a:ext>
            </a:extLst>
          </p:cNvPr>
          <p:cNvSpPr>
            <a:spLocks noGrp="1"/>
          </p:cNvSpPr>
          <p:nvPr>
            <p:ph type="ftr" sz="quarter" idx="11"/>
          </p:nvPr>
        </p:nvSpPr>
        <p:spPr/>
        <p:txBody>
          <a:bodyPr/>
          <a:lstStyle/>
          <a:p>
            <a:r>
              <a:rPr lang="en-US"/>
              <a:t>CMU - Linux</a:t>
            </a:r>
          </a:p>
        </p:txBody>
      </p:sp>
    </p:spTree>
    <p:extLst>
      <p:ext uri="{BB962C8B-B14F-4D97-AF65-F5344CB8AC3E}">
        <p14:creationId xmlns:p14="http://schemas.microsoft.com/office/powerpoint/2010/main" val="107391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The Linux Filesystem</a:t>
            </a:r>
            <a:endParaRPr lang="en-US" dirty="0"/>
          </a:p>
        </p:txBody>
      </p:sp>
      <p:sp>
        <p:nvSpPr>
          <p:cNvPr id="7" name="Content Placeholder 6">
            <a:extLst>
              <a:ext uri="{FF2B5EF4-FFF2-40B4-BE49-F238E27FC236}">
                <a16:creationId xmlns:a16="http://schemas.microsoft.com/office/drawing/2014/main" id="{D0021448-611A-924A-969F-A623AAEB36DF}"/>
              </a:ext>
            </a:extLst>
          </p:cNvPr>
          <p:cNvSpPr>
            <a:spLocks noGrp="1"/>
          </p:cNvSpPr>
          <p:nvPr>
            <p:ph idx="1"/>
          </p:nvPr>
        </p:nvSpPr>
        <p:spPr/>
        <p:txBody>
          <a:bodyPr>
            <a:normAutofit fontScale="92500" lnSpcReduction="20000"/>
          </a:bodyPr>
          <a:lstStyle/>
          <a:p>
            <a:pPr marL="225810" indent="-214603">
              <a:lnSpc>
                <a:spcPct val="110000"/>
              </a:lnSpc>
              <a:spcBef>
                <a:spcPts val="649"/>
              </a:spcBef>
              <a:buClr>
                <a:schemeClr val="tx1"/>
              </a:buClr>
              <a:tabLst>
                <a:tab pos="226371" algn="l"/>
              </a:tabLst>
            </a:pPr>
            <a:r>
              <a:rPr lang="en-US" dirty="0">
                <a:solidFill>
                  <a:srgbClr val="2F2B20"/>
                </a:solidFill>
                <a:cs typeface="Arial"/>
              </a:rPr>
              <a:t>System </a:t>
            </a:r>
            <a:r>
              <a:rPr lang="en-US" spc="35" dirty="0">
                <a:solidFill>
                  <a:srgbClr val="2F2B20"/>
                </a:solidFill>
                <a:cs typeface="Arial"/>
              </a:rPr>
              <a:t>of </a:t>
            </a:r>
            <a:r>
              <a:rPr lang="en-US" dirty="0">
                <a:solidFill>
                  <a:srgbClr val="2F2B20"/>
                </a:solidFill>
                <a:cs typeface="Arial"/>
              </a:rPr>
              <a:t>arranging files </a:t>
            </a:r>
            <a:r>
              <a:rPr lang="en-US" spc="13" dirty="0">
                <a:solidFill>
                  <a:srgbClr val="2F2B20"/>
                </a:solidFill>
                <a:cs typeface="Arial"/>
              </a:rPr>
              <a:t>on</a:t>
            </a:r>
            <a:r>
              <a:rPr lang="en-US" spc="-93" dirty="0">
                <a:solidFill>
                  <a:srgbClr val="2F2B20"/>
                </a:solidFill>
                <a:cs typeface="Arial"/>
              </a:rPr>
              <a:t> </a:t>
            </a:r>
            <a:r>
              <a:rPr lang="en-US" spc="26" dirty="0">
                <a:solidFill>
                  <a:srgbClr val="2F2B20"/>
                </a:solidFill>
                <a:cs typeface="Arial"/>
              </a:rPr>
              <a:t>disk</a:t>
            </a:r>
            <a:endParaRPr lang="en-US" dirty="0">
              <a:cs typeface="Arial"/>
            </a:endParaRPr>
          </a:p>
          <a:p>
            <a:pPr marL="225810" marR="4483" indent="-214603">
              <a:lnSpc>
                <a:spcPct val="110000"/>
              </a:lnSpc>
              <a:spcBef>
                <a:spcPts val="565"/>
              </a:spcBef>
              <a:buClr>
                <a:schemeClr val="tx1"/>
              </a:buClr>
              <a:tabLst>
                <a:tab pos="226371" algn="l"/>
              </a:tabLst>
            </a:pPr>
            <a:r>
              <a:rPr lang="en-US" spc="9" dirty="0">
                <a:solidFill>
                  <a:srgbClr val="2F2B20"/>
                </a:solidFill>
                <a:cs typeface="Arial"/>
              </a:rPr>
              <a:t>Consists </a:t>
            </a:r>
            <a:r>
              <a:rPr lang="en-US" spc="35" dirty="0">
                <a:solidFill>
                  <a:srgbClr val="2F2B20"/>
                </a:solidFill>
                <a:cs typeface="Arial"/>
              </a:rPr>
              <a:t>of </a:t>
            </a:r>
            <a:r>
              <a:rPr lang="en-US" spc="9" dirty="0">
                <a:solidFill>
                  <a:srgbClr val="2F2B20"/>
                </a:solidFill>
                <a:cs typeface="Arial"/>
              </a:rPr>
              <a:t>directories </a:t>
            </a:r>
            <a:r>
              <a:rPr lang="en-US" spc="-26" dirty="0">
                <a:solidFill>
                  <a:srgbClr val="2F2B20"/>
                </a:solidFill>
                <a:cs typeface="Arial"/>
              </a:rPr>
              <a:t>(folders) </a:t>
            </a:r>
            <a:r>
              <a:rPr lang="en-US" spc="22" dirty="0">
                <a:solidFill>
                  <a:srgbClr val="2F2B20"/>
                </a:solidFill>
                <a:cs typeface="Arial"/>
              </a:rPr>
              <a:t>that </a:t>
            </a:r>
            <a:r>
              <a:rPr lang="en-US" spc="9" dirty="0">
                <a:solidFill>
                  <a:srgbClr val="2F2B20"/>
                </a:solidFill>
                <a:cs typeface="Arial"/>
              </a:rPr>
              <a:t>can </a:t>
            </a:r>
            <a:r>
              <a:rPr lang="en-US" spc="22" dirty="0">
                <a:solidFill>
                  <a:srgbClr val="2F2B20"/>
                </a:solidFill>
                <a:cs typeface="Arial"/>
              </a:rPr>
              <a:t>contain </a:t>
            </a:r>
            <a:r>
              <a:rPr lang="en-US" dirty="0">
                <a:solidFill>
                  <a:srgbClr val="2F2B20"/>
                </a:solidFill>
                <a:cs typeface="Arial"/>
              </a:rPr>
              <a:t>files</a:t>
            </a:r>
            <a:r>
              <a:rPr lang="en-US" spc="-128" dirty="0">
                <a:solidFill>
                  <a:srgbClr val="2F2B20"/>
                </a:solidFill>
                <a:cs typeface="Arial"/>
              </a:rPr>
              <a:t> </a:t>
            </a:r>
            <a:r>
              <a:rPr lang="en-US" spc="22" dirty="0">
                <a:solidFill>
                  <a:srgbClr val="2F2B20"/>
                </a:solidFill>
                <a:cs typeface="Arial"/>
              </a:rPr>
              <a:t>or </a:t>
            </a:r>
            <a:r>
              <a:rPr lang="en-US" spc="9" dirty="0">
                <a:solidFill>
                  <a:srgbClr val="2F2B20"/>
                </a:solidFill>
                <a:cs typeface="Arial"/>
              </a:rPr>
              <a:t>other</a:t>
            </a:r>
            <a:r>
              <a:rPr lang="en-US" spc="-13" dirty="0">
                <a:solidFill>
                  <a:srgbClr val="2F2B20"/>
                </a:solidFill>
                <a:cs typeface="Arial"/>
              </a:rPr>
              <a:t> </a:t>
            </a:r>
            <a:r>
              <a:rPr lang="en-US" spc="9" dirty="0">
                <a:solidFill>
                  <a:srgbClr val="2F2B20"/>
                </a:solidFill>
                <a:cs typeface="Arial"/>
              </a:rPr>
              <a:t>directories</a:t>
            </a:r>
            <a:endParaRPr lang="en-US" dirty="0">
              <a:cs typeface="Arial"/>
            </a:endParaRPr>
          </a:p>
          <a:p>
            <a:pPr marL="225810" indent="-214603">
              <a:lnSpc>
                <a:spcPct val="110000"/>
              </a:lnSpc>
              <a:spcBef>
                <a:spcPts val="543"/>
              </a:spcBef>
              <a:buClr>
                <a:schemeClr val="tx1"/>
              </a:buClr>
              <a:tabLst>
                <a:tab pos="226371" algn="l"/>
              </a:tabLst>
            </a:pPr>
            <a:r>
              <a:rPr lang="en-US" spc="-13" dirty="0">
                <a:solidFill>
                  <a:srgbClr val="2F2B20"/>
                </a:solidFill>
                <a:cs typeface="Arial"/>
              </a:rPr>
              <a:t>Levels </a:t>
            </a:r>
            <a:r>
              <a:rPr lang="en-US" dirty="0">
                <a:solidFill>
                  <a:srgbClr val="2F2B20"/>
                </a:solidFill>
                <a:cs typeface="Arial"/>
              </a:rPr>
              <a:t>in </a:t>
            </a:r>
            <a:r>
              <a:rPr lang="en-US" spc="4" dirty="0">
                <a:solidFill>
                  <a:srgbClr val="2F2B20"/>
                </a:solidFill>
                <a:cs typeface="Arial"/>
              </a:rPr>
              <a:t>full </a:t>
            </a:r>
            <a:r>
              <a:rPr lang="en-US" spc="22" dirty="0">
                <a:solidFill>
                  <a:srgbClr val="2F2B20"/>
                </a:solidFill>
                <a:cs typeface="Arial"/>
              </a:rPr>
              <a:t>paths </a:t>
            </a:r>
            <a:r>
              <a:rPr lang="en-US" dirty="0">
                <a:solidFill>
                  <a:srgbClr val="2F2B20"/>
                </a:solidFill>
                <a:cs typeface="Arial"/>
              </a:rPr>
              <a:t>separated </a:t>
            </a:r>
            <a:r>
              <a:rPr lang="en-US" spc="44" dirty="0">
                <a:solidFill>
                  <a:srgbClr val="2F2B20"/>
                </a:solidFill>
                <a:cs typeface="Arial"/>
              </a:rPr>
              <a:t>by </a:t>
            </a:r>
            <a:r>
              <a:rPr lang="en-US" i="1" spc="13" dirty="0">
                <a:solidFill>
                  <a:srgbClr val="2F2B20"/>
                </a:solidFill>
                <a:cs typeface="Arial"/>
              </a:rPr>
              <a:t>forward </a:t>
            </a:r>
            <a:r>
              <a:rPr lang="en-US" spc="-13" dirty="0">
                <a:solidFill>
                  <a:srgbClr val="2F2B20"/>
                </a:solidFill>
                <a:cs typeface="Arial"/>
              </a:rPr>
              <a:t>slashes,</a:t>
            </a:r>
            <a:r>
              <a:rPr lang="en-US" spc="-128" dirty="0">
                <a:solidFill>
                  <a:srgbClr val="2F2B20"/>
                </a:solidFill>
                <a:cs typeface="Arial"/>
              </a:rPr>
              <a:t> </a:t>
            </a:r>
            <a:r>
              <a:rPr lang="en-US" spc="-4" dirty="0">
                <a:solidFill>
                  <a:srgbClr val="2F2B20"/>
                </a:solidFill>
                <a:cs typeface="Arial"/>
              </a:rPr>
              <a:t>e.g.</a:t>
            </a:r>
            <a:endParaRPr lang="en-US" dirty="0">
              <a:cs typeface="Arial"/>
            </a:endParaRPr>
          </a:p>
          <a:p>
            <a:pPr marL="248224">
              <a:lnSpc>
                <a:spcPct val="110000"/>
              </a:lnSpc>
              <a:spcBef>
                <a:spcPts val="534"/>
              </a:spcBef>
              <a:buClr>
                <a:schemeClr val="tx1"/>
              </a:buClr>
            </a:pPr>
            <a:r>
              <a:rPr lang="en-US" spc="9" dirty="0">
                <a:solidFill>
                  <a:srgbClr val="2F2B20"/>
                </a:solidFill>
                <a:cs typeface="Arial"/>
              </a:rPr>
              <a:t>/home/user/scripts/</a:t>
            </a:r>
            <a:r>
              <a:rPr lang="en-US" spc="9" dirty="0" err="1">
                <a:solidFill>
                  <a:srgbClr val="2F2B20"/>
                </a:solidFill>
                <a:cs typeface="Arial"/>
              </a:rPr>
              <a:t>analyze_data.sh</a:t>
            </a:r>
            <a:endParaRPr lang="en-US" dirty="0">
              <a:cs typeface="Arial"/>
            </a:endParaRPr>
          </a:p>
          <a:p>
            <a:pPr marL="225810" indent="-214603">
              <a:lnSpc>
                <a:spcPct val="110000"/>
              </a:lnSpc>
              <a:spcBef>
                <a:spcPts val="565"/>
              </a:spcBef>
              <a:buClr>
                <a:schemeClr val="tx1"/>
              </a:buClr>
              <a:tabLst>
                <a:tab pos="226371" algn="l"/>
              </a:tabLst>
            </a:pPr>
            <a:r>
              <a:rPr lang="en-US" dirty="0">
                <a:solidFill>
                  <a:srgbClr val="2F2B20"/>
                </a:solidFill>
                <a:cs typeface="Arial"/>
              </a:rPr>
              <a:t>Case-sensitive; </a:t>
            </a:r>
            <a:r>
              <a:rPr lang="en-US" spc="9" dirty="0">
                <a:solidFill>
                  <a:srgbClr val="2F2B20"/>
                </a:solidFill>
                <a:cs typeface="Arial"/>
              </a:rPr>
              <a:t>spaces </a:t>
            </a:r>
            <a:r>
              <a:rPr lang="en-US" dirty="0">
                <a:solidFill>
                  <a:srgbClr val="2F2B20"/>
                </a:solidFill>
                <a:cs typeface="Arial"/>
              </a:rPr>
              <a:t>in </a:t>
            </a:r>
            <a:r>
              <a:rPr lang="en-US" spc="-9" dirty="0">
                <a:solidFill>
                  <a:srgbClr val="2F2B20"/>
                </a:solidFill>
                <a:cs typeface="Arial"/>
              </a:rPr>
              <a:t>names</a:t>
            </a:r>
            <a:r>
              <a:rPr lang="en-US" spc="-62" dirty="0">
                <a:solidFill>
                  <a:srgbClr val="2F2B20"/>
                </a:solidFill>
                <a:cs typeface="Arial"/>
              </a:rPr>
              <a:t> </a:t>
            </a:r>
            <a:r>
              <a:rPr lang="en-US" spc="22" dirty="0">
                <a:solidFill>
                  <a:srgbClr val="2F2B20"/>
                </a:solidFill>
                <a:cs typeface="Arial"/>
              </a:rPr>
              <a:t>discouraged</a:t>
            </a:r>
            <a:endParaRPr lang="en-US" dirty="0">
              <a:cs typeface="Arial"/>
            </a:endParaRPr>
          </a:p>
          <a:p>
            <a:pPr marL="225810" indent="-214603">
              <a:lnSpc>
                <a:spcPct val="110000"/>
              </a:lnSpc>
              <a:spcBef>
                <a:spcPts val="534"/>
              </a:spcBef>
              <a:buClr>
                <a:schemeClr val="tx1"/>
              </a:buClr>
              <a:tabLst>
                <a:tab pos="226371" algn="l"/>
              </a:tabLst>
            </a:pPr>
            <a:r>
              <a:rPr lang="en-US" dirty="0">
                <a:solidFill>
                  <a:srgbClr val="2F2B20"/>
                </a:solidFill>
                <a:cs typeface="Arial"/>
              </a:rPr>
              <a:t>Some</a:t>
            </a:r>
            <a:r>
              <a:rPr lang="en-US" spc="-18" dirty="0">
                <a:solidFill>
                  <a:srgbClr val="2F2B20"/>
                </a:solidFill>
                <a:cs typeface="Arial"/>
              </a:rPr>
              <a:t> </a:t>
            </a:r>
            <a:r>
              <a:rPr lang="en-US" spc="9" dirty="0">
                <a:solidFill>
                  <a:srgbClr val="2F2B20"/>
                </a:solidFill>
                <a:cs typeface="Arial"/>
              </a:rPr>
              <a:t>shorthand:</a:t>
            </a:r>
            <a:endParaRPr lang="en-US" dirty="0">
              <a:cs typeface="Arial"/>
            </a:endParaRPr>
          </a:p>
          <a:p>
            <a:pPr marL="457200" lvl="1" indent="0">
              <a:lnSpc>
                <a:spcPct val="110000"/>
              </a:lnSpc>
              <a:spcBef>
                <a:spcPts val="565"/>
              </a:spcBef>
              <a:buClr>
                <a:schemeClr val="tx1"/>
              </a:buClr>
              <a:buNone/>
              <a:tabLst>
                <a:tab pos="762601" algn="l"/>
              </a:tabLst>
            </a:pPr>
            <a:r>
              <a:rPr lang="en-US" dirty="0">
                <a:solidFill>
                  <a:srgbClr val="2F2B20"/>
                </a:solidFill>
                <a:cs typeface="Arial"/>
              </a:rPr>
              <a:t>.	</a:t>
            </a:r>
            <a:r>
              <a:rPr lang="en-US" spc="-31" dirty="0">
                <a:solidFill>
                  <a:srgbClr val="2F2B20"/>
                </a:solidFill>
                <a:cs typeface="Arial"/>
              </a:rPr>
              <a:t>(the </a:t>
            </a:r>
            <a:r>
              <a:rPr lang="en-US" spc="9" dirty="0">
                <a:solidFill>
                  <a:srgbClr val="2F2B20"/>
                </a:solidFill>
                <a:cs typeface="Arial"/>
              </a:rPr>
              <a:t>current</a:t>
            </a:r>
            <a:r>
              <a:rPr lang="en-US" dirty="0">
                <a:solidFill>
                  <a:srgbClr val="2F2B20"/>
                </a:solidFill>
                <a:cs typeface="Arial"/>
              </a:rPr>
              <a:t> directory)</a:t>
            </a:r>
            <a:endParaRPr lang="en-US" dirty="0">
              <a:cs typeface="Arial"/>
            </a:endParaRPr>
          </a:p>
          <a:p>
            <a:pPr marL="457200" lvl="1" indent="0">
              <a:lnSpc>
                <a:spcPct val="110000"/>
              </a:lnSpc>
              <a:spcBef>
                <a:spcPts val="538"/>
              </a:spcBef>
              <a:buClr>
                <a:schemeClr val="tx1"/>
              </a:buClr>
              <a:buNone/>
              <a:tabLst>
                <a:tab pos="762601" algn="l"/>
              </a:tabLst>
            </a:pPr>
            <a:r>
              <a:rPr lang="en-US" dirty="0">
                <a:solidFill>
                  <a:srgbClr val="2F2B20"/>
                </a:solidFill>
                <a:cs typeface="Arial"/>
              </a:rPr>
              <a:t>..	</a:t>
            </a:r>
            <a:r>
              <a:rPr lang="en-US" spc="-31" dirty="0">
                <a:solidFill>
                  <a:srgbClr val="2F2B20"/>
                </a:solidFill>
                <a:cs typeface="Arial"/>
              </a:rPr>
              <a:t>(the </a:t>
            </a:r>
            <a:r>
              <a:rPr lang="en-US" spc="22" dirty="0">
                <a:solidFill>
                  <a:srgbClr val="2F2B20"/>
                </a:solidFill>
                <a:cs typeface="Arial"/>
              </a:rPr>
              <a:t>directory </a:t>
            </a:r>
            <a:r>
              <a:rPr lang="en-US" dirty="0">
                <a:solidFill>
                  <a:srgbClr val="2F2B20"/>
                </a:solidFill>
                <a:cs typeface="Arial"/>
              </a:rPr>
              <a:t>one </a:t>
            </a:r>
            <a:r>
              <a:rPr lang="en-US" spc="-18" dirty="0">
                <a:solidFill>
                  <a:srgbClr val="2F2B20"/>
                </a:solidFill>
                <a:cs typeface="Arial"/>
              </a:rPr>
              <a:t>level</a:t>
            </a:r>
            <a:r>
              <a:rPr lang="en-US" spc="-40" dirty="0">
                <a:solidFill>
                  <a:srgbClr val="2F2B20"/>
                </a:solidFill>
                <a:cs typeface="Arial"/>
              </a:rPr>
              <a:t> </a:t>
            </a:r>
            <a:r>
              <a:rPr lang="en-US" spc="-22" dirty="0">
                <a:solidFill>
                  <a:srgbClr val="2F2B20"/>
                </a:solidFill>
                <a:cs typeface="Arial"/>
              </a:rPr>
              <a:t>above)</a:t>
            </a:r>
            <a:endParaRPr lang="en-US" dirty="0">
              <a:cs typeface="Arial"/>
            </a:endParaRPr>
          </a:p>
          <a:p>
            <a:pPr marL="457200" lvl="1" indent="0">
              <a:lnSpc>
                <a:spcPct val="110000"/>
              </a:lnSpc>
              <a:spcBef>
                <a:spcPts val="534"/>
              </a:spcBef>
              <a:buClr>
                <a:schemeClr val="tx1"/>
              </a:buClr>
              <a:buNone/>
              <a:tabLst>
                <a:tab pos="762601" algn="l"/>
              </a:tabLst>
            </a:pPr>
            <a:r>
              <a:rPr lang="en-US" spc="44" dirty="0">
                <a:solidFill>
                  <a:srgbClr val="2F2B20"/>
                </a:solidFill>
                <a:cs typeface="Arial"/>
              </a:rPr>
              <a:t>~	</a:t>
            </a:r>
            <a:r>
              <a:rPr lang="en-US" spc="-22" dirty="0">
                <a:solidFill>
                  <a:srgbClr val="2F2B20"/>
                </a:solidFill>
                <a:cs typeface="Arial"/>
              </a:rPr>
              <a:t>(home</a:t>
            </a:r>
            <a:r>
              <a:rPr lang="en-US" spc="-18" dirty="0">
                <a:solidFill>
                  <a:srgbClr val="2F2B20"/>
                </a:solidFill>
                <a:cs typeface="Arial"/>
              </a:rPr>
              <a:t> </a:t>
            </a:r>
            <a:r>
              <a:rPr lang="en-US" dirty="0">
                <a:solidFill>
                  <a:srgbClr val="2F2B20"/>
                </a:solidFill>
                <a:cs typeface="Arial"/>
              </a:rPr>
              <a:t>directory)</a:t>
            </a:r>
            <a:endParaRPr lang="en-US" dirty="0">
              <a:cs typeface="Arial"/>
            </a:endParaRPr>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8" name="Slide Number Placeholder 7">
            <a:extLst>
              <a:ext uri="{FF2B5EF4-FFF2-40B4-BE49-F238E27FC236}">
                <a16:creationId xmlns:a16="http://schemas.microsoft.com/office/drawing/2014/main" id="{265872C0-1C5B-FA42-ABEE-2FEC5F7A8B8E}"/>
              </a:ext>
            </a:extLst>
          </p:cNvPr>
          <p:cNvSpPr>
            <a:spLocks noGrp="1"/>
          </p:cNvSpPr>
          <p:nvPr>
            <p:ph type="sldNum" sz="quarter" idx="12"/>
          </p:nvPr>
        </p:nvSpPr>
        <p:spPr/>
        <p:txBody>
          <a:bodyPr/>
          <a:lstStyle/>
          <a:p>
            <a:fld id="{DD321DBF-325B-3546-BAAF-4F6E3B3181FF}" type="slidenum">
              <a:rPr lang="en-US" smtClean="0"/>
              <a:t>11</a:t>
            </a:fld>
            <a:endParaRPr lang="en-US"/>
          </a:p>
        </p:txBody>
      </p:sp>
    </p:spTree>
    <p:extLst>
      <p:ext uri="{BB962C8B-B14F-4D97-AF65-F5344CB8AC3E}">
        <p14:creationId xmlns:p14="http://schemas.microsoft.com/office/powerpoint/2010/main" val="233705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219487" y="429728"/>
            <a:ext cx="2531409" cy="676754"/>
          </a:xfrm>
          <a:prstGeom prst="rect">
            <a:avLst/>
          </a:prstGeom>
        </p:spPr>
        <p:txBody>
          <a:bodyPr vert="horz" wrap="square" lIns="0" tIns="11206" rIns="0" bIns="0" rtlCol="0">
            <a:spAutoFit/>
          </a:bodyPr>
          <a:lstStyle/>
          <a:p>
            <a:pPr marL="11206">
              <a:spcBef>
                <a:spcPts val="88"/>
              </a:spcBef>
            </a:pPr>
            <a:r>
              <a:rPr sz="4324" spc="-97" dirty="0">
                <a:latin typeface="Arial"/>
                <a:cs typeface="Arial"/>
              </a:rPr>
              <a:t>Filesystem</a:t>
            </a:r>
            <a:endParaRPr sz="4324" dirty="0">
              <a:latin typeface="Arial"/>
              <a:cs typeface="Arial"/>
            </a:endParaRPr>
          </a:p>
        </p:txBody>
      </p:sp>
      <p:sp>
        <p:nvSpPr>
          <p:cNvPr id="7" name="object 7"/>
          <p:cNvSpPr/>
          <p:nvPr/>
        </p:nvSpPr>
        <p:spPr>
          <a:xfrm>
            <a:off x="2863453" y="1993538"/>
            <a:ext cx="0" cy="298637"/>
          </a:xfrm>
          <a:custGeom>
            <a:avLst/>
            <a:gdLst/>
            <a:ahLst/>
            <a:cxnLst/>
            <a:rect l="l" t="t" r="r" b="b"/>
            <a:pathLst>
              <a:path h="338455">
                <a:moveTo>
                  <a:pt x="0" y="0"/>
                </a:moveTo>
                <a:lnTo>
                  <a:pt x="0" y="338216"/>
                </a:lnTo>
              </a:path>
            </a:pathLst>
          </a:custGeom>
          <a:ln w="45402">
            <a:solidFill>
              <a:srgbClr val="000000"/>
            </a:solidFill>
          </a:ln>
        </p:spPr>
        <p:txBody>
          <a:bodyPr wrap="square" lIns="0" tIns="0" rIns="0" bIns="0" rtlCol="0"/>
          <a:lstStyle/>
          <a:p>
            <a:endParaRPr sz="1588"/>
          </a:p>
        </p:txBody>
      </p:sp>
      <p:sp>
        <p:nvSpPr>
          <p:cNvPr id="8" name="object 8"/>
          <p:cNvSpPr/>
          <p:nvPr/>
        </p:nvSpPr>
        <p:spPr>
          <a:xfrm>
            <a:off x="4022212" y="2019801"/>
            <a:ext cx="0" cy="272303"/>
          </a:xfrm>
          <a:custGeom>
            <a:avLst/>
            <a:gdLst/>
            <a:ahLst/>
            <a:cxnLst/>
            <a:rect l="l" t="t" r="r" b="b"/>
            <a:pathLst>
              <a:path h="308610">
                <a:moveTo>
                  <a:pt x="0" y="0"/>
                </a:moveTo>
                <a:lnTo>
                  <a:pt x="0" y="308451"/>
                </a:lnTo>
              </a:path>
            </a:pathLst>
          </a:custGeom>
          <a:ln w="47783">
            <a:solidFill>
              <a:srgbClr val="000000"/>
            </a:solidFill>
          </a:ln>
        </p:spPr>
        <p:txBody>
          <a:bodyPr wrap="square" lIns="0" tIns="0" rIns="0" bIns="0" rtlCol="0"/>
          <a:lstStyle/>
          <a:p>
            <a:endParaRPr sz="1588"/>
          </a:p>
        </p:txBody>
      </p:sp>
      <p:sp>
        <p:nvSpPr>
          <p:cNvPr id="9" name="object 9"/>
          <p:cNvSpPr/>
          <p:nvPr/>
        </p:nvSpPr>
        <p:spPr>
          <a:xfrm>
            <a:off x="4022212" y="2586119"/>
            <a:ext cx="0" cy="319368"/>
          </a:xfrm>
          <a:custGeom>
            <a:avLst/>
            <a:gdLst/>
            <a:ahLst/>
            <a:cxnLst/>
            <a:rect l="l" t="t" r="r" b="b"/>
            <a:pathLst>
              <a:path h="361950">
                <a:moveTo>
                  <a:pt x="0" y="0"/>
                </a:moveTo>
                <a:lnTo>
                  <a:pt x="0" y="361950"/>
                </a:lnTo>
              </a:path>
            </a:pathLst>
          </a:custGeom>
          <a:ln w="47783">
            <a:solidFill>
              <a:srgbClr val="000000"/>
            </a:solidFill>
          </a:ln>
        </p:spPr>
        <p:txBody>
          <a:bodyPr wrap="square" lIns="0" tIns="0" rIns="0" bIns="0" rtlCol="0"/>
          <a:lstStyle/>
          <a:p>
            <a:endParaRPr sz="1588"/>
          </a:p>
        </p:txBody>
      </p:sp>
      <p:sp>
        <p:nvSpPr>
          <p:cNvPr id="10" name="object 10"/>
          <p:cNvSpPr/>
          <p:nvPr/>
        </p:nvSpPr>
        <p:spPr>
          <a:xfrm>
            <a:off x="4022212" y="3199641"/>
            <a:ext cx="0" cy="319368"/>
          </a:xfrm>
          <a:custGeom>
            <a:avLst/>
            <a:gdLst/>
            <a:ahLst/>
            <a:cxnLst/>
            <a:rect l="l" t="t" r="r" b="b"/>
            <a:pathLst>
              <a:path h="361950">
                <a:moveTo>
                  <a:pt x="0" y="0"/>
                </a:moveTo>
                <a:lnTo>
                  <a:pt x="0" y="361950"/>
                </a:lnTo>
              </a:path>
            </a:pathLst>
          </a:custGeom>
          <a:ln w="47783">
            <a:solidFill>
              <a:srgbClr val="000000"/>
            </a:solidFill>
          </a:ln>
        </p:spPr>
        <p:txBody>
          <a:bodyPr wrap="square" lIns="0" tIns="0" rIns="0" bIns="0" rtlCol="0"/>
          <a:lstStyle/>
          <a:p>
            <a:endParaRPr sz="1588"/>
          </a:p>
        </p:txBody>
      </p:sp>
      <p:sp>
        <p:nvSpPr>
          <p:cNvPr id="11" name="object 11"/>
          <p:cNvSpPr/>
          <p:nvPr/>
        </p:nvSpPr>
        <p:spPr>
          <a:xfrm>
            <a:off x="5751420" y="2586119"/>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2" name="object 12"/>
          <p:cNvSpPr/>
          <p:nvPr/>
        </p:nvSpPr>
        <p:spPr>
          <a:xfrm>
            <a:off x="5751420" y="3199641"/>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3" name="object 13"/>
          <p:cNvSpPr/>
          <p:nvPr/>
        </p:nvSpPr>
        <p:spPr>
          <a:xfrm>
            <a:off x="5751420" y="3813163"/>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4" name="object 14"/>
          <p:cNvSpPr/>
          <p:nvPr/>
        </p:nvSpPr>
        <p:spPr>
          <a:xfrm>
            <a:off x="5751420" y="4426685"/>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5" name="object 15"/>
          <p:cNvSpPr/>
          <p:nvPr/>
        </p:nvSpPr>
        <p:spPr>
          <a:xfrm>
            <a:off x="5751420" y="5040208"/>
            <a:ext cx="0" cy="434787"/>
          </a:xfrm>
          <a:custGeom>
            <a:avLst/>
            <a:gdLst/>
            <a:ahLst/>
            <a:cxnLst/>
            <a:rect l="l" t="t" r="r" b="b"/>
            <a:pathLst>
              <a:path h="492760">
                <a:moveTo>
                  <a:pt x="0" y="0"/>
                </a:moveTo>
                <a:lnTo>
                  <a:pt x="0" y="492578"/>
                </a:lnTo>
              </a:path>
            </a:pathLst>
          </a:custGeom>
          <a:ln w="59689">
            <a:solidFill>
              <a:srgbClr val="000000"/>
            </a:solidFill>
          </a:ln>
        </p:spPr>
        <p:txBody>
          <a:bodyPr wrap="square" lIns="0" tIns="0" rIns="0" bIns="0" rtlCol="0"/>
          <a:lstStyle/>
          <a:p>
            <a:endParaRPr sz="1588"/>
          </a:p>
        </p:txBody>
      </p:sp>
      <p:sp>
        <p:nvSpPr>
          <p:cNvPr id="16" name="object 16"/>
          <p:cNvSpPr/>
          <p:nvPr/>
        </p:nvSpPr>
        <p:spPr>
          <a:xfrm>
            <a:off x="5498353" y="1536501"/>
            <a:ext cx="455705" cy="511735"/>
          </a:xfrm>
          <a:prstGeom prst="rect">
            <a:avLst/>
          </a:prstGeom>
          <a:blipFill>
            <a:blip r:embed="rId2" cstate="print"/>
            <a:stretch>
              <a:fillRect/>
            </a:stretch>
          </a:blipFill>
        </p:spPr>
        <p:txBody>
          <a:bodyPr wrap="square" lIns="0" tIns="0" rIns="0" bIns="0" rtlCol="0"/>
          <a:lstStyle/>
          <a:p>
            <a:endParaRPr sz="1588"/>
          </a:p>
        </p:txBody>
      </p:sp>
      <p:sp>
        <p:nvSpPr>
          <p:cNvPr id="17" name="object 17"/>
          <p:cNvSpPr/>
          <p:nvPr/>
        </p:nvSpPr>
        <p:spPr>
          <a:xfrm>
            <a:off x="5412441" y="1562649"/>
            <a:ext cx="478117" cy="537882"/>
          </a:xfrm>
          <a:prstGeom prst="rect">
            <a:avLst/>
          </a:prstGeom>
          <a:blipFill>
            <a:blip r:embed="rId3" cstate="print"/>
            <a:stretch>
              <a:fillRect/>
            </a:stretch>
          </a:blipFill>
        </p:spPr>
        <p:txBody>
          <a:bodyPr wrap="square" lIns="0" tIns="0" rIns="0" bIns="0" rtlCol="0"/>
          <a:lstStyle/>
          <a:p>
            <a:endParaRPr sz="1588"/>
          </a:p>
        </p:txBody>
      </p:sp>
      <p:sp>
        <p:nvSpPr>
          <p:cNvPr id="18" name="object 18"/>
          <p:cNvSpPr/>
          <p:nvPr/>
        </p:nvSpPr>
        <p:spPr>
          <a:xfrm>
            <a:off x="5583329" y="1552376"/>
            <a:ext cx="361390" cy="418540"/>
          </a:xfrm>
          <a:custGeom>
            <a:avLst/>
            <a:gdLst/>
            <a:ahLst/>
            <a:cxnLst/>
            <a:rect l="l" t="t" r="r" b="b"/>
            <a:pathLst>
              <a:path w="409575" h="474344">
                <a:moveTo>
                  <a:pt x="0" y="474027"/>
                </a:moveTo>
                <a:lnTo>
                  <a:pt x="409575" y="474027"/>
                </a:lnTo>
                <a:lnTo>
                  <a:pt x="409575" y="0"/>
                </a:lnTo>
                <a:lnTo>
                  <a:pt x="0" y="0"/>
                </a:lnTo>
                <a:lnTo>
                  <a:pt x="0" y="474027"/>
                </a:lnTo>
                <a:close/>
              </a:path>
            </a:pathLst>
          </a:custGeom>
          <a:solidFill>
            <a:srgbClr val="FFFFFF"/>
          </a:solidFill>
        </p:spPr>
        <p:txBody>
          <a:bodyPr wrap="square" lIns="0" tIns="0" rIns="0" bIns="0" rtlCol="0"/>
          <a:lstStyle/>
          <a:p>
            <a:endParaRPr sz="1588"/>
          </a:p>
        </p:txBody>
      </p:sp>
      <p:sp>
        <p:nvSpPr>
          <p:cNvPr id="19" name="object 19"/>
          <p:cNvSpPr/>
          <p:nvPr/>
        </p:nvSpPr>
        <p:spPr>
          <a:xfrm>
            <a:off x="5583329" y="1552377"/>
            <a:ext cx="361390" cy="418540"/>
          </a:xfrm>
          <a:custGeom>
            <a:avLst/>
            <a:gdLst/>
            <a:ahLst/>
            <a:cxnLst/>
            <a:rect l="l" t="t" r="r" b="b"/>
            <a:pathLst>
              <a:path w="409575" h="474344">
                <a:moveTo>
                  <a:pt x="0" y="0"/>
                </a:moveTo>
                <a:lnTo>
                  <a:pt x="409575" y="0"/>
                </a:lnTo>
                <a:lnTo>
                  <a:pt x="409575" y="474027"/>
                </a:lnTo>
                <a:lnTo>
                  <a:pt x="0" y="474027"/>
                </a:lnTo>
                <a:lnTo>
                  <a:pt x="0" y="0"/>
                </a:lnTo>
                <a:close/>
              </a:path>
            </a:pathLst>
          </a:custGeom>
          <a:ln w="13546">
            <a:solidFill>
              <a:srgbClr val="000000"/>
            </a:solidFill>
          </a:ln>
        </p:spPr>
        <p:txBody>
          <a:bodyPr wrap="square" lIns="0" tIns="0" rIns="0" bIns="0" rtlCol="0"/>
          <a:lstStyle/>
          <a:p>
            <a:endParaRPr sz="1588"/>
          </a:p>
        </p:txBody>
      </p:sp>
      <p:sp>
        <p:nvSpPr>
          <p:cNvPr id="20" name="object 20"/>
          <p:cNvSpPr/>
          <p:nvPr/>
        </p:nvSpPr>
        <p:spPr>
          <a:xfrm>
            <a:off x="5487146" y="1570119"/>
            <a:ext cx="399676" cy="463176"/>
          </a:xfrm>
          <a:prstGeom prst="rect">
            <a:avLst/>
          </a:prstGeom>
          <a:blipFill>
            <a:blip r:embed="rId4" cstate="print"/>
            <a:stretch>
              <a:fillRect/>
            </a:stretch>
          </a:blipFill>
        </p:spPr>
        <p:txBody>
          <a:bodyPr wrap="square" lIns="0" tIns="0" rIns="0" bIns="0" rtlCol="0"/>
          <a:lstStyle/>
          <a:p>
            <a:endParaRPr sz="1588"/>
          </a:p>
        </p:txBody>
      </p:sp>
      <p:sp>
        <p:nvSpPr>
          <p:cNvPr id="21" name="object 21"/>
          <p:cNvSpPr txBox="1"/>
          <p:nvPr/>
        </p:nvSpPr>
        <p:spPr>
          <a:xfrm>
            <a:off x="5605740" y="1605955"/>
            <a:ext cx="143996"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a:t>
            </a:r>
            <a:endParaRPr sz="1588">
              <a:latin typeface="Courier New"/>
              <a:cs typeface="Courier New"/>
            </a:endParaRPr>
          </a:p>
        </p:txBody>
      </p:sp>
      <p:sp>
        <p:nvSpPr>
          <p:cNvPr id="22" name="object 22"/>
          <p:cNvSpPr/>
          <p:nvPr/>
        </p:nvSpPr>
        <p:spPr>
          <a:xfrm>
            <a:off x="2506382" y="2276089"/>
            <a:ext cx="758264" cy="388470"/>
          </a:xfrm>
          <a:prstGeom prst="rect">
            <a:avLst/>
          </a:prstGeom>
          <a:blipFill>
            <a:blip r:embed="rId5" cstate="print"/>
            <a:stretch>
              <a:fillRect/>
            </a:stretch>
          </a:blipFill>
        </p:spPr>
        <p:txBody>
          <a:bodyPr wrap="square" lIns="0" tIns="0" rIns="0" bIns="0" rtlCol="0"/>
          <a:lstStyle/>
          <a:p>
            <a:endParaRPr sz="1588"/>
          </a:p>
        </p:txBody>
      </p:sp>
      <p:sp>
        <p:nvSpPr>
          <p:cNvPr id="23" name="object 23"/>
          <p:cNvSpPr/>
          <p:nvPr/>
        </p:nvSpPr>
        <p:spPr>
          <a:xfrm>
            <a:off x="2420471" y="1636059"/>
            <a:ext cx="720911" cy="537882"/>
          </a:xfrm>
          <a:prstGeom prst="rect">
            <a:avLst/>
          </a:prstGeom>
          <a:blipFill>
            <a:blip r:embed="rId6" cstate="print"/>
            <a:stretch>
              <a:fillRect/>
            </a:stretch>
          </a:blipFill>
        </p:spPr>
        <p:txBody>
          <a:bodyPr wrap="square" lIns="0" tIns="0" rIns="0" bIns="0" rtlCol="0"/>
          <a:lstStyle/>
          <a:p>
            <a:endParaRPr sz="1588"/>
          </a:p>
        </p:txBody>
      </p:sp>
      <p:sp>
        <p:nvSpPr>
          <p:cNvPr id="24" name="object 24"/>
          <p:cNvSpPr/>
          <p:nvPr/>
        </p:nvSpPr>
        <p:spPr>
          <a:xfrm>
            <a:off x="2591360" y="2291965"/>
            <a:ext cx="663949" cy="294154"/>
          </a:xfrm>
          <a:custGeom>
            <a:avLst/>
            <a:gdLst/>
            <a:ahLst/>
            <a:cxnLst/>
            <a:rect l="l" t="t" r="r" b="b"/>
            <a:pathLst>
              <a:path w="752475" h="333375">
                <a:moveTo>
                  <a:pt x="0" y="333375"/>
                </a:moveTo>
                <a:lnTo>
                  <a:pt x="752474" y="333375"/>
                </a:lnTo>
                <a:lnTo>
                  <a:pt x="752474" y="0"/>
                </a:lnTo>
                <a:lnTo>
                  <a:pt x="0" y="0"/>
                </a:lnTo>
                <a:lnTo>
                  <a:pt x="0" y="333375"/>
                </a:lnTo>
                <a:close/>
              </a:path>
            </a:pathLst>
          </a:custGeom>
          <a:solidFill>
            <a:srgbClr val="FFFFFF"/>
          </a:solidFill>
        </p:spPr>
        <p:txBody>
          <a:bodyPr wrap="square" lIns="0" tIns="0" rIns="0" bIns="0" rtlCol="0"/>
          <a:lstStyle/>
          <a:p>
            <a:endParaRPr sz="1588"/>
          </a:p>
        </p:txBody>
      </p:sp>
      <p:sp>
        <p:nvSpPr>
          <p:cNvPr id="25" name="object 25"/>
          <p:cNvSpPr/>
          <p:nvPr/>
        </p:nvSpPr>
        <p:spPr>
          <a:xfrm>
            <a:off x="2495176" y="2246207"/>
            <a:ext cx="646205" cy="463176"/>
          </a:xfrm>
          <a:prstGeom prst="rect">
            <a:avLst/>
          </a:prstGeom>
          <a:blipFill>
            <a:blip r:embed="rId7" cstate="print"/>
            <a:stretch>
              <a:fillRect/>
            </a:stretch>
          </a:blipFill>
        </p:spPr>
        <p:txBody>
          <a:bodyPr wrap="square" lIns="0" tIns="0" rIns="0" bIns="0" rtlCol="0"/>
          <a:lstStyle/>
          <a:p>
            <a:endParaRPr sz="1588"/>
          </a:p>
        </p:txBody>
      </p:sp>
      <p:sp>
        <p:nvSpPr>
          <p:cNvPr id="26" name="object 26"/>
          <p:cNvSpPr txBox="1"/>
          <p:nvPr/>
        </p:nvSpPr>
        <p:spPr>
          <a:xfrm>
            <a:off x="2591360" y="2291965"/>
            <a:ext cx="66394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bin</a:t>
            </a:r>
            <a:endParaRPr sz="1588">
              <a:latin typeface="Courier New"/>
              <a:cs typeface="Courier New"/>
            </a:endParaRPr>
          </a:p>
        </p:txBody>
      </p:sp>
      <p:sp>
        <p:nvSpPr>
          <p:cNvPr id="27" name="object 27"/>
          <p:cNvSpPr/>
          <p:nvPr/>
        </p:nvSpPr>
        <p:spPr>
          <a:xfrm>
            <a:off x="5498352" y="2276089"/>
            <a:ext cx="758264" cy="388470"/>
          </a:xfrm>
          <a:prstGeom prst="rect">
            <a:avLst/>
          </a:prstGeom>
          <a:blipFill>
            <a:blip r:embed="rId5" cstate="print"/>
            <a:stretch>
              <a:fillRect/>
            </a:stretch>
          </a:blipFill>
        </p:spPr>
        <p:txBody>
          <a:bodyPr wrap="square" lIns="0" tIns="0" rIns="0" bIns="0" rtlCol="0"/>
          <a:lstStyle/>
          <a:p>
            <a:endParaRPr sz="1588"/>
          </a:p>
        </p:txBody>
      </p:sp>
      <p:sp>
        <p:nvSpPr>
          <p:cNvPr id="28" name="object 28"/>
          <p:cNvSpPr/>
          <p:nvPr/>
        </p:nvSpPr>
        <p:spPr>
          <a:xfrm>
            <a:off x="5412442" y="2238737"/>
            <a:ext cx="844176" cy="537882"/>
          </a:xfrm>
          <a:prstGeom prst="rect">
            <a:avLst/>
          </a:prstGeom>
          <a:blipFill>
            <a:blip r:embed="rId8" cstate="print"/>
            <a:stretch>
              <a:fillRect/>
            </a:stretch>
          </a:blipFill>
        </p:spPr>
        <p:txBody>
          <a:bodyPr wrap="square" lIns="0" tIns="0" rIns="0" bIns="0" rtlCol="0"/>
          <a:lstStyle/>
          <a:p>
            <a:endParaRPr sz="1588"/>
          </a:p>
        </p:txBody>
      </p:sp>
      <p:sp>
        <p:nvSpPr>
          <p:cNvPr id="29" name="object 29"/>
          <p:cNvSpPr/>
          <p:nvPr/>
        </p:nvSpPr>
        <p:spPr>
          <a:xfrm>
            <a:off x="5583331" y="2291965"/>
            <a:ext cx="663949" cy="294154"/>
          </a:xfrm>
          <a:custGeom>
            <a:avLst/>
            <a:gdLst/>
            <a:ahLst/>
            <a:cxnLst/>
            <a:rect l="l" t="t" r="r" b="b"/>
            <a:pathLst>
              <a:path w="752475" h="333375">
                <a:moveTo>
                  <a:pt x="0" y="333375"/>
                </a:moveTo>
                <a:lnTo>
                  <a:pt x="752474" y="333375"/>
                </a:lnTo>
                <a:lnTo>
                  <a:pt x="752474" y="0"/>
                </a:lnTo>
                <a:lnTo>
                  <a:pt x="0" y="0"/>
                </a:lnTo>
                <a:lnTo>
                  <a:pt x="0" y="333375"/>
                </a:lnTo>
                <a:close/>
              </a:path>
            </a:pathLst>
          </a:custGeom>
          <a:solidFill>
            <a:srgbClr val="FFFFFF"/>
          </a:solidFill>
        </p:spPr>
        <p:txBody>
          <a:bodyPr wrap="square" lIns="0" tIns="0" rIns="0" bIns="0" rtlCol="0"/>
          <a:lstStyle/>
          <a:p>
            <a:endParaRPr sz="1588"/>
          </a:p>
        </p:txBody>
      </p:sp>
      <p:sp>
        <p:nvSpPr>
          <p:cNvPr id="30" name="object 30"/>
          <p:cNvSpPr/>
          <p:nvPr/>
        </p:nvSpPr>
        <p:spPr>
          <a:xfrm>
            <a:off x="5487146" y="2246207"/>
            <a:ext cx="769470" cy="463176"/>
          </a:xfrm>
          <a:prstGeom prst="rect">
            <a:avLst/>
          </a:prstGeom>
          <a:blipFill>
            <a:blip r:embed="rId9" cstate="print"/>
            <a:stretch>
              <a:fillRect/>
            </a:stretch>
          </a:blipFill>
        </p:spPr>
        <p:txBody>
          <a:bodyPr wrap="square" lIns="0" tIns="0" rIns="0" bIns="0" rtlCol="0"/>
          <a:lstStyle/>
          <a:p>
            <a:endParaRPr sz="1588"/>
          </a:p>
        </p:txBody>
      </p:sp>
      <p:sp>
        <p:nvSpPr>
          <p:cNvPr id="31" name="object 31"/>
          <p:cNvSpPr txBox="1"/>
          <p:nvPr/>
        </p:nvSpPr>
        <p:spPr>
          <a:xfrm>
            <a:off x="5583331" y="2291965"/>
            <a:ext cx="66394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home</a:t>
            </a:r>
            <a:endParaRPr sz="1588">
              <a:latin typeface="Courier New"/>
              <a:cs typeface="Courier New"/>
            </a:endParaRPr>
          </a:p>
        </p:txBody>
      </p:sp>
      <p:sp>
        <p:nvSpPr>
          <p:cNvPr id="32" name="object 32"/>
          <p:cNvSpPr/>
          <p:nvPr/>
        </p:nvSpPr>
        <p:spPr>
          <a:xfrm>
            <a:off x="3776383" y="2276089"/>
            <a:ext cx="825499" cy="388470"/>
          </a:xfrm>
          <a:prstGeom prst="rect">
            <a:avLst/>
          </a:prstGeom>
          <a:blipFill>
            <a:blip r:embed="rId10" cstate="print"/>
            <a:stretch>
              <a:fillRect/>
            </a:stretch>
          </a:blipFill>
        </p:spPr>
        <p:txBody>
          <a:bodyPr wrap="square" lIns="0" tIns="0" rIns="0" bIns="0" rtlCol="0"/>
          <a:lstStyle/>
          <a:p>
            <a:endParaRPr sz="1588"/>
          </a:p>
        </p:txBody>
      </p:sp>
      <p:sp>
        <p:nvSpPr>
          <p:cNvPr id="33" name="object 33"/>
          <p:cNvSpPr/>
          <p:nvPr/>
        </p:nvSpPr>
        <p:spPr>
          <a:xfrm>
            <a:off x="3690470" y="2238737"/>
            <a:ext cx="720911" cy="537882"/>
          </a:xfrm>
          <a:prstGeom prst="rect">
            <a:avLst/>
          </a:prstGeom>
          <a:blipFill>
            <a:blip r:embed="rId11" cstate="print"/>
            <a:stretch>
              <a:fillRect/>
            </a:stretch>
          </a:blipFill>
        </p:spPr>
        <p:txBody>
          <a:bodyPr wrap="square" lIns="0" tIns="0" rIns="0" bIns="0" rtlCol="0"/>
          <a:lstStyle/>
          <a:p>
            <a:endParaRPr sz="1588"/>
          </a:p>
        </p:txBody>
      </p:sp>
      <p:sp>
        <p:nvSpPr>
          <p:cNvPr id="34" name="object 34"/>
          <p:cNvSpPr/>
          <p:nvPr/>
        </p:nvSpPr>
        <p:spPr>
          <a:xfrm>
            <a:off x="3860427" y="2291965"/>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35" name="object 35"/>
          <p:cNvSpPr/>
          <p:nvPr/>
        </p:nvSpPr>
        <p:spPr>
          <a:xfrm>
            <a:off x="3761442" y="2246207"/>
            <a:ext cx="649941" cy="463176"/>
          </a:xfrm>
          <a:prstGeom prst="rect">
            <a:avLst/>
          </a:prstGeom>
          <a:blipFill>
            <a:blip r:embed="rId12" cstate="print"/>
            <a:stretch>
              <a:fillRect/>
            </a:stretch>
          </a:blipFill>
        </p:spPr>
        <p:txBody>
          <a:bodyPr wrap="square" lIns="0" tIns="0" rIns="0" bIns="0" rtlCol="0"/>
          <a:lstStyle/>
          <a:p>
            <a:endParaRPr sz="1588"/>
          </a:p>
        </p:txBody>
      </p:sp>
      <p:sp>
        <p:nvSpPr>
          <p:cNvPr id="36" name="object 36"/>
          <p:cNvSpPr txBox="1"/>
          <p:nvPr/>
        </p:nvSpPr>
        <p:spPr>
          <a:xfrm>
            <a:off x="3860427" y="2291965"/>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usr</a:t>
            </a:r>
            <a:endParaRPr sz="1588">
              <a:latin typeface="Courier New"/>
              <a:cs typeface="Courier New"/>
            </a:endParaRPr>
          </a:p>
        </p:txBody>
      </p:sp>
      <p:sp>
        <p:nvSpPr>
          <p:cNvPr id="37" name="object 37"/>
          <p:cNvSpPr/>
          <p:nvPr/>
        </p:nvSpPr>
        <p:spPr>
          <a:xfrm>
            <a:off x="3802528" y="2888678"/>
            <a:ext cx="1042147" cy="388470"/>
          </a:xfrm>
          <a:prstGeom prst="rect">
            <a:avLst/>
          </a:prstGeom>
          <a:blipFill>
            <a:blip r:embed="rId13" cstate="print"/>
            <a:stretch>
              <a:fillRect/>
            </a:stretch>
          </a:blipFill>
        </p:spPr>
        <p:txBody>
          <a:bodyPr wrap="square" lIns="0" tIns="0" rIns="0" bIns="0" rtlCol="0"/>
          <a:lstStyle/>
          <a:p>
            <a:endParaRPr sz="1588"/>
          </a:p>
        </p:txBody>
      </p:sp>
      <p:sp>
        <p:nvSpPr>
          <p:cNvPr id="38" name="object 38"/>
          <p:cNvSpPr/>
          <p:nvPr/>
        </p:nvSpPr>
        <p:spPr>
          <a:xfrm>
            <a:off x="3712881" y="2851326"/>
            <a:ext cx="1090706" cy="537882"/>
          </a:xfrm>
          <a:prstGeom prst="rect">
            <a:avLst/>
          </a:prstGeom>
          <a:blipFill>
            <a:blip r:embed="rId14" cstate="print"/>
            <a:stretch>
              <a:fillRect/>
            </a:stretch>
          </a:blipFill>
        </p:spPr>
        <p:txBody>
          <a:bodyPr wrap="square" lIns="0" tIns="0" rIns="0" bIns="0" rtlCol="0"/>
          <a:lstStyle/>
          <a:p>
            <a:endParaRPr sz="1588"/>
          </a:p>
        </p:txBody>
      </p:sp>
      <p:sp>
        <p:nvSpPr>
          <p:cNvPr id="39" name="object 39"/>
          <p:cNvSpPr/>
          <p:nvPr/>
        </p:nvSpPr>
        <p:spPr>
          <a:xfrm>
            <a:off x="3885640" y="2905487"/>
            <a:ext cx="949699" cy="294154"/>
          </a:xfrm>
          <a:custGeom>
            <a:avLst/>
            <a:gdLst/>
            <a:ahLst/>
            <a:cxnLst/>
            <a:rect l="l" t="t" r="r" b="b"/>
            <a:pathLst>
              <a:path w="1076325" h="333375">
                <a:moveTo>
                  <a:pt x="0" y="333375"/>
                </a:moveTo>
                <a:lnTo>
                  <a:pt x="1076325" y="333375"/>
                </a:lnTo>
                <a:lnTo>
                  <a:pt x="1076325" y="0"/>
                </a:lnTo>
                <a:lnTo>
                  <a:pt x="0" y="0"/>
                </a:lnTo>
                <a:lnTo>
                  <a:pt x="0" y="333375"/>
                </a:lnTo>
                <a:close/>
              </a:path>
            </a:pathLst>
          </a:custGeom>
          <a:solidFill>
            <a:srgbClr val="FFFFFF"/>
          </a:solidFill>
        </p:spPr>
        <p:txBody>
          <a:bodyPr wrap="square" lIns="0" tIns="0" rIns="0" bIns="0" rtlCol="0"/>
          <a:lstStyle/>
          <a:p>
            <a:endParaRPr sz="1588"/>
          </a:p>
        </p:txBody>
      </p:sp>
      <p:sp>
        <p:nvSpPr>
          <p:cNvPr id="40" name="object 40"/>
          <p:cNvSpPr/>
          <p:nvPr/>
        </p:nvSpPr>
        <p:spPr>
          <a:xfrm>
            <a:off x="3787589" y="2858796"/>
            <a:ext cx="1053726" cy="463176"/>
          </a:xfrm>
          <a:prstGeom prst="rect">
            <a:avLst/>
          </a:prstGeom>
          <a:blipFill>
            <a:blip r:embed="rId15" cstate="print"/>
            <a:stretch>
              <a:fillRect/>
            </a:stretch>
          </a:blipFill>
        </p:spPr>
        <p:txBody>
          <a:bodyPr wrap="square" lIns="0" tIns="0" rIns="0" bIns="0" rtlCol="0"/>
          <a:lstStyle/>
          <a:p>
            <a:endParaRPr sz="1588"/>
          </a:p>
        </p:txBody>
      </p:sp>
      <p:sp>
        <p:nvSpPr>
          <p:cNvPr id="41" name="object 41"/>
          <p:cNvSpPr txBox="1"/>
          <p:nvPr/>
        </p:nvSpPr>
        <p:spPr>
          <a:xfrm>
            <a:off x="3908050" y="2897014"/>
            <a:ext cx="756397"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/local</a:t>
            </a:r>
            <a:endParaRPr sz="1588">
              <a:latin typeface="Courier New"/>
              <a:cs typeface="Courier New"/>
            </a:endParaRPr>
          </a:p>
        </p:txBody>
      </p:sp>
      <p:sp>
        <p:nvSpPr>
          <p:cNvPr id="42" name="object 42"/>
          <p:cNvSpPr/>
          <p:nvPr/>
        </p:nvSpPr>
        <p:spPr>
          <a:xfrm>
            <a:off x="3802528" y="3501266"/>
            <a:ext cx="825499" cy="388470"/>
          </a:xfrm>
          <a:prstGeom prst="rect">
            <a:avLst/>
          </a:prstGeom>
          <a:blipFill>
            <a:blip r:embed="rId16" cstate="print"/>
            <a:stretch>
              <a:fillRect/>
            </a:stretch>
          </a:blipFill>
        </p:spPr>
        <p:txBody>
          <a:bodyPr wrap="square" lIns="0" tIns="0" rIns="0" bIns="0" rtlCol="0"/>
          <a:lstStyle/>
          <a:p>
            <a:endParaRPr sz="1588"/>
          </a:p>
        </p:txBody>
      </p:sp>
      <p:sp>
        <p:nvSpPr>
          <p:cNvPr id="43" name="object 43"/>
          <p:cNvSpPr/>
          <p:nvPr/>
        </p:nvSpPr>
        <p:spPr>
          <a:xfrm>
            <a:off x="3712882" y="3467648"/>
            <a:ext cx="844176" cy="534146"/>
          </a:xfrm>
          <a:prstGeom prst="rect">
            <a:avLst/>
          </a:prstGeom>
          <a:blipFill>
            <a:blip r:embed="rId17" cstate="print"/>
            <a:stretch>
              <a:fillRect/>
            </a:stretch>
          </a:blipFill>
        </p:spPr>
        <p:txBody>
          <a:bodyPr wrap="square" lIns="0" tIns="0" rIns="0" bIns="0" rtlCol="0"/>
          <a:lstStyle/>
          <a:p>
            <a:endParaRPr sz="1588"/>
          </a:p>
        </p:txBody>
      </p:sp>
      <p:sp>
        <p:nvSpPr>
          <p:cNvPr id="44" name="object 44"/>
          <p:cNvSpPr/>
          <p:nvPr/>
        </p:nvSpPr>
        <p:spPr>
          <a:xfrm>
            <a:off x="3885640" y="3519010"/>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45" name="object 45"/>
          <p:cNvSpPr/>
          <p:nvPr/>
        </p:nvSpPr>
        <p:spPr>
          <a:xfrm>
            <a:off x="3787588" y="3475119"/>
            <a:ext cx="769470" cy="459441"/>
          </a:xfrm>
          <a:prstGeom prst="rect">
            <a:avLst/>
          </a:prstGeom>
          <a:blipFill>
            <a:blip r:embed="rId18" cstate="print"/>
            <a:stretch>
              <a:fillRect/>
            </a:stretch>
          </a:blipFill>
        </p:spPr>
        <p:txBody>
          <a:bodyPr wrap="square" lIns="0" tIns="0" rIns="0" bIns="0" rtlCol="0"/>
          <a:lstStyle/>
          <a:p>
            <a:endParaRPr sz="1588"/>
          </a:p>
        </p:txBody>
      </p:sp>
      <p:sp>
        <p:nvSpPr>
          <p:cNvPr id="46" name="object 46"/>
          <p:cNvSpPr txBox="1"/>
          <p:nvPr/>
        </p:nvSpPr>
        <p:spPr>
          <a:xfrm>
            <a:off x="3885640" y="3519009"/>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/bin</a:t>
            </a:r>
            <a:endParaRPr sz="1588">
              <a:latin typeface="Courier New"/>
              <a:cs typeface="Courier New"/>
            </a:endParaRPr>
          </a:p>
        </p:txBody>
      </p:sp>
      <p:sp>
        <p:nvSpPr>
          <p:cNvPr id="47" name="object 47"/>
          <p:cNvSpPr/>
          <p:nvPr/>
        </p:nvSpPr>
        <p:spPr>
          <a:xfrm>
            <a:off x="5498352" y="2888678"/>
            <a:ext cx="1617381" cy="388470"/>
          </a:xfrm>
          <a:prstGeom prst="rect">
            <a:avLst/>
          </a:prstGeom>
          <a:blipFill>
            <a:blip r:embed="rId19" cstate="print"/>
            <a:stretch>
              <a:fillRect/>
            </a:stretch>
          </a:blipFill>
        </p:spPr>
        <p:txBody>
          <a:bodyPr wrap="square" lIns="0" tIns="0" rIns="0" bIns="0" rtlCol="0"/>
          <a:lstStyle/>
          <a:p>
            <a:endParaRPr sz="1588"/>
          </a:p>
        </p:txBody>
      </p:sp>
      <p:sp>
        <p:nvSpPr>
          <p:cNvPr id="48" name="object 48"/>
          <p:cNvSpPr/>
          <p:nvPr/>
        </p:nvSpPr>
        <p:spPr>
          <a:xfrm>
            <a:off x="5412442" y="2851326"/>
            <a:ext cx="1699559" cy="537882"/>
          </a:xfrm>
          <a:prstGeom prst="rect">
            <a:avLst/>
          </a:prstGeom>
          <a:blipFill>
            <a:blip r:embed="rId20" cstate="print"/>
            <a:stretch>
              <a:fillRect/>
            </a:stretch>
          </a:blipFill>
        </p:spPr>
        <p:txBody>
          <a:bodyPr wrap="square" lIns="0" tIns="0" rIns="0" bIns="0" rtlCol="0"/>
          <a:lstStyle/>
          <a:p>
            <a:endParaRPr sz="1588"/>
          </a:p>
        </p:txBody>
      </p:sp>
      <p:sp>
        <p:nvSpPr>
          <p:cNvPr id="49" name="object 49"/>
          <p:cNvSpPr/>
          <p:nvPr/>
        </p:nvSpPr>
        <p:spPr>
          <a:xfrm>
            <a:off x="5583331" y="2905487"/>
            <a:ext cx="1521199" cy="294154"/>
          </a:xfrm>
          <a:custGeom>
            <a:avLst/>
            <a:gdLst/>
            <a:ahLst/>
            <a:cxnLst/>
            <a:rect l="l" t="t" r="r" b="b"/>
            <a:pathLst>
              <a:path w="1724025" h="333375">
                <a:moveTo>
                  <a:pt x="0" y="333375"/>
                </a:moveTo>
                <a:lnTo>
                  <a:pt x="1724025" y="333375"/>
                </a:lnTo>
                <a:lnTo>
                  <a:pt x="1724025" y="0"/>
                </a:lnTo>
                <a:lnTo>
                  <a:pt x="0" y="0"/>
                </a:lnTo>
                <a:lnTo>
                  <a:pt x="0" y="333375"/>
                </a:lnTo>
                <a:close/>
              </a:path>
            </a:pathLst>
          </a:custGeom>
          <a:solidFill>
            <a:srgbClr val="FFFFFF"/>
          </a:solidFill>
        </p:spPr>
        <p:txBody>
          <a:bodyPr wrap="square" lIns="0" tIns="0" rIns="0" bIns="0" rtlCol="0"/>
          <a:lstStyle/>
          <a:p>
            <a:endParaRPr sz="1588"/>
          </a:p>
        </p:txBody>
      </p:sp>
      <p:sp>
        <p:nvSpPr>
          <p:cNvPr id="50" name="object 50"/>
          <p:cNvSpPr/>
          <p:nvPr/>
        </p:nvSpPr>
        <p:spPr>
          <a:xfrm>
            <a:off x="5487146" y="2858796"/>
            <a:ext cx="1624853" cy="463176"/>
          </a:xfrm>
          <a:prstGeom prst="rect">
            <a:avLst/>
          </a:prstGeom>
          <a:blipFill>
            <a:blip r:embed="rId21" cstate="print"/>
            <a:stretch>
              <a:fillRect/>
            </a:stretch>
          </a:blipFill>
        </p:spPr>
        <p:txBody>
          <a:bodyPr wrap="square" lIns="0" tIns="0" rIns="0" bIns="0" rtlCol="0"/>
          <a:lstStyle/>
          <a:p>
            <a:endParaRPr sz="1588"/>
          </a:p>
        </p:txBody>
      </p:sp>
      <p:sp>
        <p:nvSpPr>
          <p:cNvPr id="51" name="object 51"/>
          <p:cNvSpPr txBox="1"/>
          <p:nvPr/>
        </p:nvSpPr>
        <p:spPr>
          <a:xfrm>
            <a:off x="5583331" y="2905487"/>
            <a:ext cx="152119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/&lt;username&gt;</a:t>
            </a:r>
            <a:endParaRPr sz="1588">
              <a:latin typeface="Courier New"/>
              <a:cs typeface="Courier New"/>
            </a:endParaRPr>
          </a:p>
        </p:txBody>
      </p:sp>
      <p:sp>
        <p:nvSpPr>
          <p:cNvPr id="52" name="object 52"/>
          <p:cNvSpPr/>
          <p:nvPr/>
        </p:nvSpPr>
        <p:spPr>
          <a:xfrm>
            <a:off x="5498353" y="3501266"/>
            <a:ext cx="1531471" cy="388470"/>
          </a:xfrm>
          <a:prstGeom prst="rect">
            <a:avLst/>
          </a:prstGeom>
          <a:blipFill>
            <a:blip r:embed="rId22" cstate="print"/>
            <a:stretch>
              <a:fillRect/>
            </a:stretch>
          </a:blipFill>
        </p:spPr>
        <p:txBody>
          <a:bodyPr wrap="square" lIns="0" tIns="0" rIns="0" bIns="0" rtlCol="0"/>
          <a:lstStyle/>
          <a:p>
            <a:endParaRPr sz="1588"/>
          </a:p>
        </p:txBody>
      </p:sp>
      <p:sp>
        <p:nvSpPr>
          <p:cNvPr id="53" name="object 53"/>
          <p:cNvSpPr/>
          <p:nvPr/>
        </p:nvSpPr>
        <p:spPr>
          <a:xfrm>
            <a:off x="5412442" y="3467648"/>
            <a:ext cx="1576294" cy="534146"/>
          </a:xfrm>
          <a:prstGeom prst="rect">
            <a:avLst/>
          </a:prstGeom>
          <a:blipFill>
            <a:blip r:embed="rId23" cstate="print"/>
            <a:stretch>
              <a:fillRect/>
            </a:stretch>
          </a:blipFill>
        </p:spPr>
        <p:txBody>
          <a:bodyPr wrap="square" lIns="0" tIns="0" rIns="0" bIns="0" rtlCol="0"/>
          <a:lstStyle/>
          <a:p>
            <a:endParaRPr sz="1588"/>
          </a:p>
        </p:txBody>
      </p:sp>
      <p:sp>
        <p:nvSpPr>
          <p:cNvPr id="54" name="object 54"/>
          <p:cNvSpPr/>
          <p:nvPr/>
        </p:nvSpPr>
        <p:spPr>
          <a:xfrm>
            <a:off x="5583332" y="3519010"/>
            <a:ext cx="1437154" cy="294154"/>
          </a:xfrm>
          <a:custGeom>
            <a:avLst/>
            <a:gdLst/>
            <a:ahLst/>
            <a:cxnLst/>
            <a:rect l="l" t="t" r="r" b="b"/>
            <a:pathLst>
              <a:path w="1628775" h="333375">
                <a:moveTo>
                  <a:pt x="0" y="333375"/>
                </a:moveTo>
                <a:lnTo>
                  <a:pt x="1628775" y="333375"/>
                </a:lnTo>
                <a:lnTo>
                  <a:pt x="1628775" y="0"/>
                </a:lnTo>
                <a:lnTo>
                  <a:pt x="0" y="0"/>
                </a:lnTo>
                <a:lnTo>
                  <a:pt x="0" y="333375"/>
                </a:lnTo>
                <a:close/>
              </a:path>
            </a:pathLst>
          </a:custGeom>
          <a:solidFill>
            <a:srgbClr val="FFFFFF"/>
          </a:solidFill>
        </p:spPr>
        <p:txBody>
          <a:bodyPr wrap="square" lIns="0" tIns="0" rIns="0" bIns="0" rtlCol="0"/>
          <a:lstStyle/>
          <a:p>
            <a:endParaRPr sz="1588"/>
          </a:p>
        </p:txBody>
      </p:sp>
      <p:sp>
        <p:nvSpPr>
          <p:cNvPr id="55" name="object 55"/>
          <p:cNvSpPr/>
          <p:nvPr/>
        </p:nvSpPr>
        <p:spPr>
          <a:xfrm>
            <a:off x="5487147" y="3475119"/>
            <a:ext cx="1539314" cy="459441"/>
          </a:xfrm>
          <a:prstGeom prst="rect">
            <a:avLst/>
          </a:prstGeom>
          <a:blipFill>
            <a:blip r:embed="rId24" cstate="print"/>
            <a:stretch>
              <a:fillRect/>
            </a:stretch>
          </a:blipFill>
        </p:spPr>
        <p:txBody>
          <a:bodyPr wrap="square" lIns="0" tIns="0" rIns="0" bIns="0" rtlCol="0"/>
          <a:lstStyle/>
          <a:p>
            <a:endParaRPr sz="1588"/>
          </a:p>
        </p:txBody>
      </p:sp>
      <p:sp>
        <p:nvSpPr>
          <p:cNvPr id="56" name="object 56"/>
          <p:cNvSpPr txBox="1"/>
          <p:nvPr/>
        </p:nvSpPr>
        <p:spPr>
          <a:xfrm>
            <a:off x="5605741" y="3510536"/>
            <a:ext cx="1246094"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/documents</a:t>
            </a:r>
            <a:endParaRPr sz="1588">
              <a:latin typeface="Courier New"/>
              <a:cs typeface="Courier New"/>
            </a:endParaRPr>
          </a:p>
        </p:txBody>
      </p:sp>
      <p:sp>
        <p:nvSpPr>
          <p:cNvPr id="57" name="object 57"/>
          <p:cNvSpPr/>
          <p:nvPr/>
        </p:nvSpPr>
        <p:spPr>
          <a:xfrm>
            <a:off x="5498353" y="4113854"/>
            <a:ext cx="825499" cy="388470"/>
          </a:xfrm>
          <a:prstGeom prst="rect">
            <a:avLst/>
          </a:prstGeom>
          <a:blipFill>
            <a:blip r:embed="rId25" cstate="print"/>
            <a:stretch>
              <a:fillRect/>
            </a:stretch>
          </a:blipFill>
        </p:spPr>
        <p:txBody>
          <a:bodyPr wrap="square" lIns="0" tIns="0" rIns="0" bIns="0" rtlCol="0"/>
          <a:lstStyle/>
          <a:p>
            <a:endParaRPr sz="1588"/>
          </a:p>
        </p:txBody>
      </p:sp>
      <p:sp>
        <p:nvSpPr>
          <p:cNvPr id="58" name="object 58"/>
          <p:cNvSpPr/>
          <p:nvPr/>
        </p:nvSpPr>
        <p:spPr>
          <a:xfrm>
            <a:off x="5412442" y="4080237"/>
            <a:ext cx="844176" cy="537882"/>
          </a:xfrm>
          <a:prstGeom prst="rect">
            <a:avLst/>
          </a:prstGeom>
          <a:blipFill>
            <a:blip r:embed="rId26" cstate="print"/>
            <a:stretch>
              <a:fillRect/>
            </a:stretch>
          </a:blipFill>
        </p:spPr>
        <p:txBody>
          <a:bodyPr wrap="square" lIns="0" tIns="0" rIns="0" bIns="0" rtlCol="0"/>
          <a:lstStyle/>
          <a:p>
            <a:endParaRPr sz="1588"/>
          </a:p>
        </p:txBody>
      </p:sp>
      <p:sp>
        <p:nvSpPr>
          <p:cNvPr id="59" name="object 59"/>
          <p:cNvSpPr/>
          <p:nvPr/>
        </p:nvSpPr>
        <p:spPr>
          <a:xfrm>
            <a:off x="5583331" y="4132532"/>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60" name="object 60"/>
          <p:cNvSpPr/>
          <p:nvPr/>
        </p:nvSpPr>
        <p:spPr>
          <a:xfrm>
            <a:off x="5487146" y="4087707"/>
            <a:ext cx="769470" cy="463176"/>
          </a:xfrm>
          <a:prstGeom prst="rect">
            <a:avLst/>
          </a:prstGeom>
          <a:blipFill>
            <a:blip r:embed="rId27" cstate="print"/>
            <a:stretch>
              <a:fillRect/>
            </a:stretch>
          </a:blipFill>
        </p:spPr>
        <p:txBody>
          <a:bodyPr wrap="square" lIns="0" tIns="0" rIns="0" bIns="0" rtlCol="0"/>
          <a:lstStyle/>
          <a:p>
            <a:endParaRPr sz="1588"/>
          </a:p>
        </p:txBody>
      </p:sp>
      <p:sp>
        <p:nvSpPr>
          <p:cNvPr id="61" name="object 61"/>
          <p:cNvSpPr txBox="1"/>
          <p:nvPr/>
        </p:nvSpPr>
        <p:spPr>
          <a:xfrm>
            <a:off x="5583331" y="4132531"/>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/hpc</a:t>
            </a:r>
            <a:endParaRPr sz="1588">
              <a:latin typeface="Courier New"/>
              <a:cs typeface="Courier New"/>
            </a:endParaRPr>
          </a:p>
        </p:txBody>
      </p:sp>
      <p:sp>
        <p:nvSpPr>
          <p:cNvPr id="62" name="object 62"/>
          <p:cNvSpPr/>
          <p:nvPr/>
        </p:nvSpPr>
        <p:spPr>
          <a:xfrm>
            <a:off x="5498353" y="4730178"/>
            <a:ext cx="1531471" cy="388470"/>
          </a:xfrm>
          <a:prstGeom prst="rect">
            <a:avLst/>
          </a:prstGeom>
          <a:blipFill>
            <a:blip r:embed="rId28" cstate="print"/>
            <a:stretch>
              <a:fillRect/>
            </a:stretch>
          </a:blipFill>
        </p:spPr>
        <p:txBody>
          <a:bodyPr wrap="square" lIns="0" tIns="0" rIns="0" bIns="0" rtlCol="0"/>
          <a:lstStyle/>
          <a:p>
            <a:endParaRPr sz="1588"/>
          </a:p>
        </p:txBody>
      </p:sp>
      <p:sp>
        <p:nvSpPr>
          <p:cNvPr id="63" name="object 63"/>
          <p:cNvSpPr/>
          <p:nvPr/>
        </p:nvSpPr>
        <p:spPr>
          <a:xfrm>
            <a:off x="5412442" y="4692825"/>
            <a:ext cx="1576294" cy="537882"/>
          </a:xfrm>
          <a:prstGeom prst="rect">
            <a:avLst/>
          </a:prstGeom>
          <a:blipFill>
            <a:blip r:embed="rId29" cstate="print"/>
            <a:stretch>
              <a:fillRect/>
            </a:stretch>
          </a:blipFill>
        </p:spPr>
        <p:txBody>
          <a:bodyPr wrap="square" lIns="0" tIns="0" rIns="0" bIns="0" rtlCol="0"/>
          <a:lstStyle/>
          <a:p>
            <a:endParaRPr sz="1588"/>
          </a:p>
        </p:txBody>
      </p:sp>
      <p:sp>
        <p:nvSpPr>
          <p:cNvPr id="64" name="object 64"/>
          <p:cNvSpPr/>
          <p:nvPr/>
        </p:nvSpPr>
        <p:spPr>
          <a:xfrm>
            <a:off x="5583332" y="4746054"/>
            <a:ext cx="1437154" cy="294154"/>
          </a:xfrm>
          <a:custGeom>
            <a:avLst/>
            <a:gdLst/>
            <a:ahLst/>
            <a:cxnLst/>
            <a:rect l="l" t="t" r="r" b="b"/>
            <a:pathLst>
              <a:path w="1628775" h="333375">
                <a:moveTo>
                  <a:pt x="0" y="333375"/>
                </a:moveTo>
                <a:lnTo>
                  <a:pt x="1628775" y="333375"/>
                </a:lnTo>
                <a:lnTo>
                  <a:pt x="1628775" y="0"/>
                </a:lnTo>
                <a:lnTo>
                  <a:pt x="0" y="0"/>
                </a:lnTo>
                <a:lnTo>
                  <a:pt x="0" y="333375"/>
                </a:lnTo>
                <a:close/>
              </a:path>
            </a:pathLst>
          </a:custGeom>
          <a:solidFill>
            <a:srgbClr val="FFFFFF"/>
          </a:solidFill>
        </p:spPr>
        <p:txBody>
          <a:bodyPr wrap="square" lIns="0" tIns="0" rIns="0" bIns="0" rtlCol="0"/>
          <a:lstStyle/>
          <a:p>
            <a:endParaRPr sz="1588"/>
          </a:p>
        </p:txBody>
      </p:sp>
      <p:sp>
        <p:nvSpPr>
          <p:cNvPr id="65" name="object 65"/>
          <p:cNvSpPr/>
          <p:nvPr/>
        </p:nvSpPr>
        <p:spPr>
          <a:xfrm>
            <a:off x="5487147" y="4700296"/>
            <a:ext cx="1539314" cy="463176"/>
          </a:xfrm>
          <a:prstGeom prst="rect">
            <a:avLst/>
          </a:prstGeom>
          <a:blipFill>
            <a:blip r:embed="rId30" cstate="print"/>
            <a:stretch>
              <a:fillRect/>
            </a:stretch>
          </a:blipFill>
        </p:spPr>
        <p:txBody>
          <a:bodyPr wrap="square" lIns="0" tIns="0" rIns="0" bIns="0" rtlCol="0"/>
          <a:lstStyle/>
          <a:p>
            <a:endParaRPr sz="1588"/>
          </a:p>
        </p:txBody>
      </p:sp>
      <p:sp>
        <p:nvSpPr>
          <p:cNvPr id="66" name="object 66"/>
          <p:cNvSpPr txBox="1"/>
          <p:nvPr/>
        </p:nvSpPr>
        <p:spPr>
          <a:xfrm>
            <a:off x="5605741" y="4737579"/>
            <a:ext cx="1246094"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/notes.txt</a:t>
            </a:r>
            <a:endParaRPr sz="1588">
              <a:latin typeface="Courier New"/>
              <a:cs typeface="Courier New"/>
            </a:endParaRPr>
          </a:p>
        </p:txBody>
      </p:sp>
      <p:sp>
        <p:nvSpPr>
          <p:cNvPr id="67" name="object 67"/>
          <p:cNvSpPr txBox="1"/>
          <p:nvPr/>
        </p:nvSpPr>
        <p:spPr>
          <a:xfrm>
            <a:off x="3033991" y="5670469"/>
            <a:ext cx="4915460" cy="255678"/>
          </a:xfrm>
          <a:prstGeom prst="rect">
            <a:avLst/>
          </a:prstGeom>
        </p:spPr>
        <p:txBody>
          <a:bodyPr vert="horz" wrap="square" lIns="0" tIns="11206" rIns="0" bIns="0" rtlCol="0">
            <a:spAutoFit/>
          </a:bodyPr>
          <a:lstStyle/>
          <a:p>
            <a:pPr marL="11206">
              <a:spcBef>
                <a:spcPts val="88"/>
              </a:spcBef>
            </a:pPr>
            <a:r>
              <a:rPr sz="1588" dirty="0">
                <a:solidFill>
                  <a:srgbClr val="2F2B20"/>
                </a:solidFill>
                <a:latin typeface="Courier New"/>
                <a:cs typeface="Courier New"/>
              </a:rPr>
              <a:t>/home/&lt;username&gt;/documents/hpc/notes.txt</a:t>
            </a:r>
            <a:endParaRPr sz="1588">
              <a:latin typeface="Courier New"/>
              <a:cs typeface="Courier New"/>
            </a:endParaRPr>
          </a:p>
        </p:txBody>
      </p:sp>
      <p:sp>
        <p:nvSpPr>
          <p:cNvPr id="68" name="object 68"/>
          <p:cNvSpPr/>
          <p:nvPr/>
        </p:nvSpPr>
        <p:spPr>
          <a:xfrm>
            <a:off x="4260542" y="3990707"/>
            <a:ext cx="107576" cy="425263"/>
          </a:xfrm>
          <a:custGeom>
            <a:avLst/>
            <a:gdLst/>
            <a:ahLst/>
            <a:cxnLst/>
            <a:rect l="l" t="t" r="r" b="b"/>
            <a:pathLst>
              <a:path w="121919" h="481964">
                <a:moveTo>
                  <a:pt x="80476" y="95388"/>
                </a:moveTo>
                <a:lnTo>
                  <a:pt x="39818" y="95388"/>
                </a:lnTo>
                <a:lnTo>
                  <a:pt x="51290" y="481615"/>
                </a:lnTo>
                <a:lnTo>
                  <a:pt x="91912" y="480407"/>
                </a:lnTo>
                <a:lnTo>
                  <a:pt x="80476" y="95388"/>
                </a:lnTo>
                <a:close/>
              </a:path>
              <a:path w="121919" h="481964">
                <a:moveTo>
                  <a:pt x="57313" y="0"/>
                </a:moveTo>
                <a:lnTo>
                  <a:pt x="0" y="123676"/>
                </a:lnTo>
                <a:lnTo>
                  <a:pt x="39818" y="95388"/>
                </a:lnTo>
                <a:lnTo>
                  <a:pt x="80476" y="95388"/>
                </a:lnTo>
                <a:lnTo>
                  <a:pt x="80440" y="94180"/>
                </a:lnTo>
                <a:lnTo>
                  <a:pt x="107953" y="94180"/>
                </a:lnTo>
                <a:lnTo>
                  <a:pt x="100998" y="81244"/>
                </a:lnTo>
                <a:lnTo>
                  <a:pt x="59726" y="81244"/>
                </a:lnTo>
                <a:lnTo>
                  <a:pt x="100997" y="81243"/>
                </a:lnTo>
                <a:lnTo>
                  <a:pt x="57313" y="0"/>
                </a:lnTo>
                <a:close/>
              </a:path>
              <a:path w="121919" h="481964">
                <a:moveTo>
                  <a:pt x="107953" y="94180"/>
                </a:moveTo>
                <a:lnTo>
                  <a:pt x="80440" y="94180"/>
                </a:lnTo>
                <a:lnTo>
                  <a:pt x="121866" y="120055"/>
                </a:lnTo>
                <a:lnTo>
                  <a:pt x="107953" y="94180"/>
                </a:lnTo>
                <a:close/>
              </a:path>
              <a:path w="121919" h="481964">
                <a:moveTo>
                  <a:pt x="100997" y="81243"/>
                </a:moveTo>
                <a:lnTo>
                  <a:pt x="59726" y="81243"/>
                </a:lnTo>
                <a:lnTo>
                  <a:pt x="100998" y="81244"/>
                </a:lnTo>
                <a:close/>
              </a:path>
            </a:pathLst>
          </a:custGeom>
          <a:solidFill>
            <a:srgbClr val="000000"/>
          </a:solidFill>
        </p:spPr>
        <p:txBody>
          <a:bodyPr wrap="square" lIns="0" tIns="0" rIns="0" bIns="0" rtlCol="0"/>
          <a:lstStyle/>
          <a:p>
            <a:endParaRPr sz="1588"/>
          </a:p>
        </p:txBody>
      </p:sp>
      <p:sp>
        <p:nvSpPr>
          <p:cNvPr id="69" name="object 69"/>
          <p:cNvSpPr/>
          <p:nvPr/>
        </p:nvSpPr>
        <p:spPr>
          <a:xfrm>
            <a:off x="5893881" y="5166274"/>
            <a:ext cx="107576" cy="425263"/>
          </a:xfrm>
          <a:custGeom>
            <a:avLst/>
            <a:gdLst/>
            <a:ahLst/>
            <a:cxnLst/>
            <a:rect l="l" t="t" r="r" b="b"/>
            <a:pathLst>
              <a:path w="121920" h="481964">
                <a:moveTo>
                  <a:pt x="80543" y="95345"/>
                </a:moveTo>
                <a:lnTo>
                  <a:pt x="39888" y="95345"/>
                </a:lnTo>
                <a:lnTo>
                  <a:pt x="50403" y="481564"/>
                </a:lnTo>
                <a:lnTo>
                  <a:pt x="91029" y="480458"/>
                </a:lnTo>
                <a:lnTo>
                  <a:pt x="80543" y="95345"/>
                </a:lnTo>
                <a:close/>
              </a:path>
              <a:path w="121920" h="481964">
                <a:moveTo>
                  <a:pt x="57618" y="0"/>
                </a:moveTo>
                <a:lnTo>
                  <a:pt x="0" y="123534"/>
                </a:lnTo>
                <a:lnTo>
                  <a:pt x="39888" y="95345"/>
                </a:lnTo>
                <a:lnTo>
                  <a:pt x="80543" y="95345"/>
                </a:lnTo>
                <a:lnTo>
                  <a:pt x="80512" y="94237"/>
                </a:lnTo>
                <a:lnTo>
                  <a:pt x="107990" y="94237"/>
                </a:lnTo>
                <a:lnTo>
                  <a:pt x="57618" y="0"/>
                </a:lnTo>
                <a:close/>
              </a:path>
              <a:path w="121920" h="481964">
                <a:moveTo>
                  <a:pt x="107990" y="94237"/>
                </a:moveTo>
                <a:lnTo>
                  <a:pt x="80512" y="94237"/>
                </a:lnTo>
                <a:lnTo>
                  <a:pt x="121875" y="120215"/>
                </a:lnTo>
                <a:lnTo>
                  <a:pt x="107990" y="94237"/>
                </a:lnTo>
                <a:close/>
              </a:path>
            </a:pathLst>
          </a:custGeom>
          <a:solidFill>
            <a:srgbClr val="000000"/>
          </a:solidFill>
        </p:spPr>
        <p:txBody>
          <a:bodyPr wrap="square" lIns="0" tIns="0" rIns="0" bIns="0" rtlCol="0"/>
          <a:lstStyle/>
          <a:p>
            <a:endParaRPr sz="1588"/>
          </a:p>
        </p:txBody>
      </p:sp>
      <p:sp>
        <p:nvSpPr>
          <p:cNvPr id="70" name="object 70"/>
          <p:cNvSpPr/>
          <p:nvPr/>
        </p:nvSpPr>
        <p:spPr>
          <a:xfrm>
            <a:off x="2860282" y="1974368"/>
            <a:ext cx="4701428" cy="107576"/>
          </a:xfrm>
          <a:custGeom>
            <a:avLst/>
            <a:gdLst/>
            <a:ahLst/>
            <a:cxnLst/>
            <a:rect l="l" t="t" r="r" b="b"/>
            <a:pathLst>
              <a:path w="5328284" h="121919">
                <a:moveTo>
                  <a:pt x="45" y="34822"/>
                </a:moveTo>
                <a:lnTo>
                  <a:pt x="0" y="75462"/>
                </a:lnTo>
                <a:lnTo>
                  <a:pt x="5206126" y="81278"/>
                </a:lnTo>
                <a:lnTo>
                  <a:pt x="5206080" y="121918"/>
                </a:lnTo>
                <a:lnTo>
                  <a:pt x="5328069" y="61095"/>
                </a:lnTo>
                <a:lnTo>
                  <a:pt x="5287271" y="40639"/>
                </a:lnTo>
                <a:lnTo>
                  <a:pt x="5206171" y="40639"/>
                </a:lnTo>
                <a:lnTo>
                  <a:pt x="45" y="34822"/>
                </a:lnTo>
                <a:close/>
              </a:path>
              <a:path w="5328284" h="121919">
                <a:moveTo>
                  <a:pt x="5206217" y="0"/>
                </a:moveTo>
                <a:lnTo>
                  <a:pt x="5206171" y="40639"/>
                </a:lnTo>
                <a:lnTo>
                  <a:pt x="5287271" y="40639"/>
                </a:lnTo>
                <a:lnTo>
                  <a:pt x="5206217" y="0"/>
                </a:lnTo>
                <a:close/>
              </a:path>
            </a:pathLst>
          </a:custGeom>
          <a:solidFill>
            <a:srgbClr val="000000"/>
          </a:solidFill>
        </p:spPr>
        <p:txBody>
          <a:bodyPr wrap="square" lIns="0" tIns="0" rIns="0" bIns="0" rtlCol="0"/>
          <a:lstStyle/>
          <a:p>
            <a:endParaRPr sz="1588"/>
          </a:p>
        </p:txBody>
      </p:sp>
      <p:sp>
        <p:nvSpPr>
          <p:cNvPr id="71" name="object 71"/>
          <p:cNvSpPr txBox="1"/>
          <p:nvPr/>
        </p:nvSpPr>
        <p:spPr>
          <a:xfrm>
            <a:off x="3017182" y="4461780"/>
            <a:ext cx="1735231" cy="826863"/>
          </a:xfrm>
          <a:prstGeom prst="rect">
            <a:avLst/>
          </a:prstGeom>
        </p:spPr>
        <p:txBody>
          <a:bodyPr vert="horz" wrap="square" lIns="0" tIns="93569" rIns="0" bIns="0" rtlCol="0">
            <a:spAutoFit/>
          </a:bodyPr>
          <a:lstStyle/>
          <a:p>
            <a:pPr marL="11206">
              <a:spcBef>
                <a:spcPts val="737"/>
              </a:spcBef>
            </a:pPr>
            <a:r>
              <a:rPr sz="1588" dirty="0">
                <a:solidFill>
                  <a:srgbClr val="2F2B20"/>
                </a:solidFill>
                <a:latin typeface="Courier New"/>
                <a:cs typeface="Courier New"/>
              </a:rPr>
              <a:t>/usr/local/bin</a:t>
            </a:r>
            <a:endParaRPr sz="1588" dirty="0">
              <a:latin typeface="Courier New"/>
              <a:cs typeface="Courier New"/>
            </a:endParaRPr>
          </a:p>
          <a:p>
            <a:pPr marL="170899">
              <a:spcBef>
                <a:spcPts val="975"/>
              </a:spcBef>
            </a:pPr>
            <a:r>
              <a:rPr sz="2338" spc="-190" dirty="0">
                <a:solidFill>
                  <a:srgbClr val="0B62A4"/>
                </a:solidFill>
                <a:latin typeface="Trebuchet MS"/>
                <a:cs typeface="Trebuchet MS"/>
              </a:rPr>
              <a:t>Absolute</a:t>
            </a:r>
            <a:r>
              <a:rPr sz="2338" spc="-128" dirty="0">
                <a:solidFill>
                  <a:srgbClr val="0B62A4"/>
                </a:solidFill>
                <a:latin typeface="Trebuchet MS"/>
                <a:cs typeface="Trebuchet MS"/>
              </a:rPr>
              <a:t> </a:t>
            </a:r>
            <a:r>
              <a:rPr sz="2338" spc="-269" dirty="0">
                <a:solidFill>
                  <a:srgbClr val="0B62A4"/>
                </a:solidFill>
                <a:latin typeface="Trebuchet MS"/>
                <a:cs typeface="Trebuchet MS"/>
              </a:rPr>
              <a:t>path</a:t>
            </a:r>
            <a:endParaRPr sz="2338" dirty="0">
              <a:latin typeface="Trebuchet MS"/>
              <a:cs typeface="Trebuchet MS"/>
            </a:endParaRPr>
          </a:p>
        </p:txBody>
      </p:sp>
      <p:sp>
        <p:nvSpPr>
          <p:cNvPr id="72" name="object 72"/>
          <p:cNvSpPr txBox="1"/>
          <p:nvPr/>
        </p:nvSpPr>
        <p:spPr>
          <a:xfrm>
            <a:off x="7362263" y="2294775"/>
            <a:ext cx="1891553" cy="860808"/>
          </a:xfrm>
          <a:prstGeom prst="rect">
            <a:avLst/>
          </a:prstGeom>
        </p:spPr>
        <p:txBody>
          <a:bodyPr vert="horz" wrap="square" lIns="0" tIns="12886" rIns="0" bIns="0" rtlCol="0">
            <a:spAutoFit/>
          </a:bodyPr>
          <a:lstStyle/>
          <a:p>
            <a:pPr marL="439854">
              <a:spcBef>
                <a:spcPts val="101"/>
              </a:spcBef>
            </a:pPr>
            <a:r>
              <a:rPr sz="2338" spc="-199" dirty="0">
                <a:solidFill>
                  <a:srgbClr val="0B62A4"/>
                </a:solidFill>
                <a:latin typeface="Trebuchet MS"/>
                <a:cs typeface="Trebuchet MS"/>
              </a:rPr>
              <a:t>Relative</a:t>
            </a:r>
            <a:r>
              <a:rPr sz="2338" spc="-128" dirty="0">
                <a:solidFill>
                  <a:srgbClr val="0B62A4"/>
                </a:solidFill>
                <a:latin typeface="Trebuchet MS"/>
                <a:cs typeface="Trebuchet MS"/>
              </a:rPr>
              <a:t> </a:t>
            </a:r>
            <a:r>
              <a:rPr sz="2338" spc="-265" dirty="0">
                <a:solidFill>
                  <a:srgbClr val="0B62A4"/>
                </a:solidFill>
                <a:latin typeface="Trebuchet MS"/>
                <a:cs typeface="Trebuchet MS"/>
              </a:rPr>
              <a:t>path</a:t>
            </a:r>
            <a:endParaRPr sz="2338" dirty="0">
              <a:latin typeface="Trebuchet MS"/>
              <a:cs typeface="Trebuchet MS"/>
            </a:endParaRPr>
          </a:p>
          <a:p>
            <a:pPr marL="11206">
              <a:spcBef>
                <a:spcPts val="1924"/>
              </a:spcBef>
            </a:pPr>
            <a:r>
              <a:rPr sz="1588" dirty="0">
                <a:solidFill>
                  <a:srgbClr val="2F2B20"/>
                </a:solidFill>
                <a:latin typeface="Courier New"/>
                <a:cs typeface="Courier New"/>
              </a:rPr>
              <a:t>../../usr/local</a:t>
            </a:r>
            <a:endParaRPr sz="1588" dirty="0">
              <a:latin typeface="Courier New"/>
              <a:cs typeface="Courier New"/>
            </a:endParaRPr>
          </a:p>
        </p:txBody>
      </p:sp>
      <p:sp>
        <p:nvSpPr>
          <p:cNvPr id="78" name="object 78"/>
          <p:cNvSpPr txBox="1">
            <a:spLocks noGrp="1"/>
          </p:cNvSpPr>
          <p:nvPr>
            <p:ph type="dt" sz="half" idx="10"/>
          </p:nvPr>
        </p:nvSpPr>
        <p:spPr/>
        <p:txBody>
          <a:bodyPr/>
          <a:lstStyle/>
          <a:p>
            <a:r>
              <a:rPr lang="en-US"/>
              <a:t>9/27/19</a:t>
            </a:r>
            <a:endParaRPr lang="en-US" dirty="0"/>
          </a:p>
        </p:txBody>
      </p:sp>
      <p:sp>
        <p:nvSpPr>
          <p:cNvPr id="74" name="object 74"/>
          <p:cNvSpPr/>
          <p:nvPr/>
        </p:nvSpPr>
        <p:spPr>
          <a:xfrm>
            <a:off x="6713882" y="1552377"/>
            <a:ext cx="1617569" cy="1218640"/>
          </a:xfrm>
          <a:custGeom>
            <a:avLst/>
            <a:gdLst/>
            <a:ahLst/>
            <a:cxnLst/>
            <a:rect l="l" t="t" r="r" b="b"/>
            <a:pathLst>
              <a:path w="1833245" h="1381125">
                <a:moveTo>
                  <a:pt x="387183" y="707398"/>
                </a:moveTo>
                <a:lnTo>
                  <a:pt x="341256" y="710996"/>
                </a:lnTo>
                <a:lnTo>
                  <a:pt x="297580" y="720689"/>
                </a:lnTo>
                <a:lnTo>
                  <a:pt x="253956" y="738417"/>
                </a:lnTo>
                <a:lnTo>
                  <a:pt x="213304" y="764330"/>
                </a:lnTo>
                <a:lnTo>
                  <a:pt x="176213" y="799842"/>
                </a:lnTo>
                <a:lnTo>
                  <a:pt x="147723" y="840127"/>
                </a:lnTo>
                <a:lnTo>
                  <a:pt x="125238" y="885659"/>
                </a:lnTo>
                <a:lnTo>
                  <a:pt x="108356" y="934279"/>
                </a:lnTo>
                <a:lnTo>
                  <a:pt x="96183" y="984939"/>
                </a:lnTo>
                <a:lnTo>
                  <a:pt x="87970" y="1036665"/>
                </a:lnTo>
                <a:lnTo>
                  <a:pt x="82964" y="1089545"/>
                </a:lnTo>
                <a:lnTo>
                  <a:pt x="83454" y="1140551"/>
                </a:lnTo>
                <a:lnTo>
                  <a:pt x="0" y="1146390"/>
                </a:lnTo>
                <a:lnTo>
                  <a:pt x="138644" y="1381125"/>
                </a:lnTo>
                <a:lnTo>
                  <a:pt x="240961" y="1134866"/>
                </a:lnTo>
                <a:lnTo>
                  <a:pt x="164683" y="1134866"/>
                </a:lnTo>
                <a:lnTo>
                  <a:pt x="164280" y="1092993"/>
                </a:lnTo>
                <a:lnTo>
                  <a:pt x="168645" y="1046880"/>
                </a:lnTo>
                <a:lnTo>
                  <a:pt x="175958" y="1000832"/>
                </a:lnTo>
                <a:lnTo>
                  <a:pt x="186451" y="957159"/>
                </a:lnTo>
                <a:lnTo>
                  <a:pt x="200360" y="917107"/>
                </a:lnTo>
                <a:lnTo>
                  <a:pt x="217774" y="881844"/>
                </a:lnTo>
                <a:lnTo>
                  <a:pt x="250408" y="839626"/>
                </a:lnTo>
                <a:lnTo>
                  <a:pt x="291263" y="810724"/>
                </a:lnTo>
                <a:lnTo>
                  <a:pt x="353293" y="791583"/>
                </a:lnTo>
                <a:lnTo>
                  <a:pt x="389238" y="788766"/>
                </a:lnTo>
                <a:lnTo>
                  <a:pt x="1446340" y="788766"/>
                </a:lnTo>
                <a:lnTo>
                  <a:pt x="1458099" y="785726"/>
                </a:lnTo>
                <a:lnTo>
                  <a:pt x="1492834" y="775538"/>
                </a:lnTo>
                <a:lnTo>
                  <a:pt x="1510442" y="769669"/>
                </a:lnTo>
                <a:lnTo>
                  <a:pt x="999888" y="769669"/>
                </a:lnTo>
                <a:lnTo>
                  <a:pt x="919589" y="769265"/>
                </a:lnTo>
                <a:lnTo>
                  <a:pt x="844567" y="765255"/>
                </a:lnTo>
                <a:lnTo>
                  <a:pt x="774453" y="758503"/>
                </a:lnTo>
                <a:lnTo>
                  <a:pt x="708869" y="749867"/>
                </a:lnTo>
                <a:lnTo>
                  <a:pt x="647423" y="740201"/>
                </a:lnTo>
                <a:lnTo>
                  <a:pt x="535318" y="721221"/>
                </a:lnTo>
                <a:lnTo>
                  <a:pt x="483765" y="713681"/>
                </a:lnTo>
                <a:lnTo>
                  <a:pt x="434555" y="708710"/>
                </a:lnTo>
                <a:lnTo>
                  <a:pt x="387183" y="707398"/>
                </a:lnTo>
                <a:close/>
              </a:path>
              <a:path w="1833245" h="1381125">
                <a:moveTo>
                  <a:pt x="243245" y="1129369"/>
                </a:moveTo>
                <a:lnTo>
                  <a:pt x="164683" y="1134866"/>
                </a:lnTo>
                <a:lnTo>
                  <a:pt x="240961" y="1134866"/>
                </a:lnTo>
                <a:lnTo>
                  <a:pt x="243245" y="1129369"/>
                </a:lnTo>
                <a:close/>
              </a:path>
              <a:path w="1833245" h="1381125">
                <a:moveTo>
                  <a:pt x="1446340" y="788766"/>
                </a:moveTo>
                <a:lnTo>
                  <a:pt x="389238" y="788766"/>
                </a:lnTo>
                <a:lnTo>
                  <a:pt x="429338" y="789877"/>
                </a:lnTo>
                <a:lnTo>
                  <a:pt x="473795" y="794368"/>
                </a:lnTo>
                <a:lnTo>
                  <a:pt x="522700" y="801521"/>
                </a:lnTo>
                <a:lnTo>
                  <a:pt x="634277" y="820412"/>
                </a:lnTo>
                <a:lnTo>
                  <a:pt x="697245" y="830318"/>
                </a:lnTo>
                <a:lnTo>
                  <a:pt x="765249" y="839273"/>
                </a:lnTo>
                <a:lnTo>
                  <a:pt x="838499" y="846326"/>
                </a:lnTo>
                <a:lnTo>
                  <a:pt x="917213" y="850535"/>
                </a:lnTo>
                <a:lnTo>
                  <a:pt x="1001613" y="850959"/>
                </a:lnTo>
                <a:lnTo>
                  <a:pt x="1091636" y="846686"/>
                </a:lnTo>
                <a:lnTo>
                  <a:pt x="1139353" y="842465"/>
                </a:lnTo>
                <a:lnTo>
                  <a:pt x="1188248" y="836762"/>
                </a:lnTo>
                <a:lnTo>
                  <a:pt x="1241251" y="829384"/>
                </a:lnTo>
                <a:lnTo>
                  <a:pt x="1290794" y="821579"/>
                </a:lnTo>
                <a:lnTo>
                  <a:pt x="1337128" y="813320"/>
                </a:lnTo>
                <a:lnTo>
                  <a:pt x="1380373" y="804600"/>
                </a:lnTo>
                <a:lnTo>
                  <a:pt x="1420655" y="795407"/>
                </a:lnTo>
                <a:lnTo>
                  <a:pt x="1446340" y="788766"/>
                </a:lnTo>
                <a:close/>
              </a:path>
              <a:path w="1833245" h="1381125">
                <a:moveTo>
                  <a:pt x="1752290" y="244140"/>
                </a:moveTo>
                <a:lnTo>
                  <a:pt x="1670988" y="244140"/>
                </a:lnTo>
                <a:lnTo>
                  <a:pt x="1671646" y="272629"/>
                </a:lnTo>
                <a:lnTo>
                  <a:pt x="1673847" y="313065"/>
                </a:lnTo>
                <a:lnTo>
                  <a:pt x="1676519" y="355612"/>
                </a:lnTo>
                <a:lnTo>
                  <a:pt x="1679282" y="396091"/>
                </a:lnTo>
                <a:lnTo>
                  <a:pt x="1681372" y="433939"/>
                </a:lnTo>
                <a:lnTo>
                  <a:pt x="1680331" y="500959"/>
                </a:lnTo>
                <a:lnTo>
                  <a:pt x="1668266" y="556153"/>
                </a:lnTo>
                <a:lnTo>
                  <a:pt x="1649393" y="591742"/>
                </a:lnTo>
                <a:lnTo>
                  <a:pt x="1617958" y="625081"/>
                </a:lnTo>
                <a:lnTo>
                  <a:pt x="1568828" y="657473"/>
                </a:lnTo>
                <a:lnTo>
                  <a:pt x="1524060" y="678232"/>
                </a:lnTo>
                <a:lnTo>
                  <a:pt x="1468540" y="697960"/>
                </a:lnTo>
                <a:lnTo>
                  <a:pt x="1401433" y="716423"/>
                </a:lnTo>
                <a:lnTo>
                  <a:pt x="1363295" y="725128"/>
                </a:lnTo>
                <a:lnTo>
                  <a:pt x="1321960" y="733463"/>
                </a:lnTo>
                <a:lnTo>
                  <a:pt x="1277339" y="741415"/>
                </a:lnTo>
                <a:lnTo>
                  <a:pt x="1229321" y="748981"/>
                </a:lnTo>
                <a:lnTo>
                  <a:pt x="1177935" y="756135"/>
                </a:lnTo>
                <a:lnTo>
                  <a:pt x="1131065" y="761601"/>
                </a:lnTo>
                <a:lnTo>
                  <a:pt x="1086125" y="765576"/>
                </a:lnTo>
                <a:lnTo>
                  <a:pt x="999888" y="769669"/>
                </a:lnTo>
                <a:lnTo>
                  <a:pt x="1510442" y="769669"/>
                </a:lnTo>
                <a:lnTo>
                  <a:pt x="1554674" y="753549"/>
                </a:lnTo>
                <a:lnTo>
                  <a:pt x="1607144" y="729195"/>
                </a:lnTo>
                <a:lnTo>
                  <a:pt x="1651092" y="702158"/>
                </a:lnTo>
                <a:lnTo>
                  <a:pt x="1687118" y="672148"/>
                </a:lnTo>
                <a:lnTo>
                  <a:pt x="1715524" y="639137"/>
                </a:lnTo>
                <a:lnTo>
                  <a:pt x="1744436" y="585274"/>
                </a:lnTo>
                <a:lnTo>
                  <a:pt x="1755465" y="547540"/>
                </a:lnTo>
                <a:lnTo>
                  <a:pt x="1761300" y="509150"/>
                </a:lnTo>
                <a:lnTo>
                  <a:pt x="1763274" y="470325"/>
                </a:lnTo>
                <a:lnTo>
                  <a:pt x="1762615" y="431017"/>
                </a:lnTo>
                <a:lnTo>
                  <a:pt x="1760409" y="391082"/>
                </a:lnTo>
                <a:lnTo>
                  <a:pt x="1757626" y="350304"/>
                </a:lnTo>
                <a:lnTo>
                  <a:pt x="1754988" y="308319"/>
                </a:lnTo>
                <a:lnTo>
                  <a:pt x="1752875" y="269482"/>
                </a:lnTo>
                <a:lnTo>
                  <a:pt x="1752290" y="244140"/>
                </a:lnTo>
                <a:close/>
              </a:path>
              <a:path w="1833245" h="1381125">
                <a:moveTo>
                  <a:pt x="1709129" y="0"/>
                </a:moveTo>
                <a:lnTo>
                  <a:pt x="1589090" y="244770"/>
                </a:lnTo>
                <a:lnTo>
                  <a:pt x="1752290" y="244140"/>
                </a:lnTo>
                <a:lnTo>
                  <a:pt x="1752276" y="243514"/>
                </a:lnTo>
                <a:lnTo>
                  <a:pt x="1832923" y="242893"/>
                </a:lnTo>
                <a:lnTo>
                  <a:pt x="1709129" y="0"/>
                </a:lnTo>
                <a:close/>
              </a:path>
            </a:pathLst>
          </a:custGeom>
          <a:solidFill>
            <a:srgbClr val="000000"/>
          </a:solidFill>
        </p:spPr>
        <p:txBody>
          <a:bodyPr wrap="square" lIns="0" tIns="0" rIns="0" bIns="0" rtlCol="0"/>
          <a:lstStyle/>
          <a:p>
            <a:endParaRPr sz="1588"/>
          </a:p>
        </p:txBody>
      </p:sp>
      <p:sp>
        <p:nvSpPr>
          <p:cNvPr id="82" name="object 72">
            <a:extLst>
              <a:ext uri="{FF2B5EF4-FFF2-40B4-BE49-F238E27FC236}">
                <a16:creationId xmlns:a16="http://schemas.microsoft.com/office/drawing/2014/main" id="{9A5580B3-6F86-8448-B11E-4D4BB74FE5B7}"/>
              </a:ext>
            </a:extLst>
          </p:cNvPr>
          <p:cNvSpPr txBox="1"/>
          <p:nvPr/>
        </p:nvSpPr>
        <p:spPr>
          <a:xfrm>
            <a:off x="7200185" y="967750"/>
            <a:ext cx="2820829" cy="372790"/>
          </a:xfrm>
          <a:prstGeom prst="rect">
            <a:avLst/>
          </a:prstGeom>
        </p:spPr>
        <p:txBody>
          <a:bodyPr vert="horz" wrap="square" lIns="0" tIns="12886" rIns="0" bIns="0" rtlCol="0">
            <a:spAutoFit/>
          </a:bodyPr>
          <a:lstStyle/>
          <a:p>
            <a:pPr marL="439854">
              <a:spcBef>
                <a:spcPts val="101"/>
              </a:spcBef>
            </a:pPr>
            <a:r>
              <a:rPr lang="en-US" sz="2338" spc="-199" dirty="0">
                <a:solidFill>
                  <a:srgbClr val="0B62A4"/>
                </a:solidFill>
                <a:latin typeface="Trebuchet MS"/>
                <a:cs typeface="Trebuchet MS"/>
              </a:rPr>
              <a:t>Multiple Users</a:t>
            </a:r>
            <a:endParaRPr sz="2338" dirty="0">
              <a:latin typeface="Trebuchet MS"/>
              <a:cs typeface="Trebuchet MS"/>
            </a:endParaRPr>
          </a:p>
        </p:txBody>
      </p:sp>
      <p:sp>
        <p:nvSpPr>
          <p:cNvPr id="79" name="Footer Placeholder 78">
            <a:extLst>
              <a:ext uri="{FF2B5EF4-FFF2-40B4-BE49-F238E27FC236}">
                <a16:creationId xmlns:a16="http://schemas.microsoft.com/office/drawing/2014/main" id="{B24FD239-576E-334E-9B0E-502C23FB5546}"/>
              </a:ext>
            </a:extLst>
          </p:cNvPr>
          <p:cNvSpPr>
            <a:spLocks noGrp="1"/>
          </p:cNvSpPr>
          <p:nvPr>
            <p:ph type="ftr" sz="quarter" idx="11"/>
          </p:nvPr>
        </p:nvSpPr>
        <p:spPr/>
        <p:txBody>
          <a:bodyPr/>
          <a:lstStyle/>
          <a:p>
            <a:r>
              <a:rPr lang="en-US"/>
              <a:t>CMU - Linux</a:t>
            </a:r>
          </a:p>
        </p:txBody>
      </p:sp>
      <p:sp>
        <p:nvSpPr>
          <p:cNvPr id="80" name="Slide Number Placeholder 79">
            <a:extLst>
              <a:ext uri="{FF2B5EF4-FFF2-40B4-BE49-F238E27FC236}">
                <a16:creationId xmlns:a16="http://schemas.microsoft.com/office/drawing/2014/main" id="{E30E356E-579D-3542-9EFC-C225F8B7FC1E}"/>
              </a:ext>
            </a:extLst>
          </p:cNvPr>
          <p:cNvSpPr>
            <a:spLocks noGrp="1"/>
          </p:cNvSpPr>
          <p:nvPr>
            <p:ph type="sldNum" sz="quarter" idx="12"/>
          </p:nvPr>
        </p:nvSpPr>
        <p:spPr/>
        <p:txBody>
          <a:bodyPr/>
          <a:lstStyle/>
          <a:p>
            <a:fld id="{DD321DBF-325B-3546-BAAF-4F6E3B3181FF}" type="slidenum">
              <a:rPr lang="en-US" smtClean="0"/>
              <a:t>12</a:t>
            </a:fld>
            <a:endParaRPr lang="en-US"/>
          </a:p>
        </p:txBody>
      </p:sp>
    </p:spTree>
    <p:extLst>
      <p:ext uri="{BB962C8B-B14F-4D97-AF65-F5344CB8AC3E}">
        <p14:creationId xmlns:p14="http://schemas.microsoft.com/office/powerpoint/2010/main" val="2044709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7995" y="365125"/>
            <a:ext cx="11649205" cy="1325563"/>
          </a:xfrm>
        </p:spPr>
        <p:txBody>
          <a:bodyPr/>
          <a:lstStyle/>
          <a:p>
            <a:r>
              <a:rPr lang="en-US" dirty="0"/>
              <a:t>Your personal directories on Summit</a:t>
            </a:r>
          </a:p>
        </p:txBody>
      </p:sp>
      <p:sp>
        <p:nvSpPr>
          <p:cNvPr id="7" name="Content Placeholder 6">
            <a:extLst>
              <a:ext uri="{FF2B5EF4-FFF2-40B4-BE49-F238E27FC236}">
                <a16:creationId xmlns:a16="http://schemas.microsoft.com/office/drawing/2014/main" id="{D0021448-611A-924A-969F-A623AAEB36DF}"/>
              </a:ext>
            </a:extLst>
          </p:cNvPr>
          <p:cNvSpPr>
            <a:spLocks noGrp="1"/>
          </p:cNvSpPr>
          <p:nvPr>
            <p:ph idx="1"/>
          </p:nvPr>
        </p:nvSpPr>
        <p:spPr>
          <a:xfrm>
            <a:off x="838200" y="1490597"/>
            <a:ext cx="10515600" cy="4498157"/>
          </a:xfrm>
        </p:spPr>
        <p:txBody>
          <a:bodyPr>
            <a:normAutofit fontScale="70000" lnSpcReduction="20000"/>
          </a:bodyPr>
          <a:lstStyle/>
          <a:p>
            <a:pPr marL="225810" indent="-214603">
              <a:lnSpc>
                <a:spcPct val="110000"/>
              </a:lnSpc>
              <a:spcBef>
                <a:spcPts val="649"/>
              </a:spcBef>
              <a:buClr>
                <a:schemeClr val="tx1"/>
              </a:buClr>
              <a:tabLst>
                <a:tab pos="226371" algn="l"/>
              </a:tabLst>
            </a:pPr>
            <a:r>
              <a:rPr lang="en-US" dirty="0">
                <a:solidFill>
                  <a:schemeClr val="accent2"/>
                </a:solidFill>
                <a:cs typeface="Arial"/>
              </a:rPr>
              <a:t>/home/&lt;username&gt; </a:t>
            </a:r>
          </a:p>
          <a:p>
            <a:pPr marL="683010" lvl="1" indent="-214603">
              <a:lnSpc>
                <a:spcPct val="110000"/>
              </a:lnSpc>
              <a:spcBef>
                <a:spcPts val="649"/>
              </a:spcBef>
              <a:buClr>
                <a:schemeClr val="tx1"/>
              </a:buClr>
              <a:tabLst>
                <a:tab pos="226371" algn="l"/>
              </a:tabLst>
            </a:pPr>
            <a:r>
              <a:rPr lang="en-US" dirty="0">
                <a:cs typeface="Arial"/>
              </a:rPr>
              <a:t>Very small: 2GB. </a:t>
            </a:r>
          </a:p>
          <a:p>
            <a:pPr marL="683010" lvl="1" indent="-214603">
              <a:lnSpc>
                <a:spcPct val="110000"/>
              </a:lnSpc>
              <a:spcBef>
                <a:spcPts val="649"/>
              </a:spcBef>
              <a:buClr>
                <a:schemeClr val="tx1"/>
              </a:buClr>
              <a:tabLst>
                <a:tab pos="226371" algn="l"/>
              </a:tabLst>
            </a:pPr>
            <a:r>
              <a:rPr lang="en-US" dirty="0">
                <a:cs typeface="Arial"/>
              </a:rPr>
              <a:t>Backed up daily.  </a:t>
            </a:r>
          </a:p>
          <a:p>
            <a:pPr marL="683010" lvl="1" indent="-214603">
              <a:lnSpc>
                <a:spcPct val="110000"/>
              </a:lnSpc>
              <a:spcBef>
                <a:spcPts val="649"/>
              </a:spcBef>
              <a:buClr>
                <a:schemeClr val="tx1"/>
              </a:buClr>
              <a:tabLst>
                <a:tab pos="226371" algn="l"/>
              </a:tabLst>
            </a:pPr>
            <a:r>
              <a:rPr lang="en-US" dirty="0">
                <a:cs typeface="Arial"/>
              </a:rPr>
              <a:t>Good for ‘can’t lose’ files</a:t>
            </a:r>
          </a:p>
          <a:p>
            <a:pPr marL="225810" indent="-214603">
              <a:lnSpc>
                <a:spcPct val="110000"/>
              </a:lnSpc>
              <a:spcBef>
                <a:spcPts val="649"/>
              </a:spcBef>
              <a:buClr>
                <a:schemeClr val="tx1"/>
              </a:buClr>
              <a:tabLst>
                <a:tab pos="226371" algn="l"/>
              </a:tabLst>
            </a:pPr>
            <a:r>
              <a:rPr lang="en-US" dirty="0">
                <a:solidFill>
                  <a:schemeClr val="accent2"/>
                </a:solidFill>
                <a:cs typeface="Arial"/>
              </a:rPr>
              <a:t>/projects/&lt;username&gt;</a:t>
            </a:r>
          </a:p>
          <a:p>
            <a:pPr marL="683010" lvl="1" indent="-214603">
              <a:lnSpc>
                <a:spcPct val="110000"/>
              </a:lnSpc>
              <a:spcBef>
                <a:spcPts val="649"/>
              </a:spcBef>
              <a:buClr>
                <a:schemeClr val="tx1"/>
              </a:buClr>
              <a:tabLst>
                <a:tab pos="226371" algn="l"/>
              </a:tabLst>
            </a:pPr>
            <a:r>
              <a:rPr lang="en-US" dirty="0">
                <a:cs typeface="Arial"/>
              </a:rPr>
              <a:t>250 GB</a:t>
            </a:r>
          </a:p>
          <a:p>
            <a:pPr marL="683010" lvl="1" indent="-214603">
              <a:lnSpc>
                <a:spcPct val="110000"/>
              </a:lnSpc>
              <a:spcBef>
                <a:spcPts val="649"/>
              </a:spcBef>
              <a:buClr>
                <a:schemeClr val="tx1"/>
              </a:buClr>
              <a:tabLst>
                <a:tab pos="226371" algn="l"/>
              </a:tabLst>
            </a:pPr>
            <a:r>
              <a:rPr lang="en-US" dirty="0">
                <a:cs typeface="Arial"/>
              </a:rPr>
              <a:t>Backed up regularly</a:t>
            </a:r>
          </a:p>
          <a:p>
            <a:pPr marL="683010" lvl="1" indent="-214603">
              <a:lnSpc>
                <a:spcPct val="110000"/>
              </a:lnSpc>
              <a:spcBef>
                <a:spcPts val="649"/>
              </a:spcBef>
              <a:buClr>
                <a:schemeClr val="tx1"/>
              </a:buClr>
              <a:tabLst>
                <a:tab pos="226371" algn="l"/>
              </a:tabLst>
            </a:pPr>
            <a:r>
              <a:rPr lang="en-US" dirty="0">
                <a:cs typeface="Arial"/>
              </a:rPr>
              <a:t>Good for storing scripts, self-installed software, some data</a:t>
            </a:r>
          </a:p>
          <a:p>
            <a:pPr marL="225810" indent="-214603">
              <a:lnSpc>
                <a:spcPct val="110000"/>
              </a:lnSpc>
              <a:spcBef>
                <a:spcPts val="649"/>
              </a:spcBef>
              <a:buClr>
                <a:schemeClr val="tx1"/>
              </a:buClr>
              <a:tabLst>
                <a:tab pos="226371" algn="l"/>
              </a:tabLst>
            </a:pPr>
            <a:r>
              <a:rPr lang="en-US" dirty="0">
                <a:solidFill>
                  <a:schemeClr val="accent2"/>
                </a:solidFill>
                <a:cs typeface="Arial"/>
              </a:rPr>
              <a:t>/scratch/summit/&lt;username&gt;</a:t>
            </a:r>
          </a:p>
          <a:p>
            <a:pPr marL="683010" lvl="1" indent="-214603">
              <a:lnSpc>
                <a:spcPct val="110000"/>
              </a:lnSpc>
              <a:spcBef>
                <a:spcPts val="649"/>
              </a:spcBef>
              <a:buClr>
                <a:schemeClr val="tx1"/>
              </a:buClr>
              <a:tabLst>
                <a:tab pos="226371" algn="l"/>
              </a:tabLst>
            </a:pPr>
            <a:r>
              <a:rPr lang="en-US" dirty="0">
                <a:cs typeface="Arial"/>
              </a:rPr>
              <a:t>Large: 10 TB partition  </a:t>
            </a:r>
          </a:p>
          <a:p>
            <a:pPr marL="683010" lvl="1" indent="-214603">
              <a:lnSpc>
                <a:spcPct val="110000"/>
              </a:lnSpc>
              <a:spcBef>
                <a:spcPts val="649"/>
              </a:spcBef>
              <a:buClr>
                <a:schemeClr val="tx1"/>
              </a:buClr>
              <a:tabLst>
                <a:tab pos="226371" algn="l"/>
              </a:tabLst>
            </a:pPr>
            <a:r>
              <a:rPr lang="en-US" dirty="0">
                <a:cs typeface="Arial"/>
              </a:rPr>
              <a:t>Fast filesystem -- Good for jobs with lots of I/O – run your jobs on here!</a:t>
            </a:r>
          </a:p>
          <a:p>
            <a:pPr marL="683010" lvl="1" indent="-214603">
              <a:lnSpc>
                <a:spcPct val="110000"/>
              </a:lnSpc>
              <a:spcBef>
                <a:spcPts val="649"/>
              </a:spcBef>
              <a:buClr>
                <a:schemeClr val="tx1"/>
              </a:buClr>
              <a:tabLst>
                <a:tab pos="226371" algn="l"/>
              </a:tabLst>
            </a:pPr>
            <a:r>
              <a:rPr lang="en-US" dirty="0">
                <a:cs typeface="Arial"/>
              </a:rPr>
              <a:t>Not backed up</a:t>
            </a:r>
          </a:p>
          <a:p>
            <a:pPr marL="683010" lvl="1" indent="-214603">
              <a:lnSpc>
                <a:spcPct val="110000"/>
              </a:lnSpc>
              <a:spcBef>
                <a:spcPts val="649"/>
              </a:spcBef>
              <a:buClr>
                <a:schemeClr val="tx1"/>
              </a:buClr>
              <a:tabLst>
                <a:tab pos="226371" algn="l"/>
              </a:tabLst>
            </a:pPr>
            <a:r>
              <a:rPr lang="en-US" dirty="0">
                <a:cs typeface="Arial"/>
              </a:rPr>
              <a:t>Temporary: data deleted 90 days from creation. </a:t>
            </a:r>
          </a:p>
          <a:p>
            <a:pPr marL="683010" lvl="1" indent="-214603">
              <a:lnSpc>
                <a:spcPct val="110000"/>
              </a:lnSpc>
              <a:spcBef>
                <a:spcPts val="649"/>
              </a:spcBef>
              <a:buClr>
                <a:schemeClr val="tx1"/>
              </a:buClr>
              <a:tabLst>
                <a:tab pos="226371" algn="l"/>
              </a:tabLst>
            </a:pPr>
            <a:endParaRPr lang="en-US" dirty="0">
              <a:cs typeface="Arial"/>
            </a:endParaRPr>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8" name="Slide Number Placeholder 7">
            <a:extLst>
              <a:ext uri="{FF2B5EF4-FFF2-40B4-BE49-F238E27FC236}">
                <a16:creationId xmlns:a16="http://schemas.microsoft.com/office/drawing/2014/main" id="{265872C0-1C5B-FA42-ABEE-2FEC5F7A8B8E}"/>
              </a:ext>
            </a:extLst>
          </p:cNvPr>
          <p:cNvSpPr>
            <a:spLocks noGrp="1"/>
          </p:cNvSpPr>
          <p:nvPr>
            <p:ph type="sldNum" sz="quarter" idx="12"/>
          </p:nvPr>
        </p:nvSpPr>
        <p:spPr/>
        <p:txBody>
          <a:bodyPr/>
          <a:lstStyle/>
          <a:p>
            <a:fld id="{DD321DBF-325B-3546-BAAF-4F6E3B3181FF}" type="slidenum">
              <a:rPr lang="en-US" smtClean="0"/>
              <a:t>13</a:t>
            </a:fld>
            <a:endParaRPr lang="en-US"/>
          </a:p>
        </p:txBody>
      </p:sp>
    </p:spTree>
    <p:extLst>
      <p:ext uri="{BB962C8B-B14F-4D97-AF65-F5344CB8AC3E}">
        <p14:creationId xmlns:p14="http://schemas.microsoft.com/office/powerpoint/2010/main" val="146560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Environment variables</a:t>
            </a:r>
          </a:p>
        </p:txBody>
      </p:sp>
      <p:sp>
        <p:nvSpPr>
          <p:cNvPr id="11" name="Content Placeholder 10">
            <a:extLst>
              <a:ext uri="{FF2B5EF4-FFF2-40B4-BE49-F238E27FC236}">
                <a16:creationId xmlns:a16="http://schemas.microsoft.com/office/drawing/2014/main" id="{650558AB-90FD-5241-989F-0FEBD79AC768}"/>
              </a:ext>
            </a:extLst>
          </p:cNvPr>
          <p:cNvSpPr>
            <a:spLocks noGrp="1"/>
          </p:cNvSpPr>
          <p:nvPr>
            <p:ph idx="1"/>
          </p:nvPr>
        </p:nvSpPr>
        <p:spPr>
          <a:xfrm>
            <a:off x="838200" y="1547447"/>
            <a:ext cx="10515600" cy="4441308"/>
          </a:xfrm>
        </p:spPr>
        <p:txBody>
          <a:bodyPr>
            <a:normAutofit lnSpcReduction="10000"/>
          </a:bodyPr>
          <a:lstStyle/>
          <a:p>
            <a:pPr marL="225810" indent="-214603">
              <a:spcBef>
                <a:spcPts val="379"/>
              </a:spcBef>
              <a:buClr>
                <a:schemeClr val="tx1"/>
              </a:buClr>
              <a:buFont typeface="Arial"/>
              <a:buChar char="•"/>
              <a:tabLst>
                <a:tab pos="226371" algn="l"/>
              </a:tabLst>
            </a:pPr>
            <a:r>
              <a:rPr lang="en-US" sz="2400" spc="-13" dirty="0">
                <a:solidFill>
                  <a:srgbClr val="2F2B20"/>
                </a:solidFill>
                <a:cs typeface="Courier New"/>
              </a:rPr>
              <a:t>Environment variables store important information needed by Linux users, programs, etc.</a:t>
            </a:r>
          </a:p>
          <a:p>
            <a:pPr marL="225810" indent="-214603">
              <a:spcBef>
                <a:spcPts val="379"/>
              </a:spcBef>
              <a:buClr>
                <a:schemeClr val="tx1"/>
              </a:buClr>
              <a:buFont typeface="Arial"/>
              <a:buChar char="•"/>
              <a:tabLst>
                <a:tab pos="226371" algn="l"/>
              </a:tabLst>
            </a:pPr>
            <a:endParaRPr lang="en-US" sz="2400" spc="-13" dirty="0">
              <a:solidFill>
                <a:srgbClr val="2F2B20"/>
              </a:solidFill>
              <a:cs typeface="Courier New"/>
            </a:endParaRPr>
          </a:p>
          <a:p>
            <a:pPr marL="225810" indent="-214603">
              <a:spcBef>
                <a:spcPts val="379"/>
              </a:spcBef>
              <a:buClr>
                <a:schemeClr val="tx1"/>
              </a:buClr>
              <a:buFont typeface="Arial"/>
              <a:buChar char="•"/>
              <a:tabLst>
                <a:tab pos="226371" algn="l"/>
              </a:tabLst>
            </a:pPr>
            <a:r>
              <a:rPr lang="en-US" sz="2400" spc="-13" dirty="0">
                <a:solidFill>
                  <a:srgbClr val="2F2B20"/>
                </a:solidFill>
                <a:cs typeface="Courier New"/>
              </a:rPr>
              <a:t>Type ‘</a:t>
            </a:r>
            <a:r>
              <a:rPr lang="en-US" sz="2400" spc="-13" dirty="0" err="1">
                <a:solidFill>
                  <a:srgbClr val="0070C0"/>
                </a:solidFill>
                <a:cs typeface="Courier New"/>
              </a:rPr>
              <a:t>env</a:t>
            </a:r>
            <a:r>
              <a:rPr lang="en-US" sz="2400" spc="-13" dirty="0">
                <a:solidFill>
                  <a:srgbClr val="2F2B20"/>
                </a:solidFill>
                <a:cs typeface="Courier New"/>
              </a:rPr>
              <a:t>’ to see your currently set environment variables</a:t>
            </a:r>
          </a:p>
          <a:p>
            <a:pPr marL="225810" indent="-214603">
              <a:spcBef>
                <a:spcPts val="379"/>
              </a:spcBef>
              <a:buClr>
                <a:schemeClr val="tx1"/>
              </a:buClr>
              <a:buFont typeface="Arial"/>
              <a:buChar char="•"/>
              <a:tabLst>
                <a:tab pos="226371" algn="l"/>
              </a:tabLst>
            </a:pPr>
            <a:endParaRPr lang="en-US" sz="2400" spc="-13" dirty="0">
              <a:solidFill>
                <a:srgbClr val="2F2B20"/>
              </a:solidFill>
              <a:cs typeface="Courier New"/>
            </a:endParaRPr>
          </a:p>
          <a:p>
            <a:pPr marL="225810" indent="-214603">
              <a:spcBef>
                <a:spcPts val="379"/>
              </a:spcBef>
              <a:buClr>
                <a:schemeClr val="tx1"/>
              </a:buClr>
              <a:buFont typeface="Arial"/>
              <a:buChar char="•"/>
              <a:tabLst>
                <a:tab pos="226371" algn="l"/>
              </a:tabLst>
            </a:pPr>
            <a:r>
              <a:rPr lang="en-US" sz="2400" spc="-13" dirty="0">
                <a:solidFill>
                  <a:srgbClr val="2F2B20"/>
                </a:solidFill>
                <a:cs typeface="Courier New"/>
              </a:rPr>
              <a:t>Useful Environment variables:</a:t>
            </a:r>
          </a:p>
          <a:p>
            <a:pPr marL="683010" lvl="1" indent="-214603">
              <a:spcBef>
                <a:spcPts val="379"/>
              </a:spcBef>
              <a:buClr>
                <a:schemeClr val="tx1"/>
              </a:buClr>
              <a:buFont typeface="Arial"/>
              <a:buChar char="•"/>
              <a:tabLst>
                <a:tab pos="226371" algn="l"/>
              </a:tabLst>
            </a:pPr>
            <a:r>
              <a:rPr lang="en-US" sz="2800" spc="-13" dirty="0">
                <a:solidFill>
                  <a:srgbClr val="2F2B20"/>
                </a:solidFill>
                <a:latin typeface="Courier New"/>
                <a:cs typeface="Courier New"/>
              </a:rPr>
              <a:t>PATH</a:t>
            </a:r>
            <a:r>
              <a:rPr lang="en-US" spc="-13" dirty="0">
                <a:solidFill>
                  <a:srgbClr val="2F2B20"/>
                </a:solidFill>
                <a:cs typeface="Arial"/>
              </a:rPr>
              <a:t>: </a:t>
            </a:r>
            <a:r>
              <a:rPr lang="en-US" spc="22" dirty="0">
                <a:solidFill>
                  <a:srgbClr val="2F2B20"/>
                </a:solidFill>
                <a:cs typeface="Arial"/>
              </a:rPr>
              <a:t>directories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a:t>
            </a:r>
            <a:r>
              <a:rPr lang="en-US" spc="-9" dirty="0">
                <a:solidFill>
                  <a:srgbClr val="2F2B20"/>
                </a:solidFill>
                <a:cs typeface="Arial"/>
              </a:rPr>
              <a:t> </a:t>
            </a:r>
            <a:r>
              <a:rPr lang="en-US" spc="44" dirty="0">
                <a:solidFill>
                  <a:srgbClr val="2F2B20"/>
                </a:solidFill>
                <a:cs typeface="Arial"/>
              </a:rPr>
              <a:t>commands</a:t>
            </a:r>
            <a:endParaRPr lang="en-US" dirty="0">
              <a:cs typeface="Arial"/>
            </a:endParaRPr>
          </a:p>
          <a:p>
            <a:pPr marL="683010" lvl="1" indent="-214603">
              <a:spcBef>
                <a:spcPts val="296"/>
              </a:spcBef>
              <a:buClr>
                <a:schemeClr val="tx1"/>
              </a:buClr>
              <a:buFont typeface="Arial"/>
              <a:buChar char="•"/>
              <a:tabLst>
                <a:tab pos="226371" algn="l"/>
              </a:tabLst>
            </a:pPr>
            <a:r>
              <a:rPr lang="en-US" sz="2800" spc="-13" dirty="0">
                <a:solidFill>
                  <a:srgbClr val="2F2B20"/>
                </a:solidFill>
                <a:latin typeface="Courier New"/>
                <a:cs typeface="Courier New"/>
              </a:rPr>
              <a:t>HOME</a:t>
            </a:r>
            <a:r>
              <a:rPr lang="en-US" spc="-13" dirty="0">
                <a:solidFill>
                  <a:srgbClr val="2F2B20"/>
                </a:solidFill>
                <a:cs typeface="Arial"/>
              </a:rPr>
              <a:t>: </a:t>
            </a:r>
            <a:r>
              <a:rPr lang="en-US" spc="22" dirty="0">
                <a:solidFill>
                  <a:srgbClr val="2F2B20"/>
                </a:solidFill>
                <a:cs typeface="Arial"/>
              </a:rPr>
              <a:t>home</a:t>
            </a:r>
            <a:r>
              <a:rPr lang="en-US" spc="35" dirty="0">
                <a:solidFill>
                  <a:srgbClr val="2F2B20"/>
                </a:solidFill>
                <a:cs typeface="Arial"/>
              </a:rPr>
              <a:t> </a:t>
            </a:r>
            <a:r>
              <a:rPr lang="en-US" spc="26" dirty="0">
                <a:solidFill>
                  <a:srgbClr val="2F2B20"/>
                </a:solidFill>
                <a:cs typeface="Arial"/>
              </a:rPr>
              <a:t>directory</a:t>
            </a:r>
            <a:endParaRPr lang="en-US" dirty="0">
              <a:cs typeface="Arial"/>
            </a:endParaRPr>
          </a:p>
          <a:p>
            <a:pPr marL="683010" lvl="1" indent="-214603">
              <a:spcBef>
                <a:spcPts val="296"/>
              </a:spcBef>
              <a:buClr>
                <a:schemeClr val="tx1"/>
              </a:buClr>
              <a:buFont typeface="Arial"/>
              <a:buChar char="•"/>
              <a:tabLst>
                <a:tab pos="226371" algn="l"/>
              </a:tabLst>
            </a:pPr>
            <a:r>
              <a:rPr lang="en-US" sz="2800" spc="-13" dirty="0">
                <a:solidFill>
                  <a:srgbClr val="2F2B20"/>
                </a:solidFill>
                <a:latin typeface="Courier New"/>
                <a:cs typeface="Courier New"/>
              </a:rPr>
              <a:t>PWD</a:t>
            </a:r>
            <a:r>
              <a:rPr lang="en-US" spc="-13" dirty="0">
                <a:solidFill>
                  <a:srgbClr val="2F2B20"/>
                </a:solidFill>
                <a:cs typeface="Arial"/>
              </a:rPr>
              <a:t>: </a:t>
            </a:r>
            <a:r>
              <a:rPr lang="en-US" spc="22" dirty="0">
                <a:solidFill>
                  <a:srgbClr val="2F2B20"/>
                </a:solidFill>
                <a:cs typeface="Arial"/>
              </a:rPr>
              <a:t>current </a:t>
            </a:r>
            <a:r>
              <a:rPr lang="en-US" spc="35" dirty="0">
                <a:solidFill>
                  <a:srgbClr val="2F2B20"/>
                </a:solidFill>
                <a:cs typeface="Arial"/>
              </a:rPr>
              <a:t>working</a:t>
            </a:r>
            <a:r>
              <a:rPr lang="en-US" spc="22" dirty="0">
                <a:solidFill>
                  <a:srgbClr val="2F2B20"/>
                </a:solidFill>
                <a:cs typeface="Arial"/>
              </a:rPr>
              <a:t> </a:t>
            </a:r>
            <a:r>
              <a:rPr lang="en-US" spc="26" dirty="0">
                <a:solidFill>
                  <a:srgbClr val="2F2B20"/>
                </a:solidFill>
                <a:cs typeface="Arial"/>
              </a:rPr>
              <a:t>directory</a:t>
            </a:r>
            <a:endParaRPr lang="en-US" dirty="0">
              <a:cs typeface="Arial"/>
            </a:endParaRPr>
          </a:p>
          <a:p>
            <a:pPr marL="683010" lvl="1" indent="-214603">
              <a:spcBef>
                <a:spcPts val="291"/>
              </a:spcBef>
              <a:buClr>
                <a:schemeClr val="tx1"/>
              </a:buClr>
              <a:buFont typeface="Arial"/>
              <a:buChar char="•"/>
              <a:tabLst>
                <a:tab pos="226371" algn="l"/>
              </a:tabLst>
            </a:pPr>
            <a:r>
              <a:rPr lang="en-US" sz="2800" spc="-13" dirty="0">
                <a:solidFill>
                  <a:srgbClr val="2F2B20"/>
                </a:solidFill>
                <a:latin typeface="Courier New"/>
                <a:cs typeface="Courier New"/>
              </a:rPr>
              <a:t>USER</a:t>
            </a:r>
            <a:r>
              <a:rPr lang="en-US" spc="-13" dirty="0">
                <a:solidFill>
                  <a:srgbClr val="2F2B20"/>
                </a:solidFill>
                <a:cs typeface="Arial"/>
              </a:rPr>
              <a:t>:</a:t>
            </a:r>
            <a:r>
              <a:rPr lang="en-US" spc="4" dirty="0">
                <a:solidFill>
                  <a:srgbClr val="2F2B20"/>
                </a:solidFill>
                <a:cs typeface="Arial"/>
              </a:rPr>
              <a:t> </a:t>
            </a:r>
            <a:r>
              <a:rPr lang="en-US" spc="9" dirty="0">
                <a:solidFill>
                  <a:srgbClr val="2F2B20"/>
                </a:solidFill>
                <a:cs typeface="Arial"/>
              </a:rPr>
              <a:t>username</a:t>
            </a:r>
            <a:endParaRPr lang="en-US" dirty="0">
              <a:cs typeface="Arial"/>
            </a:endParaRPr>
          </a:p>
          <a:p>
            <a:pPr marL="683010" marR="379339" lvl="1" indent="-214603">
              <a:lnSpc>
                <a:spcPct val="97700"/>
              </a:lnSpc>
              <a:spcBef>
                <a:spcPts val="371"/>
              </a:spcBef>
              <a:buClr>
                <a:schemeClr val="tx1"/>
              </a:buClr>
              <a:buFont typeface="Arial"/>
              <a:buChar char="•"/>
              <a:tabLst>
                <a:tab pos="226371" algn="l"/>
              </a:tabLst>
            </a:pPr>
            <a:r>
              <a:rPr lang="en-US" sz="2800" spc="-18" dirty="0">
                <a:solidFill>
                  <a:srgbClr val="2F2B20"/>
                </a:solidFill>
                <a:latin typeface="Courier New"/>
                <a:cs typeface="Courier New"/>
              </a:rPr>
              <a:t>LD_LIBRARY_PATH</a:t>
            </a:r>
            <a:r>
              <a:rPr lang="en-US" spc="-18" dirty="0">
                <a:solidFill>
                  <a:srgbClr val="2F2B20"/>
                </a:solidFill>
                <a:cs typeface="Arial"/>
              </a:rPr>
              <a:t>: </a:t>
            </a:r>
            <a:r>
              <a:rPr lang="en-US" spc="22" dirty="0">
                <a:solidFill>
                  <a:srgbClr val="2F2B20"/>
                </a:solidFill>
                <a:cs typeface="Arial"/>
              </a:rPr>
              <a:t>directories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 </a:t>
            </a:r>
            <a:r>
              <a:rPr lang="en-US" spc="4" dirty="0">
                <a:solidFill>
                  <a:srgbClr val="2F2B20"/>
                </a:solidFill>
                <a:cs typeface="Arial"/>
              </a:rPr>
              <a:t>shared </a:t>
            </a:r>
            <a:r>
              <a:rPr lang="en-US" spc="44" dirty="0">
                <a:solidFill>
                  <a:srgbClr val="2F2B20"/>
                </a:solidFill>
                <a:cs typeface="Arial"/>
              </a:rPr>
              <a:t>objects </a:t>
            </a:r>
            <a:r>
              <a:rPr lang="en-US" spc="22" dirty="0">
                <a:solidFill>
                  <a:srgbClr val="2F2B20"/>
                </a:solidFill>
                <a:cs typeface="Arial"/>
              </a:rPr>
              <a:t>(dynamically-loaded</a:t>
            </a:r>
            <a:r>
              <a:rPr lang="en-US" spc="-22" dirty="0">
                <a:solidFill>
                  <a:srgbClr val="2F2B20"/>
                </a:solidFill>
                <a:cs typeface="Arial"/>
              </a:rPr>
              <a:t> </a:t>
            </a:r>
            <a:r>
              <a:rPr lang="en-US" spc="-9" dirty="0">
                <a:solidFill>
                  <a:srgbClr val="2F2B20"/>
                </a:solidFill>
                <a:cs typeface="Arial"/>
              </a:rPr>
              <a:t>libs)</a:t>
            </a:r>
            <a:endParaRPr lang="en-US" dirty="0">
              <a:cs typeface="Arial"/>
            </a:endParaRP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13" name="Slide Number Placeholder 12">
            <a:extLst>
              <a:ext uri="{FF2B5EF4-FFF2-40B4-BE49-F238E27FC236}">
                <a16:creationId xmlns:a16="http://schemas.microsoft.com/office/drawing/2014/main" id="{A1C84D0B-46E6-AC44-BFBF-5289F07F754D}"/>
              </a:ext>
            </a:extLst>
          </p:cNvPr>
          <p:cNvSpPr>
            <a:spLocks noGrp="1"/>
          </p:cNvSpPr>
          <p:nvPr>
            <p:ph type="sldNum" sz="quarter" idx="12"/>
          </p:nvPr>
        </p:nvSpPr>
        <p:spPr/>
        <p:txBody>
          <a:bodyPr/>
          <a:lstStyle/>
          <a:p>
            <a:fld id="{DD321DBF-325B-3546-BAAF-4F6E3B3181FF}" type="slidenum">
              <a:rPr lang="en-US" smtClean="0"/>
              <a:t>14</a:t>
            </a:fld>
            <a:endParaRPr lang="en-US"/>
          </a:p>
        </p:txBody>
      </p:sp>
    </p:spTree>
    <p:extLst>
      <p:ext uri="{BB962C8B-B14F-4D97-AF65-F5344CB8AC3E}">
        <p14:creationId xmlns:p14="http://schemas.microsoft.com/office/powerpoint/2010/main" val="383184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dirty="0"/>
              <a:t>Common software is available to everyone on the systems</a:t>
            </a:r>
          </a:p>
          <a:p>
            <a:endParaRPr lang="en-US" dirty="0">
              <a:cs typeface="Arial"/>
            </a:endParaRPr>
          </a:p>
          <a:p>
            <a:r>
              <a:rPr lang="en-US" dirty="0"/>
              <a:t>Research Computing uses modules to manage software</a:t>
            </a:r>
          </a:p>
          <a:p>
            <a:pPr lvl="1"/>
            <a:r>
              <a:rPr lang="en-US" sz="2800" dirty="0"/>
              <a:t>You load modules to prepare your environment for using software</a:t>
            </a:r>
            <a:endParaRPr lang="en-US" sz="2800" dirty="0">
              <a:cs typeface="Arial"/>
            </a:endParaRPr>
          </a:p>
          <a:p>
            <a:pPr lvl="2"/>
            <a:r>
              <a:rPr lang="en-US" sz="2800" dirty="0"/>
              <a:t>Modules set any environment variables, paths, etc.</a:t>
            </a:r>
            <a:endParaRPr lang="en-US" sz="2800" dirty="0">
              <a:cs typeface="Arial"/>
            </a:endParaRPr>
          </a:p>
          <a:p>
            <a:pPr lvl="2"/>
            <a:r>
              <a:rPr lang="en-US" sz="2800" dirty="0"/>
              <a:t>Set environment so application can find appropriate libraries, etc.</a:t>
            </a:r>
          </a:p>
          <a:p>
            <a:pPr lvl="2"/>
            <a:endParaRPr lang="en-US" sz="2800" dirty="0"/>
          </a:p>
          <a:p>
            <a:r>
              <a:rPr lang="en-US" dirty="0"/>
              <a:t>You can also install your own software</a:t>
            </a:r>
            <a:endParaRPr lang="en-US" dirty="0">
              <a:cs typeface="Arial"/>
            </a:endParaRPr>
          </a:p>
          <a:p>
            <a:pPr lvl="1"/>
            <a:r>
              <a:rPr lang="en-US" sz="2800" dirty="0"/>
              <a:t>It is best if you are responsible for support</a:t>
            </a:r>
            <a:endParaRPr lang="en-US" sz="2800" dirty="0">
              <a:cs typeface="Arial"/>
            </a:endParaRPr>
          </a:p>
          <a:p>
            <a:pPr lvl="1"/>
            <a:r>
              <a:rPr lang="en-US" sz="2800" dirty="0"/>
              <a:t>We are happy to assist</a:t>
            </a:r>
          </a:p>
          <a:p>
            <a:endParaRPr lang="en-US" sz="3600" dirty="0">
              <a:cs typeface="Arial"/>
            </a:endParaRPr>
          </a:p>
          <a:p>
            <a:endParaRPr lang="en-US" dirty="0"/>
          </a:p>
        </p:txBody>
      </p:sp>
      <p:sp>
        <p:nvSpPr>
          <p:cNvPr id="8" name="Footer Placeholder 7"/>
          <p:cNvSpPr>
            <a:spLocks noGrp="1"/>
          </p:cNvSpPr>
          <p:nvPr>
            <p:ph type="ftr" sz="quarter" idx="11"/>
          </p:nvPr>
        </p:nvSpPr>
        <p:spPr/>
        <p:txBody>
          <a:bodyPr/>
          <a:lstStyle/>
          <a:p>
            <a:r>
              <a:rPr lang="en-US" dirty="0"/>
              <a:t>CMU - Linux</a:t>
            </a:r>
          </a:p>
        </p:txBody>
      </p:sp>
      <p:sp>
        <p:nvSpPr>
          <p:cNvPr id="9" name="Slide Number Placeholder 8"/>
          <p:cNvSpPr>
            <a:spLocks noGrp="1"/>
          </p:cNvSpPr>
          <p:nvPr>
            <p:ph type="sldNum" sz="quarter" idx="12"/>
          </p:nvPr>
        </p:nvSpPr>
        <p:spPr/>
        <p:txBody>
          <a:bodyPr/>
          <a:lstStyle/>
          <a:p>
            <a:fld id="{DD321DBF-325B-3546-BAAF-4F6E3B3181FF}" type="slidenum">
              <a:rPr lang="en-US" smtClean="0"/>
              <a:t>15</a:t>
            </a:fld>
            <a:endParaRPr lang="en-US"/>
          </a:p>
        </p:txBody>
      </p:sp>
      <p:sp>
        <p:nvSpPr>
          <p:cNvPr id="4" name="Date Placeholder 3">
            <a:extLst>
              <a:ext uri="{FF2B5EF4-FFF2-40B4-BE49-F238E27FC236}">
                <a16:creationId xmlns:a16="http://schemas.microsoft.com/office/drawing/2014/main" id="{80D4403F-8579-7D42-BEC4-A76337E6F55E}"/>
              </a:ext>
            </a:extLst>
          </p:cNvPr>
          <p:cNvSpPr>
            <a:spLocks noGrp="1"/>
          </p:cNvSpPr>
          <p:nvPr>
            <p:ph type="dt" sz="half" idx="10"/>
          </p:nvPr>
        </p:nvSpPr>
        <p:spPr/>
        <p:txBody>
          <a:bodyPr/>
          <a:lstStyle/>
          <a:p>
            <a:r>
              <a:rPr lang="en-US"/>
              <a:t>9/27/19</a:t>
            </a:r>
          </a:p>
        </p:txBody>
      </p:sp>
    </p:spTree>
    <p:extLst>
      <p:ext uri="{BB962C8B-B14F-4D97-AF65-F5344CB8AC3E}">
        <p14:creationId xmlns:p14="http://schemas.microsoft.com/office/powerpoint/2010/main" val="129516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Modules</a:t>
            </a: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US" dirty="0">
                <a:cs typeface="Arial"/>
              </a:rPr>
              <a:t>You need to be on an </a:t>
            </a:r>
            <a:r>
              <a:rPr lang="en-US" dirty="0" err="1">
                <a:solidFill>
                  <a:schemeClr val="accent2"/>
                </a:solidFill>
                <a:cs typeface="Arial"/>
              </a:rPr>
              <a:t>scompile</a:t>
            </a:r>
            <a:r>
              <a:rPr lang="en-US" dirty="0">
                <a:solidFill>
                  <a:schemeClr val="accent2"/>
                </a:solidFill>
                <a:cs typeface="Arial"/>
              </a:rPr>
              <a:t> </a:t>
            </a:r>
            <a:r>
              <a:rPr lang="en-US" dirty="0">
                <a:cs typeface="Arial"/>
              </a:rPr>
              <a:t>node to browse the modules</a:t>
            </a:r>
            <a:endParaRPr lang="en-US" dirty="0"/>
          </a:p>
          <a:p>
            <a:r>
              <a:rPr lang="en-US" dirty="0"/>
              <a:t>To set up your environment to use a software package, type             </a:t>
            </a:r>
            <a:r>
              <a:rPr lang="en-US" b="1" dirty="0">
                <a:solidFill>
                  <a:schemeClr val="accent5"/>
                </a:solidFill>
                <a:latin typeface="Courier" charset="0"/>
                <a:ea typeface="Courier" charset="0"/>
                <a:cs typeface="Courier" charset="0"/>
              </a:rPr>
              <a:t>module load &lt;package&gt;/&lt;version&gt;</a:t>
            </a:r>
          </a:p>
          <a:p>
            <a:r>
              <a:rPr lang="en-US" dirty="0"/>
              <a:t>Some modules might require a specific hierarchy to load</a:t>
            </a:r>
            <a:endParaRPr lang="en-US" dirty="0">
              <a:cs typeface="Arial"/>
            </a:endParaRPr>
          </a:p>
          <a:p>
            <a:pPr lvl="1"/>
            <a:r>
              <a:rPr lang="en-US" dirty="0"/>
              <a:t>For some modules, you may need to specify a specific version</a:t>
            </a:r>
          </a:p>
          <a:p>
            <a:pPr lvl="2"/>
            <a:r>
              <a:rPr lang="en-US" dirty="0"/>
              <a:t>For example,  </a:t>
            </a:r>
            <a:r>
              <a:rPr lang="en-US" b="1" dirty="0">
                <a:solidFill>
                  <a:schemeClr val="accent5"/>
                </a:solidFill>
                <a:latin typeface="Courier"/>
                <a:ea typeface="Courier" charset="0"/>
                <a:cs typeface="Courier" charset="0"/>
              </a:rPr>
              <a:t>module load R/3.3.0</a:t>
            </a:r>
          </a:p>
          <a:p>
            <a:pPr lvl="1"/>
            <a:r>
              <a:rPr lang="en-US" dirty="0"/>
              <a:t>For other modules, you may be able to be more generic</a:t>
            </a:r>
          </a:p>
          <a:p>
            <a:pPr lvl="2"/>
            <a:r>
              <a:rPr lang="en-US" dirty="0"/>
              <a:t>For example, </a:t>
            </a:r>
            <a:r>
              <a:rPr lang="en-US" b="1" dirty="0">
                <a:solidFill>
                  <a:schemeClr val="accent5"/>
                </a:solidFill>
                <a:latin typeface="Courier" charset="0"/>
                <a:ea typeface="Courier" charset="0"/>
                <a:cs typeface="Courier" charset="0"/>
              </a:rPr>
              <a:t>module load </a:t>
            </a:r>
            <a:r>
              <a:rPr lang="en-US" b="1" dirty="0" err="1">
                <a:solidFill>
                  <a:schemeClr val="accent5"/>
                </a:solidFill>
                <a:latin typeface="Courier" charset="0"/>
                <a:ea typeface="Courier" charset="0"/>
                <a:cs typeface="Courier" charset="0"/>
              </a:rPr>
              <a:t>matlab</a:t>
            </a:r>
            <a:r>
              <a:rPr lang="en-US" b="1" dirty="0">
                <a:solidFill>
                  <a:schemeClr val="accent5"/>
                </a:solidFill>
              </a:rPr>
              <a:t> </a:t>
            </a:r>
          </a:p>
          <a:p>
            <a:r>
              <a:rPr lang="en-US" dirty="0"/>
              <a:t>Some modules may require you to first load other modules that they depend on</a:t>
            </a:r>
          </a:p>
          <a:p>
            <a:r>
              <a:rPr lang="en-US" dirty="0"/>
              <a:t>To find dependencies for a module, type </a:t>
            </a:r>
            <a:r>
              <a:rPr lang="en-US" dirty="0">
                <a:latin typeface="Courier" charset="0"/>
                <a:ea typeface="Courier" charset="0"/>
                <a:cs typeface="Courier" charset="0"/>
              </a:rPr>
              <a:t>module spider &lt;package&gt;</a:t>
            </a:r>
          </a:p>
          <a:p>
            <a:r>
              <a:rPr lang="en-US" dirty="0"/>
              <a:t>To find out what software is available, you can type </a:t>
            </a:r>
            <a:r>
              <a:rPr lang="en-US" b="1" dirty="0">
                <a:latin typeface="Courier" charset="0"/>
                <a:ea typeface="Courier" charset="0"/>
                <a:cs typeface="Courier" charset="0"/>
              </a:rPr>
              <a:t>module avail</a:t>
            </a:r>
          </a:p>
          <a:p>
            <a:endParaRPr lang="en-US" dirty="0"/>
          </a:p>
        </p:txBody>
      </p:sp>
      <p:sp>
        <p:nvSpPr>
          <p:cNvPr id="8" name="Footer Placeholder 7"/>
          <p:cNvSpPr>
            <a:spLocks noGrp="1"/>
          </p:cNvSpPr>
          <p:nvPr>
            <p:ph type="ftr" sz="quarter" idx="11"/>
          </p:nvPr>
        </p:nvSpPr>
        <p:spPr/>
        <p:txBody>
          <a:bodyPr/>
          <a:lstStyle/>
          <a:p>
            <a:r>
              <a:rPr lang="en-US" dirty="0"/>
              <a:t>CMU - Linux</a:t>
            </a:r>
          </a:p>
        </p:txBody>
      </p:sp>
      <p:sp>
        <p:nvSpPr>
          <p:cNvPr id="9" name="Slide Number Placeholder 8"/>
          <p:cNvSpPr>
            <a:spLocks noGrp="1"/>
          </p:cNvSpPr>
          <p:nvPr>
            <p:ph type="sldNum" sz="quarter" idx="12"/>
          </p:nvPr>
        </p:nvSpPr>
        <p:spPr/>
        <p:txBody>
          <a:bodyPr/>
          <a:lstStyle/>
          <a:p>
            <a:fld id="{DD321DBF-325B-3546-BAAF-4F6E3B3181FF}" type="slidenum">
              <a:rPr lang="en-US" smtClean="0"/>
              <a:t>16</a:t>
            </a:fld>
            <a:endParaRPr lang="en-US"/>
          </a:p>
        </p:txBody>
      </p:sp>
      <p:sp>
        <p:nvSpPr>
          <p:cNvPr id="4" name="Date Placeholder 3">
            <a:extLst>
              <a:ext uri="{FF2B5EF4-FFF2-40B4-BE49-F238E27FC236}">
                <a16:creationId xmlns:a16="http://schemas.microsoft.com/office/drawing/2014/main" id="{1716BF41-BBB4-FA41-98D5-1B290BE95C26}"/>
              </a:ext>
            </a:extLst>
          </p:cNvPr>
          <p:cNvSpPr>
            <a:spLocks noGrp="1"/>
          </p:cNvSpPr>
          <p:nvPr>
            <p:ph type="dt" sz="half" idx="10"/>
          </p:nvPr>
        </p:nvSpPr>
        <p:spPr/>
        <p:txBody>
          <a:bodyPr/>
          <a:lstStyle/>
          <a:p>
            <a:r>
              <a:rPr lang="en-US"/>
              <a:t>9/27/19</a:t>
            </a:r>
          </a:p>
        </p:txBody>
      </p:sp>
    </p:spTree>
    <p:extLst>
      <p:ext uri="{BB962C8B-B14F-4D97-AF65-F5344CB8AC3E}">
        <p14:creationId xmlns:p14="http://schemas.microsoft.com/office/powerpoint/2010/main" val="1819610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Modes (aka permissions)</a:t>
            </a:r>
            <a:endParaRPr lang="en-US" dirty="0"/>
          </a:p>
        </p:txBody>
      </p:sp>
      <p:sp>
        <p:nvSpPr>
          <p:cNvPr id="13" name="object 13"/>
          <p:cNvSpPr txBox="1">
            <a:spLocks noGrp="1"/>
          </p:cNvSpPr>
          <p:nvPr>
            <p:ph type="dt" sz="half" idx="10"/>
          </p:nvPr>
        </p:nvSpPr>
        <p:spPr/>
        <p:txBody>
          <a:bodyPr/>
          <a:lstStyle/>
          <a:p>
            <a:r>
              <a:rPr lang="en-US"/>
              <a:t>9/27/19</a:t>
            </a:r>
            <a:endParaRPr lang="en-US" dirty="0"/>
          </a:p>
        </p:txBody>
      </p:sp>
      <p:sp>
        <p:nvSpPr>
          <p:cNvPr id="12" name="object 12"/>
          <p:cNvSpPr txBox="1">
            <a:spLocks noGrp="1"/>
          </p:cNvSpPr>
          <p:nvPr>
            <p:ph type="ftr" sz="quarter" idx="11"/>
          </p:nvPr>
        </p:nvSpPr>
        <p:spPr/>
        <p:txBody>
          <a:bodyPr/>
          <a:lstStyle/>
          <a:p>
            <a:r>
              <a:rPr lang="en-US"/>
              <a:t>CMU - Linux</a:t>
            </a:r>
            <a:endParaRPr lang="en-US" dirty="0"/>
          </a:p>
        </p:txBody>
      </p:sp>
      <p:sp>
        <p:nvSpPr>
          <p:cNvPr id="18" name="Slide Number Placeholder 17">
            <a:extLst>
              <a:ext uri="{FF2B5EF4-FFF2-40B4-BE49-F238E27FC236}">
                <a16:creationId xmlns:a16="http://schemas.microsoft.com/office/drawing/2014/main" id="{DA50FCFC-F61D-D04D-9940-17E3C8273357}"/>
              </a:ext>
            </a:extLst>
          </p:cNvPr>
          <p:cNvSpPr>
            <a:spLocks noGrp="1"/>
          </p:cNvSpPr>
          <p:nvPr>
            <p:ph type="sldNum" sz="quarter" idx="12"/>
          </p:nvPr>
        </p:nvSpPr>
        <p:spPr/>
        <p:txBody>
          <a:bodyPr/>
          <a:lstStyle/>
          <a:p>
            <a:fld id="{DD321DBF-325B-3546-BAAF-4F6E3B3181FF}" type="slidenum">
              <a:rPr lang="en-US" smtClean="0"/>
              <a:pPr/>
              <a:t>17</a:t>
            </a:fld>
            <a:endParaRPr lang="en-US"/>
          </a:p>
        </p:txBody>
      </p:sp>
      <p:sp>
        <p:nvSpPr>
          <p:cNvPr id="10" name="Content Placeholder 2">
            <a:extLst>
              <a:ext uri="{FF2B5EF4-FFF2-40B4-BE49-F238E27FC236}">
                <a16:creationId xmlns:a16="http://schemas.microsoft.com/office/drawing/2014/main" id="{90726D66-7579-A242-B8B9-BB1DAF0205BE}"/>
              </a:ext>
            </a:extLst>
          </p:cNvPr>
          <p:cNvSpPr>
            <a:spLocks noGrp="1"/>
          </p:cNvSpPr>
          <p:nvPr>
            <p:ph idx="1"/>
          </p:nvPr>
        </p:nvSpPr>
        <p:spPr>
          <a:xfrm>
            <a:off x="838200" y="1825625"/>
            <a:ext cx="10515600" cy="4163129"/>
          </a:xfrm>
        </p:spPr>
        <p:txBody>
          <a:bodyPr/>
          <a:lstStyle/>
          <a:p>
            <a:r>
              <a:rPr lang="en-US" dirty="0">
                <a:cs typeface="Arial"/>
              </a:rPr>
              <a:t>View file/directory permissions: “</a:t>
            </a:r>
            <a:r>
              <a:rPr lang="en-US" dirty="0">
                <a:solidFill>
                  <a:schemeClr val="accent5"/>
                </a:solidFill>
                <a:cs typeface="Arial"/>
              </a:rPr>
              <a:t>ls -l</a:t>
            </a:r>
            <a:r>
              <a:rPr lang="en-US" dirty="0">
                <a:cs typeface="Arial"/>
              </a:rPr>
              <a:t>”</a:t>
            </a:r>
          </a:p>
          <a:p>
            <a:pPr>
              <a:lnSpc>
                <a:spcPct val="100000"/>
              </a:lnSpc>
            </a:pPr>
            <a:r>
              <a:rPr lang="en-US" dirty="0">
                <a:cs typeface="Arial"/>
              </a:rPr>
              <a:t>3 classes </a:t>
            </a:r>
            <a:r>
              <a:rPr lang="en-US" spc="35" dirty="0">
                <a:cs typeface="Arial"/>
              </a:rPr>
              <a:t>of</a:t>
            </a:r>
            <a:r>
              <a:rPr lang="en-US" spc="-93" dirty="0">
                <a:cs typeface="Arial"/>
              </a:rPr>
              <a:t> </a:t>
            </a:r>
            <a:r>
              <a:rPr lang="en-US" spc="-9" dirty="0">
                <a:cs typeface="Arial"/>
              </a:rPr>
              <a:t>users:</a:t>
            </a:r>
          </a:p>
          <a:p>
            <a:pPr lvl="1">
              <a:lnSpc>
                <a:spcPct val="100000"/>
              </a:lnSpc>
            </a:pPr>
            <a:r>
              <a:rPr lang="en-US" dirty="0">
                <a:cs typeface="Arial"/>
              </a:rPr>
              <a:t>User</a:t>
            </a:r>
            <a:r>
              <a:rPr lang="en-US" spc="-35" dirty="0">
                <a:cs typeface="Arial"/>
              </a:rPr>
              <a:t> </a:t>
            </a:r>
            <a:r>
              <a:rPr lang="en-US" spc="-93" dirty="0">
                <a:cs typeface="Arial"/>
              </a:rPr>
              <a:t>(u), </a:t>
            </a:r>
            <a:r>
              <a:rPr lang="en-US" i="1" spc="-49" dirty="0">
                <a:cs typeface="Arial"/>
              </a:rPr>
              <a:t>aka</a:t>
            </a:r>
            <a:r>
              <a:rPr lang="en-US" i="1" spc="-40" dirty="0">
                <a:cs typeface="Arial"/>
              </a:rPr>
              <a:t> </a:t>
            </a:r>
            <a:r>
              <a:rPr lang="en-US" i="1" spc="75" dirty="0">
                <a:cs typeface="Arial"/>
              </a:rPr>
              <a:t>“owner”</a:t>
            </a:r>
            <a:endParaRPr lang="en-US" i="1" dirty="0">
              <a:cs typeface="Arial"/>
            </a:endParaRPr>
          </a:p>
          <a:p>
            <a:pPr lvl="1">
              <a:lnSpc>
                <a:spcPct val="100000"/>
              </a:lnSpc>
            </a:pPr>
            <a:r>
              <a:rPr lang="en-US" spc="22" dirty="0">
                <a:cs typeface="Arial"/>
              </a:rPr>
              <a:t>Group</a:t>
            </a:r>
            <a:r>
              <a:rPr lang="en-US" spc="-35" dirty="0">
                <a:cs typeface="Arial"/>
              </a:rPr>
              <a:t> </a:t>
            </a:r>
            <a:r>
              <a:rPr lang="en-US" spc="-79" dirty="0">
                <a:cs typeface="Arial"/>
              </a:rPr>
              <a:t>(g)</a:t>
            </a:r>
            <a:endParaRPr lang="en-US" dirty="0">
              <a:cs typeface="Arial"/>
            </a:endParaRPr>
          </a:p>
          <a:p>
            <a:pPr lvl="1">
              <a:lnSpc>
                <a:spcPct val="100000"/>
              </a:lnSpc>
            </a:pPr>
            <a:r>
              <a:rPr lang="en-US" spc="9" dirty="0">
                <a:cs typeface="Arial"/>
              </a:rPr>
              <a:t>Other</a:t>
            </a:r>
            <a:r>
              <a:rPr lang="en-US" spc="-31" dirty="0">
                <a:cs typeface="Arial"/>
              </a:rPr>
              <a:t> </a:t>
            </a:r>
            <a:r>
              <a:rPr lang="en-US" spc="-79" dirty="0">
                <a:cs typeface="Arial"/>
              </a:rPr>
              <a:t>(o)</a:t>
            </a:r>
          </a:p>
          <a:p>
            <a:pPr>
              <a:lnSpc>
                <a:spcPct val="100000"/>
              </a:lnSpc>
            </a:pPr>
            <a:r>
              <a:rPr lang="en-US" dirty="0">
                <a:cs typeface="Arial"/>
              </a:rPr>
              <a:t>3 </a:t>
            </a:r>
            <a:r>
              <a:rPr lang="en-US" spc="22" dirty="0">
                <a:cs typeface="Arial"/>
              </a:rPr>
              <a:t>types </a:t>
            </a:r>
            <a:r>
              <a:rPr lang="en-US" spc="35" dirty="0">
                <a:cs typeface="Arial"/>
              </a:rPr>
              <a:t>of</a:t>
            </a:r>
            <a:r>
              <a:rPr lang="en-US" spc="-93" dirty="0">
                <a:cs typeface="Arial"/>
              </a:rPr>
              <a:t> </a:t>
            </a:r>
            <a:r>
              <a:rPr lang="en-US" spc="4" dirty="0">
                <a:cs typeface="Arial"/>
              </a:rPr>
              <a:t>permissions:</a:t>
            </a:r>
          </a:p>
          <a:p>
            <a:pPr lvl="1">
              <a:lnSpc>
                <a:spcPct val="100000"/>
              </a:lnSpc>
            </a:pPr>
            <a:r>
              <a:rPr lang="en-US" dirty="0">
                <a:cs typeface="Arial"/>
              </a:rPr>
              <a:t>Read </a:t>
            </a:r>
            <a:r>
              <a:rPr lang="en-US" spc="-93" dirty="0">
                <a:cs typeface="Arial"/>
              </a:rPr>
              <a:t>(r)</a:t>
            </a:r>
          </a:p>
          <a:p>
            <a:pPr lvl="1">
              <a:lnSpc>
                <a:spcPct val="100000"/>
              </a:lnSpc>
            </a:pPr>
            <a:r>
              <a:rPr lang="en-US" dirty="0">
                <a:cs typeface="Arial"/>
              </a:rPr>
              <a:t>Write</a:t>
            </a:r>
            <a:r>
              <a:rPr lang="en-US" spc="13" dirty="0">
                <a:cs typeface="Arial"/>
              </a:rPr>
              <a:t> </a:t>
            </a:r>
            <a:r>
              <a:rPr lang="en-US" spc="-66" dirty="0">
                <a:cs typeface="Arial"/>
              </a:rPr>
              <a:t>(w)</a:t>
            </a:r>
            <a:endParaRPr lang="en-US" dirty="0">
              <a:cs typeface="Arial"/>
            </a:endParaRPr>
          </a:p>
          <a:p>
            <a:pPr lvl="1">
              <a:lnSpc>
                <a:spcPct val="100000"/>
              </a:lnSpc>
            </a:pPr>
            <a:r>
              <a:rPr lang="en-US" spc="9" dirty="0">
                <a:cs typeface="Arial"/>
              </a:rPr>
              <a:t>Execute </a:t>
            </a:r>
            <a:r>
              <a:rPr lang="en-US" spc="-79" dirty="0">
                <a:cs typeface="Arial"/>
              </a:rPr>
              <a:t>(x)</a:t>
            </a:r>
            <a:endParaRPr lang="en-US" dirty="0">
              <a:cs typeface="Arial"/>
            </a:endParaRPr>
          </a:p>
          <a:p>
            <a:endParaRPr lang="en-US" dirty="0"/>
          </a:p>
        </p:txBody>
      </p:sp>
      <p:sp>
        <p:nvSpPr>
          <p:cNvPr id="11" name="TextBox 10">
            <a:extLst>
              <a:ext uri="{FF2B5EF4-FFF2-40B4-BE49-F238E27FC236}">
                <a16:creationId xmlns:a16="http://schemas.microsoft.com/office/drawing/2014/main" id="{B1841D92-5B8F-764B-898A-AD71C8E6CE5E}"/>
              </a:ext>
            </a:extLst>
          </p:cNvPr>
          <p:cNvSpPr txBox="1"/>
          <p:nvPr/>
        </p:nvSpPr>
        <p:spPr>
          <a:xfrm>
            <a:off x="6701855" y="3224303"/>
            <a:ext cx="3931920" cy="8309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4800" spc="-18" dirty="0">
                <a:solidFill>
                  <a:srgbClr val="0070C0"/>
                </a:solidFill>
                <a:latin typeface="Consolas" panose="020B0609020204030204" pitchFamily="49" charset="0"/>
                <a:cs typeface="Consolas" panose="020B0609020204030204" pitchFamily="49" charset="0"/>
              </a:rPr>
              <a:t>-rwxr-xr--</a:t>
            </a:r>
            <a:endParaRPr lang="en-US" sz="4800" dirty="0">
              <a:solidFill>
                <a:srgbClr val="0070C0"/>
              </a:solidFill>
              <a:latin typeface="Consolas" panose="020B0609020204030204" pitchFamily="49" charset="0"/>
              <a:cs typeface="Consolas" panose="020B0609020204030204" pitchFamily="49" charset="0"/>
            </a:endParaRPr>
          </a:p>
        </p:txBody>
      </p:sp>
      <p:sp>
        <p:nvSpPr>
          <p:cNvPr id="14" name="Right Brace 13">
            <a:extLst>
              <a:ext uri="{FF2B5EF4-FFF2-40B4-BE49-F238E27FC236}">
                <a16:creationId xmlns:a16="http://schemas.microsoft.com/office/drawing/2014/main" id="{230A8EED-5FF0-5543-97A1-D3FD19BD0C6A}"/>
              </a:ext>
            </a:extLst>
          </p:cNvPr>
          <p:cNvSpPr/>
          <p:nvPr/>
        </p:nvSpPr>
        <p:spPr>
          <a:xfrm rot="16200000">
            <a:off x="7713716" y="2845948"/>
            <a:ext cx="216139" cy="1006180"/>
          </a:xfrm>
          <a:prstGeom prst="rightBrace">
            <a:avLst>
              <a:gd name="adj1" fmla="val 17949"/>
              <a:gd name="adj2" fmla="val 77787"/>
            </a:avLst>
          </a:prstGeom>
          <a:ln w="317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5" name="Right Brace 14">
            <a:extLst>
              <a:ext uri="{FF2B5EF4-FFF2-40B4-BE49-F238E27FC236}">
                <a16:creationId xmlns:a16="http://schemas.microsoft.com/office/drawing/2014/main" id="{2A2E3237-8760-BD45-8126-B220A4244EAF}"/>
              </a:ext>
            </a:extLst>
          </p:cNvPr>
          <p:cNvSpPr/>
          <p:nvPr/>
        </p:nvSpPr>
        <p:spPr>
          <a:xfrm rot="5400000">
            <a:off x="8723737" y="3575321"/>
            <a:ext cx="244634" cy="985203"/>
          </a:xfrm>
          <a:prstGeom prst="rightBrace">
            <a:avLst>
              <a:gd name="adj1" fmla="val 13398"/>
              <a:gd name="adj2" fmla="val 77787"/>
            </a:avLst>
          </a:prstGeom>
          <a:ln w="28575"/>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7" name="Right Brace 16">
            <a:extLst>
              <a:ext uri="{FF2B5EF4-FFF2-40B4-BE49-F238E27FC236}">
                <a16:creationId xmlns:a16="http://schemas.microsoft.com/office/drawing/2014/main" id="{20FA730C-1F6C-0043-BD9A-9BC0CCE1E7F5}"/>
              </a:ext>
            </a:extLst>
          </p:cNvPr>
          <p:cNvSpPr/>
          <p:nvPr/>
        </p:nvSpPr>
        <p:spPr>
          <a:xfrm rot="16200000">
            <a:off x="9733677" y="2829282"/>
            <a:ext cx="216139" cy="1006180"/>
          </a:xfrm>
          <a:prstGeom prst="rightBrace">
            <a:avLst>
              <a:gd name="adj1" fmla="val 17949"/>
              <a:gd name="adj2" fmla="val 77787"/>
            </a:avLst>
          </a:prstGeom>
          <a:ln w="317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3BAF2E84-A06F-734B-8D31-3B453F5FE3AD}"/>
              </a:ext>
            </a:extLst>
          </p:cNvPr>
          <p:cNvSpPr txBox="1"/>
          <p:nvPr/>
        </p:nvSpPr>
        <p:spPr>
          <a:xfrm>
            <a:off x="7783129" y="2854970"/>
            <a:ext cx="683200" cy="400110"/>
          </a:xfrm>
          <a:prstGeom prst="rect">
            <a:avLst/>
          </a:prstGeom>
          <a:noFill/>
        </p:spPr>
        <p:txBody>
          <a:bodyPr wrap="none" rtlCol="0">
            <a:spAutoFit/>
          </a:bodyPr>
          <a:lstStyle/>
          <a:p>
            <a:r>
              <a:rPr lang="en-US" sz="2000" dirty="0">
                <a:solidFill>
                  <a:schemeClr val="accent2"/>
                </a:solidFill>
                <a:latin typeface="Helvetica" pitchFamily="2" charset="0"/>
              </a:rPr>
              <a:t>user</a:t>
            </a:r>
          </a:p>
        </p:txBody>
      </p:sp>
      <p:sp>
        <p:nvSpPr>
          <p:cNvPr id="20" name="TextBox 19">
            <a:extLst>
              <a:ext uri="{FF2B5EF4-FFF2-40B4-BE49-F238E27FC236}">
                <a16:creationId xmlns:a16="http://schemas.microsoft.com/office/drawing/2014/main" id="{08A2EBEB-05A0-F442-B5F8-053AD466E9D6}"/>
              </a:ext>
            </a:extLst>
          </p:cNvPr>
          <p:cNvSpPr txBox="1"/>
          <p:nvPr/>
        </p:nvSpPr>
        <p:spPr>
          <a:xfrm>
            <a:off x="8416636" y="4140511"/>
            <a:ext cx="840295" cy="400110"/>
          </a:xfrm>
          <a:prstGeom prst="rect">
            <a:avLst/>
          </a:prstGeom>
          <a:noFill/>
        </p:spPr>
        <p:txBody>
          <a:bodyPr wrap="none" rtlCol="0">
            <a:spAutoFit/>
          </a:bodyPr>
          <a:lstStyle/>
          <a:p>
            <a:r>
              <a:rPr lang="en-US" sz="2000" dirty="0">
                <a:solidFill>
                  <a:schemeClr val="accent2"/>
                </a:solidFill>
                <a:latin typeface="Helvetica" pitchFamily="2" charset="0"/>
              </a:rPr>
              <a:t>group</a:t>
            </a:r>
          </a:p>
        </p:txBody>
      </p:sp>
      <p:sp>
        <p:nvSpPr>
          <p:cNvPr id="21" name="TextBox 20">
            <a:extLst>
              <a:ext uri="{FF2B5EF4-FFF2-40B4-BE49-F238E27FC236}">
                <a16:creationId xmlns:a16="http://schemas.microsoft.com/office/drawing/2014/main" id="{DE21759D-4B15-E242-A079-E20BF0726BBB}"/>
              </a:ext>
            </a:extLst>
          </p:cNvPr>
          <p:cNvSpPr txBox="1"/>
          <p:nvPr/>
        </p:nvSpPr>
        <p:spPr>
          <a:xfrm>
            <a:off x="9841746" y="2824284"/>
            <a:ext cx="768159" cy="400110"/>
          </a:xfrm>
          <a:prstGeom prst="rect">
            <a:avLst/>
          </a:prstGeom>
          <a:noFill/>
        </p:spPr>
        <p:txBody>
          <a:bodyPr wrap="none" rtlCol="0">
            <a:spAutoFit/>
          </a:bodyPr>
          <a:lstStyle/>
          <a:p>
            <a:r>
              <a:rPr lang="en-US" sz="2000" dirty="0">
                <a:solidFill>
                  <a:schemeClr val="accent2"/>
                </a:solidFill>
                <a:latin typeface="Helvetica" pitchFamily="2" charset="0"/>
              </a:rPr>
              <a:t>other</a:t>
            </a:r>
          </a:p>
        </p:txBody>
      </p:sp>
      <p:sp>
        <p:nvSpPr>
          <p:cNvPr id="22" name="TextBox 21">
            <a:extLst>
              <a:ext uri="{FF2B5EF4-FFF2-40B4-BE49-F238E27FC236}">
                <a16:creationId xmlns:a16="http://schemas.microsoft.com/office/drawing/2014/main" id="{C859F1F1-33CA-F142-9798-7F3C94624259}"/>
              </a:ext>
            </a:extLst>
          </p:cNvPr>
          <p:cNvSpPr txBox="1"/>
          <p:nvPr/>
        </p:nvSpPr>
        <p:spPr>
          <a:xfrm>
            <a:off x="6582129" y="4140511"/>
            <a:ext cx="1167307" cy="400110"/>
          </a:xfrm>
          <a:prstGeom prst="rect">
            <a:avLst/>
          </a:prstGeom>
          <a:noFill/>
        </p:spPr>
        <p:txBody>
          <a:bodyPr wrap="none" rtlCol="0">
            <a:spAutoFit/>
          </a:bodyPr>
          <a:lstStyle/>
          <a:p>
            <a:r>
              <a:rPr lang="en-US" sz="2000" dirty="0">
                <a:solidFill>
                  <a:schemeClr val="accent2"/>
                </a:solidFill>
                <a:latin typeface="Helvetica" pitchFamily="2" charset="0"/>
              </a:rPr>
              <a:t>directory</a:t>
            </a:r>
          </a:p>
        </p:txBody>
      </p:sp>
      <p:cxnSp>
        <p:nvCxnSpPr>
          <p:cNvPr id="23" name="Straight Connector 22">
            <a:extLst>
              <a:ext uri="{FF2B5EF4-FFF2-40B4-BE49-F238E27FC236}">
                <a16:creationId xmlns:a16="http://schemas.microsoft.com/office/drawing/2014/main" id="{344D5FC1-A659-C040-A84E-CC95945F10D3}"/>
              </a:ext>
            </a:extLst>
          </p:cNvPr>
          <p:cNvCxnSpPr>
            <a:cxnSpLocks/>
            <a:stCxn id="22" idx="0"/>
          </p:cNvCxnSpPr>
          <p:nvPr/>
        </p:nvCxnSpPr>
        <p:spPr>
          <a:xfrm flipV="1">
            <a:off x="7165783" y="3945605"/>
            <a:ext cx="0" cy="194906"/>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69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Modes (continued)</a:t>
            </a:r>
            <a:endParaRPr lang="en-US" dirty="0"/>
          </a:p>
        </p:txBody>
      </p:sp>
      <p:sp>
        <p:nvSpPr>
          <p:cNvPr id="11" name="Content Placeholder 10">
            <a:extLst>
              <a:ext uri="{FF2B5EF4-FFF2-40B4-BE49-F238E27FC236}">
                <a16:creationId xmlns:a16="http://schemas.microsoft.com/office/drawing/2014/main" id="{83E83D5E-D61C-FA42-B081-6222DA9F92B6}"/>
              </a:ext>
            </a:extLst>
          </p:cNvPr>
          <p:cNvSpPr>
            <a:spLocks noGrp="1"/>
          </p:cNvSpPr>
          <p:nvPr>
            <p:ph idx="1"/>
          </p:nvPr>
        </p:nvSpPr>
        <p:spPr/>
        <p:txBody>
          <a:bodyPr>
            <a:normAutofit/>
          </a:bodyPr>
          <a:lstStyle/>
          <a:p>
            <a:r>
              <a:rPr lang="en-US" dirty="0" err="1">
                <a:latin typeface="Courier New" panose="02070309020205020404" pitchFamily="49" charset="0"/>
                <a:cs typeface="Courier New" panose="02070309020205020404" pitchFamily="49" charset="0"/>
              </a:rPr>
              <a:t>chmod</a:t>
            </a:r>
            <a:r>
              <a:rPr lang="en-US" dirty="0"/>
              <a:t> changes modes:</a:t>
            </a:r>
          </a:p>
          <a:p>
            <a:endParaRPr lang="en-US" dirty="0"/>
          </a:p>
          <a:p>
            <a:r>
              <a:rPr lang="en-US" dirty="0"/>
              <a:t>To add write and execute permission for your group:</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g+wx</a:t>
            </a:r>
            <a:r>
              <a:rPr lang="en-US" dirty="0">
                <a:latin typeface="Courier New" panose="02070309020205020404" pitchFamily="49" charset="0"/>
                <a:cs typeface="Courier New" panose="02070309020205020404" pitchFamily="49" charset="0"/>
              </a:rPr>
              <a:t> filename</a:t>
            </a:r>
          </a:p>
          <a:p>
            <a:endParaRPr lang="en-US" dirty="0"/>
          </a:p>
          <a:p>
            <a:r>
              <a:rPr lang="en-US" dirty="0"/>
              <a:t>To remove execute permission for others: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o-x filename</a:t>
            </a: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13" name="Slide Number Placeholder 12">
            <a:extLst>
              <a:ext uri="{FF2B5EF4-FFF2-40B4-BE49-F238E27FC236}">
                <a16:creationId xmlns:a16="http://schemas.microsoft.com/office/drawing/2014/main" id="{2C705649-3C15-9242-A345-4C29F4274761}"/>
              </a:ext>
            </a:extLst>
          </p:cNvPr>
          <p:cNvSpPr>
            <a:spLocks noGrp="1"/>
          </p:cNvSpPr>
          <p:nvPr>
            <p:ph type="sldNum" sz="quarter" idx="12"/>
          </p:nvPr>
        </p:nvSpPr>
        <p:spPr/>
        <p:txBody>
          <a:bodyPr/>
          <a:lstStyle/>
          <a:p>
            <a:fld id="{DD321DBF-325B-3546-BAAF-4F6E3B3181FF}" type="slidenum">
              <a:rPr lang="en-US" smtClean="0"/>
              <a:pPr/>
              <a:t>18</a:t>
            </a:fld>
            <a:endParaRPr lang="en-US"/>
          </a:p>
        </p:txBody>
      </p:sp>
    </p:spTree>
    <p:extLst>
      <p:ext uri="{BB962C8B-B14F-4D97-AF65-F5344CB8AC3E}">
        <p14:creationId xmlns:p14="http://schemas.microsoft.com/office/powerpoint/2010/main" val="3945084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Shell Wildcards and Special </a:t>
            </a:r>
            <a:br>
              <a:rPr lang="en-US" dirty="0"/>
            </a:br>
            <a:r>
              <a:rPr lang="en-US" dirty="0"/>
              <a:t>Characters</a:t>
            </a:r>
          </a:p>
        </p:txBody>
      </p:sp>
      <p:sp>
        <p:nvSpPr>
          <p:cNvPr id="7" name="Content Placeholder 6">
            <a:extLst>
              <a:ext uri="{FF2B5EF4-FFF2-40B4-BE49-F238E27FC236}">
                <a16:creationId xmlns:a16="http://schemas.microsoft.com/office/drawing/2014/main" id="{98E4607D-090F-6E4F-9878-5C8A72DD1DA2}"/>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a:t>
            </a:r>
            <a:r>
              <a:rPr lang="en-US" dirty="0"/>
              <a:t> - matches zero or more characters </a:t>
            </a:r>
          </a:p>
          <a:p>
            <a:r>
              <a:rPr lang="en-US" dirty="0">
                <a:latin typeface="Courier New" panose="02070309020205020404" pitchFamily="49" charset="0"/>
                <a:cs typeface="Courier New" panose="02070309020205020404" pitchFamily="49" charset="0"/>
              </a:rPr>
              <a:t>?</a:t>
            </a:r>
            <a:r>
              <a:rPr lang="en-US" dirty="0"/>
              <a:t> - matches a single character </a:t>
            </a:r>
          </a:p>
          <a:p>
            <a:r>
              <a:rPr lang="en-US" dirty="0">
                <a:latin typeface="Courier New" panose="02070309020205020404" pitchFamily="49" charset="0"/>
                <a:cs typeface="Courier New" panose="02070309020205020404" pitchFamily="49" charset="0"/>
              </a:rPr>
              <a:t>#</a:t>
            </a:r>
            <a:r>
              <a:rPr lang="en-US" dirty="0"/>
              <a:t> - comment; rest of the line is ignored </a:t>
            </a:r>
          </a:p>
          <a:p>
            <a:r>
              <a:rPr lang="en-US" dirty="0">
                <a:latin typeface="Courier" pitchFamily="2" charset="0"/>
              </a:rPr>
              <a:t>\</a:t>
            </a:r>
            <a:r>
              <a:rPr lang="en-US" dirty="0"/>
              <a:t> - escape; don’t interpret the next character</a:t>
            </a: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2" name="Slide Number Placeholder 1">
            <a:extLst>
              <a:ext uri="{FF2B5EF4-FFF2-40B4-BE49-F238E27FC236}">
                <a16:creationId xmlns:a16="http://schemas.microsoft.com/office/drawing/2014/main" id="{EE072CAA-0782-3E42-9B32-8B3ED915E108}"/>
              </a:ext>
            </a:extLst>
          </p:cNvPr>
          <p:cNvSpPr>
            <a:spLocks noGrp="1"/>
          </p:cNvSpPr>
          <p:nvPr>
            <p:ph type="sldNum" sz="quarter" idx="12"/>
          </p:nvPr>
        </p:nvSpPr>
        <p:spPr/>
        <p:txBody>
          <a:bodyPr/>
          <a:lstStyle/>
          <a:p>
            <a:fld id="{DD321DBF-325B-3546-BAAF-4F6E3B3181FF}" type="slidenum">
              <a:rPr lang="en-US" smtClean="0"/>
              <a:pPr/>
              <a:t>19</a:t>
            </a:fld>
            <a:endParaRPr lang="en-US"/>
          </a:p>
        </p:txBody>
      </p:sp>
    </p:spTree>
    <p:extLst>
      <p:ext uri="{BB962C8B-B14F-4D97-AF65-F5344CB8AC3E}">
        <p14:creationId xmlns:p14="http://schemas.microsoft.com/office/powerpoint/2010/main" val="212787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Outline for this presentation</a:t>
            </a:r>
          </a:p>
        </p:txBody>
      </p:sp>
      <p:sp>
        <p:nvSpPr>
          <p:cNvPr id="15" name="Content Placeholder 14">
            <a:extLst>
              <a:ext uri="{FF2B5EF4-FFF2-40B4-BE49-F238E27FC236}">
                <a16:creationId xmlns:a16="http://schemas.microsoft.com/office/drawing/2014/main" id="{7A7FD89C-2E78-E34D-B343-9900FA61CE2B}"/>
              </a:ext>
            </a:extLst>
          </p:cNvPr>
          <p:cNvSpPr>
            <a:spLocks noGrp="1"/>
          </p:cNvSpPr>
          <p:nvPr>
            <p:ph idx="1"/>
          </p:nvPr>
        </p:nvSpPr>
        <p:spPr/>
        <p:txBody>
          <a:bodyPr>
            <a:normAutofit/>
          </a:bodyPr>
          <a:lstStyle/>
          <a:p>
            <a:r>
              <a:rPr lang="en-US" dirty="0"/>
              <a:t>Logging into Summit (so we can practice Linux)</a:t>
            </a:r>
          </a:p>
          <a:p>
            <a:r>
              <a:rPr lang="en-US" dirty="0"/>
              <a:t>Basic Linux commands</a:t>
            </a:r>
          </a:p>
          <a:p>
            <a:r>
              <a:rPr lang="en-US" dirty="0"/>
              <a:t>File editing</a:t>
            </a:r>
          </a:p>
          <a:p>
            <a:r>
              <a:rPr lang="en-US" dirty="0"/>
              <a:t>Linux filesystem </a:t>
            </a:r>
          </a:p>
          <a:p>
            <a:r>
              <a:rPr lang="en-US" dirty="0"/>
              <a:t>Environment variables</a:t>
            </a:r>
          </a:p>
          <a:p>
            <a:r>
              <a:rPr lang="en-US" dirty="0"/>
              <a:t>Software modules on RMACC Summit</a:t>
            </a:r>
          </a:p>
          <a:p>
            <a:r>
              <a:rPr lang="en-US" dirty="0"/>
              <a:t>Other Linux topics (environment variables, modes, wildcards)</a:t>
            </a:r>
          </a:p>
          <a:p>
            <a:endParaRPr lang="en-US" dirty="0"/>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8" name="object 8"/>
          <p:cNvSpPr txBox="1">
            <a:spLocks noGrp="1"/>
          </p:cNvSpPr>
          <p:nvPr>
            <p:ph type="ftr" sz="quarter" idx="11"/>
          </p:nvPr>
        </p:nvSpPr>
        <p:spPr/>
        <p:txBody>
          <a:bodyPr/>
          <a:lstStyle/>
          <a:p>
            <a:r>
              <a:rPr lang="en-US"/>
              <a:t>CMU -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2</a:t>
            </a:fld>
            <a:endParaRPr lang="en-US" dirty="0"/>
          </a:p>
        </p:txBody>
      </p:sp>
    </p:spTree>
    <p:extLst>
      <p:ext uri="{BB962C8B-B14F-4D97-AF65-F5344CB8AC3E}">
        <p14:creationId xmlns:p14="http://schemas.microsoft.com/office/powerpoint/2010/main" val="231605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69900" y="236075"/>
            <a:ext cx="10515600" cy="1325563"/>
          </a:xfrm>
        </p:spPr>
        <p:txBody>
          <a:bodyPr/>
          <a:lstStyle/>
          <a:p>
            <a:r>
              <a:rPr lang="en-US" dirty="0"/>
              <a:t>Questions?</a:t>
            </a:r>
          </a:p>
        </p:txBody>
      </p:sp>
      <p:sp>
        <p:nvSpPr>
          <p:cNvPr id="4" name="Date Placeholder 3">
            <a:extLst>
              <a:ext uri="{FF2B5EF4-FFF2-40B4-BE49-F238E27FC236}">
                <a16:creationId xmlns:a16="http://schemas.microsoft.com/office/drawing/2014/main" id="{F8896DE9-CB76-214E-821D-842651983A4A}"/>
              </a:ext>
            </a:extLst>
          </p:cNvPr>
          <p:cNvSpPr>
            <a:spLocks noGrp="1"/>
          </p:cNvSpPr>
          <p:nvPr>
            <p:ph type="dt" sz="half" idx="10"/>
          </p:nvPr>
        </p:nvSpPr>
        <p:spPr/>
        <p:txBody>
          <a:bodyPr/>
          <a:lstStyle/>
          <a:p>
            <a:r>
              <a:rPr lang="en-US"/>
              <a:t>9/27/19</a:t>
            </a:r>
          </a:p>
        </p:txBody>
      </p:sp>
      <p:sp>
        <p:nvSpPr>
          <p:cNvPr id="5" name="Footer Placeholder 4">
            <a:extLst>
              <a:ext uri="{FF2B5EF4-FFF2-40B4-BE49-F238E27FC236}">
                <a16:creationId xmlns:a16="http://schemas.microsoft.com/office/drawing/2014/main" id="{4779C0BF-86A0-F545-80B1-10837E73F808}"/>
              </a:ext>
            </a:extLst>
          </p:cNvPr>
          <p:cNvSpPr>
            <a:spLocks noGrp="1"/>
          </p:cNvSpPr>
          <p:nvPr>
            <p:ph type="ftr" sz="quarter" idx="11"/>
          </p:nvPr>
        </p:nvSpPr>
        <p:spPr/>
        <p:txBody>
          <a:bodyPr/>
          <a:lstStyle/>
          <a:p>
            <a:r>
              <a:rPr lang="en-US"/>
              <a:t>CMU - Linux</a:t>
            </a:r>
          </a:p>
        </p:txBody>
      </p:sp>
      <p:sp>
        <p:nvSpPr>
          <p:cNvPr id="8" name="Slide Number Placeholder 7">
            <a:extLst>
              <a:ext uri="{FF2B5EF4-FFF2-40B4-BE49-F238E27FC236}">
                <a16:creationId xmlns:a16="http://schemas.microsoft.com/office/drawing/2014/main" id="{53CBAE4D-B504-4540-BAE1-40E6EAE4A9DA}"/>
              </a:ext>
            </a:extLst>
          </p:cNvPr>
          <p:cNvSpPr>
            <a:spLocks noGrp="1"/>
          </p:cNvSpPr>
          <p:nvPr>
            <p:ph type="sldNum" sz="quarter" idx="12"/>
          </p:nvPr>
        </p:nvSpPr>
        <p:spPr/>
        <p:txBody>
          <a:bodyPr/>
          <a:lstStyle/>
          <a:p>
            <a:fld id="{DD321DBF-325B-3546-BAAF-4F6E3B3181FF}" type="slidenum">
              <a:rPr lang="en-US" smtClean="0"/>
              <a:pPr/>
              <a:t>20</a:t>
            </a:fld>
            <a:endParaRPr lang="en-US"/>
          </a:p>
        </p:txBody>
      </p:sp>
      <p:sp>
        <p:nvSpPr>
          <p:cNvPr id="7" name="Content Placeholder 2">
            <a:extLst>
              <a:ext uri="{FF2B5EF4-FFF2-40B4-BE49-F238E27FC236}">
                <a16:creationId xmlns:a16="http://schemas.microsoft.com/office/drawing/2014/main" id="{A31D6A8E-94F4-3741-9040-C19322C02A28}"/>
              </a:ext>
            </a:extLst>
          </p:cNvPr>
          <p:cNvSpPr txBox="1">
            <a:spLocks/>
          </p:cNvSpPr>
          <p:nvPr/>
        </p:nvSpPr>
        <p:spPr>
          <a:xfrm>
            <a:off x="838200" y="1358901"/>
            <a:ext cx="10515600" cy="4629854"/>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Arial"/>
              </a:rPr>
              <a:t>Presenter:  Andrew Monaghan</a:t>
            </a:r>
            <a:endParaRPr lang="en-US" dirty="0"/>
          </a:p>
          <a:p>
            <a:pPr marL="0" indent="0">
              <a:buNone/>
            </a:pPr>
            <a:r>
              <a:rPr lang="en-US" dirty="0"/>
              <a:t>Email </a:t>
            </a:r>
            <a:r>
              <a:rPr lang="en-US" dirty="0">
                <a:hlinkClick r:id="rId3"/>
              </a:rPr>
              <a:t>rc-help@colorado.edu</a:t>
            </a:r>
            <a:endParaRPr lang="en-US" dirty="0">
              <a:cs typeface="Arial"/>
            </a:endParaRPr>
          </a:p>
          <a:p>
            <a:endParaRPr lang="en-US" dirty="0"/>
          </a:p>
          <a:p>
            <a:pPr marL="0" indent="0">
              <a:buNone/>
            </a:pPr>
            <a:r>
              <a:rPr lang="en-US" dirty="0"/>
              <a:t>Link to course evaluation:  </a:t>
            </a:r>
          </a:p>
          <a:p>
            <a:pPr marL="151765" indent="0">
              <a:buFont typeface="Arial" panose="020B0604020202020204" pitchFamily="34" charset="0"/>
              <a:buNone/>
            </a:pPr>
            <a:r>
              <a:rPr lang="en-US" dirty="0">
                <a:hlinkClick r:id="rId4"/>
              </a:rPr>
              <a:t>http://tinyurl.com/curc-survey18</a:t>
            </a:r>
            <a:br>
              <a:rPr lang="en-US" dirty="0">
                <a:cs typeface="Arial"/>
              </a:rPr>
            </a:br>
            <a:endParaRPr lang="en-US" dirty="0">
              <a:hlinkClick r:id="rId4"/>
            </a:endParaRPr>
          </a:p>
          <a:p>
            <a:pPr marL="151765" indent="0">
              <a:buFont typeface="Arial" panose="020B0604020202020204" pitchFamily="34" charset="0"/>
              <a:buNone/>
            </a:pPr>
            <a:r>
              <a:rPr lang="en-US" dirty="0"/>
              <a:t>Documentation:</a:t>
            </a:r>
          </a:p>
          <a:p>
            <a:pPr marL="151765" indent="0">
              <a:buFont typeface="Arial" panose="020B0604020202020204" pitchFamily="34" charset="0"/>
              <a:buNone/>
            </a:pPr>
            <a:r>
              <a:rPr lang="en-US" dirty="0">
                <a:hlinkClick r:id="rId5"/>
              </a:rPr>
              <a:t>https://curc.readthedocs.io</a:t>
            </a:r>
            <a:endParaRPr lang="en-US" dirty="0">
              <a:ea typeface="+mn-lt"/>
              <a:cs typeface="+mn-lt"/>
            </a:endParaRPr>
          </a:p>
          <a:p>
            <a:pPr marL="151765" indent="0">
              <a:buFont typeface="Arial" panose="020B0604020202020204" pitchFamily="34" charset="0"/>
              <a:buNone/>
            </a:pPr>
            <a:endParaRPr lang="en-US" dirty="0"/>
          </a:p>
          <a:p>
            <a:pPr marL="151765" indent="0">
              <a:buFont typeface="Arial" panose="020B0604020202020204" pitchFamily="34" charset="0"/>
              <a:buNone/>
            </a:pPr>
            <a:r>
              <a:rPr lang="en-US" dirty="0"/>
              <a:t>Slides:</a:t>
            </a:r>
            <a:endParaRPr lang="en-US" dirty="0">
              <a:ea typeface="+mn-lt"/>
              <a:cs typeface="+mn-lt"/>
            </a:endParaRPr>
          </a:p>
          <a:p>
            <a:pPr marL="151765" indent="0">
              <a:buFont typeface="Arial" panose="020B0604020202020204" pitchFamily="34" charset="0"/>
              <a:buNone/>
            </a:pPr>
            <a:r>
              <a:rPr lang="en-US" dirty="0">
                <a:ea typeface="+mn-lt"/>
                <a:cs typeface="+mn-lt"/>
                <a:hlinkClick r:id="rId6"/>
              </a:rPr>
              <a:t>https://github.com/ResearchComputing/</a:t>
            </a:r>
            <a:r>
              <a:rPr lang="en-US" b="1" dirty="0">
                <a:ea typeface="+mn-lt"/>
                <a:cs typeface="+mn-lt"/>
                <a:hlinkClick r:id="rId6"/>
              </a:rPr>
              <a:t>CMU_HPC_2019</a:t>
            </a:r>
            <a:endParaRPr lang="en-US" b="1" dirty="0">
              <a:ea typeface="+mn-lt"/>
              <a:cs typeface="+mn-lt"/>
            </a:endParaRPr>
          </a:p>
          <a:p>
            <a:endParaRPr lang="en-US" dirty="0"/>
          </a:p>
          <a:p>
            <a:r>
              <a:rPr lang="en-US" dirty="0"/>
              <a:t>More detailed tutorials from our “HPC Fundamentals” course:</a:t>
            </a:r>
          </a:p>
          <a:p>
            <a:pPr marL="0" indent="0">
              <a:buNone/>
            </a:pPr>
            <a:r>
              <a:rPr lang="en-US" dirty="0"/>
              <a:t> </a:t>
            </a:r>
            <a:r>
              <a:rPr lang="en-US" dirty="0">
                <a:hlinkClick r:id="rId7"/>
              </a:rPr>
              <a:t>https://github.com/ResearchComputing/Fundamentals_HPC_Spring_2019</a:t>
            </a:r>
            <a:endParaRPr lang="en-US" dirty="0"/>
          </a:p>
        </p:txBody>
      </p:sp>
    </p:spTree>
    <p:extLst>
      <p:ext uri="{BB962C8B-B14F-4D97-AF65-F5344CB8AC3E}">
        <p14:creationId xmlns:p14="http://schemas.microsoft.com/office/powerpoint/2010/main" val="404705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RC Access: Logging in</a:t>
            </a:r>
            <a:endParaRPr lang="en-US" dirty="0"/>
          </a:p>
        </p:txBody>
      </p:sp>
      <p:sp>
        <p:nvSpPr>
          <p:cNvPr id="11" name="Content Placeholder 10">
            <a:extLst>
              <a:ext uri="{FF2B5EF4-FFF2-40B4-BE49-F238E27FC236}">
                <a16:creationId xmlns:a16="http://schemas.microsoft.com/office/drawing/2014/main" id="{9D39483D-FC7A-A448-863A-742C8BC800FB}"/>
              </a:ext>
            </a:extLst>
          </p:cNvPr>
          <p:cNvSpPr>
            <a:spLocks noGrp="1"/>
          </p:cNvSpPr>
          <p:nvPr>
            <p:ph idx="1"/>
          </p:nvPr>
        </p:nvSpPr>
        <p:spPr>
          <a:xfrm>
            <a:off x="838200" y="1460500"/>
            <a:ext cx="10515600" cy="3657600"/>
          </a:xfrm>
        </p:spPr>
        <p:txBody>
          <a:bodyPr>
            <a:normAutofit fontScale="85000" lnSpcReduction="20000"/>
          </a:bodyPr>
          <a:lstStyle/>
          <a:p>
            <a:pPr marL="0" indent="0">
              <a:spcBef>
                <a:spcPts val="50"/>
              </a:spcBef>
              <a:buClr>
                <a:srgbClr val="A9A57C"/>
              </a:buClr>
              <a:buNone/>
            </a:pPr>
            <a:endParaRPr lang="en-US" sz="2000" dirty="0">
              <a:latin typeface="Times New Roman"/>
              <a:cs typeface="Times New Roman"/>
            </a:endParaRPr>
          </a:p>
          <a:p>
            <a:pPr marL="241100" indent="-228411">
              <a:buClr>
                <a:srgbClr val="A9A57C"/>
              </a:buClr>
              <a:tabLst>
                <a:tab pos="241100" algn="l"/>
              </a:tabLst>
            </a:pPr>
            <a:r>
              <a:rPr lang="en-US" spc="-26" dirty="0">
                <a:solidFill>
                  <a:srgbClr val="2F2B20"/>
                </a:solidFill>
                <a:cs typeface="Arial"/>
              </a:rPr>
              <a:t>If you have an RMACC account already, login as follows from a terminal:</a:t>
            </a:r>
          </a:p>
          <a:p>
            <a:pPr marL="241100" indent="-228411">
              <a:buClr>
                <a:srgbClr val="A9A57C"/>
              </a:buClr>
              <a:tabLst>
                <a:tab pos="241100" algn="l"/>
              </a:tabLst>
            </a:pPr>
            <a:endParaRPr lang="en-US" spc="-26" dirty="0">
              <a:solidFill>
                <a:srgbClr val="2F2B20"/>
              </a:solidFill>
              <a:cs typeface="Arial"/>
            </a:endParaRPr>
          </a:p>
          <a:p>
            <a:pPr marL="698300" lvl="1" indent="-228411">
              <a:buClr>
                <a:srgbClr val="A9A57C"/>
              </a:buClr>
              <a:tabLst>
                <a:tab pos="241100" algn="l"/>
              </a:tabLst>
            </a:pPr>
            <a:r>
              <a:rPr lang="en-US" spc="-6" dirty="0">
                <a:solidFill>
                  <a:srgbClr val="0070C0"/>
                </a:solidFill>
                <a:latin typeface="Courier New"/>
                <a:cs typeface="Courier New"/>
              </a:rPr>
              <a:t>$ </a:t>
            </a:r>
            <a:r>
              <a:rPr lang="en-US" spc="-6" dirty="0" err="1">
                <a:solidFill>
                  <a:srgbClr val="0070C0"/>
                </a:solidFill>
                <a:latin typeface="Courier New"/>
                <a:cs typeface="Courier New"/>
              </a:rPr>
              <a:t>ssh</a:t>
            </a:r>
            <a:r>
              <a:rPr lang="en-US" spc="-6" dirty="0">
                <a:solidFill>
                  <a:srgbClr val="0070C0"/>
                </a:solidFill>
                <a:latin typeface="Courier New"/>
                <a:cs typeface="Courier New"/>
              </a:rPr>
              <a:t> </a:t>
            </a:r>
            <a:r>
              <a:rPr lang="en-US" spc="-6" dirty="0">
                <a:solidFill>
                  <a:srgbClr val="FF0000"/>
                </a:solidFill>
                <a:latin typeface="Courier New"/>
                <a:cs typeface="Courier New"/>
              </a:rPr>
              <a:t>janedoe</a:t>
            </a:r>
            <a:r>
              <a:rPr lang="en-US" spc="-6" dirty="0">
                <a:solidFill>
                  <a:srgbClr val="0070C0"/>
                </a:solidFill>
                <a:latin typeface="Courier New"/>
                <a:cs typeface="Courier New"/>
              </a:rPr>
              <a:t>@login.xsede.org </a:t>
            </a:r>
            <a:r>
              <a:rPr lang="en-US" i="1" spc="-6" dirty="0">
                <a:latin typeface="Courier New"/>
                <a:cs typeface="Courier New"/>
              </a:rPr>
              <a:t>[”</a:t>
            </a:r>
            <a:r>
              <a:rPr lang="en-US" i="1" spc="-6" dirty="0" err="1">
                <a:latin typeface="Courier New"/>
                <a:cs typeface="Courier New"/>
              </a:rPr>
              <a:t>janedoe</a:t>
            </a:r>
            <a:r>
              <a:rPr lang="en-US" i="1" spc="-6" dirty="0">
                <a:latin typeface="Courier New"/>
                <a:cs typeface="Courier New"/>
              </a:rPr>
              <a:t>”= your </a:t>
            </a:r>
            <a:r>
              <a:rPr lang="en-US" i="1" spc="-6" dirty="0" err="1">
                <a:latin typeface="Courier New"/>
                <a:cs typeface="Courier New"/>
              </a:rPr>
              <a:t>xsede</a:t>
            </a:r>
            <a:r>
              <a:rPr lang="en-US" i="1" spc="-6" dirty="0">
                <a:latin typeface="Courier New"/>
                <a:cs typeface="Courier New"/>
              </a:rPr>
              <a:t> username]</a:t>
            </a:r>
          </a:p>
          <a:p>
            <a:pPr marL="1155500" lvl="2" indent="-228411">
              <a:buClr>
                <a:srgbClr val="A9A57C"/>
              </a:buClr>
              <a:tabLst>
                <a:tab pos="241100" algn="l"/>
              </a:tabLst>
            </a:pPr>
            <a:r>
              <a:rPr lang="en-US" i="1" spc="-6" dirty="0">
                <a:solidFill>
                  <a:srgbClr val="2F2B20"/>
                </a:solidFill>
                <a:latin typeface="Courier New"/>
                <a:cs typeface="Courier New"/>
              </a:rPr>
              <a:t>[enter </a:t>
            </a:r>
            <a:r>
              <a:rPr lang="en-US" i="1" spc="-6" dirty="0" err="1">
                <a:solidFill>
                  <a:srgbClr val="2F2B20"/>
                </a:solidFill>
                <a:latin typeface="Courier New"/>
                <a:cs typeface="Courier New"/>
              </a:rPr>
              <a:t>xsede</a:t>
            </a:r>
            <a:r>
              <a:rPr lang="en-US" i="1" spc="-6" dirty="0">
                <a:solidFill>
                  <a:srgbClr val="2F2B20"/>
                </a:solidFill>
                <a:latin typeface="Courier New"/>
                <a:cs typeface="Courier New"/>
              </a:rPr>
              <a:t> passcode and accept duo push or call to phone]</a:t>
            </a:r>
          </a:p>
          <a:p>
            <a:pPr marL="1155500" lvl="2" indent="-228411">
              <a:buClr>
                <a:srgbClr val="A9A57C"/>
              </a:buClr>
              <a:tabLst>
                <a:tab pos="241100" algn="l"/>
              </a:tabLst>
            </a:pPr>
            <a:r>
              <a:rPr lang="en-US" spc="-26" dirty="0">
                <a:solidFill>
                  <a:srgbClr val="0070C0"/>
                </a:solidFill>
                <a:latin typeface="Courier New" panose="02070309020205020404" pitchFamily="49" charset="0"/>
                <a:cs typeface="Courier New" panose="02070309020205020404" pitchFamily="49" charset="0"/>
              </a:rPr>
              <a:t>[</a:t>
            </a:r>
            <a:r>
              <a:rPr lang="en-US" spc="-26" dirty="0" err="1">
                <a:solidFill>
                  <a:srgbClr val="0070C0"/>
                </a:solidFill>
                <a:latin typeface="Courier New" panose="02070309020205020404" pitchFamily="49" charset="0"/>
                <a:cs typeface="Courier New" panose="02070309020205020404" pitchFamily="49" charset="0"/>
              </a:rPr>
              <a:t>janedoe@ssohub</a:t>
            </a:r>
            <a:r>
              <a:rPr lang="en-US" spc="-26" dirty="0">
                <a:solidFill>
                  <a:srgbClr val="0070C0"/>
                </a:solidFill>
                <a:latin typeface="Courier New" panose="02070309020205020404" pitchFamily="49" charset="0"/>
                <a:cs typeface="Courier New" panose="02070309020205020404" pitchFamily="49" charset="0"/>
              </a:rPr>
              <a:t> ~]$ </a:t>
            </a:r>
            <a:r>
              <a:rPr lang="en-US" spc="-26" dirty="0" err="1">
                <a:solidFill>
                  <a:srgbClr val="0070C0"/>
                </a:solidFill>
                <a:latin typeface="Courier New" panose="02070309020205020404" pitchFamily="49" charset="0"/>
                <a:cs typeface="Courier New" panose="02070309020205020404" pitchFamily="49" charset="0"/>
              </a:rPr>
              <a:t>gsissh</a:t>
            </a:r>
            <a:r>
              <a:rPr lang="en-US" spc="-26" dirty="0">
                <a:solidFill>
                  <a:srgbClr val="0070C0"/>
                </a:solidFill>
                <a:latin typeface="Courier New" panose="02070309020205020404" pitchFamily="49" charset="0"/>
                <a:cs typeface="Courier New" panose="02070309020205020404" pitchFamily="49" charset="0"/>
              </a:rPr>
              <a:t> </a:t>
            </a:r>
            <a:r>
              <a:rPr lang="en-US" spc="-26" dirty="0" err="1">
                <a:solidFill>
                  <a:srgbClr val="0070C0"/>
                </a:solidFill>
                <a:latin typeface="Courier New" panose="02070309020205020404" pitchFamily="49" charset="0"/>
                <a:cs typeface="Courier New" panose="02070309020205020404" pitchFamily="49" charset="0"/>
              </a:rPr>
              <a:t>rmacc</a:t>
            </a:r>
            <a:r>
              <a:rPr lang="en-US" spc="-26" dirty="0">
                <a:solidFill>
                  <a:srgbClr val="0070C0"/>
                </a:solidFill>
                <a:latin typeface="Courier New" panose="02070309020205020404" pitchFamily="49" charset="0"/>
                <a:cs typeface="Courier New" panose="02070309020205020404" pitchFamily="49" charset="0"/>
              </a:rPr>
              <a:t>-summit</a:t>
            </a:r>
          </a:p>
          <a:p>
            <a:pPr marL="1155500" lvl="2" indent="-228411">
              <a:buClr>
                <a:srgbClr val="A9A57C"/>
              </a:buClr>
              <a:tabLst>
                <a:tab pos="241100" algn="l"/>
              </a:tabLst>
            </a:pPr>
            <a:endParaRPr lang="en-US" spc="-26" dirty="0">
              <a:solidFill>
                <a:srgbClr val="0070C0"/>
              </a:solidFill>
              <a:latin typeface="Courier New" panose="02070309020205020404" pitchFamily="49" charset="0"/>
              <a:cs typeface="Courier New" panose="02070309020205020404" pitchFamily="49" charset="0"/>
            </a:endParaRPr>
          </a:p>
          <a:p>
            <a:pPr marL="1155500" lvl="2" indent="-228411">
              <a:buClr>
                <a:srgbClr val="A9A57C"/>
              </a:buClr>
              <a:tabLst>
                <a:tab pos="241100" algn="l"/>
              </a:tabLst>
            </a:pPr>
            <a:endParaRPr lang="en-US" spc="-26" dirty="0">
              <a:solidFill>
                <a:srgbClr val="0070C0"/>
              </a:solidFill>
              <a:latin typeface="Courier New" panose="02070309020205020404" pitchFamily="49" charset="0"/>
              <a:cs typeface="Courier New" panose="02070309020205020404" pitchFamily="49" charset="0"/>
            </a:endParaRPr>
          </a:p>
          <a:p>
            <a:pPr marL="241100" indent="-228411">
              <a:buClr>
                <a:srgbClr val="A9A57C"/>
              </a:buClr>
              <a:tabLst>
                <a:tab pos="241100" algn="l"/>
              </a:tabLst>
            </a:pPr>
            <a:r>
              <a:rPr lang="en-US" spc="-26" dirty="0">
                <a:solidFill>
                  <a:srgbClr val="2F2B20"/>
                </a:solidFill>
                <a:cs typeface="Arial"/>
              </a:rPr>
              <a:t>If you do not have an RMACC account use one of our temporary accounts:</a:t>
            </a:r>
          </a:p>
          <a:p>
            <a:pPr marL="241100" indent="-228411">
              <a:buClr>
                <a:srgbClr val="A9A57C"/>
              </a:buClr>
              <a:tabLst>
                <a:tab pos="241100" algn="l"/>
              </a:tabLst>
            </a:pPr>
            <a:endParaRPr lang="en-US" spc="-26" dirty="0">
              <a:solidFill>
                <a:srgbClr val="2F2B20"/>
              </a:solidFill>
              <a:cs typeface="Arial"/>
            </a:endParaRPr>
          </a:p>
          <a:p>
            <a:pPr marL="698300" lvl="1" indent="-228411">
              <a:buClr>
                <a:srgbClr val="A9A57C"/>
              </a:buClr>
              <a:tabLst>
                <a:tab pos="241100" algn="l"/>
              </a:tabLst>
            </a:pPr>
            <a:r>
              <a:rPr lang="en-US" spc="-6" dirty="0">
                <a:solidFill>
                  <a:srgbClr val="0070C0"/>
                </a:solidFill>
                <a:latin typeface="Courier New"/>
                <a:cs typeface="Courier New"/>
              </a:rPr>
              <a:t>$ </a:t>
            </a:r>
            <a:r>
              <a:rPr lang="en-US" spc="-6" dirty="0" err="1">
                <a:solidFill>
                  <a:srgbClr val="0070C0"/>
                </a:solidFill>
                <a:latin typeface="Courier New"/>
                <a:cs typeface="Courier New"/>
              </a:rPr>
              <a:t>ssh</a:t>
            </a:r>
            <a:r>
              <a:rPr lang="en-US" spc="-6" dirty="0">
                <a:solidFill>
                  <a:srgbClr val="0070C0"/>
                </a:solidFill>
                <a:latin typeface="Courier New"/>
                <a:cs typeface="Courier New"/>
              </a:rPr>
              <a:t> </a:t>
            </a:r>
            <a:r>
              <a:rPr lang="en-US" spc="-6" dirty="0">
                <a:solidFill>
                  <a:schemeClr val="accent5"/>
                </a:solidFill>
                <a:latin typeface="Courier New"/>
                <a:cs typeface="Courier New"/>
              </a:rPr>
              <a:t>user</a:t>
            </a:r>
            <a:r>
              <a:rPr lang="en-US" spc="-6" dirty="0">
                <a:solidFill>
                  <a:srgbClr val="FF0000"/>
                </a:solidFill>
                <a:latin typeface="Courier New"/>
                <a:cs typeface="Courier New"/>
              </a:rPr>
              <a:t>NNNN</a:t>
            </a:r>
            <a:r>
              <a:rPr lang="en-US" spc="-6" dirty="0">
                <a:solidFill>
                  <a:srgbClr val="0070C0"/>
                </a:solidFill>
                <a:latin typeface="Courier New"/>
                <a:cs typeface="Courier New"/>
              </a:rPr>
              <a:t>@tlogin1.rc.colorado.edu</a:t>
            </a:r>
          </a:p>
          <a:p>
            <a:pPr marL="1155500" lvl="2" indent="-228411">
              <a:buClr>
                <a:srgbClr val="A9A57C"/>
              </a:buClr>
              <a:tabLst>
                <a:tab pos="241100" algn="l"/>
              </a:tabLst>
            </a:pPr>
            <a:r>
              <a:rPr lang="en-US" i="1" spc="-6" dirty="0">
                <a:solidFill>
                  <a:srgbClr val="2F2B20"/>
                </a:solidFill>
                <a:latin typeface="Courier New"/>
                <a:cs typeface="Courier New"/>
              </a:rPr>
              <a:t>[enter temporary password provided by me]</a:t>
            </a:r>
          </a:p>
          <a:p>
            <a:pPr marL="1155500" lvl="2" indent="-228411">
              <a:buClr>
                <a:srgbClr val="A9A57C"/>
              </a:buClr>
              <a:tabLst>
                <a:tab pos="241100" algn="l"/>
              </a:tabLst>
            </a:pPr>
            <a:endParaRPr lang="en-US" spc="-26" dirty="0">
              <a:solidFill>
                <a:srgbClr val="0070C0"/>
              </a:solidFill>
              <a:latin typeface="Courier New" panose="02070309020205020404" pitchFamily="49" charset="0"/>
              <a:cs typeface="Courier New" panose="02070309020205020404" pitchFamily="49" charset="0"/>
            </a:endParaRPr>
          </a:p>
          <a:p>
            <a:endParaRPr lang="en-US" dirty="0"/>
          </a:p>
        </p:txBody>
      </p:sp>
      <p:sp>
        <p:nvSpPr>
          <p:cNvPr id="3" name="Date Placeholder 2">
            <a:extLst>
              <a:ext uri="{FF2B5EF4-FFF2-40B4-BE49-F238E27FC236}">
                <a16:creationId xmlns:a16="http://schemas.microsoft.com/office/drawing/2014/main" id="{FEE1ACA8-E904-B145-B1C2-EE69F2051E10}"/>
              </a:ext>
            </a:extLst>
          </p:cNvPr>
          <p:cNvSpPr>
            <a:spLocks noGrp="1"/>
          </p:cNvSpPr>
          <p:nvPr>
            <p:ph type="dt" sz="half" idx="10"/>
          </p:nvPr>
        </p:nvSpPr>
        <p:spPr/>
        <p:txBody>
          <a:bodyPr/>
          <a:lstStyle/>
          <a:p>
            <a:r>
              <a:rPr lang="en-US"/>
              <a:t>9/27/19</a:t>
            </a:r>
          </a:p>
        </p:txBody>
      </p:sp>
      <p:sp>
        <p:nvSpPr>
          <p:cNvPr id="4" name="Footer Placeholder 3">
            <a:extLst>
              <a:ext uri="{FF2B5EF4-FFF2-40B4-BE49-F238E27FC236}">
                <a16:creationId xmlns:a16="http://schemas.microsoft.com/office/drawing/2014/main" id="{3DEC9484-5620-2948-9129-038DFA47A21A}"/>
              </a:ext>
            </a:extLst>
          </p:cNvPr>
          <p:cNvSpPr>
            <a:spLocks noGrp="1"/>
          </p:cNvSpPr>
          <p:nvPr>
            <p:ph type="ftr" sz="quarter" idx="11"/>
          </p:nvPr>
        </p:nvSpPr>
        <p:spPr/>
        <p:txBody>
          <a:bodyPr/>
          <a:lstStyle/>
          <a:p>
            <a:r>
              <a:rPr lang="en-US" dirty="0"/>
              <a:t>CMU - Linux</a:t>
            </a:r>
          </a:p>
        </p:txBody>
      </p:sp>
      <p:sp>
        <p:nvSpPr>
          <p:cNvPr id="5" name="Slide Number Placeholder 4">
            <a:extLst>
              <a:ext uri="{FF2B5EF4-FFF2-40B4-BE49-F238E27FC236}">
                <a16:creationId xmlns:a16="http://schemas.microsoft.com/office/drawing/2014/main" id="{17C3B23C-46E4-C14B-A90E-8F97BB768C4E}"/>
              </a:ext>
            </a:extLst>
          </p:cNvPr>
          <p:cNvSpPr>
            <a:spLocks noGrp="1"/>
          </p:cNvSpPr>
          <p:nvPr>
            <p:ph type="sldNum" sz="quarter" idx="12"/>
          </p:nvPr>
        </p:nvSpPr>
        <p:spPr/>
        <p:txBody>
          <a:bodyPr/>
          <a:lstStyle/>
          <a:p>
            <a:fld id="{DD321DBF-325B-3546-BAAF-4F6E3B3181FF}" type="slidenum">
              <a:rPr lang="en-US" smtClean="0"/>
              <a:t>3</a:t>
            </a:fld>
            <a:endParaRPr lang="en-US"/>
          </a:p>
        </p:txBody>
      </p:sp>
    </p:spTree>
    <p:extLst>
      <p:ext uri="{BB962C8B-B14F-4D97-AF65-F5344CB8AC3E}">
        <p14:creationId xmlns:p14="http://schemas.microsoft.com/office/powerpoint/2010/main" val="113253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Working on RC Resources</a:t>
            </a:r>
            <a:endParaRPr lang="en-US" dirty="0"/>
          </a:p>
        </p:txBody>
      </p:sp>
      <p:sp>
        <p:nvSpPr>
          <p:cNvPr id="10" name="Content Placeholder 9">
            <a:extLst>
              <a:ext uri="{FF2B5EF4-FFF2-40B4-BE49-F238E27FC236}">
                <a16:creationId xmlns:a16="http://schemas.microsoft.com/office/drawing/2014/main" id="{E3F0313B-4021-484A-9D48-1418C0DB3248}"/>
              </a:ext>
            </a:extLst>
          </p:cNvPr>
          <p:cNvSpPr>
            <a:spLocks noGrp="1"/>
          </p:cNvSpPr>
          <p:nvPr>
            <p:ph idx="1"/>
          </p:nvPr>
        </p:nvSpPr>
        <p:spPr>
          <a:xfrm>
            <a:off x="301557" y="1597307"/>
            <a:ext cx="11556459" cy="4567228"/>
          </a:xfrm>
        </p:spPr>
        <p:txBody>
          <a:bodyPr>
            <a:normAutofit fontScale="70000" lnSpcReduction="20000"/>
          </a:bodyPr>
          <a:lstStyle/>
          <a:p>
            <a:pPr marL="241100" marR="5075" indent="-228411" algn="just">
              <a:lnSpc>
                <a:spcPct val="89700"/>
              </a:lnSpc>
              <a:spcBef>
                <a:spcPts val="394"/>
              </a:spcBef>
              <a:buClr>
                <a:srgbClr val="A9A57C"/>
              </a:buClr>
              <a:tabLst>
                <a:tab pos="241100" algn="l"/>
              </a:tabLst>
            </a:pPr>
            <a:r>
              <a:rPr lang="en-US" dirty="0">
                <a:solidFill>
                  <a:srgbClr val="2F2B20"/>
                </a:solidFill>
                <a:cs typeface="Arial"/>
              </a:rPr>
              <a:t>When you first log in, you will be on a login node. Your prompt will look like this (e.g.):</a:t>
            </a:r>
          </a:p>
          <a:p>
            <a:pPr marL="241100" marR="5075" indent="-228411" algn="just">
              <a:lnSpc>
                <a:spcPct val="89700"/>
              </a:lnSpc>
              <a:spcBef>
                <a:spcPts val="394"/>
              </a:spcBef>
              <a:buClr>
                <a:srgbClr val="A9A57C"/>
              </a:buClr>
              <a:tabLst>
                <a:tab pos="241100" algn="l"/>
              </a:tabLst>
            </a:pPr>
            <a:endParaRPr lang="en-US" sz="1800" dirty="0">
              <a:solidFill>
                <a:srgbClr val="2F2B20"/>
              </a:solidFill>
              <a:cs typeface="Arial"/>
            </a:endParaRPr>
          </a:p>
          <a:p>
            <a:pPr marL="0" indent="0">
              <a:buNone/>
            </a:pP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[user0049@tlogin1 ~]$</a:t>
            </a:r>
          </a:p>
          <a:p>
            <a:pPr marL="12689" marR="5075" algn="just">
              <a:lnSpc>
                <a:spcPct val="89700"/>
              </a:lnSpc>
              <a:spcBef>
                <a:spcPts val="394"/>
              </a:spcBef>
              <a:buClr>
                <a:srgbClr val="A9A57C"/>
              </a:buClr>
              <a:tabLst>
                <a:tab pos="241100" algn="l"/>
              </a:tabLst>
            </a:pPr>
            <a:endParaRPr lang="en-US" sz="1800" dirty="0">
              <a:solidFill>
                <a:srgbClr val="2F2B20"/>
              </a:solidFill>
              <a:cs typeface="Arial"/>
            </a:endParaRPr>
          </a:p>
          <a:p>
            <a:pPr marL="241100" marR="5075" indent="-228411" algn="just">
              <a:lnSpc>
                <a:spcPct val="120000"/>
              </a:lnSpc>
              <a:spcBef>
                <a:spcPts val="394"/>
              </a:spcBef>
              <a:buClr>
                <a:srgbClr val="A9A57C"/>
              </a:buClr>
              <a:tabLst>
                <a:tab pos="241100" algn="l"/>
              </a:tabLst>
            </a:pPr>
            <a:r>
              <a:rPr lang="en-US" dirty="0">
                <a:solidFill>
                  <a:srgbClr val="2F2B20"/>
                </a:solidFill>
                <a:cs typeface="Arial"/>
              </a:rPr>
              <a:t>The login nodes are lightweight virtual machines primarily intended to serve as ‘gateways’ to RC resources. If you plan to work on Summit (most will), your first step should always be to move to a Summit ‘</a:t>
            </a:r>
            <a:r>
              <a:rPr lang="en-US" dirty="0" err="1">
                <a:solidFill>
                  <a:srgbClr val="2F2B20"/>
                </a:solidFill>
                <a:cs typeface="Arial"/>
              </a:rPr>
              <a:t>scompile</a:t>
            </a:r>
            <a:r>
              <a:rPr lang="en-US" dirty="0">
                <a:solidFill>
                  <a:srgbClr val="2F2B20"/>
                </a:solidFill>
                <a:cs typeface="Arial"/>
              </a:rPr>
              <a:t> node’:</a:t>
            </a:r>
          </a:p>
          <a:p>
            <a:pPr marL="241100" marR="5075" indent="-228411" algn="just">
              <a:lnSpc>
                <a:spcPct val="120000"/>
              </a:lnSpc>
              <a:spcBef>
                <a:spcPts val="394"/>
              </a:spcBef>
              <a:buClr>
                <a:srgbClr val="A9A57C"/>
              </a:buClr>
              <a:tabLst>
                <a:tab pos="241100" algn="l"/>
              </a:tabLst>
            </a:pPr>
            <a:endParaRPr lang="en-US" dirty="0">
              <a:cs typeface="Arial"/>
            </a:endParaRPr>
          </a:p>
          <a:p>
            <a:pPr>
              <a:spcBef>
                <a:spcPts val="16"/>
              </a:spcBef>
              <a:buClr>
                <a:srgbClr val="A9A57C"/>
              </a:buClr>
              <a:buFont typeface="Arial"/>
              <a:buChar char="•"/>
            </a:pPr>
            <a:endParaRPr lang="en-US" sz="1800" dirty="0">
              <a:solidFill>
                <a:schemeClr val="accent5"/>
              </a:solidFill>
              <a:latin typeface="Times New Roman"/>
              <a:cs typeface="Times New Roman"/>
            </a:endParaRPr>
          </a:p>
          <a:p>
            <a:pPr marL="0" indent="0">
              <a:spcBef>
                <a:spcPts val="16"/>
              </a:spcBef>
              <a:buClr>
                <a:srgbClr val="A9A57C"/>
              </a:buClr>
              <a:buNone/>
            </a:pPr>
            <a:r>
              <a:rPr lang="en-US" dirty="0">
                <a:solidFill>
                  <a:schemeClr val="accent5"/>
                </a:solidFill>
                <a:latin typeface="Courier New" panose="02070309020205020404" pitchFamily="49" charset="0"/>
                <a:cs typeface="Courier New" panose="02070309020205020404" pitchFamily="49" charset="0"/>
              </a:rPr>
              <a:t>	[user0049@tlogin1 ~]$ </a:t>
            </a:r>
            <a:r>
              <a:rPr lang="en-US" dirty="0" err="1">
                <a:solidFill>
                  <a:schemeClr val="accent5"/>
                </a:solidFill>
                <a:latin typeface="Courier New" panose="02070309020205020404" pitchFamily="49" charset="0"/>
                <a:cs typeface="Courier New" panose="02070309020205020404" pitchFamily="49" charset="0"/>
              </a:rPr>
              <a:t>ssh</a:t>
            </a:r>
            <a:r>
              <a:rPr lang="en-US" dirty="0">
                <a:solidFill>
                  <a:schemeClr val="accent5"/>
                </a:solidFill>
                <a:latin typeface="Courier New" panose="02070309020205020404" pitchFamily="49" charset="0"/>
                <a:cs typeface="Courier New" panose="02070309020205020404" pitchFamily="49" charset="0"/>
              </a:rPr>
              <a:t> </a:t>
            </a:r>
            <a:r>
              <a:rPr lang="en-US" dirty="0" err="1">
                <a:solidFill>
                  <a:schemeClr val="accent5"/>
                </a:solidFill>
                <a:latin typeface="Courier New" panose="02070309020205020404" pitchFamily="49" charset="0"/>
                <a:cs typeface="Courier New" panose="02070309020205020404" pitchFamily="49" charset="0"/>
              </a:rPr>
              <a:t>scompile</a:t>
            </a:r>
            <a:endParaRPr lang="en-US" dirty="0">
              <a:solidFill>
                <a:schemeClr val="accent5"/>
              </a:solidFill>
              <a:latin typeface="Courier New" panose="02070309020205020404" pitchFamily="49" charset="0"/>
              <a:cs typeface="Courier New" panose="02070309020205020404" pitchFamily="49" charset="0"/>
            </a:endParaRPr>
          </a:p>
          <a:p>
            <a:pPr marL="0" indent="0">
              <a:spcBef>
                <a:spcPts val="16"/>
              </a:spcBef>
              <a:buClr>
                <a:srgbClr val="A9A57C"/>
              </a:buClr>
              <a:buNone/>
            </a:pPr>
            <a:endParaRPr lang="en-US" dirty="0">
              <a:solidFill>
                <a:schemeClr val="accent5"/>
              </a:solidFill>
              <a:latin typeface="Courier New" panose="02070309020205020404" pitchFamily="49" charset="0"/>
              <a:cs typeface="Courier New" panose="02070309020205020404" pitchFamily="49" charset="0"/>
            </a:endParaRPr>
          </a:p>
          <a:p>
            <a:pPr>
              <a:spcBef>
                <a:spcPts val="16"/>
              </a:spcBef>
              <a:buClr>
                <a:srgbClr val="A9A57C"/>
              </a:buClr>
            </a:pPr>
            <a:endParaRPr lang="en-US" sz="1800" dirty="0">
              <a:solidFill>
                <a:srgbClr val="2F2B20"/>
              </a:solidFill>
              <a:latin typeface="Courier New" panose="02070309020205020404" pitchFamily="49" charset="0"/>
              <a:cs typeface="Courier New" panose="02070309020205020404" pitchFamily="49" charset="0"/>
            </a:endParaRPr>
          </a:p>
          <a:p>
            <a:pPr marL="241100" marR="5075" indent="-228411" algn="just">
              <a:lnSpc>
                <a:spcPct val="89700"/>
              </a:lnSpc>
              <a:spcBef>
                <a:spcPts val="394"/>
              </a:spcBef>
              <a:buClr>
                <a:srgbClr val="A9A57C"/>
              </a:buClr>
              <a:tabLst>
                <a:tab pos="241100" algn="l"/>
              </a:tabLst>
            </a:pPr>
            <a:r>
              <a:rPr lang="en-US" dirty="0">
                <a:solidFill>
                  <a:srgbClr val="2F2B20"/>
                </a:solidFill>
                <a:cs typeface="Arial"/>
              </a:rPr>
              <a:t>Now go to your working directory and download the material for this workshop:</a:t>
            </a:r>
          </a:p>
          <a:p>
            <a:pPr marL="241100" marR="5075" indent="-228411" algn="just">
              <a:lnSpc>
                <a:spcPct val="89700"/>
              </a:lnSpc>
              <a:spcBef>
                <a:spcPts val="394"/>
              </a:spcBef>
              <a:buClr>
                <a:srgbClr val="A9A57C"/>
              </a:buClr>
              <a:tabLst>
                <a:tab pos="241100" algn="l"/>
              </a:tabLst>
            </a:pP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[user0049@shas0137 ~]$ cd /scratch/summit/$USER</a:t>
            </a:r>
          </a:p>
          <a:p>
            <a:pPr marL="0" indent="0">
              <a:spcBef>
                <a:spcPts val="16"/>
              </a:spcBef>
              <a:buClr>
                <a:srgbClr val="A9A57C"/>
              </a:buClr>
              <a:buNone/>
            </a:pPr>
            <a:r>
              <a:rPr lang="en-US" dirty="0">
                <a:solidFill>
                  <a:schemeClr val="accent5"/>
                </a:solidFill>
                <a:latin typeface="Courier New" panose="02070309020205020404" pitchFamily="49" charset="0"/>
                <a:cs typeface="Courier New" panose="02070309020205020404" pitchFamily="49" charset="0"/>
              </a:rPr>
              <a:t>	[user0049@shas0137 ~]$ git clone </a:t>
            </a:r>
            <a:r>
              <a:rPr lang="en-US" sz="2000" dirty="0">
                <a:solidFill>
                  <a:schemeClr val="accent5"/>
                </a:solidFill>
                <a:latin typeface="Courier New" panose="02070309020205020404" pitchFamily="49" charset="0"/>
                <a:cs typeface="Courier New" panose="02070309020205020404" pitchFamily="49" charset="0"/>
              </a:rPr>
              <a:t>https://</a:t>
            </a:r>
            <a:r>
              <a:rPr lang="en-US" sz="2000" dirty="0" err="1">
                <a:solidFill>
                  <a:schemeClr val="accent5"/>
                </a:solidFill>
                <a:latin typeface="Courier New" panose="02070309020205020404" pitchFamily="49" charset="0"/>
                <a:cs typeface="Courier New" panose="02070309020205020404" pitchFamily="49" charset="0"/>
              </a:rPr>
              <a:t>github.com</a:t>
            </a:r>
            <a:r>
              <a:rPr lang="en-US" sz="2000" dirty="0">
                <a:solidFill>
                  <a:schemeClr val="accent5"/>
                </a:solidFill>
                <a:latin typeface="Courier New" panose="02070309020205020404" pitchFamily="49" charset="0"/>
                <a:cs typeface="Courier New" panose="02070309020205020404" pitchFamily="49" charset="0"/>
              </a:rPr>
              <a:t>/</a:t>
            </a:r>
            <a:r>
              <a:rPr lang="en-US" sz="2000" dirty="0" err="1">
                <a:solidFill>
                  <a:schemeClr val="accent5"/>
                </a:solidFill>
                <a:latin typeface="Courier New" panose="02070309020205020404" pitchFamily="49" charset="0"/>
                <a:cs typeface="Courier New" panose="02070309020205020404" pitchFamily="49" charset="0"/>
              </a:rPr>
              <a:t>ResearchComputing</a:t>
            </a:r>
            <a:r>
              <a:rPr lang="en-US" sz="2000" dirty="0">
                <a:solidFill>
                  <a:schemeClr val="accent5"/>
                </a:solidFill>
                <a:latin typeface="Courier New" panose="02070309020205020404" pitchFamily="49" charset="0"/>
                <a:cs typeface="Courier New" panose="02070309020205020404" pitchFamily="49" charset="0"/>
              </a:rPr>
              <a:t>/CMU_HPC_2019</a:t>
            </a:r>
            <a:endParaRPr lang="en-US" sz="2000" spc="-20" dirty="0">
              <a:solidFill>
                <a:schemeClr val="accent5"/>
              </a:solidFill>
              <a:latin typeface="Courier New" panose="02070309020205020404" pitchFamily="49" charset="0"/>
              <a:cs typeface="Courier New" panose="02070309020205020404" pitchFamily="49" charset="0"/>
            </a:endParaRPr>
          </a:p>
          <a:p>
            <a:pPr>
              <a:spcBef>
                <a:spcPts val="16"/>
              </a:spcBef>
              <a:buClr>
                <a:srgbClr val="A9A57C"/>
              </a:buClr>
            </a:pPr>
            <a:endParaRPr lang="en-US" dirty="0">
              <a:solidFill>
                <a:srgbClr val="2F2B20"/>
              </a:solidFill>
              <a:latin typeface="Courier New" panose="02070309020205020404" pitchFamily="49" charset="0"/>
              <a:cs typeface="Courier New" panose="02070309020205020404" pitchFamily="49" charset="0"/>
            </a:endParaRPr>
          </a:p>
          <a:p>
            <a:endParaRPr lang="en-US" dirty="0"/>
          </a:p>
        </p:txBody>
      </p:sp>
      <p:sp>
        <p:nvSpPr>
          <p:cNvPr id="3" name="Date Placeholder 2">
            <a:extLst>
              <a:ext uri="{FF2B5EF4-FFF2-40B4-BE49-F238E27FC236}">
                <a16:creationId xmlns:a16="http://schemas.microsoft.com/office/drawing/2014/main" id="{01FDC393-4ECB-D24E-B940-98DC8B0AFE1C}"/>
              </a:ext>
            </a:extLst>
          </p:cNvPr>
          <p:cNvSpPr>
            <a:spLocks noGrp="1"/>
          </p:cNvSpPr>
          <p:nvPr>
            <p:ph type="dt" sz="half" idx="10"/>
          </p:nvPr>
        </p:nvSpPr>
        <p:spPr/>
        <p:txBody>
          <a:bodyPr/>
          <a:lstStyle/>
          <a:p>
            <a:r>
              <a:rPr lang="en-US"/>
              <a:t>9/27/19</a:t>
            </a:r>
          </a:p>
        </p:txBody>
      </p:sp>
      <p:sp>
        <p:nvSpPr>
          <p:cNvPr id="4" name="Footer Placeholder 3">
            <a:extLst>
              <a:ext uri="{FF2B5EF4-FFF2-40B4-BE49-F238E27FC236}">
                <a16:creationId xmlns:a16="http://schemas.microsoft.com/office/drawing/2014/main" id="{78650B5D-4046-9B4A-AF60-821742706720}"/>
              </a:ext>
            </a:extLst>
          </p:cNvPr>
          <p:cNvSpPr>
            <a:spLocks noGrp="1"/>
          </p:cNvSpPr>
          <p:nvPr>
            <p:ph type="ftr" sz="quarter" idx="11"/>
          </p:nvPr>
        </p:nvSpPr>
        <p:spPr/>
        <p:txBody>
          <a:bodyPr/>
          <a:lstStyle/>
          <a:p>
            <a:r>
              <a:rPr lang="en-US" dirty="0"/>
              <a:t>CMU - Linux</a:t>
            </a:r>
          </a:p>
        </p:txBody>
      </p:sp>
      <p:sp>
        <p:nvSpPr>
          <p:cNvPr id="5" name="Slide Number Placeholder 4">
            <a:extLst>
              <a:ext uri="{FF2B5EF4-FFF2-40B4-BE49-F238E27FC236}">
                <a16:creationId xmlns:a16="http://schemas.microsoft.com/office/drawing/2014/main" id="{B04E4BA3-E937-864C-AC12-987D6BC456A1}"/>
              </a:ext>
            </a:extLst>
          </p:cNvPr>
          <p:cNvSpPr>
            <a:spLocks noGrp="1"/>
          </p:cNvSpPr>
          <p:nvPr>
            <p:ph type="sldNum" sz="quarter" idx="12"/>
          </p:nvPr>
        </p:nvSpPr>
        <p:spPr/>
        <p:txBody>
          <a:bodyPr/>
          <a:lstStyle/>
          <a:p>
            <a:fld id="{DD321DBF-325B-3546-BAAF-4F6E3B3181FF}" type="slidenum">
              <a:rPr lang="en-US" smtClean="0"/>
              <a:t>4</a:t>
            </a:fld>
            <a:endParaRPr lang="en-US"/>
          </a:p>
        </p:txBody>
      </p:sp>
    </p:spTree>
    <p:extLst>
      <p:ext uri="{BB962C8B-B14F-4D97-AF65-F5344CB8AC3E}">
        <p14:creationId xmlns:p14="http://schemas.microsoft.com/office/powerpoint/2010/main" val="281060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Linux</a:t>
            </a:r>
          </a:p>
        </p:txBody>
      </p:sp>
      <p:sp>
        <p:nvSpPr>
          <p:cNvPr id="11" name="Content Placeholder 10">
            <a:extLst>
              <a:ext uri="{FF2B5EF4-FFF2-40B4-BE49-F238E27FC236}">
                <a16:creationId xmlns:a16="http://schemas.microsoft.com/office/drawing/2014/main" id="{240F4C37-7EE8-954B-9760-CAE769CFBD49}"/>
              </a:ext>
            </a:extLst>
          </p:cNvPr>
          <p:cNvSpPr>
            <a:spLocks noGrp="1"/>
          </p:cNvSpPr>
          <p:nvPr>
            <p:ph idx="1"/>
          </p:nvPr>
        </p:nvSpPr>
        <p:spPr>
          <a:xfrm>
            <a:off x="838200" y="1825625"/>
            <a:ext cx="11073714" cy="4163129"/>
          </a:xfrm>
        </p:spPr>
        <p:txBody>
          <a:bodyPr/>
          <a:lstStyle/>
          <a:p>
            <a:r>
              <a:rPr lang="en-US" dirty="0"/>
              <a:t>Part of the Unix-like family of operating systems.</a:t>
            </a:r>
          </a:p>
          <a:p>
            <a:r>
              <a:rPr lang="en-US" dirty="0"/>
              <a:t>Started in early ‘90s </a:t>
            </a:r>
          </a:p>
          <a:p>
            <a:r>
              <a:rPr lang="en-US" dirty="0"/>
              <a:t>Several distributions are available – from enterprise-grade, like RedHat Linux (RHEL), to more consumer-focused, like Ubuntu.</a:t>
            </a:r>
          </a:p>
          <a:p>
            <a:pPr lvl="1"/>
            <a:r>
              <a:rPr lang="en-US" dirty="0"/>
              <a:t>Summit nodes presently run RHEL7</a:t>
            </a:r>
          </a:p>
          <a:p>
            <a:r>
              <a:rPr lang="en-US" dirty="0"/>
              <a:t>Runs on everything from embedded systems to  supercomputers.</a:t>
            </a:r>
          </a:p>
          <a:p>
            <a:r>
              <a:rPr lang="en-US" dirty="0"/>
              <a:t>Linux is simple, flexible, fast, many potent tools</a:t>
            </a: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8" name="object 8"/>
          <p:cNvSpPr txBox="1">
            <a:spLocks noGrp="1"/>
          </p:cNvSpPr>
          <p:nvPr>
            <p:ph type="ftr" sz="quarter" idx="11"/>
          </p:nvPr>
        </p:nvSpPr>
        <p:spPr/>
        <p:txBody>
          <a:bodyPr/>
          <a:lstStyle/>
          <a:p>
            <a:r>
              <a:rPr lang="en-US"/>
              <a:t>CMU -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5</a:t>
            </a:fld>
            <a:endParaRPr lang="en-US" dirty="0"/>
          </a:p>
        </p:txBody>
      </p:sp>
    </p:spTree>
    <p:extLst>
      <p:ext uri="{BB962C8B-B14F-4D97-AF65-F5344CB8AC3E}">
        <p14:creationId xmlns:p14="http://schemas.microsoft.com/office/powerpoint/2010/main" val="55574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Anatomy of a Linux command</a:t>
            </a:r>
            <a:endParaRPr lang="en-US" dirty="0"/>
          </a:p>
        </p:txBody>
      </p:sp>
      <p:sp>
        <p:nvSpPr>
          <p:cNvPr id="6" name="object 6"/>
          <p:cNvSpPr txBox="1">
            <a:spLocks noGrp="1"/>
          </p:cNvSpPr>
          <p:nvPr>
            <p:ph idx="1"/>
          </p:nvPr>
        </p:nvSpPr>
        <p:spPr/>
        <p:txBody>
          <a:bodyPr/>
          <a:lstStyle/>
          <a:p>
            <a:r>
              <a:rPr lang="en-US" dirty="0"/>
              <a:t>command [flags] [flag arguments] [target(s)]</a:t>
            </a:r>
          </a:p>
          <a:p>
            <a:pPr lvl="1"/>
            <a:r>
              <a:rPr lang="en-US" dirty="0">
                <a:solidFill>
                  <a:srgbClr val="0070C0"/>
                </a:solidFill>
              </a:rPr>
              <a:t>ls -l </a:t>
            </a:r>
            <a:r>
              <a:rPr lang="en-US" dirty="0" err="1">
                <a:solidFill>
                  <a:srgbClr val="0070C0"/>
                </a:solidFill>
              </a:rPr>
              <a:t>myworkdir</a:t>
            </a:r>
            <a:r>
              <a:rPr lang="en-US" dirty="0">
                <a:solidFill>
                  <a:srgbClr val="0070C0"/>
                </a:solidFill>
              </a:rPr>
              <a:t>/</a:t>
            </a:r>
          </a:p>
          <a:p>
            <a:r>
              <a:rPr lang="en-US" dirty="0"/>
              <a:t>Case is important!</a:t>
            </a:r>
          </a:p>
          <a:p>
            <a:r>
              <a:rPr lang="en-US" dirty="0"/>
              <a:t>Help on commands is available through the ”man” command (short for manual). E.g., </a:t>
            </a:r>
          </a:p>
          <a:p>
            <a:pPr lvl="1"/>
            <a:r>
              <a:rPr lang="en-US" dirty="0">
                <a:solidFill>
                  <a:srgbClr val="0070C0"/>
                </a:solidFill>
              </a:rPr>
              <a:t>man ls</a:t>
            </a:r>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13" name="Slide Number Placeholder 12">
            <a:extLst>
              <a:ext uri="{FF2B5EF4-FFF2-40B4-BE49-F238E27FC236}">
                <a16:creationId xmlns:a16="http://schemas.microsoft.com/office/drawing/2014/main" id="{9070172B-C9B0-4B45-9392-6D78046697D5}"/>
              </a:ext>
            </a:extLst>
          </p:cNvPr>
          <p:cNvSpPr>
            <a:spLocks noGrp="1"/>
          </p:cNvSpPr>
          <p:nvPr>
            <p:ph type="sldNum" sz="quarter" idx="12"/>
          </p:nvPr>
        </p:nvSpPr>
        <p:spPr/>
        <p:txBody>
          <a:bodyPr/>
          <a:lstStyle/>
          <a:p>
            <a:fld id="{DD321DBF-325B-3546-BAAF-4F6E3B3181FF}" type="slidenum">
              <a:rPr lang="en-US" smtClean="0"/>
              <a:pPr/>
              <a:t>6</a:t>
            </a:fld>
            <a:endParaRPr lang="en-US"/>
          </a:p>
        </p:txBody>
      </p:sp>
    </p:spTree>
    <p:extLst>
      <p:ext uri="{BB962C8B-B14F-4D97-AF65-F5344CB8AC3E}">
        <p14:creationId xmlns:p14="http://schemas.microsoft.com/office/powerpoint/2010/main" val="182598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75989" y="365125"/>
            <a:ext cx="11498893" cy="1325563"/>
          </a:xfrm>
        </p:spPr>
        <p:txBody>
          <a:bodyPr>
            <a:normAutofit/>
          </a:bodyPr>
          <a:lstStyle/>
          <a:p>
            <a:r>
              <a:rPr lang="en-US"/>
              <a:t>File and directory related commands</a:t>
            </a:r>
            <a:endParaRPr lang="en-US" dirty="0"/>
          </a:p>
        </p:txBody>
      </p:sp>
      <p:sp>
        <p:nvSpPr>
          <p:cNvPr id="11" name="Content Placeholder 10">
            <a:extLst>
              <a:ext uri="{FF2B5EF4-FFF2-40B4-BE49-F238E27FC236}">
                <a16:creationId xmlns:a16="http://schemas.microsoft.com/office/drawing/2014/main" id="{417BB6F5-83F6-3649-A0F9-EE9717BFE49D}"/>
              </a:ext>
            </a:extLst>
          </p:cNvPr>
          <p:cNvSpPr>
            <a:spLocks noGrp="1"/>
          </p:cNvSpPr>
          <p:nvPr>
            <p:ph idx="1"/>
          </p:nvPr>
        </p:nvSpPr>
        <p:spPr>
          <a:xfrm>
            <a:off x="475989" y="1825625"/>
            <a:ext cx="11411211" cy="4163129"/>
          </a:xfrm>
        </p:spPr>
        <p:txBody>
          <a:bodyPr>
            <a:normAutofit fontScale="77500" lnSpcReduction="20000"/>
          </a:bodyPr>
          <a:lstStyle/>
          <a:p>
            <a:pPr marL="11206">
              <a:lnSpc>
                <a:spcPct val="110000"/>
              </a:lnSpc>
              <a:spcBef>
                <a:spcPts val="115"/>
              </a:spcBef>
            </a:pPr>
            <a:r>
              <a:rPr lang="en-US" b="1" spc="44" dirty="0">
                <a:solidFill>
                  <a:srgbClr val="2F2B20"/>
                </a:solidFill>
                <a:cs typeface="Arial"/>
              </a:rPr>
              <a:t>pwd </a:t>
            </a:r>
            <a:r>
              <a:rPr lang="en-US" spc="-101" dirty="0">
                <a:solidFill>
                  <a:srgbClr val="2F2B20"/>
                </a:solidFill>
                <a:cs typeface="Arial"/>
              </a:rPr>
              <a:t>– </a:t>
            </a:r>
            <a:r>
              <a:rPr lang="en-US" spc="31" dirty="0">
                <a:solidFill>
                  <a:srgbClr val="2F2B20"/>
                </a:solidFill>
                <a:cs typeface="Arial"/>
              </a:rPr>
              <a:t>prints </a:t>
            </a:r>
            <a:r>
              <a:rPr lang="en-US" spc="13" dirty="0">
                <a:solidFill>
                  <a:srgbClr val="2F2B20"/>
                </a:solidFill>
                <a:cs typeface="Arial"/>
              </a:rPr>
              <a:t>full </a:t>
            </a:r>
            <a:r>
              <a:rPr lang="en-US" spc="35" dirty="0">
                <a:solidFill>
                  <a:srgbClr val="2F2B20"/>
                </a:solidFill>
                <a:cs typeface="Arial"/>
              </a:rPr>
              <a:t>path </a:t>
            </a:r>
            <a:r>
              <a:rPr lang="en-US" spc="66" dirty="0">
                <a:solidFill>
                  <a:srgbClr val="2F2B20"/>
                </a:solidFill>
                <a:cs typeface="Arial"/>
              </a:rPr>
              <a:t>to </a:t>
            </a:r>
            <a:r>
              <a:rPr lang="en-US" spc="22" dirty="0">
                <a:solidFill>
                  <a:srgbClr val="2F2B20"/>
                </a:solidFill>
                <a:cs typeface="Arial"/>
              </a:rPr>
              <a:t>current</a:t>
            </a:r>
            <a:r>
              <a:rPr lang="en-US" spc="-4" dirty="0">
                <a:solidFill>
                  <a:srgbClr val="2F2B20"/>
                </a:solidFill>
                <a:cs typeface="Arial"/>
              </a:rPr>
              <a:t> </a:t>
            </a:r>
            <a:r>
              <a:rPr lang="en-US" spc="26" dirty="0">
                <a:solidFill>
                  <a:srgbClr val="2F2B20"/>
                </a:solidFill>
                <a:cs typeface="Arial"/>
              </a:rPr>
              <a:t>directory</a:t>
            </a:r>
            <a:endParaRPr lang="en-US" dirty="0">
              <a:cs typeface="Arial"/>
            </a:endParaRPr>
          </a:p>
          <a:p>
            <a:pPr marL="11206">
              <a:lnSpc>
                <a:spcPct val="110000"/>
              </a:lnSpc>
              <a:spcBef>
                <a:spcPts val="35"/>
              </a:spcBef>
            </a:pPr>
            <a:r>
              <a:rPr lang="en-US" b="1" spc="31" dirty="0">
                <a:solidFill>
                  <a:srgbClr val="2F2B20"/>
                </a:solidFill>
                <a:cs typeface="Arial"/>
              </a:rPr>
              <a:t>cd </a:t>
            </a:r>
            <a:r>
              <a:rPr lang="en-US" spc="-101" dirty="0">
                <a:solidFill>
                  <a:srgbClr val="2F2B20"/>
                </a:solidFill>
                <a:cs typeface="Arial"/>
              </a:rPr>
              <a:t>– </a:t>
            </a:r>
            <a:r>
              <a:rPr lang="en-US" spc="22" dirty="0">
                <a:solidFill>
                  <a:srgbClr val="2F2B20"/>
                </a:solidFill>
                <a:cs typeface="Arial"/>
              </a:rPr>
              <a:t>changes </a:t>
            </a:r>
            <a:r>
              <a:rPr lang="en-US" spc="26" dirty="0">
                <a:solidFill>
                  <a:srgbClr val="2F2B20"/>
                </a:solidFill>
                <a:cs typeface="Arial"/>
              </a:rPr>
              <a:t>directory; can </a:t>
            </a:r>
            <a:r>
              <a:rPr lang="en-US" dirty="0">
                <a:solidFill>
                  <a:srgbClr val="2F2B20"/>
                </a:solidFill>
                <a:cs typeface="Arial"/>
              </a:rPr>
              <a:t>use </a:t>
            </a:r>
            <a:r>
              <a:rPr lang="en-US" spc="13" dirty="0">
                <a:solidFill>
                  <a:srgbClr val="2F2B20"/>
                </a:solidFill>
                <a:cs typeface="Arial"/>
              </a:rPr>
              <a:t>full </a:t>
            </a:r>
            <a:r>
              <a:rPr lang="en-US" spc="26" dirty="0">
                <a:solidFill>
                  <a:srgbClr val="2F2B20"/>
                </a:solidFill>
                <a:cs typeface="Arial"/>
              </a:rPr>
              <a:t>or </a:t>
            </a:r>
            <a:r>
              <a:rPr lang="en-US" dirty="0">
                <a:solidFill>
                  <a:srgbClr val="2F2B20"/>
                </a:solidFill>
                <a:cs typeface="Arial"/>
              </a:rPr>
              <a:t>relative </a:t>
            </a:r>
            <a:r>
              <a:rPr lang="en-US" spc="35" dirty="0">
                <a:solidFill>
                  <a:srgbClr val="2F2B20"/>
                </a:solidFill>
                <a:cs typeface="Arial"/>
              </a:rPr>
              <a:t>path </a:t>
            </a:r>
            <a:r>
              <a:rPr lang="en-US" spc="-4" dirty="0">
                <a:solidFill>
                  <a:srgbClr val="2F2B20"/>
                </a:solidFill>
                <a:cs typeface="Arial"/>
              </a:rPr>
              <a:t>as</a:t>
            </a:r>
            <a:r>
              <a:rPr lang="en-US" spc="124" dirty="0">
                <a:solidFill>
                  <a:srgbClr val="2F2B20"/>
                </a:solidFill>
                <a:cs typeface="Arial"/>
              </a:rPr>
              <a:t> </a:t>
            </a:r>
            <a:r>
              <a:rPr lang="en-US" spc="22" dirty="0">
                <a:solidFill>
                  <a:srgbClr val="2F2B20"/>
                </a:solidFill>
                <a:cs typeface="Arial"/>
              </a:rPr>
              <a:t>target</a:t>
            </a:r>
            <a:endParaRPr lang="en-US" dirty="0">
              <a:cs typeface="Arial"/>
            </a:endParaRPr>
          </a:p>
          <a:p>
            <a:pPr marL="11206">
              <a:lnSpc>
                <a:spcPct val="110000"/>
              </a:lnSpc>
              <a:spcBef>
                <a:spcPts val="66"/>
              </a:spcBef>
            </a:pPr>
            <a:r>
              <a:rPr lang="en-US" b="1" spc="22" dirty="0" err="1">
                <a:solidFill>
                  <a:srgbClr val="2F2B20"/>
                </a:solidFill>
                <a:cs typeface="Arial"/>
              </a:rPr>
              <a:t>mkdir</a:t>
            </a:r>
            <a:r>
              <a:rPr lang="en-US" b="1" spc="22" dirty="0">
                <a:solidFill>
                  <a:srgbClr val="2F2B20"/>
                </a:solidFill>
                <a:cs typeface="Arial"/>
              </a:rPr>
              <a:t> </a:t>
            </a:r>
            <a:r>
              <a:rPr lang="en-US" spc="-101" dirty="0">
                <a:solidFill>
                  <a:srgbClr val="2F2B20"/>
                </a:solidFill>
                <a:cs typeface="Arial"/>
              </a:rPr>
              <a:t>– </a:t>
            </a:r>
            <a:r>
              <a:rPr lang="en-US" spc="9" dirty="0">
                <a:solidFill>
                  <a:srgbClr val="2F2B20"/>
                </a:solidFill>
                <a:cs typeface="Arial"/>
              </a:rPr>
              <a:t>creates </a:t>
            </a:r>
            <a:r>
              <a:rPr lang="en-US" spc="-26" dirty="0">
                <a:solidFill>
                  <a:srgbClr val="2F2B20"/>
                </a:solidFill>
                <a:cs typeface="Arial"/>
              </a:rPr>
              <a:t>a </a:t>
            </a:r>
            <a:r>
              <a:rPr lang="en-US" spc="31" dirty="0">
                <a:solidFill>
                  <a:srgbClr val="2F2B20"/>
                </a:solidFill>
                <a:cs typeface="Arial"/>
              </a:rPr>
              <a:t>subdirectory </a:t>
            </a:r>
            <a:r>
              <a:rPr lang="en-US" spc="4" dirty="0">
                <a:solidFill>
                  <a:srgbClr val="2F2B20"/>
                </a:solidFill>
                <a:cs typeface="Arial"/>
              </a:rPr>
              <a:t>in </a:t>
            </a:r>
            <a:r>
              <a:rPr lang="en-US" spc="22" dirty="0">
                <a:solidFill>
                  <a:srgbClr val="2F2B20"/>
                </a:solidFill>
                <a:cs typeface="Arial"/>
              </a:rPr>
              <a:t>the current</a:t>
            </a:r>
            <a:r>
              <a:rPr lang="en-US" spc="163" dirty="0">
                <a:solidFill>
                  <a:srgbClr val="2F2B20"/>
                </a:solidFill>
                <a:cs typeface="Arial"/>
              </a:rPr>
              <a:t> </a:t>
            </a:r>
            <a:r>
              <a:rPr lang="en-US" spc="26" dirty="0">
                <a:solidFill>
                  <a:srgbClr val="2F2B20"/>
                </a:solidFill>
                <a:cs typeface="Arial"/>
              </a:rPr>
              <a:t>directory</a:t>
            </a:r>
            <a:endParaRPr lang="en-US" dirty="0">
              <a:cs typeface="Arial"/>
            </a:endParaRPr>
          </a:p>
          <a:p>
            <a:pPr marL="11206">
              <a:lnSpc>
                <a:spcPct val="110000"/>
              </a:lnSpc>
              <a:spcBef>
                <a:spcPts val="35"/>
              </a:spcBef>
            </a:pPr>
            <a:r>
              <a:rPr lang="en-US" b="1" spc="4" dirty="0" err="1">
                <a:solidFill>
                  <a:srgbClr val="2F2B20"/>
                </a:solidFill>
                <a:cs typeface="Arial"/>
              </a:rPr>
              <a:t>rmdir</a:t>
            </a:r>
            <a:r>
              <a:rPr lang="en-US" b="1" spc="4" dirty="0">
                <a:solidFill>
                  <a:srgbClr val="2F2B20"/>
                </a:solidFill>
                <a:cs typeface="Arial"/>
              </a:rPr>
              <a:t> </a:t>
            </a:r>
            <a:r>
              <a:rPr lang="en-US" spc="-101" dirty="0">
                <a:solidFill>
                  <a:srgbClr val="2F2B20"/>
                </a:solidFill>
                <a:cs typeface="Arial"/>
              </a:rPr>
              <a:t>– </a:t>
            </a:r>
            <a:r>
              <a:rPr lang="en-US" spc="4" dirty="0">
                <a:solidFill>
                  <a:srgbClr val="2F2B20"/>
                </a:solidFill>
                <a:cs typeface="Arial"/>
              </a:rPr>
              <a:t>removes </a:t>
            </a:r>
            <a:r>
              <a:rPr lang="en-US" spc="-4" dirty="0">
                <a:solidFill>
                  <a:srgbClr val="2F2B20"/>
                </a:solidFill>
                <a:cs typeface="Arial"/>
              </a:rPr>
              <a:t>an </a:t>
            </a:r>
            <a:r>
              <a:rPr lang="en-US" spc="44" dirty="0">
                <a:solidFill>
                  <a:srgbClr val="2F2B20"/>
                </a:solidFill>
                <a:cs typeface="Arial"/>
              </a:rPr>
              <a:t>empty</a:t>
            </a:r>
            <a:r>
              <a:rPr lang="en-US" spc="154" dirty="0">
                <a:solidFill>
                  <a:srgbClr val="2F2B20"/>
                </a:solidFill>
                <a:cs typeface="Arial"/>
              </a:rPr>
              <a:t> </a:t>
            </a:r>
            <a:r>
              <a:rPr lang="en-US" spc="26" dirty="0">
                <a:solidFill>
                  <a:srgbClr val="2F2B20"/>
                </a:solidFill>
                <a:cs typeface="Arial"/>
              </a:rPr>
              <a:t>directory</a:t>
            </a:r>
            <a:endParaRPr lang="en-US" dirty="0">
              <a:cs typeface="Arial"/>
            </a:endParaRPr>
          </a:p>
          <a:p>
            <a:pPr marL="11206" marR="216285">
              <a:lnSpc>
                <a:spcPct val="110000"/>
              </a:lnSpc>
              <a:spcBef>
                <a:spcPts val="410"/>
              </a:spcBef>
            </a:pPr>
            <a:r>
              <a:rPr lang="en-US" b="1" spc="26" dirty="0" err="1">
                <a:solidFill>
                  <a:srgbClr val="2F2B20"/>
                </a:solidFill>
                <a:cs typeface="Arial"/>
              </a:rPr>
              <a:t>rm</a:t>
            </a:r>
            <a:r>
              <a:rPr lang="en-US" b="1" spc="26" dirty="0">
                <a:solidFill>
                  <a:srgbClr val="2F2B20"/>
                </a:solidFill>
                <a:cs typeface="Arial"/>
              </a:rPr>
              <a:t> </a:t>
            </a:r>
            <a:r>
              <a:rPr lang="en-US" spc="-101" dirty="0">
                <a:solidFill>
                  <a:srgbClr val="2F2B20"/>
                </a:solidFill>
                <a:cs typeface="Arial"/>
              </a:rPr>
              <a:t>– </a:t>
            </a:r>
            <a:r>
              <a:rPr lang="en-US" spc="4" dirty="0">
                <a:solidFill>
                  <a:srgbClr val="2F2B20"/>
                </a:solidFill>
                <a:cs typeface="Arial"/>
              </a:rPr>
              <a:t>removes </a:t>
            </a:r>
            <a:r>
              <a:rPr lang="en-US" spc="-26" dirty="0">
                <a:solidFill>
                  <a:srgbClr val="2F2B20"/>
                </a:solidFill>
                <a:cs typeface="Arial"/>
              </a:rPr>
              <a:t>a </a:t>
            </a:r>
            <a:r>
              <a:rPr lang="en-US" dirty="0">
                <a:solidFill>
                  <a:srgbClr val="2F2B20"/>
                </a:solidFill>
                <a:cs typeface="Arial"/>
              </a:rPr>
              <a:t>file </a:t>
            </a:r>
            <a:r>
              <a:rPr lang="en-US" spc="-35" dirty="0">
                <a:solidFill>
                  <a:srgbClr val="2F2B20"/>
                </a:solidFill>
                <a:cs typeface="Arial"/>
              </a:rPr>
              <a:t>(</a:t>
            </a:r>
            <a:r>
              <a:rPr lang="en-US" spc="-35" dirty="0" err="1">
                <a:solidFill>
                  <a:srgbClr val="2F2B20"/>
                </a:solidFill>
                <a:latin typeface="Courier New"/>
                <a:cs typeface="Courier New"/>
              </a:rPr>
              <a:t>rm</a:t>
            </a:r>
            <a:r>
              <a:rPr lang="en-US" spc="-35" dirty="0">
                <a:solidFill>
                  <a:srgbClr val="2F2B20"/>
                </a:solidFill>
                <a:latin typeface="Courier New"/>
                <a:cs typeface="Courier New"/>
              </a:rPr>
              <a:t> </a:t>
            </a:r>
            <a:r>
              <a:rPr lang="en-US" spc="13" dirty="0">
                <a:solidFill>
                  <a:srgbClr val="2F2B20"/>
                </a:solidFill>
                <a:latin typeface="Courier New"/>
                <a:cs typeface="Courier New"/>
              </a:rPr>
              <a:t>-r </a:t>
            </a:r>
            <a:r>
              <a:rPr lang="en-US" spc="4" dirty="0">
                <a:solidFill>
                  <a:srgbClr val="2F2B20"/>
                </a:solidFill>
                <a:cs typeface="Arial"/>
              </a:rPr>
              <a:t>removes </a:t>
            </a:r>
            <a:r>
              <a:rPr lang="en-US" spc="-26" dirty="0">
                <a:solidFill>
                  <a:srgbClr val="2F2B20"/>
                </a:solidFill>
                <a:cs typeface="Arial"/>
              </a:rPr>
              <a:t>a </a:t>
            </a:r>
            <a:r>
              <a:rPr lang="en-US" spc="26" dirty="0">
                <a:solidFill>
                  <a:srgbClr val="2F2B20"/>
                </a:solidFill>
                <a:cs typeface="Arial"/>
              </a:rPr>
              <a:t>directory </a:t>
            </a:r>
            <a:r>
              <a:rPr lang="en-US" spc="22" dirty="0">
                <a:solidFill>
                  <a:srgbClr val="2F2B20"/>
                </a:solidFill>
                <a:cs typeface="Arial"/>
              </a:rPr>
              <a:t>and </a:t>
            </a:r>
            <a:r>
              <a:rPr lang="en-US" spc="-4" dirty="0">
                <a:solidFill>
                  <a:srgbClr val="2F2B20"/>
                </a:solidFill>
                <a:cs typeface="Arial"/>
              </a:rPr>
              <a:t>all </a:t>
            </a:r>
            <a:r>
              <a:rPr lang="en-US" spc="44" dirty="0">
                <a:solidFill>
                  <a:srgbClr val="2F2B20"/>
                </a:solidFill>
                <a:cs typeface="Arial"/>
              </a:rPr>
              <a:t>of </a:t>
            </a:r>
            <a:r>
              <a:rPr lang="en-US" spc="26" dirty="0">
                <a:solidFill>
                  <a:srgbClr val="2F2B20"/>
                </a:solidFill>
                <a:cs typeface="Arial"/>
              </a:rPr>
              <a:t>its  </a:t>
            </a:r>
            <a:r>
              <a:rPr lang="en-US" spc="13" dirty="0">
                <a:solidFill>
                  <a:srgbClr val="2F2B20"/>
                </a:solidFill>
                <a:cs typeface="Arial"/>
              </a:rPr>
              <a:t>contents)</a:t>
            </a:r>
            <a:endParaRPr lang="en-US" dirty="0">
              <a:cs typeface="Arial"/>
            </a:endParaRPr>
          </a:p>
          <a:p>
            <a:pPr marL="11206">
              <a:lnSpc>
                <a:spcPct val="110000"/>
              </a:lnSpc>
              <a:spcBef>
                <a:spcPts val="35"/>
              </a:spcBef>
            </a:pPr>
            <a:r>
              <a:rPr lang="en-US" b="1" spc="31" dirty="0" err="1">
                <a:solidFill>
                  <a:srgbClr val="2F2B20"/>
                </a:solidFill>
                <a:cs typeface="Arial"/>
              </a:rPr>
              <a:t>cp</a:t>
            </a:r>
            <a:r>
              <a:rPr lang="en-US" b="1" spc="31" dirty="0">
                <a:solidFill>
                  <a:srgbClr val="2F2B20"/>
                </a:solidFill>
                <a:cs typeface="Arial"/>
              </a:rPr>
              <a:t> </a:t>
            </a:r>
            <a:r>
              <a:rPr lang="en-US" spc="-101" dirty="0">
                <a:solidFill>
                  <a:srgbClr val="2F2B20"/>
                </a:solidFill>
                <a:cs typeface="Arial"/>
              </a:rPr>
              <a:t>– </a:t>
            </a:r>
            <a:r>
              <a:rPr lang="en-US" spc="35" dirty="0">
                <a:solidFill>
                  <a:srgbClr val="2F2B20"/>
                </a:solidFill>
                <a:cs typeface="Arial"/>
              </a:rPr>
              <a:t>copies </a:t>
            </a:r>
            <a:r>
              <a:rPr lang="en-US" spc="-26" dirty="0">
                <a:solidFill>
                  <a:srgbClr val="2F2B20"/>
                </a:solidFill>
                <a:cs typeface="Arial"/>
              </a:rPr>
              <a:t>a</a:t>
            </a:r>
            <a:r>
              <a:rPr lang="en-US" spc="88" dirty="0">
                <a:solidFill>
                  <a:srgbClr val="2F2B20"/>
                </a:solidFill>
                <a:cs typeface="Arial"/>
              </a:rPr>
              <a:t> </a:t>
            </a:r>
            <a:r>
              <a:rPr lang="en-US" dirty="0">
                <a:solidFill>
                  <a:srgbClr val="2F2B20"/>
                </a:solidFill>
                <a:cs typeface="Arial"/>
              </a:rPr>
              <a:t>file</a:t>
            </a:r>
            <a:endParaRPr lang="en-US" dirty="0">
              <a:cs typeface="Arial"/>
            </a:endParaRPr>
          </a:p>
          <a:p>
            <a:pPr marL="11206">
              <a:lnSpc>
                <a:spcPct val="110000"/>
              </a:lnSpc>
              <a:spcBef>
                <a:spcPts val="66"/>
              </a:spcBef>
            </a:pPr>
            <a:r>
              <a:rPr lang="en-US" b="1" dirty="0">
                <a:solidFill>
                  <a:srgbClr val="2F2B20"/>
                </a:solidFill>
                <a:cs typeface="Arial"/>
              </a:rPr>
              <a:t>mv </a:t>
            </a:r>
            <a:r>
              <a:rPr lang="en-US" spc="-101" dirty="0">
                <a:solidFill>
                  <a:srgbClr val="2F2B20"/>
                </a:solidFill>
                <a:cs typeface="Arial"/>
              </a:rPr>
              <a:t>– </a:t>
            </a:r>
            <a:r>
              <a:rPr lang="en-US" spc="22" dirty="0">
                <a:solidFill>
                  <a:srgbClr val="2F2B20"/>
                </a:solidFill>
                <a:cs typeface="Arial"/>
              </a:rPr>
              <a:t>moves </a:t>
            </a:r>
            <a:r>
              <a:rPr lang="en-US" spc="-31" dirty="0">
                <a:solidFill>
                  <a:srgbClr val="2F2B20"/>
                </a:solidFill>
                <a:cs typeface="Arial"/>
              </a:rPr>
              <a:t>(or </a:t>
            </a:r>
            <a:r>
              <a:rPr lang="en-US" spc="-18" dirty="0">
                <a:solidFill>
                  <a:srgbClr val="2F2B20"/>
                </a:solidFill>
                <a:cs typeface="Arial"/>
              </a:rPr>
              <a:t>renames) </a:t>
            </a:r>
            <a:r>
              <a:rPr lang="en-US" spc="-26" dirty="0">
                <a:solidFill>
                  <a:srgbClr val="2F2B20"/>
                </a:solidFill>
                <a:cs typeface="Arial"/>
              </a:rPr>
              <a:t>a </a:t>
            </a:r>
            <a:r>
              <a:rPr lang="en-US" dirty="0">
                <a:solidFill>
                  <a:srgbClr val="2F2B20"/>
                </a:solidFill>
                <a:cs typeface="Arial"/>
              </a:rPr>
              <a:t>file </a:t>
            </a:r>
            <a:r>
              <a:rPr lang="en-US" spc="26" dirty="0">
                <a:solidFill>
                  <a:srgbClr val="2F2B20"/>
                </a:solidFill>
                <a:cs typeface="Arial"/>
              </a:rPr>
              <a:t>or</a:t>
            </a:r>
            <a:r>
              <a:rPr lang="en-US" spc="296" dirty="0">
                <a:solidFill>
                  <a:srgbClr val="2F2B20"/>
                </a:solidFill>
                <a:cs typeface="Arial"/>
              </a:rPr>
              <a:t> </a:t>
            </a:r>
            <a:r>
              <a:rPr lang="en-US" spc="26" dirty="0">
                <a:solidFill>
                  <a:srgbClr val="2F2B20"/>
                </a:solidFill>
                <a:cs typeface="Arial"/>
              </a:rPr>
              <a:t>directory</a:t>
            </a:r>
            <a:endParaRPr lang="en-US" dirty="0">
              <a:cs typeface="Arial"/>
            </a:endParaRPr>
          </a:p>
          <a:p>
            <a:pPr marL="11206" marR="574892">
              <a:lnSpc>
                <a:spcPct val="110000"/>
              </a:lnSpc>
              <a:spcBef>
                <a:spcPts val="909"/>
              </a:spcBef>
            </a:pPr>
            <a:r>
              <a:rPr lang="en-US" b="1" spc="-31" dirty="0">
                <a:solidFill>
                  <a:srgbClr val="2F2B20"/>
                </a:solidFill>
                <a:cs typeface="Arial"/>
              </a:rPr>
              <a:t>ls </a:t>
            </a:r>
            <a:r>
              <a:rPr lang="en-US" spc="-101" dirty="0">
                <a:solidFill>
                  <a:srgbClr val="2F2B20"/>
                </a:solidFill>
                <a:cs typeface="Arial"/>
              </a:rPr>
              <a:t>– </a:t>
            </a:r>
            <a:r>
              <a:rPr lang="en-US" spc="22" dirty="0">
                <a:solidFill>
                  <a:srgbClr val="2F2B20"/>
                </a:solidFill>
                <a:cs typeface="Arial"/>
              </a:rPr>
              <a:t>lists the </a:t>
            </a:r>
            <a:r>
              <a:rPr lang="en-US" spc="35" dirty="0">
                <a:solidFill>
                  <a:srgbClr val="2F2B20"/>
                </a:solidFill>
                <a:cs typeface="Arial"/>
              </a:rPr>
              <a:t>contents </a:t>
            </a:r>
            <a:r>
              <a:rPr lang="en-US" spc="44" dirty="0">
                <a:solidFill>
                  <a:srgbClr val="2F2B20"/>
                </a:solidFill>
                <a:cs typeface="Arial"/>
              </a:rPr>
              <a:t>of </a:t>
            </a:r>
            <a:r>
              <a:rPr lang="en-US" spc="-26" dirty="0">
                <a:solidFill>
                  <a:srgbClr val="2F2B20"/>
                </a:solidFill>
                <a:cs typeface="Arial"/>
              </a:rPr>
              <a:t>a </a:t>
            </a:r>
            <a:r>
              <a:rPr lang="en-US" spc="26" dirty="0">
                <a:solidFill>
                  <a:srgbClr val="2F2B20"/>
                </a:solidFill>
                <a:cs typeface="Arial"/>
              </a:rPr>
              <a:t>directory </a:t>
            </a:r>
            <a:r>
              <a:rPr lang="en-US" spc="-40" dirty="0">
                <a:solidFill>
                  <a:srgbClr val="2F2B20"/>
                </a:solidFill>
                <a:cs typeface="Arial"/>
              </a:rPr>
              <a:t>(</a:t>
            </a:r>
            <a:r>
              <a:rPr lang="en-US" sz="2400" spc="-40" dirty="0">
                <a:solidFill>
                  <a:srgbClr val="2F2B20"/>
                </a:solidFill>
                <a:latin typeface="Courier New"/>
                <a:cs typeface="Courier New"/>
              </a:rPr>
              <a:t>ls </a:t>
            </a:r>
            <a:r>
              <a:rPr lang="en-US" sz="2400" spc="9" dirty="0">
                <a:solidFill>
                  <a:srgbClr val="2F2B20"/>
                </a:solidFill>
                <a:latin typeface="Courier New"/>
                <a:cs typeface="Courier New"/>
              </a:rPr>
              <a:t>-l </a:t>
            </a:r>
            <a:r>
              <a:rPr lang="en-US" spc="9" dirty="0">
                <a:solidFill>
                  <a:srgbClr val="2F2B20"/>
                </a:solidFill>
                <a:cs typeface="Arial"/>
              </a:rPr>
              <a:t>gives </a:t>
            </a:r>
            <a:r>
              <a:rPr lang="en-US" spc="22" dirty="0">
                <a:solidFill>
                  <a:srgbClr val="2F2B20"/>
                </a:solidFill>
                <a:cs typeface="Arial"/>
              </a:rPr>
              <a:t>detailed  </a:t>
            </a:r>
            <a:r>
              <a:rPr lang="en-US" dirty="0">
                <a:solidFill>
                  <a:srgbClr val="2F2B20"/>
                </a:solidFill>
                <a:cs typeface="Arial"/>
              </a:rPr>
              <a:t>listing)</a:t>
            </a:r>
            <a:endParaRPr lang="en-US" dirty="0">
              <a:cs typeface="Arial"/>
            </a:endParaRPr>
          </a:p>
          <a:p>
            <a:pPr marL="11206">
              <a:lnSpc>
                <a:spcPct val="110000"/>
              </a:lnSpc>
              <a:spcBef>
                <a:spcPts val="31"/>
              </a:spcBef>
            </a:pPr>
            <a:r>
              <a:rPr lang="en-US" b="1" spc="35" dirty="0" err="1">
                <a:solidFill>
                  <a:srgbClr val="2F2B20"/>
                </a:solidFill>
                <a:cs typeface="Arial"/>
              </a:rPr>
              <a:t>chmod</a:t>
            </a:r>
            <a:r>
              <a:rPr lang="en-US" b="1" spc="35" dirty="0">
                <a:solidFill>
                  <a:srgbClr val="2F2B20"/>
                </a:solidFill>
                <a:cs typeface="Arial"/>
              </a:rPr>
              <a:t>/</a:t>
            </a:r>
            <a:r>
              <a:rPr lang="en-US" b="1" spc="35" dirty="0" err="1">
                <a:solidFill>
                  <a:srgbClr val="2F2B20"/>
                </a:solidFill>
                <a:cs typeface="Arial"/>
              </a:rPr>
              <a:t>chown</a:t>
            </a:r>
            <a:r>
              <a:rPr lang="en-US" b="1" spc="35" dirty="0">
                <a:solidFill>
                  <a:srgbClr val="2F2B20"/>
                </a:solidFill>
                <a:cs typeface="Arial"/>
              </a:rPr>
              <a:t> </a:t>
            </a:r>
            <a:r>
              <a:rPr lang="en-US" spc="-101" dirty="0">
                <a:solidFill>
                  <a:srgbClr val="2F2B20"/>
                </a:solidFill>
                <a:cs typeface="Arial"/>
              </a:rPr>
              <a:t>– </a:t>
            </a:r>
            <a:r>
              <a:rPr lang="en-US" spc="22" dirty="0">
                <a:solidFill>
                  <a:srgbClr val="2F2B20"/>
                </a:solidFill>
                <a:cs typeface="Arial"/>
              </a:rPr>
              <a:t>change permissions </a:t>
            </a:r>
            <a:r>
              <a:rPr lang="en-US" spc="26" dirty="0">
                <a:solidFill>
                  <a:srgbClr val="2F2B20"/>
                </a:solidFill>
                <a:cs typeface="Arial"/>
              </a:rPr>
              <a:t>or</a:t>
            </a:r>
            <a:r>
              <a:rPr lang="en-US" spc="97" dirty="0">
                <a:solidFill>
                  <a:srgbClr val="2F2B20"/>
                </a:solidFill>
                <a:cs typeface="Arial"/>
              </a:rPr>
              <a:t> </a:t>
            </a:r>
            <a:r>
              <a:rPr lang="en-US" spc="26" dirty="0">
                <a:solidFill>
                  <a:srgbClr val="2F2B20"/>
                </a:solidFill>
                <a:cs typeface="Arial"/>
              </a:rPr>
              <a:t>ownership</a:t>
            </a:r>
            <a:endParaRPr lang="en-US" dirty="0">
              <a:cs typeface="Arial"/>
            </a:endParaRPr>
          </a:p>
          <a:p>
            <a:pPr marL="11206">
              <a:lnSpc>
                <a:spcPct val="110000"/>
              </a:lnSpc>
              <a:spcBef>
                <a:spcPts val="35"/>
              </a:spcBef>
            </a:pPr>
            <a:r>
              <a:rPr lang="en-US" b="1" spc="9" dirty="0" err="1">
                <a:solidFill>
                  <a:srgbClr val="2F2B20"/>
                </a:solidFill>
                <a:cs typeface="Arial"/>
              </a:rPr>
              <a:t>df</a:t>
            </a:r>
            <a:r>
              <a:rPr lang="en-US" b="1" spc="9" dirty="0">
                <a:solidFill>
                  <a:srgbClr val="2F2B20"/>
                </a:solidFill>
                <a:cs typeface="Arial"/>
              </a:rPr>
              <a:t> </a:t>
            </a:r>
            <a:r>
              <a:rPr lang="en-US" spc="-101" dirty="0">
                <a:solidFill>
                  <a:srgbClr val="2F2B20"/>
                </a:solidFill>
                <a:cs typeface="Arial"/>
              </a:rPr>
              <a:t>– </a:t>
            </a:r>
            <a:r>
              <a:rPr lang="en-US" spc="22" dirty="0">
                <a:solidFill>
                  <a:srgbClr val="2F2B20"/>
                </a:solidFill>
                <a:cs typeface="Arial"/>
              </a:rPr>
              <a:t>displays </a:t>
            </a:r>
            <a:r>
              <a:rPr lang="en-US" spc="13" dirty="0">
                <a:solidFill>
                  <a:srgbClr val="2F2B20"/>
                </a:solidFill>
                <a:cs typeface="Arial"/>
              </a:rPr>
              <a:t>filesystems </a:t>
            </a:r>
            <a:r>
              <a:rPr lang="en-US" spc="22" dirty="0">
                <a:solidFill>
                  <a:srgbClr val="2F2B20"/>
                </a:solidFill>
                <a:cs typeface="Arial"/>
              </a:rPr>
              <a:t>and </a:t>
            </a:r>
            <a:r>
              <a:rPr lang="en-US" spc="13" dirty="0">
                <a:solidFill>
                  <a:srgbClr val="2F2B20"/>
                </a:solidFill>
                <a:cs typeface="Arial"/>
              </a:rPr>
              <a:t>their</a:t>
            </a:r>
            <a:r>
              <a:rPr lang="en-US" spc="110" dirty="0">
                <a:solidFill>
                  <a:srgbClr val="2F2B20"/>
                </a:solidFill>
                <a:cs typeface="Arial"/>
              </a:rPr>
              <a:t> </a:t>
            </a:r>
            <a:r>
              <a:rPr lang="en-US" spc="-4" dirty="0">
                <a:solidFill>
                  <a:srgbClr val="2F2B20"/>
                </a:solidFill>
                <a:cs typeface="Arial"/>
              </a:rPr>
              <a:t>sizes</a:t>
            </a:r>
            <a:endParaRPr lang="en-US" dirty="0">
              <a:cs typeface="Arial"/>
            </a:endParaRPr>
          </a:p>
          <a:p>
            <a:pPr marL="11206" marR="4483">
              <a:lnSpc>
                <a:spcPct val="110000"/>
              </a:lnSpc>
              <a:spcBef>
                <a:spcPts val="415"/>
              </a:spcBef>
            </a:pPr>
            <a:r>
              <a:rPr lang="en-US" b="1" dirty="0">
                <a:solidFill>
                  <a:srgbClr val="2F2B20"/>
                </a:solidFill>
                <a:cs typeface="Arial"/>
              </a:rPr>
              <a:t>du </a:t>
            </a:r>
            <a:r>
              <a:rPr lang="en-US" spc="-101" dirty="0">
                <a:solidFill>
                  <a:srgbClr val="2F2B20"/>
                </a:solidFill>
                <a:cs typeface="Arial"/>
              </a:rPr>
              <a:t>– </a:t>
            </a:r>
            <a:r>
              <a:rPr lang="en-US" spc="31" dirty="0">
                <a:solidFill>
                  <a:srgbClr val="2F2B20"/>
                </a:solidFill>
                <a:cs typeface="Arial"/>
              </a:rPr>
              <a:t>shows </a:t>
            </a:r>
            <a:r>
              <a:rPr lang="en-US" spc="35" dirty="0">
                <a:solidFill>
                  <a:srgbClr val="2F2B20"/>
                </a:solidFill>
                <a:cs typeface="Arial"/>
              </a:rPr>
              <a:t>disk </a:t>
            </a:r>
            <a:r>
              <a:rPr lang="en-US" dirty="0">
                <a:solidFill>
                  <a:srgbClr val="2F2B20"/>
                </a:solidFill>
                <a:cs typeface="Arial"/>
              </a:rPr>
              <a:t>usage </a:t>
            </a:r>
            <a:r>
              <a:rPr lang="en-US" spc="-35" dirty="0">
                <a:solidFill>
                  <a:srgbClr val="2F2B20"/>
                </a:solidFill>
                <a:cs typeface="Arial"/>
              </a:rPr>
              <a:t>(</a:t>
            </a:r>
            <a:r>
              <a:rPr lang="en-US" spc="-35" dirty="0">
                <a:solidFill>
                  <a:srgbClr val="2F2B20"/>
                </a:solidFill>
                <a:latin typeface="Courier New"/>
                <a:cs typeface="Courier New"/>
              </a:rPr>
              <a:t>du </a:t>
            </a:r>
            <a:r>
              <a:rPr lang="en-US" spc="13" dirty="0">
                <a:solidFill>
                  <a:srgbClr val="2F2B20"/>
                </a:solidFill>
                <a:latin typeface="Courier New"/>
                <a:cs typeface="Courier New"/>
              </a:rPr>
              <a:t>-</a:t>
            </a:r>
            <a:r>
              <a:rPr lang="en-US" spc="13" dirty="0" err="1">
                <a:solidFill>
                  <a:srgbClr val="2F2B20"/>
                </a:solidFill>
                <a:latin typeface="Courier New"/>
                <a:cs typeface="Courier New"/>
              </a:rPr>
              <a:t>skh</a:t>
            </a:r>
            <a:r>
              <a:rPr lang="en-US" spc="13" dirty="0">
                <a:solidFill>
                  <a:srgbClr val="2F2B20"/>
                </a:solidFill>
                <a:latin typeface="Courier New"/>
                <a:cs typeface="Courier New"/>
              </a:rPr>
              <a:t> </a:t>
            </a:r>
            <a:r>
              <a:rPr lang="en-US" spc="31" dirty="0">
                <a:solidFill>
                  <a:srgbClr val="2F2B20"/>
                </a:solidFill>
                <a:cs typeface="Arial"/>
              </a:rPr>
              <a:t>shows </a:t>
            </a:r>
            <a:r>
              <a:rPr lang="en-US" spc="-9" dirty="0">
                <a:solidFill>
                  <a:srgbClr val="2F2B20"/>
                </a:solidFill>
                <a:cs typeface="Arial"/>
              </a:rPr>
              <a:t>size </a:t>
            </a:r>
            <a:r>
              <a:rPr lang="en-US" spc="44" dirty="0">
                <a:solidFill>
                  <a:srgbClr val="2F2B20"/>
                </a:solidFill>
                <a:cs typeface="Arial"/>
              </a:rPr>
              <a:t>of </a:t>
            </a:r>
            <a:r>
              <a:rPr lang="en-US" spc="-26" dirty="0">
                <a:solidFill>
                  <a:srgbClr val="2F2B20"/>
                </a:solidFill>
                <a:cs typeface="Arial"/>
              </a:rPr>
              <a:t>a </a:t>
            </a:r>
            <a:r>
              <a:rPr lang="en-US" spc="26" dirty="0">
                <a:solidFill>
                  <a:srgbClr val="2F2B20"/>
                </a:solidFill>
                <a:cs typeface="Arial"/>
              </a:rPr>
              <a:t>directory </a:t>
            </a:r>
            <a:r>
              <a:rPr lang="en-US" spc="22" dirty="0">
                <a:solidFill>
                  <a:srgbClr val="2F2B20"/>
                </a:solidFill>
                <a:cs typeface="Arial"/>
              </a:rPr>
              <a:t>and </a:t>
            </a:r>
            <a:r>
              <a:rPr lang="en-US" spc="-4" dirty="0">
                <a:solidFill>
                  <a:srgbClr val="2F2B20"/>
                </a:solidFill>
                <a:cs typeface="Arial"/>
              </a:rPr>
              <a:t>all </a:t>
            </a:r>
            <a:r>
              <a:rPr lang="en-US" spc="44" dirty="0">
                <a:solidFill>
                  <a:srgbClr val="2F2B20"/>
                </a:solidFill>
                <a:cs typeface="Arial"/>
              </a:rPr>
              <a:t>of </a:t>
            </a:r>
            <a:r>
              <a:rPr lang="en-US" spc="26" dirty="0">
                <a:solidFill>
                  <a:srgbClr val="2F2B20"/>
                </a:solidFill>
                <a:cs typeface="Arial"/>
              </a:rPr>
              <a:t>its </a:t>
            </a:r>
            <a:r>
              <a:rPr lang="en-US" spc="35" dirty="0">
                <a:solidFill>
                  <a:srgbClr val="2F2B20"/>
                </a:solidFill>
                <a:cs typeface="Arial"/>
              </a:rPr>
              <a:t>contents </a:t>
            </a:r>
            <a:r>
              <a:rPr lang="en-US" spc="4" dirty="0">
                <a:solidFill>
                  <a:srgbClr val="2F2B20"/>
                </a:solidFill>
                <a:cs typeface="Arial"/>
              </a:rPr>
              <a:t>in</a:t>
            </a:r>
            <a:r>
              <a:rPr lang="en-US" spc="-49" dirty="0">
                <a:solidFill>
                  <a:srgbClr val="2F2B20"/>
                </a:solidFill>
                <a:cs typeface="Arial"/>
              </a:rPr>
              <a:t> </a:t>
            </a:r>
            <a:r>
              <a:rPr lang="en-US" spc="-22" dirty="0">
                <a:solidFill>
                  <a:srgbClr val="2F2B20"/>
                </a:solidFill>
                <a:cs typeface="Arial"/>
              </a:rPr>
              <a:t>KB and human readable)</a:t>
            </a:r>
            <a:endParaRPr lang="en-US" dirty="0">
              <a:cs typeface="Arial"/>
            </a:endParaRP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13" name="Slide Number Placeholder 12">
            <a:extLst>
              <a:ext uri="{FF2B5EF4-FFF2-40B4-BE49-F238E27FC236}">
                <a16:creationId xmlns:a16="http://schemas.microsoft.com/office/drawing/2014/main" id="{9CFBD93B-F5D5-674F-93E2-95FB2393A67F}"/>
              </a:ext>
            </a:extLst>
          </p:cNvPr>
          <p:cNvSpPr>
            <a:spLocks noGrp="1"/>
          </p:cNvSpPr>
          <p:nvPr>
            <p:ph type="sldNum" sz="quarter" idx="12"/>
          </p:nvPr>
        </p:nvSpPr>
        <p:spPr/>
        <p:txBody>
          <a:bodyPr/>
          <a:lstStyle/>
          <a:p>
            <a:fld id="{DD321DBF-325B-3546-BAAF-4F6E3B3181FF}" type="slidenum">
              <a:rPr lang="en-US" smtClean="0"/>
              <a:t>7</a:t>
            </a:fld>
            <a:endParaRPr lang="en-US"/>
          </a:p>
        </p:txBody>
      </p:sp>
    </p:spTree>
    <p:extLst>
      <p:ext uri="{BB962C8B-B14F-4D97-AF65-F5344CB8AC3E}">
        <p14:creationId xmlns:p14="http://schemas.microsoft.com/office/powerpoint/2010/main" val="413141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Process and Program related </a:t>
            </a:r>
            <a:br>
              <a:rPr lang="en-US" dirty="0"/>
            </a:br>
            <a:r>
              <a:rPr lang="en-US" dirty="0"/>
              <a:t>commands</a:t>
            </a:r>
          </a:p>
        </p:txBody>
      </p:sp>
      <p:sp>
        <p:nvSpPr>
          <p:cNvPr id="11" name="Content Placeholder 10">
            <a:extLst>
              <a:ext uri="{FF2B5EF4-FFF2-40B4-BE49-F238E27FC236}">
                <a16:creationId xmlns:a16="http://schemas.microsoft.com/office/drawing/2014/main" id="{D45CC33C-2107-524B-8CFD-34741AD0B55D}"/>
              </a:ext>
            </a:extLst>
          </p:cNvPr>
          <p:cNvSpPr>
            <a:spLocks noGrp="1"/>
          </p:cNvSpPr>
          <p:nvPr>
            <p:ph idx="1"/>
          </p:nvPr>
        </p:nvSpPr>
        <p:spPr/>
        <p:txBody>
          <a:bodyPr/>
          <a:lstStyle/>
          <a:p>
            <a:pPr marL="11206">
              <a:spcBef>
                <a:spcPts val="737"/>
              </a:spcBef>
            </a:pPr>
            <a:r>
              <a:rPr lang="en-US" b="1" spc="-22" dirty="0" err="1">
                <a:solidFill>
                  <a:srgbClr val="2F2B20"/>
                </a:solidFill>
                <a:cs typeface="Arial"/>
              </a:rPr>
              <a:t>ps</a:t>
            </a:r>
            <a:r>
              <a:rPr lang="en-US" b="1" spc="-22" dirty="0">
                <a:solidFill>
                  <a:srgbClr val="2F2B20"/>
                </a:solidFill>
                <a:cs typeface="Arial"/>
              </a:rPr>
              <a:t> </a:t>
            </a:r>
            <a:r>
              <a:rPr lang="en-US" spc="-119" dirty="0">
                <a:solidFill>
                  <a:srgbClr val="2F2B20"/>
                </a:solidFill>
                <a:cs typeface="Arial"/>
              </a:rPr>
              <a:t>– </a:t>
            </a:r>
            <a:r>
              <a:rPr lang="en-US" spc="9" dirty="0">
                <a:solidFill>
                  <a:srgbClr val="2F2B20"/>
                </a:solidFill>
                <a:cs typeface="Arial"/>
              </a:rPr>
              <a:t>lists </a:t>
            </a:r>
            <a:r>
              <a:rPr lang="en-US" dirty="0">
                <a:solidFill>
                  <a:srgbClr val="2F2B20"/>
                </a:solidFill>
                <a:cs typeface="Arial"/>
              </a:rPr>
              <a:t>processes </a:t>
            </a:r>
            <a:r>
              <a:rPr lang="en-US" spc="-53" dirty="0">
                <a:solidFill>
                  <a:srgbClr val="2F2B20"/>
                </a:solidFill>
                <a:cs typeface="Arial"/>
              </a:rPr>
              <a:t>(</a:t>
            </a:r>
            <a:r>
              <a:rPr lang="en-US" spc="-53" dirty="0" err="1">
                <a:solidFill>
                  <a:srgbClr val="2F2B20"/>
                </a:solidFill>
                <a:latin typeface="Courier New"/>
                <a:cs typeface="Courier New"/>
              </a:rPr>
              <a:t>ps</a:t>
            </a:r>
            <a:r>
              <a:rPr lang="en-US" spc="-53" dirty="0">
                <a:solidFill>
                  <a:srgbClr val="2F2B20"/>
                </a:solidFill>
                <a:latin typeface="Courier New"/>
                <a:cs typeface="Courier New"/>
              </a:rPr>
              <a:t> </a:t>
            </a:r>
            <a:r>
              <a:rPr lang="en-US" dirty="0">
                <a:solidFill>
                  <a:srgbClr val="2F2B20"/>
                </a:solidFill>
                <a:latin typeface="Courier New"/>
                <a:cs typeface="Courier New"/>
              </a:rPr>
              <a:t>-</a:t>
            </a:r>
            <a:r>
              <a:rPr lang="en-US" dirty="0" err="1">
                <a:solidFill>
                  <a:srgbClr val="2F2B20"/>
                </a:solidFill>
                <a:latin typeface="Courier New"/>
                <a:cs typeface="Courier New"/>
              </a:rPr>
              <a:t>ef</a:t>
            </a:r>
            <a:r>
              <a:rPr lang="en-US" dirty="0">
                <a:solidFill>
                  <a:srgbClr val="2F2B20"/>
                </a:solidFill>
                <a:latin typeface="Courier New"/>
                <a:cs typeface="Courier New"/>
              </a:rPr>
              <a:t> </a:t>
            </a:r>
            <a:r>
              <a:rPr lang="en-US" spc="9" dirty="0">
                <a:solidFill>
                  <a:srgbClr val="2F2B20"/>
                </a:solidFill>
                <a:cs typeface="Arial"/>
              </a:rPr>
              <a:t>lists </a:t>
            </a:r>
            <a:r>
              <a:rPr lang="en-US" spc="-13" dirty="0">
                <a:solidFill>
                  <a:srgbClr val="2F2B20"/>
                </a:solidFill>
                <a:cs typeface="Arial"/>
              </a:rPr>
              <a:t>all </a:t>
            </a:r>
            <a:r>
              <a:rPr lang="en-US" spc="4" dirty="0">
                <a:solidFill>
                  <a:srgbClr val="2F2B20"/>
                </a:solidFill>
                <a:cs typeface="Arial"/>
              </a:rPr>
              <a:t>running</a:t>
            </a:r>
            <a:r>
              <a:rPr lang="en-US" spc="132" dirty="0">
                <a:solidFill>
                  <a:srgbClr val="2F2B20"/>
                </a:solidFill>
                <a:cs typeface="Arial"/>
              </a:rPr>
              <a:t> </a:t>
            </a:r>
            <a:r>
              <a:rPr lang="en-US" spc="-13" dirty="0">
                <a:solidFill>
                  <a:srgbClr val="2F2B20"/>
                </a:solidFill>
                <a:cs typeface="Arial"/>
              </a:rPr>
              <a:t>processes)</a:t>
            </a:r>
            <a:endParaRPr lang="en-US" dirty="0">
              <a:cs typeface="Arial"/>
            </a:endParaRPr>
          </a:p>
          <a:p>
            <a:pPr marL="11206">
              <a:spcBef>
                <a:spcPts val="653"/>
              </a:spcBef>
            </a:pPr>
            <a:r>
              <a:rPr lang="en-US" b="1" spc="13" dirty="0">
                <a:solidFill>
                  <a:srgbClr val="2F2B20"/>
                </a:solidFill>
                <a:cs typeface="Arial"/>
              </a:rPr>
              <a:t>top </a:t>
            </a:r>
            <a:r>
              <a:rPr lang="en-US" spc="-119" dirty="0">
                <a:solidFill>
                  <a:srgbClr val="2F2B20"/>
                </a:solidFill>
                <a:cs typeface="Arial"/>
              </a:rPr>
              <a:t>– </a:t>
            </a:r>
            <a:r>
              <a:rPr lang="en-US" spc="22" dirty="0">
                <a:solidFill>
                  <a:srgbClr val="2F2B20"/>
                </a:solidFill>
                <a:cs typeface="Arial"/>
              </a:rPr>
              <a:t>shows </a:t>
            </a:r>
            <a:r>
              <a:rPr lang="en-US" spc="4" dirty="0">
                <a:solidFill>
                  <a:srgbClr val="2F2B20"/>
                </a:solidFill>
                <a:cs typeface="Arial"/>
              </a:rPr>
              <a:t>processes currently using </a:t>
            </a:r>
            <a:r>
              <a:rPr lang="en-US" spc="9" dirty="0">
                <a:solidFill>
                  <a:srgbClr val="2F2B20"/>
                </a:solidFill>
                <a:cs typeface="Arial"/>
              </a:rPr>
              <a:t>the</a:t>
            </a:r>
            <a:r>
              <a:rPr lang="en-US" spc="-40" dirty="0">
                <a:solidFill>
                  <a:srgbClr val="2F2B20"/>
                </a:solidFill>
                <a:cs typeface="Arial"/>
              </a:rPr>
              <a:t> </a:t>
            </a:r>
            <a:r>
              <a:rPr lang="en-US" spc="-13" dirty="0">
                <a:solidFill>
                  <a:srgbClr val="2F2B20"/>
                </a:solidFill>
                <a:cs typeface="Arial"/>
              </a:rPr>
              <a:t>CPU</a:t>
            </a:r>
            <a:endParaRPr lang="en-US" dirty="0">
              <a:cs typeface="Arial"/>
            </a:endParaRPr>
          </a:p>
          <a:p>
            <a:pPr marL="11206" marR="4483">
              <a:lnSpc>
                <a:spcPct val="100200"/>
              </a:lnSpc>
              <a:spcBef>
                <a:spcPts val="529"/>
              </a:spcBef>
            </a:pPr>
            <a:r>
              <a:rPr lang="en-US" b="1" spc="-22" dirty="0">
                <a:solidFill>
                  <a:srgbClr val="2F2B20"/>
                </a:solidFill>
                <a:cs typeface="Arial"/>
              </a:rPr>
              <a:t>kill </a:t>
            </a:r>
            <a:r>
              <a:rPr lang="en-US" spc="-119" dirty="0">
                <a:solidFill>
                  <a:srgbClr val="2F2B20"/>
                </a:solidFill>
                <a:cs typeface="Arial"/>
              </a:rPr>
              <a:t>– </a:t>
            </a:r>
            <a:r>
              <a:rPr lang="en-US" spc="4" dirty="0">
                <a:solidFill>
                  <a:srgbClr val="2F2B20"/>
                </a:solidFill>
                <a:cs typeface="Arial"/>
              </a:rPr>
              <a:t>sends </a:t>
            </a:r>
            <a:r>
              <a:rPr lang="en-US" spc="-35" dirty="0">
                <a:solidFill>
                  <a:srgbClr val="2F2B20"/>
                </a:solidFill>
                <a:cs typeface="Arial"/>
              </a:rPr>
              <a:t>a </a:t>
            </a:r>
            <a:r>
              <a:rPr lang="en-US" dirty="0">
                <a:solidFill>
                  <a:srgbClr val="2F2B20"/>
                </a:solidFill>
                <a:cs typeface="Arial"/>
              </a:rPr>
              <a:t>signal </a:t>
            </a:r>
            <a:r>
              <a:rPr lang="en-US" spc="57" dirty="0">
                <a:solidFill>
                  <a:srgbClr val="2F2B20"/>
                </a:solidFill>
                <a:cs typeface="Arial"/>
              </a:rPr>
              <a:t>to </a:t>
            </a:r>
            <a:r>
              <a:rPr lang="en-US" spc="-35" dirty="0">
                <a:solidFill>
                  <a:srgbClr val="2F2B20"/>
                </a:solidFill>
                <a:cs typeface="Arial"/>
              </a:rPr>
              <a:t>a </a:t>
            </a:r>
            <a:r>
              <a:rPr lang="en-US" spc="13" dirty="0">
                <a:solidFill>
                  <a:srgbClr val="2F2B20"/>
                </a:solidFill>
                <a:cs typeface="Arial"/>
              </a:rPr>
              <a:t>process </a:t>
            </a:r>
            <a:r>
              <a:rPr lang="en-US" spc="-18" dirty="0">
                <a:solidFill>
                  <a:srgbClr val="2F2B20"/>
                </a:solidFill>
                <a:cs typeface="Arial"/>
              </a:rPr>
              <a:t>(kills </a:t>
            </a:r>
            <a:r>
              <a:rPr lang="en-US" spc="13" dirty="0">
                <a:solidFill>
                  <a:srgbClr val="2F2B20"/>
                </a:solidFill>
                <a:cs typeface="Arial"/>
              </a:rPr>
              <a:t>process </a:t>
            </a:r>
            <a:r>
              <a:rPr lang="en-US" spc="44" dirty="0">
                <a:solidFill>
                  <a:srgbClr val="2F2B20"/>
                </a:solidFill>
                <a:cs typeface="Arial"/>
              </a:rPr>
              <a:t>by </a:t>
            </a:r>
            <a:r>
              <a:rPr lang="en-US" spc="-9" dirty="0">
                <a:solidFill>
                  <a:srgbClr val="2F2B20"/>
                </a:solidFill>
                <a:cs typeface="Arial"/>
              </a:rPr>
              <a:t>default).  </a:t>
            </a:r>
            <a:r>
              <a:rPr lang="en-US" spc="-62" dirty="0">
                <a:solidFill>
                  <a:srgbClr val="2F2B20"/>
                </a:solidFill>
                <a:cs typeface="Arial"/>
              </a:rPr>
              <a:t>Target </a:t>
            </a:r>
            <a:r>
              <a:rPr lang="en-US" dirty="0">
                <a:solidFill>
                  <a:srgbClr val="2F2B20"/>
                </a:solidFill>
                <a:cs typeface="Arial"/>
              </a:rPr>
              <a:t>is Process-ID; </a:t>
            </a:r>
            <a:r>
              <a:rPr lang="en-US" spc="31" dirty="0">
                <a:solidFill>
                  <a:srgbClr val="2F2B20"/>
                </a:solidFill>
                <a:cs typeface="Arial"/>
              </a:rPr>
              <a:t>found </a:t>
            </a:r>
            <a:r>
              <a:rPr lang="en-US" dirty="0">
                <a:solidFill>
                  <a:srgbClr val="2F2B20"/>
                </a:solidFill>
                <a:cs typeface="Arial"/>
              </a:rPr>
              <a:t>in </a:t>
            </a:r>
            <a:r>
              <a:rPr lang="en-US" spc="13" dirty="0">
                <a:solidFill>
                  <a:srgbClr val="2F2B20"/>
                </a:solidFill>
                <a:cs typeface="Arial"/>
              </a:rPr>
              <a:t>2</a:t>
            </a:r>
            <a:r>
              <a:rPr lang="en-US" spc="19" baseline="24509" dirty="0">
                <a:solidFill>
                  <a:srgbClr val="2F2B20"/>
                </a:solidFill>
                <a:cs typeface="Arial"/>
              </a:rPr>
              <a:t>nd </a:t>
            </a:r>
            <a:r>
              <a:rPr lang="en-US" spc="22" dirty="0">
                <a:solidFill>
                  <a:srgbClr val="2F2B20"/>
                </a:solidFill>
                <a:cs typeface="Arial"/>
              </a:rPr>
              <a:t>column </a:t>
            </a:r>
            <a:r>
              <a:rPr lang="en-US" spc="35" dirty="0">
                <a:solidFill>
                  <a:srgbClr val="2F2B20"/>
                </a:solidFill>
                <a:cs typeface="Arial"/>
              </a:rPr>
              <a:t>of </a:t>
            </a:r>
            <a:r>
              <a:rPr lang="en-US" dirty="0" err="1">
                <a:solidFill>
                  <a:srgbClr val="2F2B20"/>
                </a:solidFill>
                <a:latin typeface="Courier New"/>
                <a:cs typeface="Courier New"/>
              </a:rPr>
              <a:t>ps</a:t>
            </a:r>
            <a:r>
              <a:rPr lang="en-US" dirty="0">
                <a:solidFill>
                  <a:srgbClr val="2F2B20"/>
                </a:solidFill>
                <a:latin typeface="Courier New"/>
                <a:cs typeface="Courier New"/>
              </a:rPr>
              <a:t> –</a:t>
            </a:r>
            <a:r>
              <a:rPr lang="en-US" dirty="0" err="1">
                <a:solidFill>
                  <a:srgbClr val="2F2B20"/>
                </a:solidFill>
                <a:latin typeface="Courier New"/>
                <a:cs typeface="Courier New"/>
              </a:rPr>
              <a:t>ef</a:t>
            </a:r>
            <a:r>
              <a:rPr lang="en-US" dirty="0">
                <a:solidFill>
                  <a:srgbClr val="2F2B20"/>
                </a:solidFill>
                <a:latin typeface="Courier New"/>
                <a:cs typeface="Courier New"/>
              </a:rPr>
              <a:t> </a:t>
            </a:r>
            <a:r>
              <a:rPr lang="en-US" spc="35" dirty="0">
                <a:solidFill>
                  <a:srgbClr val="2F2B20"/>
                </a:solidFill>
                <a:cs typeface="Arial"/>
              </a:rPr>
              <a:t>output.</a:t>
            </a:r>
            <a:endParaRPr lang="en-US" dirty="0">
              <a:cs typeface="Arial"/>
            </a:endParaRPr>
          </a:p>
          <a:p>
            <a:pPr marL="11206" marR="882510">
              <a:spcBef>
                <a:spcPts val="569"/>
              </a:spcBef>
              <a:tabLst>
                <a:tab pos="768764" algn="l"/>
              </a:tabLst>
            </a:pPr>
            <a:r>
              <a:rPr lang="en-US" b="1" spc="22" dirty="0">
                <a:solidFill>
                  <a:srgbClr val="2F2B20"/>
                </a:solidFill>
                <a:cs typeface="Arial"/>
              </a:rPr>
              <a:t>time </a:t>
            </a:r>
            <a:r>
              <a:rPr lang="en-US" spc="-119" dirty="0">
                <a:solidFill>
                  <a:srgbClr val="2F2B20"/>
                </a:solidFill>
                <a:cs typeface="Arial"/>
              </a:rPr>
              <a:t>– </a:t>
            </a:r>
            <a:r>
              <a:rPr lang="en-US" spc="22" dirty="0">
                <a:solidFill>
                  <a:srgbClr val="2F2B20"/>
                </a:solidFill>
                <a:cs typeface="Arial"/>
              </a:rPr>
              <a:t>shows </a:t>
            </a:r>
            <a:r>
              <a:rPr lang="en-US" spc="44" dirty="0">
                <a:solidFill>
                  <a:srgbClr val="2F2B20"/>
                </a:solidFill>
                <a:cs typeface="Arial"/>
              </a:rPr>
              <a:t>how </a:t>
            </a:r>
            <a:r>
              <a:rPr lang="en-US" spc="31" dirty="0">
                <a:solidFill>
                  <a:srgbClr val="2F2B20"/>
                </a:solidFill>
                <a:cs typeface="Arial"/>
              </a:rPr>
              <a:t>much </a:t>
            </a:r>
            <a:r>
              <a:rPr lang="en-US" spc="4" dirty="0">
                <a:solidFill>
                  <a:srgbClr val="2F2B20"/>
                </a:solidFill>
                <a:cs typeface="Arial"/>
              </a:rPr>
              <a:t>wall </a:t>
            </a:r>
            <a:r>
              <a:rPr lang="en-US" spc="22" dirty="0">
                <a:solidFill>
                  <a:srgbClr val="2F2B20"/>
                </a:solidFill>
                <a:cs typeface="Arial"/>
              </a:rPr>
              <a:t>time </a:t>
            </a:r>
            <a:r>
              <a:rPr lang="en-US" spc="9" dirty="0">
                <a:solidFill>
                  <a:srgbClr val="2F2B20"/>
                </a:solidFill>
                <a:cs typeface="Arial"/>
              </a:rPr>
              <a:t>and </a:t>
            </a:r>
            <a:r>
              <a:rPr lang="en-US" spc="-13" dirty="0">
                <a:solidFill>
                  <a:srgbClr val="2F2B20"/>
                </a:solidFill>
                <a:cs typeface="Arial"/>
              </a:rPr>
              <a:t>CPU </a:t>
            </a:r>
            <a:r>
              <a:rPr lang="en-US" spc="22" dirty="0">
                <a:solidFill>
                  <a:srgbClr val="2F2B20"/>
                </a:solidFill>
                <a:cs typeface="Arial"/>
              </a:rPr>
              <a:t>time</a:t>
            </a:r>
            <a:r>
              <a:rPr lang="en-US" spc="-141" dirty="0">
                <a:solidFill>
                  <a:srgbClr val="2F2B20"/>
                </a:solidFill>
                <a:cs typeface="Arial"/>
              </a:rPr>
              <a:t> </a:t>
            </a:r>
            <a:r>
              <a:rPr lang="en-US" spc="-35" dirty="0">
                <a:solidFill>
                  <a:srgbClr val="2F2B20"/>
                </a:solidFill>
                <a:cs typeface="Arial"/>
              </a:rPr>
              <a:t>a  </a:t>
            </a:r>
            <a:r>
              <a:rPr lang="en-US" spc="13" dirty="0">
                <a:solidFill>
                  <a:srgbClr val="2F2B20"/>
                </a:solidFill>
                <a:cs typeface="Arial"/>
              </a:rPr>
              <a:t>process </a:t>
            </a:r>
            <a:r>
              <a:rPr lang="en-US" spc="-13" dirty="0">
                <a:solidFill>
                  <a:srgbClr val="2F2B20"/>
                </a:solidFill>
                <a:cs typeface="Arial"/>
              </a:rPr>
              <a:t>has</a:t>
            </a:r>
            <a:r>
              <a:rPr lang="en-US" spc="-40" dirty="0">
                <a:solidFill>
                  <a:srgbClr val="2F2B20"/>
                </a:solidFill>
                <a:cs typeface="Arial"/>
              </a:rPr>
              <a:t> </a:t>
            </a:r>
            <a:r>
              <a:rPr lang="en-US" spc="9" dirty="0">
                <a:solidFill>
                  <a:srgbClr val="2F2B20"/>
                </a:solidFill>
                <a:cs typeface="Arial"/>
              </a:rPr>
              <a:t>used</a:t>
            </a:r>
            <a:endParaRPr lang="en-US" dirty="0">
              <a:cs typeface="Arial"/>
            </a:endParaRPr>
          </a:p>
          <a:p>
            <a:pPr marL="11206">
              <a:spcBef>
                <a:spcPts val="538"/>
              </a:spcBef>
            </a:pPr>
            <a:r>
              <a:rPr lang="en-US" b="1" dirty="0">
                <a:solidFill>
                  <a:srgbClr val="2F2B20"/>
                </a:solidFill>
                <a:cs typeface="Arial"/>
              </a:rPr>
              <a:t>free</a:t>
            </a:r>
            <a:r>
              <a:rPr lang="en-US" dirty="0">
                <a:solidFill>
                  <a:srgbClr val="2F2B20"/>
                </a:solidFill>
                <a:cs typeface="Arial"/>
              </a:rPr>
              <a:t> – memory usage</a:t>
            </a:r>
            <a:endParaRPr lang="en-US" dirty="0">
              <a:cs typeface="Arial"/>
            </a:endParaRP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13" name="Slide Number Placeholder 12">
            <a:extLst>
              <a:ext uri="{FF2B5EF4-FFF2-40B4-BE49-F238E27FC236}">
                <a16:creationId xmlns:a16="http://schemas.microsoft.com/office/drawing/2014/main" id="{277EE797-0B8D-C14D-A4D1-6A10778233E2}"/>
              </a:ext>
            </a:extLst>
          </p:cNvPr>
          <p:cNvSpPr>
            <a:spLocks noGrp="1"/>
          </p:cNvSpPr>
          <p:nvPr>
            <p:ph type="sldNum" sz="quarter" idx="12"/>
          </p:nvPr>
        </p:nvSpPr>
        <p:spPr/>
        <p:txBody>
          <a:bodyPr/>
          <a:lstStyle/>
          <a:p>
            <a:fld id="{DD321DBF-325B-3546-BAAF-4F6E3B3181FF}" type="slidenum">
              <a:rPr lang="en-US" smtClean="0"/>
              <a:t>8</a:t>
            </a:fld>
            <a:endParaRPr lang="en-US"/>
          </a:p>
        </p:txBody>
      </p:sp>
    </p:spTree>
    <p:extLst>
      <p:ext uri="{BB962C8B-B14F-4D97-AF65-F5344CB8AC3E}">
        <p14:creationId xmlns:p14="http://schemas.microsoft.com/office/powerpoint/2010/main" val="9216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File-viewing commands</a:t>
            </a:r>
          </a:p>
        </p:txBody>
      </p:sp>
      <p:sp>
        <p:nvSpPr>
          <p:cNvPr id="7" name="Content Placeholder 6">
            <a:extLst>
              <a:ext uri="{FF2B5EF4-FFF2-40B4-BE49-F238E27FC236}">
                <a16:creationId xmlns:a16="http://schemas.microsoft.com/office/drawing/2014/main" id="{CF703980-B598-D647-864E-91AF60AB118B}"/>
              </a:ext>
            </a:extLst>
          </p:cNvPr>
          <p:cNvSpPr>
            <a:spLocks noGrp="1"/>
          </p:cNvSpPr>
          <p:nvPr>
            <p:ph idx="1"/>
          </p:nvPr>
        </p:nvSpPr>
        <p:spPr>
          <a:xfrm>
            <a:off x="838200" y="1825625"/>
            <a:ext cx="11036474" cy="3876675"/>
          </a:xfrm>
        </p:spPr>
        <p:txBody>
          <a:bodyPr>
            <a:normAutofit fontScale="70000" lnSpcReduction="20000"/>
          </a:bodyPr>
          <a:lstStyle/>
          <a:p>
            <a:pPr marL="11206">
              <a:lnSpc>
                <a:spcPct val="120000"/>
              </a:lnSpc>
              <a:spcBef>
                <a:spcPts val="353"/>
              </a:spcBef>
            </a:pPr>
            <a:r>
              <a:rPr lang="en-US" b="1" spc="-9" dirty="0">
                <a:solidFill>
                  <a:srgbClr val="2F2B20"/>
                </a:solidFill>
                <a:cs typeface="Arial"/>
              </a:rPr>
              <a:t>more </a:t>
            </a:r>
            <a:r>
              <a:rPr lang="en-US" spc="-101" dirty="0">
                <a:solidFill>
                  <a:srgbClr val="2F2B20"/>
                </a:solidFill>
                <a:cs typeface="Arial"/>
              </a:rPr>
              <a:t>– </a:t>
            </a:r>
            <a:r>
              <a:rPr lang="en-US" spc="22" dirty="0">
                <a:solidFill>
                  <a:srgbClr val="2F2B20"/>
                </a:solidFill>
                <a:cs typeface="Arial"/>
              </a:rPr>
              <a:t>displays </a:t>
            </a:r>
            <a:r>
              <a:rPr lang="en-US" spc="-26" dirty="0">
                <a:solidFill>
                  <a:srgbClr val="2F2B20"/>
                </a:solidFill>
                <a:cs typeface="Arial"/>
              </a:rPr>
              <a:t>a </a:t>
            </a:r>
            <a:r>
              <a:rPr lang="en-US" dirty="0">
                <a:solidFill>
                  <a:srgbClr val="2F2B20"/>
                </a:solidFill>
                <a:cs typeface="Arial"/>
              </a:rPr>
              <a:t>file </a:t>
            </a:r>
            <a:r>
              <a:rPr lang="en-US" spc="9" dirty="0">
                <a:solidFill>
                  <a:srgbClr val="2F2B20"/>
                </a:solidFill>
                <a:cs typeface="Arial"/>
              </a:rPr>
              <a:t>one </a:t>
            </a:r>
            <a:r>
              <a:rPr lang="en-US" spc="4" dirty="0">
                <a:solidFill>
                  <a:srgbClr val="2F2B20"/>
                </a:solidFill>
                <a:cs typeface="Arial"/>
              </a:rPr>
              <a:t>screen </a:t>
            </a:r>
            <a:r>
              <a:rPr lang="en-US" spc="26" dirty="0">
                <a:solidFill>
                  <a:srgbClr val="2F2B20"/>
                </a:solidFill>
                <a:cs typeface="Arial"/>
              </a:rPr>
              <a:t>at </a:t>
            </a:r>
            <a:r>
              <a:rPr lang="en-US" spc="-26" dirty="0">
                <a:solidFill>
                  <a:srgbClr val="2F2B20"/>
                </a:solidFill>
                <a:cs typeface="Arial"/>
              </a:rPr>
              <a:t>a</a:t>
            </a:r>
            <a:r>
              <a:rPr lang="en-US" spc="212" dirty="0">
                <a:solidFill>
                  <a:srgbClr val="2F2B20"/>
                </a:solidFill>
                <a:cs typeface="Arial"/>
              </a:rPr>
              <a:t> </a:t>
            </a:r>
            <a:r>
              <a:rPr lang="en-US" spc="26" dirty="0">
                <a:solidFill>
                  <a:srgbClr val="2F2B20"/>
                </a:solidFill>
                <a:cs typeface="Arial"/>
              </a:rPr>
              <a:t>time</a:t>
            </a:r>
            <a:endParaRPr lang="en-US" dirty="0">
              <a:cs typeface="Arial"/>
            </a:endParaRPr>
          </a:p>
          <a:p>
            <a:pPr marL="11206">
              <a:lnSpc>
                <a:spcPct val="120000"/>
              </a:lnSpc>
              <a:spcBef>
                <a:spcPts val="269"/>
              </a:spcBef>
            </a:pPr>
            <a:r>
              <a:rPr lang="en-US" b="1" spc="44" dirty="0">
                <a:solidFill>
                  <a:srgbClr val="2F2B20"/>
                </a:solidFill>
                <a:cs typeface="Arial"/>
              </a:rPr>
              <a:t>cat </a:t>
            </a:r>
            <a:r>
              <a:rPr lang="en-US" spc="-101" dirty="0">
                <a:solidFill>
                  <a:srgbClr val="2F2B20"/>
                </a:solidFill>
                <a:cs typeface="Arial"/>
              </a:rPr>
              <a:t>– </a:t>
            </a:r>
            <a:r>
              <a:rPr lang="en-US" spc="31" dirty="0">
                <a:solidFill>
                  <a:srgbClr val="2F2B20"/>
                </a:solidFill>
                <a:cs typeface="Arial"/>
              </a:rPr>
              <a:t>prints </a:t>
            </a:r>
            <a:r>
              <a:rPr lang="en-US" dirty="0">
                <a:solidFill>
                  <a:srgbClr val="2F2B20"/>
                </a:solidFill>
                <a:cs typeface="Arial"/>
              </a:rPr>
              <a:t>entire file </a:t>
            </a:r>
            <a:r>
              <a:rPr lang="en-US" spc="66" dirty="0">
                <a:solidFill>
                  <a:srgbClr val="2F2B20"/>
                </a:solidFill>
                <a:cs typeface="Arial"/>
              </a:rPr>
              <a:t>to </a:t>
            </a:r>
            <a:r>
              <a:rPr lang="en-US" spc="22" dirty="0">
                <a:solidFill>
                  <a:srgbClr val="2F2B20"/>
                </a:solidFill>
                <a:cs typeface="Arial"/>
              </a:rPr>
              <a:t>the</a:t>
            </a:r>
            <a:r>
              <a:rPr lang="en-US" spc="57" dirty="0">
                <a:solidFill>
                  <a:srgbClr val="2F2B20"/>
                </a:solidFill>
                <a:cs typeface="Arial"/>
              </a:rPr>
              <a:t> </a:t>
            </a:r>
            <a:r>
              <a:rPr lang="en-US" spc="4" dirty="0">
                <a:solidFill>
                  <a:srgbClr val="2F2B20"/>
                </a:solidFill>
                <a:cs typeface="Arial"/>
              </a:rPr>
              <a:t>screen</a:t>
            </a:r>
            <a:endParaRPr lang="en-US" dirty="0">
              <a:cs typeface="Arial"/>
            </a:endParaRPr>
          </a:p>
          <a:p>
            <a:pPr marL="11206">
              <a:lnSpc>
                <a:spcPct val="120000"/>
              </a:lnSpc>
              <a:spcBef>
                <a:spcPts val="300"/>
              </a:spcBef>
            </a:pPr>
            <a:r>
              <a:rPr lang="en-US" b="1" spc="22" dirty="0">
                <a:solidFill>
                  <a:srgbClr val="2F2B20"/>
                </a:solidFill>
                <a:cs typeface="Arial"/>
              </a:rPr>
              <a:t>head </a:t>
            </a:r>
            <a:r>
              <a:rPr lang="en-US" spc="-101" dirty="0">
                <a:solidFill>
                  <a:srgbClr val="2F2B20"/>
                </a:solidFill>
                <a:cs typeface="Arial"/>
              </a:rPr>
              <a:t>– </a:t>
            </a:r>
            <a:r>
              <a:rPr lang="en-US" spc="31" dirty="0">
                <a:solidFill>
                  <a:srgbClr val="2F2B20"/>
                </a:solidFill>
                <a:cs typeface="Arial"/>
              </a:rPr>
              <a:t>prints </a:t>
            </a:r>
            <a:r>
              <a:rPr lang="en-US" spc="22" dirty="0">
                <a:solidFill>
                  <a:srgbClr val="2F2B20"/>
                </a:solidFill>
                <a:cs typeface="Arial"/>
              </a:rPr>
              <a:t>the </a:t>
            </a:r>
            <a:r>
              <a:rPr lang="en-US" spc="26" dirty="0">
                <a:solidFill>
                  <a:srgbClr val="2F2B20"/>
                </a:solidFill>
                <a:cs typeface="Arial"/>
              </a:rPr>
              <a:t>first </a:t>
            </a:r>
            <a:r>
              <a:rPr lang="en-US" spc="35" dirty="0">
                <a:solidFill>
                  <a:srgbClr val="2F2B20"/>
                </a:solidFill>
                <a:cs typeface="Arial"/>
              </a:rPr>
              <a:t>few </a:t>
            </a:r>
            <a:r>
              <a:rPr lang="en-US" dirty="0">
                <a:solidFill>
                  <a:srgbClr val="2F2B20"/>
                </a:solidFill>
                <a:cs typeface="Arial"/>
              </a:rPr>
              <a:t>lines </a:t>
            </a:r>
            <a:r>
              <a:rPr lang="en-US" spc="44" dirty="0">
                <a:solidFill>
                  <a:srgbClr val="2F2B20"/>
                </a:solidFill>
                <a:cs typeface="Arial"/>
              </a:rPr>
              <a:t>of </a:t>
            </a:r>
            <a:r>
              <a:rPr lang="en-US" spc="-26" dirty="0">
                <a:solidFill>
                  <a:srgbClr val="2F2B20"/>
                </a:solidFill>
                <a:cs typeface="Arial"/>
              </a:rPr>
              <a:t>a</a:t>
            </a:r>
            <a:r>
              <a:rPr lang="en-US" spc="22" dirty="0">
                <a:solidFill>
                  <a:srgbClr val="2F2B20"/>
                </a:solidFill>
                <a:cs typeface="Arial"/>
              </a:rPr>
              <a:t> </a:t>
            </a:r>
            <a:r>
              <a:rPr lang="en-US" dirty="0">
                <a:solidFill>
                  <a:srgbClr val="2F2B20"/>
                </a:solidFill>
                <a:cs typeface="Arial"/>
              </a:rPr>
              <a:t>file</a:t>
            </a:r>
            <a:endParaRPr lang="en-US" dirty="0">
              <a:cs typeface="Arial"/>
            </a:endParaRPr>
          </a:p>
          <a:p>
            <a:pPr marL="11206" marR="4483">
              <a:lnSpc>
                <a:spcPct val="120000"/>
              </a:lnSpc>
              <a:spcBef>
                <a:spcPts val="543"/>
              </a:spcBef>
            </a:pPr>
            <a:r>
              <a:rPr lang="en-US" b="1" dirty="0">
                <a:solidFill>
                  <a:srgbClr val="2F2B20"/>
                </a:solidFill>
                <a:cs typeface="Arial"/>
              </a:rPr>
              <a:t>tail </a:t>
            </a:r>
            <a:r>
              <a:rPr lang="en-US" spc="-101" dirty="0">
                <a:solidFill>
                  <a:srgbClr val="2F2B20"/>
                </a:solidFill>
                <a:cs typeface="Arial"/>
              </a:rPr>
              <a:t>– </a:t>
            </a:r>
            <a:r>
              <a:rPr lang="en-US" spc="31" dirty="0">
                <a:solidFill>
                  <a:srgbClr val="2F2B20"/>
                </a:solidFill>
                <a:cs typeface="Arial"/>
              </a:rPr>
              <a:t>prints </a:t>
            </a:r>
            <a:r>
              <a:rPr lang="en-US" spc="22" dirty="0">
                <a:solidFill>
                  <a:srgbClr val="2F2B20"/>
                </a:solidFill>
                <a:cs typeface="Arial"/>
              </a:rPr>
              <a:t>the </a:t>
            </a:r>
            <a:r>
              <a:rPr lang="en-US" spc="13" dirty="0">
                <a:solidFill>
                  <a:srgbClr val="2F2B20"/>
                </a:solidFill>
                <a:cs typeface="Arial"/>
              </a:rPr>
              <a:t>last </a:t>
            </a:r>
            <a:r>
              <a:rPr lang="en-US" spc="35" dirty="0">
                <a:solidFill>
                  <a:srgbClr val="2F2B20"/>
                </a:solidFill>
                <a:cs typeface="Arial"/>
              </a:rPr>
              <a:t>few </a:t>
            </a:r>
            <a:r>
              <a:rPr lang="en-US" dirty="0">
                <a:solidFill>
                  <a:srgbClr val="2F2B20"/>
                </a:solidFill>
                <a:cs typeface="Arial"/>
              </a:rPr>
              <a:t>lines </a:t>
            </a:r>
            <a:r>
              <a:rPr lang="en-US" spc="44" dirty="0">
                <a:solidFill>
                  <a:srgbClr val="2F2B20"/>
                </a:solidFill>
                <a:cs typeface="Arial"/>
              </a:rPr>
              <a:t>of </a:t>
            </a:r>
            <a:r>
              <a:rPr lang="en-US" spc="-26" dirty="0">
                <a:solidFill>
                  <a:srgbClr val="2F2B20"/>
                </a:solidFill>
                <a:cs typeface="Arial"/>
              </a:rPr>
              <a:t>a </a:t>
            </a:r>
            <a:r>
              <a:rPr lang="en-US" dirty="0">
                <a:solidFill>
                  <a:srgbClr val="2F2B20"/>
                </a:solidFill>
                <a:cs typeface="Arial"/>
              </a:rPr>
              <a:t>file </a:t>
            </a:r>
            <a:r>
              <a:rPr lang="en-US" spc="4" dirty="0">
                <a:solidFill>
                  <a:srgbClr val="2F2B20"/>
                </a:solidFill>
                <a:cs typeface="Arial"/>
              </a:rPr>
              <a:t>(with </a:t>
            </a:r>
            <a:r>
              <a:rPr lang="en-US" spc="75" dirty="0">
                <a:solidFill>
                  <a:srgbClr val="2F2B20"/>
                </a:solidFill>
                <a:cs typeface="Arial"/>
              </a:rPr>
              <a:t>-f </a:t>
            </a:r>
            <a:r>
              <a:rPr lang="en-US" spc="31" dirty="0">
                <a:solidFill>
                  <a:srgbClr val="2F2B20"/>
                </a:solidFill>
                <a:cs typeface="Arial"/>
              </a:rPr>
              <a:t>shows </a:t>
            </a:r>
            <a:r>
              <a:rPr lang="en-US" spc="4" dirty="0">
                <a:solidFill>
                  <a:srgbClr val="2F2B20"/>
                </a:solidFill>
                <a:cs typeface="Arial"/>
              </a:rPr>
              <a:t>in real time </a:t>
            </a:r>
            <a:r>
              <a:rPr lang="en-US" spc="22" dirty="0">
                <a:solidFill>
                  <a:srgbClr val="2F2B20"/>
                </a:solidFill>
                <a:cs typeface="Arial"/>
              </a:rPr>
              <a:t>the end </a:t>
            </a:r>
            <a:r>
              <a:rPr lang="en-US" spc="44" dirty="0">
                <a:solidFill>
                  <a:srgbClr val="2F2B20"/>
                </a:solidFill>
                <a:cs typeface="Arial"/>
              </a:rPr>
              <a:t>of </a:t>
            </a:r>
            <a:r>
              <a:rPr lang="en-US" spc="-26" dirty="0">
                <a:solidFill>
                  <a:srgbClr val="2F2B20"/>
                </a:solidFill>
                <a:cs typeface="Arial"/>
              </a:rPr>
              <a:t>a </a:t>
            </a:r>
            <a:r>
              <a:rPr lang="en-US" dirty="0">
                <a:solidFill>
                  <a:srgbClr val="2F2B20"/>
                </a:solidFill>
                <a:cs typeface="Arial"/>
              </a:rPr>
              <a:t>file </a:t>
            </a:r>
            <a:r>
              <a:rPr lang="en-US" spc="35" dirty="0">
                <a:solidFill>
                  <a:srgbClr val="2F2B20"/>
                </a:solidFill>
                <a:cs typeface="Arial"/>
              </a:rPr>
              <a:t>that </a:t>
            </a:r>
            <a:r>
              <a:rPr lang="en-US" spc="13" dirty="0">
                <a:solidFill>
                  <a:srgbClr val="2F2B20"/>
                </a:solidFill>
                <a:cs typeface="Arial"/>
              </a:rPr>
              <a:t>may </a:t>
            </a:r>
            <a:r>
              <a:rPr lang="en-US" spc="26" dirty="0">
                <a:solidFill>
                  <a:srgbClr val="2F2B20"/>
                </a:solidFill>
                <a:cs typeface="Arial"/>
              </a:rPr>
              <a:t>be</a:t>
            </a:r>
            <a:r>
              <a:rPr lang="en-US" spc="-9" dirty="0">
                <a:solidFill>
                  <a:srgbClr val="2F2B20"/>
                </a:solidFill>
                <a:cs typeface="Arial"/>
              </a:rPr>
              <a:t> </a:t>
            </a:r>
            <a:r>
              <a:rPr lang="en-US" spc="4" dirty="0">
                <a:solidFill>
                  <a:srgbClr val="2F2B20"/>
                </a:solidFill>
                <a:cs typeface="Arial"/>
              </a:rPr>
              <a:t>changing)</a:t>
            </a:r>
            <a:endParaRPr lang="en-US" dirty="0">
              <a:cs typeface="Arial"/>
            </a:endParaRPr>
          </a:p>
          <a:p>
            <a:pPr marL="11206">
              <a:lnSpc>
                <a:spcPct val="120000"/>
              </a:lnSpc>
              <a:spcBef>
                <a:spcPts val="234"/>
              </a:spcBef>
              <a:tabLst>
                <a:tab pos="556402" algn="l"/>
              </a:tabLst>
            </a:pPr>
            <a:r>
              <a:rPr lang="en-US" b="1" spc="-9" dirty="0">
                <a:solidFill>
                  <a:srgbClr val="2F2B20"/>
                </a:solidFill>
                <a:cs typeface="Arial"/>
              </a:rPr>
              <a:t>diff	</a:t>
            </a:r>
            <a:r>
              <a:rPr lang="en-US" spc="-101" dirty="0">
                <a:solidFill>
                  <a:srgbClr val="2F2B20"/>
                </a:solidFill>
                <a:cs typeface="Arial"/>
              </a:rPr>
              <a:t>– </a:t>
            </a:r>
            <a:r>
              <a:rPr lang="en-US" spc="31" dirty="0">
                <a:solidFill>
                  <a:srgbClr val="2F2B20"/>
                </a:solidFill>
                <a:cs typeface="Arial"/>
              </a:rPr>
              <a:t>shows </a:t>
            </a:r>
            <a:r>
              <a:rPr lang="en-US" spc="13" dirty="0">
                <a:solidFill>
                  <a:srgbClr val="2F2B20"/>
                </a:solidFill>
                <a:cs typeface="Arial"/>
              </a:rPr>
              <a:t>differences </a:t>
            </a:r>
            <a:r>
              <a:rPr lang="en-US" spc="26" dirty="0">
                <a:solidFill>
                  <a:srgbClr val="2F2B20"/>
                </a:solidFill>
                <a:cs typeface="Arial"/>
              </a:rPr>
              <a:t>between </a:t>
            </a:r>
            <a:r>
              <a:rPr lang="en-US" spc="71" dirty="0">
                <a:solidFill>
                  <a:srgbClr val="2F2B20"/>
                </a:solidFill>
                <a:cs typeface="Arial"/>
              </a:rPr>
              <a:t>two</a:t>
            </a:r>
            <a:r>
              <a:rPr lang="en-US" spc="79" dirty="0">
                <a:solidFill>
                  <a:srgbClr val="2F2B20"/>
                </a:solidFill>
                <a:cs typeface="Arial"/>
              </a:rPr>
              <a:t> </a:t>
            </a:r>
            <a:r>
              <a:rPr lang="en-US" spc="4" dirty="0">
                <a:solidFill>
                  <a:srgbClr val="2F2B20"/>
                </a:solidFill>
                <a:cs typeface="Arial"/>
              </a:rPr>
              <a:t>files</a:t>
            </a:r>
            <a:endParaRPr lang="en-US" dirty="0">
              <a:cs typeface="Arial"/>
            </a:endParaRPr>
          </a:p>
          <a:p>
            <a:pPr marL="11206" marR="1030996">
              <a:lnSpc>
                <a:spcPct val="120000"/>
              </a:lnSpc>
              <a:spcBef>
                <a:spcPts val="543"/>
              </a:spcBef>
            </a:pPr>
            <a:r>
              <a:rPr lang="en-US" b="1" spc="9" dirty="0">
                <a:solidFill>
                  <a:srgbClr val="2F2B20"/>
                </a:solidFill>
                <a:cs typeface="Arial"/>
              </a:rPr>
              <a:t>grep </a:t>
            </a:r>
            <a:r>
              <a:rPr lang="en-US" spc="-101" dirty="0">
                <a:solidFill>
                  <a:srgbClr val="2F2B20"/>
                </a:solidFill>
                <a:cs typeface="Arial"/>
              </a:rPr>
              <a:t>– </a:t>
            </a:r>
            <a:r>
              <a:rPr lang="en-US" spc="31" dirty="0">
                <a:solidFill>
                  <a:srgbClr val="2F2B20"/>
                </a:solidFill>
                <a:cs typeface="Arial"/>
              </a:rPr>
              <a:t>prints </a:t>
            </a:r>
            <a:r>
              <a:rPr lang="en-US" dirty="0">
                <a:solidFill>
                  <a:srgbClr val="2F2B20"/>
                </a:solidFill>
                <a:cs typeface="Arial"/>
              </a:rPr>
              <a:t>lines </a:t>
            </a:r>
            <a:r>
              <a:rPr lang="en-US" spc="26" dirty="0">
                <a:solidFill>
                  <a:srgbClr val="2F2B20"/>
                </a:solidFill>
                <a:cs typeface="Arial"/>
              </a:rPr>
              <a:t>containing </a:t>
            </a:r>
            <a:r>
              <a:rPr lang="en-US" spc="-26" dirty="0">
                <a:solidFill>
                  <a:srgbClr val="2F2B20"/>
                </a:solidFill>
                <a:cs typeface="Arial"/>
              </a:rPr>
              <a:t>a </a:t>
            </a:r>
            <a:r>
              <a:rPr lang="en-US" spc="22" dirty="0">
                <a:solidFill>
                  <a:srgbClr val="2F2B20"/>
                </a:solidFill>
                <a:cs typeface="Arial"/>
              </a:rPr>
              <a:t>string </a:t>
            </a:r>
            <a:r>
              <a:rPr lang="en-US" spc="26" dirty="0">
                <a:solidFill>
                  <a:srgbClr val="2F2B20"/>
                </a:solidFill>
                <a:cs typeface="Arial"/>
              </a:rPr>
              <a:t>or </a:t>
            </a:r>
            <a:r>
              <a:rPr lang="en-US" spc="22" dirty="0">
                <a:solidFill>
                  <a:srgbClr val="2F2B20"/>
                </a:solidFill>
                <a:cs typeface="Arial"/>
              </a:rPr>
              <a:t>other </a:t>
            </a:r>
            <a:r>
              <a:rPr lang="en-US" dirty="0">
                <a:solidFill>
                  <a:srgbClr val="2F2B20"/>
                </a:solidFill>
                <a:cs typeface="Arial"/>
              </a:rPr>
              <a:t>regular  </a:t>
            </a:r>
            <a:r>
              <a:rPr lang="en-US" spc="13" dirty="0">
                <a:solidFill>
                  <a:srgbClr val="2F2B20"/>
                </a:solidFill>
                <a:cs typeface="Arial"/>
              </a:rPr>
              <a:t>expression (</a:t>
            </a:r>
            <a:r>
              <a:rPr lang="en-US" spc="13" dirty="0" err="1">
                <a:solidFill>
                  <a:srgbClr val="2F2B20"/>
                </a:solidFill>
                <a:cs typeface="Arial"/>
              </a:rPr>
              <a:t>ps</a:t>
            </a:r>
            <a:r>
              <a:rPr lang="en-US" spc="13" dirty="0">
                <a:solidFill>
                  <a:srgbClr val="2F2B20"/>
                </a:solidFill>
                <a:cs typeface="Arial"/>
              </a:rPr>
              <a:t> –</a:t>
            </a:r>
            <a:r>
              <a:rPr lang="en-US" spc="13" dirty="0" err="1">
                <a:solidFill>
                  <a:srgbClr val="2F2B20"/>
                </a:solidFill>
                <a:cs typeface="Arial"/>
              </a:rPr>
              <a:t>ef</a:t>
            </a:r>
            <a:r>
              <a:rPr lang="en-US" spc="13" dirty="0">
                <a:solidFill>
                  <a:srgbClr val="2F2B20"/>
                </a:solidFill>
                <a:cs typeface="Arial"/>
              </a:rPr>
              <a:t> | grep XX)</a:t>
            </a:r>
            <a:endParaRPr lang="en-US" dirty="0">
              <a:cs typeface="Arial"/>
            </a:endParaRPr>
          </a:p>
          <a:p>
            <a:pPr marL="11206">
              <a:lnSpc>
                <a:spcPct val="120000"/>
              </a:lnSpc>
              <a:spcBef>
                <a:spcPts val="260"/>
              </a:spcBef>
            </a:pPr>
            <a:r>
              <a:rPr lang="en-US" b="1" spc="9" dirty="0">
                <a:solidFill>
                  <a:srgbClr val="2F2B20"/>
                </a:solidFill>
                <a:cs typeface="Arial"/>
              </a:rPr>
              <a:t>sort </a:t>
            </a:r>
            <a:r>
              <a:rPr lang="en-US" spc="-101" dirty="0">
                <a:solidFill>
                  <a:srgbClr val="2F2B20"/>
                </a:solidFill>
                <a:cs typeface="Arial"/>
              </a:rPr>
              <a:t>– </a:t>
            </a:r>
            <a:r>
              <a:rPr lang="en-US" spc="26" dirty="0">
                <a:solidFill>
                  <a:srgbClr val="2F2B20"/>
                </a:solidFill>
                <a:cs typeface="Arial"/>
              </a:rPr>
              <a:t>sorts </a:t>
            </a:r>
            <a:r>
              <a:rPr lang="en-US" dirty="0">
                <a:solidFill>
                  <a:srgbClr val="2F2B20"/>
                </a:solidFill>
                <a:cs typeface="Arial"/>
              </a:rPr>
              <a:t>lines </a:t>
            </a:r>
            <a:r>
              <a:rPr lang="en-US" spc="4" dirty="0">
                <a:solidFill>
                  <a:srgbClr val="2F2B20"/>
                </a:solidFill>
                <a:cs typeface="Arial"/>
              </a:rPr>
              <a:t>in </a:t>
            </a:r>
            <a:r>
              <a:rPr lang="en-US" spc="-26" dirty="0">
                <a:solidFill>
                  <a:srgbClr val="2F2B20"/>
                </a:solidFill>
                <a:cs typeface="Arial"/>
              </a:rPr>
              <a:t>a</a:t>
            </a:r>
            <a:r>
              <a:rPr lang="en-US" spc="119" dirty="0">
                <a:solidFill>
                  <a:srgbClr val="2F2B20"/>
                </a:solidFill>
                <a:cs typeface="Arial"/>
              </a:rPr>
              <a:t> </a:t>
            </a:r>
            <a:r>
              <a:rPr lang="en-US" dirty="0">
                <a:solidFill>
                  <a:srgbClr val="2F2B20"/>
                </a:solidFill>
                <a:cs typeface="Arial"/>
              </a:rPr>
              <a:t>file</a:t>
            </a:r>
            <a:endParaRPr lang="en-US" dirty="0">
              <a:cs typeface="Arial"/>
            </a:endParaRPr>
          </a:p>
          <a:p>
            <a:pPr marL="11206">
              <a:lnSpc>
                <a:spcPct val="120000"/>
              </a:lnSpc>
              <a:spcBef>
                <a:spcPts val="274"/>
              </a:spcBef>
            </a:pPr>
            <a:r>
              <a:rPr lang="en-US" b="1" spc="-9" dirty="0">
                <a:solidFill>
                  <a:srgbClr val="2F2B20"/>
                </a:solidFill>
                <a:cs typeface="Arial"/>
              </a:rPr>
              <a:t>find </a:t>
            </a:r>
            <a:r>
              <a:rPr lang="en-US" spc="-101" dirty="0">
                <a:solidFill>
                  <a:srgbClr val="2F2B20"/>
                </a:solidFill>
                <a:cs typeface="Arial"/>
              </a:rPr>
              <a:t>– </a:t>
            </a:r>
            <a:r>
              <a:rPr lang="en-US" dirty="0">
                <a:solidFill>
                  <a:srgbClr val="2F2B20"/>
                </a:solidFill>
                <a:cs typeface="Arial"/>
              </a:rPr>
              <a:t>searches </a:t>
            </a:r>
            <a:r>
              <a:rPr lang="en-US" spc="31" dirty="0">
                <a:solidFill>
                  <a:srgbClr val="2F2B20"/>
                </a:solidFill>
                <a:cs typeface="Arial"/>
              </a:rPr>
              <a:t>for </a:t>
            </a:r>
            <a:r>
              <a:rPr lang="en-US" spc="4" dirty="0">
                <a:solidFill>
                  <a:srgbClr val="2F2B20"/>
                </a:solidFill>
                <a:cs typeface="Arial"/>
              </a:rPr>
              <a:t>files </a:t>
            </a:r>
            <a:r>
              <a:rPr lang="en-US" spc="35" dirty="0">
                <a:solidFill>
                  <a:srgbClr val="2F2B20"/>
                </a:solidFill>
                <a:cs typeface="Arial"/>
              </a:rPr>
              <a:t>that </a:t>
            </a:r>
            <a:r>
              <a:rPr lang="en-US" spc="22" dirty="0">
                <a:solidFill>
                  <a:srgbClr val="2F2B20"/>
                </a:solidFill>
                <a:cs typeface="Arial"/>
              </a:rPr>
              <a:t>meet </a:t>
            </a:r>
            <a:r>
              <a:rPr lang="en-US" spc="26" dirty="0">
                <a:solidFill>
                  <a:srgbClr val="2F2B20"/>
                </a:solidFill>
                <a:cs typeface="Arial"/>
              </a:rPr>
              <a:t>specified</a:t>
            </a:r>
            <a:r>
              <a:rPr lang="en-US" spc="115" dirty="0">
                <a:solidFill>
                  <a:srgbClr val="2F2B20"/>
                </a:solidFill>
                <a:cs typeface="Arial"/>
              </a:rPr>
              <a:t> </a:t>
            </a:r>
            <a:r>
              <a:rPr lang="en-US" spc="13" dirty="0">
                <a:solidFill>
                  <a:srgbClr val="2F2B20"/>
                </a:solidFill>
                <a:cs typeface="Arial"/>
              </a:rPr>
              <a:t>criteria</a:t>
            </a:r>
            <a:endParaRPr lang="en-US" dirty="0">
              <a:cs typeface="Arial"/>
            </a:endParaRPr>
          </a:p>
          <a:p>
            <a:pPr marL="11206">
              <a:lnSpc>
                <a:spcPct val="120000"/>
              </a:lnSpc>
              <a:spcBef>
                <a:spcPts val="300"/>
              </a:spcBef>
            </a:pPr>
            <a:r>
              <a:rPr lang="en-US" b="1" spc="71" dirty="0" err="1">
                <a:solidFill>
                  <a:srgbClr val="2F2B20"/>
                </a:solidFill>
                <a:cs typeface="Arial"/>
              </a:rPr>
              <a:t>wc</a:t>
            </a:r>
            <a:r>
              <a:rPr lang="en-US" b="1" spc="71" dirty="0">
                <a:solidFill>
                  <a:srgbClr val="2F2B20"/>
                </a:solidFill>
                <a:cs typeface="Arial"/>
              </a:rPr>
              <a:t> </a:t>
            </a:r>
            <a:r>
              <a:rPr lang="en-US" spc="-101" dirty="0">
                <a:solidFill>
                  <a:srgbClr val="2F2B20"/>
                </a:solidFill>
                <a:cs typeface="Arial"/>
              </a:rPr>
              <a:t>– </a:t>
            </a:r>
            <a:r>
              <a:rPr lang="en-US" spc="49" dirty="0">
                <a:solidFill>
                  <a:srgbClr val="2F2B20"/>
                </a:solidFill>
                <a:cs typeface="Arial"/>
              </a:rPr>
              <a:t>count </a:t>
            </a:r>
            <a:r>
              <a:rPr lang="en-US" spc="31" dirty="0">
                <a:solidFill>
                  <a:srgbClr val="2F2B20"/>
                </a:solidFill>
                <a:cs typeface="Arial"/>
              </a:rPr>
              <a:t>words, </a:t>
            </a:r>
            <a:r>
              <a:rPr lang="en-US" dirty="0">
                <a:solidFill>
                  <a:srgbClr val="2F2B20"/>
                </a:solidFill>
                <a:cs typeface="Arial"/>
              </a:rPr>
              <a:t>lines, </a:t>
            </a:r>
            <a:r>
              <a:rPr lang="en-US" spc="26" dirty="0">
                <a:solidFill>
                  <a:srgbClr val="2F2B20"/>
                </a:solidFill>
                <a:cs typeface="Arial"/>
              </a:rPr>
              <a:t>or </a:t>
            </a:r>
            <a:r>
              <a:rPr lang="en-US" spc="22" dirty="0">
                <a:solidFill>
                  <a:srgbClr val="2F2B20"/>
                </a:solidFill>
                <a:cs typeface="Arial"/>
              </a:rPr>
              <a:t>characters </a:t>
            </a:r>
            <a:r>
              <a:rPr lang="en-US" spc="4" dirty="0">
                <a:solidFill>
                  <a:srgbClr val="2F2B20"/>
                </a:solidFill>
                <a:cs typeface="Arial"/>
              </a:rPr>
              <a:t>in </a:t>
            </a:r>
            <a:r>
              <a:rPr lang="en-US" spc="-26" dirty="0">
                <a:solidFill>
                  <a:srgbClr val="2F2B20"/>
                </a:solidFill>
                <a:cs typeface="Arial"/>
              </a:rPr>
              <a:t>a</a:t>
            </a:r>
            <a:r>
              <a:rPr lang="en-US" dirty="0">
                <a:solidFill>
                  <a:srgbClr val="2F2B20"/>
                </a:solidFill>
                <a:cs typeface="Arial"/>
              </a:rPr>
              <a:t> file</a:t>
            </a:r>
          </a:p>
          <a:p>
            <a:pPr marL="11206">
              <a:lnSpc>
                <a:spcPct val="120000"/>
              </a:lnSpc>
              <a:spcBef>
                <a:spcPts val="300"/>
              </a:spcBef>
            </a:pPr>
            <a:endParaRPr lang="en-US" dirty="0">
              <a:cs typeface="Arial"/>
            </a:endParaRPr>
          </a:p>
          <a:p>
            <a:endParaRPr lang="en-US" dirty="0"/>
          </a:p>
        </p:txBody>
      </p:sp>
      <p:sp>
        <p:nvSpPr>
          <p:cNvPr id="10" name="object 10"/>
          <p:cNvSpPr txBox="1">
            <a:spLocks noGrp="1"/>
          </p:cNvSpPr>
          <p:nvPr>
            <p:ph type="dt" sz="half" idx="10"/>
          </p:nvPr>
        </p:nvSpPr>
        <p:spPr/>
        <p:txBody>
          <a:bodyPr/>
          <a:lstStyle/>
          <a:p>
            <a:r>
              <a:rPr lang="en-US"/>
              <a:t>9/27/19</a:t>
            </a:r>
            <a:endParaRPr lang="en-US" dirty="0"/>
          </a:p>
        </p:txBody>
      </p:sp>
      <p:sp>
        <p:nvSpPr>
          <p:cNvPr id="9" name="object 9"/>
          <p:cNvSpPr txBox="1">
            <a:spLocks noGrp="1"/>
          </p:cNvSpPr>
          <p:nvPr>
            <p:ph type="ftr" sz="quarter" idx="11"/>
          </p:nvPr>
        </p:nvSpPr>
        <p:spPr/>
        <p:txBody>
          <a:bodyPr/>
          <a:lstStyle/>
          <a:p>
            <a:r>
              <a:rPr lang="en-US"/>
              <a:t>CMU - Linux</a:t>
            </a:r>
            <a:endParaRPr lang="en-US" dirty="0"/>
          </a:p>
        </p:txBody>
      </p:sp>
      <p:sp>
        <p:nvSpPr>
          <p:cNvPr id="8" name="Slide Number Placeholder 7">
            <a:extLst>
              <a:ext uri="{FF2B5EF4-FFF2-40B4-BE49-F238E27FC236}">
                <a16:creationId xmlns:a16="http://schemas.microsoft.com/office/drawing/2014/main" id="{907F488C-6008-4847-A253-44C23766AAF7}"/>
              </a:ext>
            </a:extLst>
          </p:cNvPr>
          <p:cNvSpPr>
            <a:spLocks noGrp="1"/>
          </p:cNvSpPr>
          <p:nvPr>
            <p:ph type="sldNum" sz="quarter" idx="12"/>
          </p:nvPr>
        </p:nvSpPr>
        <p:spPr/>
        <p:txBody>
          <a:bodyPr/>
          <a:lstStyle/>
          <a:p>
            <a:fld id="{DD321DBF-325B-3546-BAAF-4F6E3B3181FF}" type="slidenum">
              <a:rPr lang="en-US" smtClean="0"/>
              <a:t>9</a:t>
            </a:fld>
            <a:endParaRPr lang="en-US"/>
          </a:p>
        </p:txBody>
      </p:sp>
    </p:spTree>
    <p:extLst>
      <p:ext uri="{BB962C8B-B14F-4D97-AF65-F5344CB8AC3E}">
        <p14:creationId xmlns:p14="http://schemas.microsoft.com/office/powerpoint/2010/main" val="31872921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_Linux" id="{AD4F23CE-86D1-B047-915E-E799566C71E9}" vid="{B9EA7FE3-39DB-7B4B-96CA-4D96CDC2A1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3612</TotalTime>
  <Words>1166</Words>
  <Application>Microsoft Macintosh PowerPoint</Application>
  <PresentationFormat>Widescreen</PresentationFormat>
  <Paragraphs>289</Paragraphs>
  <Slides>20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Calibri</vt:lpstr>
      <vt:lpstr>Consolas</vt:lpstr>
      <vt:lpstr>Courier</vt:lpstr>
      <vt:lpstr>Courier New</vt:lpstr>
      <vt:lpstr>Helvetica</vt:lpstr>
      <vt:lpstr>Times New Roman</vt:lpstr>
      <vt:lpstr>Trebuchet MS</vt:lpstr>
      <vt:lpstr>Office Theme</vt:lpstr>
      <vt:lpstr>Intro to Linux on RMACC Summit</vt:lpstr>
      <vt:lpstr>Outline for this presentation</vt:lpstr>
      <vt:lpstr>RC Access: Logging in</vt:lpstr>
      <vt:lpstr>Working on RC Resources</vt:lpstr>
      <vt:lpstr>Linux</vt:lpstr>
      <vt:lpstr>Anatomy of a Linux command</vt:lpstr>
      <vt:lpstr>File and directory related commands</vt:lpstr>
      <vt:lpstr>Process and Program related  commands</vt:lpstr>
      <vt:lpstr>File-viewing commands</vt:lpstr>
      <vt:lpstr>File editing with nano</vt:lpstr>
      <vt:lpstr>The Linux Filesystem</vt:lpstr>
      <vt:lpstr>PowerPoint Presentation</vt:lpstr>
      <vt:lpstr>Your personal directories on Summit</vt:lpstr>
      <vt:lpstr>Environment variables</vt:lpstr>
      <vt:lpstr>Software</vt:lpstr>
      <vt:lpstr>Using Modules</vt:lpstr>
      <vt:lpstr>Modes (aka permissions)</vt:lpstr>
      <vt:lpstr>Modes (continued)</vt:lpstr>
      <vt:lpstr>Shell Wildcards and Special  Characters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Knuth</dc:creator>
  <cp:lastModifiedBy>Andrew Monaghan</cp:lastModifiedBy>
  <cp:revision>50</cp:revision>
  <dcterms:created xsi:type="dcterms:W3CDTF">2019-02-01T23:54:22Z</dcterms:created>
  <dcterms:modified xsi:type="dcterms:W3CDTF">2019-09-27T18:13:14Z</dcterms:modified>
</cp:coreProperties>
</file>