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7" r:id="rId2"/>
    <p:sldId id="258" r:id="rId3"/>
    <p:sldId id="291" r:id="rId4"/>
    <p:sldId id="292" r:id="rId5"/>
    <p:sldId id="287" r:id="rId6"/>
    <p:sldId id="288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16" r:id="rId15"/>
    <p:sldId id="317" r:id="rId16"/>
    <p:sldId id="301" r:id="rId17"/>
    <p:sldId id="303" r:id="rId18"/>
    <p:sldId id="302" r:id="rId19"/>
    <p:sldId id="294" r:id="rId20"/>
    <p:sldId id="289" r:id="rId21"/>
    <p:sldId id="290" r:id="rId22"/>
    <p:sldId id="306" r:id="rId23"/>
    <p:sldId id="286" r:id="rId24"/>
    <p:sldId id="304" r:id="rId25"/>
    <p:sldId id="305" r:id="rId26"/>
    <p:sldId id="263" r:id="rId27"/>
    <p:sldId id="308" r:id="rId28"/>
    <p:sldId id="309" r:id="rId29"/>
    <p:sldId id="310" r:id="rId30"/>
    <p:sldId id="312" r:id="rId31"/>
    <p:sldId id="314" r:id="rId32"/>
    <p:sldId id="315" r:id="rId33"/>
    <p:sldId id="318" r:id="rId34"/>
    <p:sldId id="329" r:id="rId35"/>
    <p:sldId id="320" r:id="rId36"/>
    <p:sldId id="327" r:id="rId37"/>
    <p:sldId id="328" r:id="rId38"/>
    <p:sldId id="266" r:id="rId39"/>
    <p:sldId id="267" r:id="rId40"/>
    <p:sldId id="268" r:id="rId41"/>
    <p:sldId id="269" r:id="rId42"/>
    <p:sldId id="270" r:id="rId43"/>
    <p:sldId id="271" r:id="rId44"/>
    <p:sldId id="326" r:id="rId45"/>
    <p:sldId id="273" r:id="rId46"/>
    <p:sldId id="279" r:id="rId47"/>
    <p:sldId id="280" r:id="rId48"/>
    <p:sldId id="281" r:id="rId49"/>
    <p:sldId id="282" r:id="rId50"/>
    <p:sldId id="283" r:id="rId51"/>
    <p:sldId id="284" r:id="rId52"/>
    <p:sldId id="321" r:id="rId53"/>
    <p:sldId id="323" r:id="rId54"/>
    <p:sldId id="324" r:id="rId55"/>
    <p:sldId id="28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/>
    <p:restoredTop sz="94737"/>
  </p:normalViewPr>
  <p:slideViewPr>
    <p:cSldViewPr snapToGrid="0" snapToObjects="1">
      <p:cViewPr varScale="1">
        <p:scale>
          <a:sx n="131" d="100"/>
          <a:sy n="131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942D-A542-EE42-A1CF-1E4FFF53ED67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6BB4-DB7D-C941-B78D-4CDEB00F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8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4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4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0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8DE7-8E14-F140-9BF8-7DF505A7EC71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949-9996-6743-8CFF-FA3A56E13506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D5DF-D410-3845-BB2F-EEB43AAD8F50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7F26-8C30-8C48-992C-4605BCF373C1}" type="datetime1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7B85-D040-214F-9303-7FDDADF77F95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075F-B81A-5940-A68D-45596C356335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3FC0-C6F8-6E40-8D7A-F2A1A22961FE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D73-5A99-464A-8594-B551FF72C9D9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F7D7-27C3-CF45-B820-FC005A5F8688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053E-C274-C74C-A284-88F22C581203}" type="datetime1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FF8-7D69-1D41-AF80-D980840BCB23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5EBF-49EC-E44B-96CA-4F8E3FBF2465}" type="datetime1">
              <a:rPr lang="en-US" smtClean="0"/>
              <a:t>10/23/17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96D7D345-C39C-A44C-AF4E-9524445B1337}" type="datetime1">
              <a:rPr lang="en-US" smtClean="0"/>
              <a:t>10/23/17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/" TargetMode="External"/><Relationship Id="rId5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ogin.rc.colorado.edu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s.rc.colorado.edu/accounts/account-request/create" TargetMode="External"/><Relationship Id="rId3" Type="http://schemas.openxmlformats.org/officeDocument/2006/relationships/hyperlink" Target="https://www.acns.colostate.edu/hpc/summit-get-starte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1076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Research Computing New User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711" y="3801836"/>
            <a:ext cx="11253018" cy="2400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github.com/ResearchComputing/New_User_Seminar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7D7-4415-0A45-8086-1E9B50478751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get an account, contact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to request a Duo invitation</a:t>
            </a:r>
          </a:p>
          <a:p>
            <a:r>
              <a:rPr lang="en-US" dirty="0" smtClean="0"/>
              <a:t>Once you get the invitation, you’ll get a series of steps to complete Duo enrollment</a:t>
            </a:r>
          </a:p>
          <a:p>
            <a:r>
              <a:rPr lang="en-US" dirty="0" smtClean="0"/>
              <a:t>RC supports Duo “push” and “phone call” for authentication</a:t>
            </a:r>
          </a:p>
          <a:p>
            <a:r>
              <a:rPr lang="en-US" dirty="0" smtClean="0"/>
              <a:t>Greatly prefer “push”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52D-A00D-2248-AAC1-94BD55906AAC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Vasco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device that generates a new password every 30 seconds</a:t>
            </a:r>
          </a:p>
          <a:p>
            <a:r>
              <a:rPr lang="en-US" dirty="0" smtClean="0"/>
              <a:t>To get the device, go to the IT Service Center or request a time to pick one up from Research Computing</a:t>
            </a:r>
          </a:p>
          <a:p>
            <a:r>
              <a:rPr lang="en-US" dirty="0" smtClean="0"/>
              <a:t>You will need to show an ID to get a device</a:t>
            </a:r>
          </a:p>
          <a:p>
            <a:endParaRPr lang="en-US" dirty="0"/>
          </a:p>
          <a:p>
            <a:r>
              <a:rPr lang="en-US" dirty="0" smtClean="0"/>
              <a:t>First, register the device</a:t>
            </a:r>
          </a:p>
          <a:p>
            <a:pPr lvl="1"/>
            <a:r>
              <a:rPr lang="en-US" dirty="0" err="1" smtClean="0"/>
              <a:t>Otp.colorado.edu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will set a four digit password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C888-7CFD-C641-9F44-9678633359F5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need a compute allocation to use any of our resources</a:t>
            </a:r>
          </a:p>
          <a:p>
            <a:r>
              <a:rPr lang="en-US" dirty="0" smtClean="0"/>
              <a:t>Currently, to request an allocation please 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and ask for a General allocation</a:t>
            </a:r>
          </a:p>
          <a:p>
            <a:pPr lvl="1"/>
            <a:r>
              <a:rPr lang="en-US" dirty="0" smtClean="0"/>
              <a:t>Need to provide a few sentences on your project</a:t>
            </a:r>
          </a:p>
          <a:p>
            <a:r>
              <a:rPr lang="en-US" dirty="0" smtClean="0"/>
              <a:t>In the future, we will have a place on our website to submit a more formal request</a:t>
            </a:r>
          </a:p>
          <a:p>
            <a:r>
              <a:rPr lang="en-US" dirty="0" smtClean="0"/>
              <a:t>Once you have some benchmarks, you will want to move to a project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056C-E28A-E84B-82B5-F09CA8CCF7AA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An Allocation?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account – why do I need an allocation?</a:t>
            </a:r>
          </a:p>
          <a:p>
            <a:pPr lvl="1"/>
            <a:r>
              <a:rPr lang="en-US" dirty="0" smtClean="0"/>
              <a:t>An account validates you are eligible to use RC resources</a:t>
            </a:r>
          </a:p>
          <a:p>
            <a:pPr lvl="1"/>
            <a:r>
              <a:rPr lang="en-US" dirty="0" smtClean="0"/>
              <a:t>An allocation allows us to keep track of your use of the system</a:t>
            </a:r>
          </a:p>
          <a:p>
            <a:pPr lvl="1"/>
            <a:r>
              <a:rPr lang="en-US" dirty="0" smtClean="0"/>
              <a:t>This is important because:</a:t>
            </a:r>
          </a:p>
          <a:p>
            <a:pPr lvl="2"/>
            <a:r>
              <a:rPr lang="en-US" dirty="0" smtClean="0"/>
              <a:t>We need to make sure we have enough resources to accommodate all of our users</a:t>
            </a:r>
          </a:p>
          <a:p>
            <a:pPr lvl="2"/>
            <a:r>
              <a:rPr lang="en-US" dirty="0" smtClean="0"/>
              <a:t>Helps for reporting to NSF and the CU Research &amp; Innovation Office</a:t>
            </a:r>
          </a:p>
          <a:p>
            <a:pPr lvl="1"/>
            <a:r>
              <a:rPr lang="en-US" dirty="0" smtClean="0"/>
              <a:t>Applying for an allocation beyond a general allocation:</a:t>
            </a:r>
          </a:p>
          <a:p>
            <a:pPr lvl="2"/>
            <a:r>
              <a:rPr lang="en-US" dirty="0" smtClean="0"/>
              <a:t>Gives you higher priority in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FDB3-A603-BF47-BB0C-9DB4A86B14A1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plus how long job has been in the queue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494-43BC-5246-A5F8-7C026E3A2506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(over) your target percentage (based on a 4 week average) your priority is increased (decreased)</a:t>
            </a:r>
          </a:p>
          <a:p>
            <a:r>
              <a:rPr lang="en-US" dirty="0"/>
              <a:t>Reminder this all only impacts pending jobs</a:t>
            </a:r>
          </a:p>
          <a:p>
            <a:r>
              <a:rPr lang="en-US" dirty="0"/>
              <a:t>If no other pending jobs and enough resources are available then your job will run regardless of your previous usage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31E-63D9-2946-A4FB-64ADF73B9F46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allocation?  Plan to run on Summit? </a:t>
            </a:r>
          </a:p>
          <a:p>
            <a:endParaRPr lang="en-US" dirty="0"/>
          </a:p>
          <a:p>
            <a:r>
              <a:rPr lang="en-US" dirty="0" smtClean="0"/>
              <a:t>Make a request now!</a:t>
            </a:r>
          </a:p>
          <a:p>
            <a:endParaRPr lang="en-US" dirty="0"/>
          </a:p>
          <a:p>
            <a:r>
              <a:rPr lang="en-US" dirty="0" smtClean="0"/>
              <a:t>Include 2-3 sentences describing your proposed usage</a:t>
            </a:r>
          </a:p>
          <a:p>
            <a:endParaRPr lang="en-US" dirty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4DE9-2A38-9F4F-9441-F5E45DF3B582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you are NOT logging into any specific resource</a:t>
            </a:r>
          </a:p>
          <a:p>
            <a:pPr lvl="1"/>
            <a:r>
              <a:rPr lang="en-US" dirty="0" smtClean="0"/>
              <a:t>Summit,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log in, you land on our login nodes</a:t>
            </a:r>
          </a:p>
          <a:p>
            <a:endParaRPr lang="en-US" dirty="0" smtClean="0"/>
          </a:p>
          <a:p>
            <a:r>
              <a:rPr lang="en-US" dirty="0" smtClean="0"/>
              <a:t>From there, you can access our other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FEA5-DE78-1148-84A0-7BFCB44B4D67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Resource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021"/>
            <a:ext cx="9888583" cy="4488404"/>
          </a:xfrm>
        </p:spPr>
        <p:txBody>
          <a:bodyPr>
            <a:normAutofit/>
          </a:bodyPr>
          <a:lstStyle/>
          <a:p>
            <a:r>
              <a:rPr lang="en-US" dirty="0" smtClean="0"/>
              <a:t>To login to an RC login node: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username@login.rc.colorado.edu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If logging in with Duo, your enter your password as: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duo:identikey_password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If logging in with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Vasco,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your enter your password as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Pin+six-digit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number on Vasco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B798-E31F-EF48-B899-212976AF87DE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our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you’ve logged in, now what?</a:t>
            </a:r>
          </a:p>
          <a:p>
            <a:pPr lvl="1"/>
            <a:r>
              <a:rPr lang="en-US" dirty="0" smtClean="0"/>
              <a:t>What are the different node types we have?</a:t>
            </a:r>
          </a:p>
          <a:p>
            <a:pPr lvl="1"/>
            <a:r>
              <a:rPr lang="en-US" dirty="0" smtClean="0"/>
              <a:t>What are the different storage spaces?</a:t>
            </a:r>
          </a:p>
          <a:p>
            <a:pPr lvl="2"/>
            <a:r>
              <a:rPr lang="en-US" dirty="0" smtClean="0"/>
              <a:t>What should I be putting in these storage spaces?</a:t>
            </a:r>
          </a:p>
          <a:p>
            <a:pPr lvl="1"/>
            <a:r>
              <a:rPr lang="en-US" dirty="0" smtClean="0"/>
              <a:t>How do I transfer data around?</a:t>
            </a:r>
          </a:p>
          <a:p>
            <a:pPr lvl="1"/>
            <a:r>
              <a:rPr lang="en-US" dirty="0" smtClean="0"/>
              <a:t>How do I deal with software?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5F3F-E948-DD41-9031-1B2AF49AD76C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RC?</a:t>
            </a:r>
          </a:p>
          <a:p>
            <a:r>
              <a:rPr lang="en-US" dirty="0" smtClean="0"/>
              <a:t>Steps to get access to our systems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Two-factor authentication</a:t>
            </a:r>
          </a:p>
          <a:p>
            <a:pPr lvl="1"/>
            <a:r>
              <a:rPr lang="en-US" dirty="0" smtClean="0"/>
              <a:t>Allocations</a:t>
            </a:r>
          </a:p>
          <a:p>
            <a:pPr lvl="1"/>
            <a:r>
              <a:rPr lang="en-US" dirty="0" smtClean="0"/>
              <a:t>Logging in</a:t>
            </a:r>
          </a:p>
          <a:p>
            <a:r>
              <a:rPr lang="en-US" dirty="0" smtClean="0"/>
              <a:t>Navigating our systems</a:t>
            </a:r>
          </a:p>
          <a:p>
            <a:pPr lvl="1"/>
            <a:r>
              <a:rPr lang="en-US" dirty="0" smtClean="0"/>
              <a:t>Storage spaces</a:t>
            </a:r>
          </a:p>
          <a:p>
            <a:pPr lvl="1"/>
            <a:r>
              <a:rPr lang="en-US" dirty="0" smtClean="0"/>
              <a:t>Data transfer - Globus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Running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61-859A-A949-A7D3-0A76732EE9EB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Four virtual machines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editing, minor compiling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pPr lvl="1"/>
            <a:r>
              <a:rPr lang="en-US" dirty="0" smtClean="0"/>
              <a:t>Where you compile code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B504-1A42-5949-AE07-2AC2FB9C6C54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6096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/home/$USER</a:t>
            </a:r>
            <a:endParaRPr lang="en-US" dirty="0"/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endParaRPr lang="en-US" b="1" dirty="0" smtClean="0"/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/projects/$USER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8923-96D4-8249-9655-376DD4AC8146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6076967" y="1417637"/>
            <a:ext cx="3891492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Scratch Directory</a:t>
            </a:r>
          </a:p>
          <a:p>
            <a:pPr lvl="1"/>
            <a:r>
              <a:rPr lang="en-US" dirty="0" smtClean="0"/>
              <a:t>/scratch/summit/$USER</a:t>
            </a:r>
          </a:p>
          <a:p>
            <a:pPr lvl="1"/>
            <a:r>
              <a:rPr lang="en-US" dirty="0" smtClean="0"/>
              <a:t>10 TB</a:t>
            </a:r>
          </a:p>
          <a:p>
            <a:pPr lvl="2"/>
            <a:r>
              <a:rPr lang="en-US" dirty="0" smtClean="0"/>
              <a:t>Can ask for more if needed</a:t>
            </a:r>
            <a:endParaRPr lang="en-US" dirty="0"/>
          </a:p>
          <a:p>
            <a:pPr lvl="1"/>
            <a:r>
              <a:rPr lang="en-US" dirty="0" smtClean="0"/>
              <a:t>Files </a:t>
            </a:r>
            <a:r>
              <a:rPr lang="en-US" dirty="0"/>
              <a:t>purged around 90 days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Belongs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Very small files</a:t>
            </a:r>
          </a:p>
          <a:p>
            <a:pPr lvl="1"/>
            <a:r>
              <a:rPr lang="en-US" dirty="0" smtClean="0"/>
              <a:t>Inappropriate for sharing files with others </a:t>
            </a:r>
          </a:p>
          <a:p>
            <a:pPr lvl="1"/>
            <a:r>
              <a:rPr lang="en-US" dirty="0"/>
              <a:t>Inappropriate for job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/projects</a:t>
            </a:r>
          </a:p>
          <a:p>
            <a:pPr lvl="1"/>
            <a:r>
              <a:rPr lang="en-US" dirty="0" smtClean="0"/>
              <a:t>Code/files/libraries relevant for any software you are installing (if you want to share files with others)</a:t>
            </a:r>
          </a:p>
          <a:p>
            <a:pPr lvl="1"/>
            <a:r>
              <a:rPr lang="en-US" dirty="0" smtClean="0"/>
              <a:t>Mid-level size input files</a:t>
            </a:r>
          </a:p>
          <a:p>
            <a:pPr lvl="1"/>
            <a:r>
              <a:rPr lang="en-US" dirty="0" smtClean="0"/>
              <a:t>Appropriate for sharing files with others</a:t>
            </a:r>
          </a:p>
          <a:p>
            <a:pPr lvl="1"/>
            <a:r>
              <a:rPr lang="en-US" dirty="0" smtClean="0"/>
              <a:t>Inappropriate for job output</a:t>
            </a:r>
          </a:p>
          <a:p>
            <a:r>
              <a:rPr lang="en-US" dirty="0" smtClean="0"/>
              <a:t>/scratch/summit</a:t>
            </a:r>
          </a:p>
          <a:p>
            <a:pPr lvl="1"/>
            <a:r>
              <a:rPr lang="en-US" dirty="0" smtClean="0"/>
              <a:t>Output from running jobs</a:t>
            </a:r>
          </a:p>
          <a:p>
            <a:pPr lvl="1"/>
            <a:r>
              <a:rPr lang="en-US" dirty="0" smtClean="0"/>
              <a:t>Large files</a:t>
            </a:r>
          </a:p>
          <a:p>
            <a:pPr lvl="1"/>
            <a:r>
              <a:rPr lang="en-US" dirty="0"/>
              <a:t>Appropriate for sharing files with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THIS IS NOT APPROPRIATE FOR LONG TERM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4056-9118-9A49-8EA1-59B389654B04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Globus is Research Computing’s preferred method of data transfer</a:t>
            </a:r>
          </a:p>
          <a:p>
            <a:r>
              <a:rPr lang="en-US" dirty="0">
                <a:cs typeface="Helvetica Neue"/>
              </a:rPr>
              <a:t>Designed with researchers in mind</a:t>
            </a:r>
          </a:p>
          <a:p>
            <a:r>
              <a:rPr lang="en-US" dirty="0">
                <a:cs typeface="Helvetica Neue"/>
              </a:rPr>
              <a:t>End points between computers make for </a:t>
            </a:r>
            <a:r>
              <a:rPr lang="en-US" dirty="0" smtClean="0">
                <a:cs typeface="Helvetica Neue"/>
              </a:rPr>
              <a:t>efficient </a:t>
            </a:r>
            <a:r>
              <a:rPr lang="en-US" dirty="0">
                <a:cs typeface="Helvetica Neue"/>
              </a:rPr>
              <a:t>data transfer with an easy to use interface</a:t>
            </a:r>
          </a:p>
          <a:p>
            <a:pPr lvl="1"/>
            <a:r>
              <a:rPr lang="en-US" dirty="0">
                <a:cs typeface="Helvetica Neue"/>
              </a:rPr>
              <a:t>Endpoints are different locations that data can be moved to/from</a:t>
            </a:r>
          </a:p>
          <a:p>
            <a:pPr lvl="1"/>
            <a:r>
              <a:rPr lang="en-US" dirty="0">
                <a:cs typeface="Helvetica Neue"/>
              </a:rPr>
              <a:t>Personal or multi-user</a:t>
            </a:r>
          </a:p>
          <a:p>
            <a:r>
              <a:rPr lang="en-US" dirty="0" err="1" smtClean="0">
                <a:cs typeface="Helvetica Neue"/>
              </a:rPr>
              <a:t>Rsync</a:t>
            </a:r>
            <a:r>
              <a:rPr lang="en-US" dirty="0" smtClean="0">
                <a:cs typeface="Helvetica Neue"/>
              </a:rPr>
              <a:t> and </a:t>
            </a:r>
            <a:r>
              <a:rPr lang="en-US" dirty="0" err="1" smtClean="0">
                <a:cs typeface="Helvetica Neue"/>
              </a:rPr>
              <a:t>sftp</a:t>
            </a:r>
            <a:r>
              <a:rPr lang="en-US" dirty="0" smtClean="0">
                <a:cs typeface="Helvetica Neue"/>
              </a:rPr>
              <a:t> through the login nodes is good for small transfers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F87B-5DE4-7242-B926-81C627D286DE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Create an account at </a:t>
            </a:r>
            <a:r>
              <a:rPr lang="en-US" dirty="0" err="1">
                <a:cs typeface="Helvetica Neue"/>
              </a:rPr>
              <a:t>Globus.org</a:t>
            </a:r>
            <a:endParaRPr lang="en-US" dirty="0">
              <a:cs typeface="Helvetica Neue"/>
            </a:endParaRPr>
          </a:p>
          <a:p>
            <a:r>
              <a:rPr lang="en-US" dirty="0">
                <a:cs typeface="Helvetica Neue"/>
              </a:rPr>
              <a:t>Make your personal computer an endpoint</a:t>
            </a:r>
          </a:p>
          <a:p>
            <a:r>
              <a:rPr lang="en-US" dirty="0">
                <a:cs typeface="Helvetica Neue"/>
              </a:rPr>
              <a:t>Transfer data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689E-59C4-3149-BC30-04475534628F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Common software is available to everyone on the systems</a:t>
            </a:r>
          </a:p>
          <a:p>
            <a:r>
              <a:rPr lang="en-US" sz="2600" dirty="0" smtClean="0"/>
              <a:t>Can </a:t>
            </a:r>
            <a:r>
              <a:rPr lang="en-US" sz="2600" dirty="0"/>
              <a:t>install your own software</a:t>
            </a:r>
          </a:p>
          <a:p>
            <a:pPr lvl="1"/>
            <a:r>
              <a:rPr lang="en-US" sz="2600" dirty="0"/>
              <a:t>But you are responsible for support</a:t>
            </a:r>
          </a:p>
          <a:p>
            <a:pPr lvl="1"/>
            <a:r>
              <a:rPr lang="en-US" sz="2600" dirty="0"/>
              <a:t>We are happy to </a:t>
            </a:r>
            <a:r>
              <a:rPr lang="en-US" sz="2600" dirty="0" smtClean="0"/>
              <a:t>assist</a:t>
            </a:r>
          </a:p>
          <a:p>
            <a:r>
              <a:rPr lang="en-US" sz="2800" dirty="0" smtClean="0"/>
              <a:t>Research Computing uses modules to manage software</a:t>
            </a:r>
          </a:p>
          <a:p>
            <a:pPr lvl="1"/>
            <a:r>
              <a:rPr lang="en-US" sz="2600" dirty="0" smtClean="0"/>
              <a:t>You can load modules to prepare your environment for using software</a:t>
            </a:r>
          </a:p>
          <a:p>
            <a:pPr lvl="2"/>
            <a:r>
              <a:rPr lang="en-US" sz="2400" dirty="0" smtClean="0"/>
              <a:t>Set any environment variables</a:t>
            </a:r>
          </a:p>
          <a:p>
            <a:pPr lvl="2"/>
            <a:r>
              <a:rPr lang="en-US" sz="2400" dirty="0" smtClean="0"/>
              <a:t>Set environment so application can find appropriate libraries, etc.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CB77-59E8-AA4B-8AF0-F960A2371B83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 About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modules might require a specific hierarchy to load</a:t>
            </a:r>
          </a:p>
          <a:p>
            <a:pPr lvl="1"/>
            <a:r>
              <a:rPr lang="en-US" dirty="0" smtClean="0"/>
              <a:t>For some modules, you may need to specify a specific version</a:t>
            </a:r>
          </a:p>
          <a:p>
            <a:pPr lvl="2"/>
            <a:r>
              <a:rPr lang="en-US" dirty="0" smtClean="0"/>
              <a:t>For example,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b="1" smtClean="0">
                <a:latin typeface="Courier" charset="0"/>
                <a:ea typeface="Courier" charset="0"/>
                <a:cs typeface="Courier" charset="0"/>
              </a:rPr>
              <a:t>load R/3.3.0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For other modules, you may be able to be more generic</a:t>
            </a:r>
          </a:p>
          <a:p>
            <a:pPr lvl="2"/>
            <a:r>
              <a:rPr lang="en-US" dirty="0" smtClean="0"/>
              <a:t>For example,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Some modules may require you to first load other modules that they depend on</a:t>
            </a:r>
          </a:p>
          <a:p>
            <a:r>
              <a:rPr lang="en-US" dirty="0" smtClean="0"/>
              <a:t>To find dependencies for a module, 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spider &lt;package&gt;</a:t>
            </a:r>
          </a:p>
          <a:p>
            <a:r>
              <a:rPr lang="en-US" dirty="0" smtClean="0"/>
              <a:t>To </a:t>
            </a:r>
            <a:r>
              <a:rPr lang="en-US" dirty="0"/>
              <a:t>find out what software is available, you can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avail</a:t>
            </a:r>
          </a:p>
          <a:p>
            <a:r>
              <a:rPr lang="en-US" dirty="0"/>
              <a:t>To set up your environment to use a software package,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&lt;package&gt;/&lt;version&gt;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B01-A22C-0E44-AE14-9BA42F328388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62" y="2499223"/>
            <a:ext cx="10922043" cy="1143000"/>
          </a:xfrm>
        </p:spPr>
        <p:txBody>
          <a:bodyPr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92D6-81C2-2349-8DFB-1F1A7DD82F92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D32-265E-194F-AF93-71B2043231E0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r>
              <a:rPr lang="en-US" dirty="0"/>
              <a:t>Need software that will distribute the jobs </a:t>
            </a:r>
            <a:r>
              <a:rPr lang="en-US" dirty="0" smtClean="0"/>
              <a:t>appropriately and </a:t>
            </a:r>
            <a:r>
              <a:rPr lang="en-US" dirty="0"/>
              <a:t>manage the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Simple Linux Utility for Resource Management (</a:t>
            </a:r>
            <a:r>
              <a:rPr lang="en-US" dirty="0" err="1"/>
              <a:t>Slurm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Keeps track of what nodes are busy/available, and what jobs are queued or running</a:t>
            </a:r>
          </a:p>
          <a:p>
            <a:pPr lvl="2"/>
            <a:r>
              <a:rPr lang="en-US" dirty="0"/>
              <a:t>Tells the resource manager when to run which job on the available resources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55D2-6E15-324D-A853-3288224DF348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services for researchers that include:</a:t>
            </a:r>
          </a:p>
          <a:p>
            <a:pPr lvl="1"/>
            <a:r>
              <a:rPr lang="en-US" dirty="0" smtClean="0"/>
              <a:t>Large scale computing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High speed data transfer</a:t>
            </a:r>
          </a:p>
          <a:p>
            <a:pPr lvl="1"/>
            <a:r>
              <a:rPr lang="en-US" dirty="0" smtClean="0"/>
              <a:t>Data management support</a:t>
            </a:r>
          </a:p>
          <a:p>
            <a:pPr lvl="1"/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Training</a:t>
            </a:r>
          </a:p>
          <a:p>
            <a:endParaRPr lang="en-US" dirty="0"/>
          </a:p>
          <a:p>
            <a:r>
              <a:rPr lang="en-US" dirty="0" smtClean="0"/>
              <a:t>We are likely best known for:</a:t>
            </a:r>
          </a:p>
          <a:p>
            <a:pPr lvl="1"/>
            <a:r>
              <a:rPr lang="en-US" dirty="0" smtClean="0"/>
              <a:t>Janus/Summit</a:t>
            </a:r>
          </a:p>
          <a:p>
            <a:pPr lvl="1"/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B4AA-B499-8C4E-9B8E-811BDC42AB72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 to define where your job will run</a:t>
            </a:r>
          </a:p>
          <a:p>
            <a:r>
              <a:rPr lang="en-US" dirty="0" smtClean="0"/>
              <a:t>Partitions (basically a queue):</a:t>
            </a:r>
          </a:p>
          <a:p>
            <a:pPr lvl="1"/>
            <a:r>
              <a:rPr lang="en-US" dirty="0" smtClean="0"/>
              <a:t>Resources/hardware</a:t>
            </a:r>
          </a:p>
          <a:p>
            <a:r>
              <a:rPr lang="en-US" dirty="0" err="1" smtClean="0"/>
              <a:t>QoS</a:t>
            </a:r>
            <a:r>
              <a:rPr lang="en-US" dirty="0" smtClean="0">
                <a:sym typeface="Wingdings"/>
              </a:rPr>
              <a:t>:</a:t>
            </a:r>
            <a:endParaRPr lang="en-US" dirty="0" smtClean="0"/>
          </a:p>
          <a:p>
            <a:pPr lvl="1"/>
            <a:r>
              <a:rPr lang="en-US" dirty="0" smtClean="0"/>
              <a:t>Tells what the limits or characteristics of a job should be</a:t>
            </a:r>
          </a:p>
          <a:p>
            <a:pPr lvl="2"/>
            <a:r>
              <a:rPr lang="en-US" dirty="0" smtClean="0"/>
              <a:t>Maximum wall time</a:t>
            </a:r>
          </a:p>
          <a:p>
            <a:pPr lvl="2"/>
            <a:r>
              <a:rPr lang="en-US" dirty="0" smtClean="0"/>
              <a:t>Number of nodes</a:t>
            </a:r>
          </a:p>
          <a:p>
            <a:r>
              <a:rPr lang="en-US" dirty="0" smtClean="0"/>
              <a:t>One partition might have multiple </a:t>
            </a:r>
            <a:r>
              <a:rPr lang="en-US" dirty="0" err="1" smtClean="0"/>
              <a:t>QoS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QoS</a:t>
            </a:r>
            <a:r>
              <a:rPr lang="en-US" dirty="0" smtClean="0"/>
              <a:t> might exist on multiple partitions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7844-52C5-454C-91DA-DA641038CED4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A3BF-08CB-8A4B-9523-EAB60681977A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48450"/>
              </p:ext>
            </p:extLst>
          </p:nvPr>
        </p:nvGraphicFramePr>
        <p:xfrm>
          <a:off x="2640014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C1BB-C1E4-004E-B76B-8C60A87CB160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91101" y="14898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90112"/>
              </p:ext>
            </p:extLst>
          </p:nvPr>
        </p:nvGraphicFramePr>
        <p:xfrm>
          <a:off x="2358125" y="1314563"/>
          <a:ext cx="6663708" cy="5064946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contributed to the Summit 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22044" cy="1143000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 - </a:t>
            </a:r>
            <a:r>
              <a:rPr lang="en-US" dirty="0" err="1" smtClean="0"/>
              <a:t>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smtClean="0"/>
              <a:t>You can use a bunch of flag options in a batch script or on the command line</a:t>
            </a:r>
          </a:p>
          <a:p>
            <a:r>
              <a:rPr lang="en-US" dirty="0" smtClean="0"/>
              <a:t>Useful to put in script so have for future use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 smtClean="0"/>
              <a:t>OR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--partition=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083-DB9E-DF40-9FF1-3C3BBD3126F3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4475" y="583803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5725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#SBATCH &lt;options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85725" indent="0">
              <a:buNone/>
            </a:pPr>
            <a:endParaRPr lang="en-US" dirty="0" smtClean="0"/>
          </a:p>
          <a:p>
            <a:r>
              <a:rPr lang="en-US" dirty="0" smtClean="0"/>
              <a:t>Allocation: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--account=&lt;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account_no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Partition: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--partition=&lt;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partition_name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Sending emails: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--mail-type=&lt;type&gt;</a:t>
            </a:r>
          </a:p>
          <a:p>
            <a:r>
              <a:rPr lang="en-US" dirty="0" smtClean="0"/>
              <a:t>Email address: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--mail-user=&lt;user&gt;</a:t>
            </a:r>
          </a:p>
          <a:p>
            <a:r>
              <a:rPr lang="en-US" dirty="0" smtClean="0"/>
              <a:t>Number of nodes: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--nodes=&lt;nodes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Number of tasks: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=&lt;processes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Quality of service: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Reservation: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--reservation=&lt;name&gt;</a:t>
            </a:r>
          </a:p>
          <a:p>
            <a:r>
              <a:rPr lang="en-US" dirty="0" smtClean="0"/>
              <a:t>Wall time: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--time=&lt;wall time&gt;</a:t>
            </a:r>
          </a:p>
          <a:p>
            <a:r>
              <a:rPr lang="en-US" dirty="0" smtClean="0"/>
              <a:t>Job Name: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--job-name=&lt;jobname&gt;</a:t>
            </a:r>
          </a:p>
          <a:p>
            <a:endParaRPr lang="en-US" sz="165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50" dirty="0">
                <a:latin typeface="Helvetica Neue" charset="0"/>
                <a:ea typeface="Helvetica Neue" charset="0"/>
                <a:cs typeface="Helvetica Neue" charset="0"/>
              </a:rPr>
              <a:t>FYI:  You do NOT actually type &lt;&gt; above – this designates something specific you as a user must enter about your job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F58-FDE1-BA4D-BB8C-2264A72B5428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7470" y="941506"/>
            <a:ext cx="29760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slurm.schedmd.com</a:t>
            </a:r>
            <a:r>
              <a:rPr lang="en-US" sz="1350" dirty="0"/>
              <a:t>/</a:t>
            </a:r>
            <a:r>
              <a:rPr lang="en-US" sz="1350" dirty="0" err="1"/>
              <a:t>sbatch.html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load the appropriate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After you run this command you can run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sbatch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to submit jobs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0C4-F61A-344B-ACB4-6FFCD098ACFF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a Blanca user, you need an RC account, but not an allocation</a:t>
            </a:r>
          </a:p>
          <a:p>
            <a:r>
              <a:rPr lang="en-US" dirty="0" smtClean="0"/>
              <a:t>To run jobs as a Blanca user, once you’ve logged into a login node, load the Blanca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certain users have access to Blanca – paid service</a:t>
            </a:r>
          </a:p>
          <a:p>
            <a:r>
              <a:rPr lang="en-US" dirty="0" smtClean="0"/>
              <a:t>If you are unsure, you can ask your advisor or RC</a:t>
            </a:r>
          </a:p>
          <a:p>
            <a:pPr lvl="1"/>
            <a:r>
              <a:rPr lang="en-US" dirty="0" smtClean="0"/>
              <a:t>But likely if you are unsure you don’t have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4695-4FE4-B74D-9FEF-603C469ABA33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</a:t>
            </a:r>
            <a:r>
              <a:rPr lang="en-US" dirty="0" err="1" smtClean="0"/>
              <a:t>PetaLibrary</a:t>
            </a:r>
            <a:r>
              <a:rPr lang="en-US" dirty="0" smtClean="0"/>
              <a:t>, you login in to one our RC’s login nodes as normal</a:t>
            </a:r>
          </a:p>
          <a:p>
            <a:r>
              <a:rPr lang="en-US" dirty="0" smtClean="0"/>
              <a:t>Then you cd to either /work/&lt;</a:t>
            </a:r>
            <a:r>
              <a:rPr lang="en-US" dirty="0" err="1" smtClean="0"/>
              <a:t>groupname</a:t>
            </a:r>
            <a:r>
              <a:rPr lang="en-US" dirty="0" smtClean="0"/>
              <a:t>&gt; or /archive/&lt;</a:t>
            </a:r>
            <a:r>
              <a:rPr lang="en-US" dirty="0" err="1" smtClean="0"/>
              <a:t>groupname</a:t>
            </a:r>
            <a:r>
              <a:rPr lang="en-US" dirty="0" smtClean="0"/>
              <a:t>&gt;, depending on your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groupname</a:t>
            </a:r>
            <a:r>
              <a:rPr lang="en-US" dirty="0" smtClean="0"/>
              <a:t>&gt; is the name set for your group when you set up the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You do not include the &lt;&gt;</a:t>
            </a:r>
          </a:p>
          <a:p>
            <a:r>
              <a:rPr lang="en-US" dirty="0"/>
              <a:t>Only certain users have access to </a:t>
            </a:r>
            <a:r>
              <a:rPr lang="en-US" dirty="0" err="1" smtClean="0"/>
              <a:t>PetaLibrary</a:t>
            </a:r>
            <a:r>
              <a:rPr lang="en-US" dirty="0" smtClean="0"/>
              <a:t> </a:t>
            </a:r>
            <a:r>
              <a:rPr lang="en-US" dirty="0"/>
              <a:t>– paid service</a:t>
            </a:r>
          </a:p>
          <a:p>
            <a:r>
              <a:rPr lang="en-US" dirty="0"/>
              <a:t>If you are unsure, you can ask your advisor or RC</a:t>
            </a:r>
          </a:p>
          <a:p>
            <a:pPr lvl="1"/>
            <a:r>
              <a:rPr lang="en-US" dirty="0"/>
              <a:t>But likely if you are unsure you don’t have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857-83C0-944C-808D-7EBD666BA1C5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C55-3BF6-B94A-A8A8-ECF9B2E6E6A5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hostname_summit.sh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from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on the </a:t>
            </a:r>
            <a:r>
              <a:rPr lang="en-US" dirty="0" err="1" smtClean="0"/>
              <a:t>shas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lvl="1"/>
            <a:r>
              <a:rPr lang="en-US" dirty="0" smtClean="0"/>
              <a:t>This is only for this workshop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5D87-D865-834D-8095-85B47E5D857D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Summit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Computing is more than just Summit</a:t>
            </a:r>
          </a:p>
          <a:p>
            <a:r>
              <a:rPr lang="en-US" dirty="0" smtClean="0"/>
              <a:t>But it is what we are most known for</a:t>
            </a:r>
          </a:p>
          <a:p>
            <a:endParaRPr lang="en-US" dirty="0"/>
          </a:p>
          <a:p>
            <a:r>
              <a:rPr lang="en-US" dirty="0" smtClean="0"/>
              <a:t>So what would you use Summit For?</a:t>
            </a:r>
          </a:p>
          <a:p>
            <a:pPr lvl="1"/>
            <a:r>
              <a:rPr lang="en-US" dirty="0" smtClean="0"/>
              <a:t>Solving large problems that require more:</a:t>
            </a:r>
          </a:p>
          <a:p>
            <a:pPr lvl="2"/>
            <a:r>
              <a:rPr lang="en-US" dirty="0" smtClean="0"/>
              <a:t>Memory than you have on your personal computer</a:t>
            </a:r>
          </a:p>
          <a:p>
            <a:pPr lvl="2"/>
            <a:r>
              <a:rPr lang="en-US" dirty="0" smtClean="0"/>
              <a:t>Cores/nodes/power than you have on your personal computer</a:t>
            </a:r>
          </a:p>
          <a:p>
            <a:pPr lvl="1"/>
            <a:r>
              <a:rPr lang="en-US" dirty="0" smtClean="0"/>
              <a:t>Large visualization jobs</a:t>
            </a:r>
          </a:p>
          <a:p>
            <a:pPr lvl="1"/>
            <a:r>
              <a:rPr lang="en-US" dirty="0" smtClean="0"/>
              <a:t>High memory jobs</a:t>
            </a:r>
          </a:p>
          <a:p>
            <a:r>
              <a:rPr lang="en-US" dirty="0" smtClean="0"/>
              <a:t>Not a place for:</a:t>
            </a:r>
          </a:p>
          <a:p>
            <a:pPr lvl="1"/>
            <a:r>
              <a:rPr lang="en-US" dirty="0" smtClean="0"/>
              <a:t>Large data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D4B1-436B-5B42-B797-4F45D1B6B6A9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616011"/>
          </a:xfrm>
        </p:spPr>
        <p:txBody>
          <a:bodyPr/>
          <a:lstStyle/>
          <a:p>
            <a:r>
              <a:rPr lang="en-US" dirty="0" err="1" smtClean="0"/>
              <a:t>Hostname_summit.sh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0922042" cy="5441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Max wall time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--output=hostname_%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hostname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A27-C1AA-FC4E-A90D-29775570A7B1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/summit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hostname_summit.sh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C32F-4FDD-1845-9DAD-BF783B30F4EA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3D67-D80B-D341-95C2-D8FD019BB686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9585879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Unix “sleep” command for 30 seconds, then the hostname command</a:t>
            </a:r>
          </a:p>
          <a:p>
            <a:pPr lvl="1"/>
            <a:r>
              <a:rPr lang="en-US" dirty="0" smtClean="0"/>
              <a:t>Syntax for these Unix commands are below: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de-DE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sleep</a:t>
            </a:r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9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7B6-DA76-2941-9271-7615FCF773C3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11098465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sleep.sh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normal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Summit </a:t>
            </a:r>
            <a:r>
              <a:rPr lang="en-US" dirty="0" err="1" smtClean="0"/>
              <a:t>haswell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sleep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 – see link at top of this </a:t>
            </a:r>
            <a:r>
              <a:rPr lang="en-US" dirty="0" smtClean="0"/>
              <a:t>slide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89D-A2C7-BC4F-80C2-CF46C745D9C4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93899" y="112340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556635"/>
          </a:xfrm>
        </p:spPr>
        <p:txBody>
          <a:bodyPr/>
          <a:lstStyle/>
          <a:p>
            <a:r>
              <a:rPr lang="en-US" smtClean="0"/>
              <a:t>Sleep.sh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1301350" cy="5146698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=normal                            # Specify normal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      # Specify Summit GPU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--output=sleep_%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            # 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--job-name=sleep                        # Job submission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--mail-type=end                         # Email you when the job ends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###SBATCH --mail-user=&lt;user&gt;@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colorado.edu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Email address to send to     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purge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sleep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30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D0D2-C1DA-5148-BCD1-FD0E375E4368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the batch 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6822-42A8-164F-A773-7C6D2A6A81DB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3A5-8F5B-BA46-B1A8-D091CAAF002B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378505"/>
          </a:xfrm>
        </p:spPr>
        <p:txBody>
          <a:bodyPr/>
          <a:lstStyle/>
          <a:p>
            <a:r>
              <a:rPr lang="en-US" smtClean="0"/>
              <a:t>Matlab.sh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866899"/>
            <a:ext cx="10922042" cy="5421791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--time=0:02:00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# 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# 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_%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 file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without a GUI</a:t>
            </a:r>
          </a:p>
          <a:p>
            <a:pPr marL="11430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nodisplay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matlab_tic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pPr marL="114300" indent="0">
              <a:buNone/>
            </a:pP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C334-26D2-F346-A763-FB59B0897930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274638"/>
            <a:ext cx="951763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197736"/>
            <a:ext cx="11452145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dirty="0" err="1"/>
              <a:t>shas</a:t>
            </a:r>
            <a:r>
              <a:rPr lang="en-US" dirty="0"/>
              <a:t> partition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R_code_%</a:t>
            </a:r>
            <a:r>
              <a:rPr lang="en-US" dirty="0" err="1" smtClean="0"/>
              <a:t>j.out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</a:t>
            </a:r>
            <a:r>
              <a:rPr lang="en-US" dirty="0" smtClean="0"/>
              <a:t>forget to load the R module! 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25-9FAD-3B48-ABBB-A2878079FE51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9326"/>
            <a:ext cx="6665687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475 compute nodes (Intel Xeon Haswell)</a:t>
            </a:r>
          </a:p>
          <a:p>
            <a:pPr>
              <a:defRPr/>
            </a:pPr>
            <a:r>
              <a:rPr lang="en-US" sz="2800" dirty="0"/>
              <a:t>24 cores per node</a:t>
            </a:r>
          </a:p>
          <a:p>
            <a:pPr>
              <a:defRPr/>
            </a:pPr>
            <a:r>
              <a:rPr lang="en-US" sz="2800" dirty="0"/>
              <a:t>11,400 total cores</a:t>
            </a:r>
          </a:p>
          <a:p>
            <a:pPr>
              <a:defRPr/>
            </a:pPr>
            <a:r>
              <a:rPr lang="en-US" sz="2800" dirty="0"/>
              <a:t>Omni-Path network</a:t>
            </a:r>
          </a:p>
          <a:p>
            <a:pPr>
              <a:defRPr/>
            </a:pPr>
            <a:r>
              <a:rPr lang="en-US" sz="2800" dirty="0"/>
              <a:t>1.2 PB scratch storage</a:t>
            </a:r>
          </a:p>
          <a:p>
            <a:pPr>
              <a:defRPr/>
            </a:pPr>
            <a:r>
              <a:rPr lang="en-US" sz="2800" dirty="0"/>
              <a:t>GPFS File </a:t>
            </a:r>
            <a:r>
              <a:rPr lang="en-US" sz="2800" dirty="0" smtClean="0"/>
              <a:t>system</a:t>
            </a:r>
          </a:p>
          <a:p>
            <a:pPr>
              <a:defRPr/>
            </a:pPr>
            <a:r>
              <a:rPr lang="en-US" sz="2800" dirty="0"/>
              <a:t>67% CU, 23% CSU, 10% RMACC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3BE-7CE6-C246-A895-91EACBC36081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62" y="2088317"/>
            <a:ext cx="2997870" cy="29978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0649802" cy="444321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=debug                             # Specify debug QOS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      # Specify Summit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--output=R_code_%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# Output file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purge all existing modules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Load the R module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Run R Script</a:t>
            </a:r>
          </a:p>
          <a:p>
            <a:pPr marL="11430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Rscript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R_program.R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F9E0-2BB7-644A-A8C2-4F89A10BA621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1223008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#Simple R code example by Shelley Knuth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shelley.knuth@colorado.edu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Create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Print off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B64F-BD66-014F-8385-76577B03EE8A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18-805B-5942-9D1C-1CAF707EFBDF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Mac Users: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27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username@login.rc.colorado.edu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55600" lvl="1" indent="-238125">
              <a:buClr>
                <a:schemeClr val="accent1"/>
              </a:buClr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For Windows Users, must set up X-forwarding through your SSH client program</a:t>
            </a: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39725" indent="-222250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Also must have an X-server package on your laptop</a:t>
            </a:r>
          </a:p>
          <a:p>
            <a:pPr lvl="1"/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Xming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Windows or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XQuartz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27D1-4C82-404C-B300-E3C9ED3E7415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20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mtClean="0"/>
              <a:t>Once </a:t>
            </a:r>
            <a:r>
              <a:rPr lang="en-US" dirty="0" smtClean="0"/>
              <a:t>we receive a prompt, then: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42F-4BC7-1E4D-B4C7-33A7E30F56D4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@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github.com/ResearchComputing/New_User_Seminar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5BB-6C1E-4446-A4B5-BF7D661481E8}" type="datetime1">
              <a:rPr lang="en-US" smtClean="0"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Types of Summit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10 Graphics Processing Unit (GPU) Nodes</a:t>
            </a:r>
          </a:p>
          <a:p>
            <a:pPr lvl="1"/>
            <a:r>
              <a:rPr lang="en-US" sz="2800" dirty="0" smtClean="0"/>
              <a:t>NVIDIA </a:t>
            </a:r>
            <a:r>
              <a:rPr lang="en-US" sz="2800" dirty="0"/>
              <a:t>Tesla K80 (2/node)</a:t>
            </a:r>
          </a:p>
          <a:p>
            <a:r>
              <a:rPr lang="en-US" sz="2800" dirty="0"/>
              <a:t>5 High Memory Nodes</a:t>
            </a:r>
          </a:p>
          <a:p>
            <a:pPr lvl="1"/>
            <a:r>
              <a:rPr lang="en-US" sz="2800" dirty="0"/>
              <a:t>2 TB of memory/node, 48 cores/node</a:t>
            </a:r>
          </a:p>
          <a:p>
            <a:r>
              <a:rPr lang="en-US" sz="2800" dirty="0"/>
              <a:t>Phi </a:t>
            </a:r>
            <a:r>
              <a:rPr lang="en-US" sz="2800" dirty="0" smtClean="0"/>
              <a:t>Nodes</a:t>
            </a:r>
            <a:endParaRPr lang="en-US" sz="2800" dirty="0"/>
          </a:p>
          <a:p>
            <a:pPr lvl="1"/>
            <a:r>
              <a:rPr lang="en-US" sz="2600" dirty="0"/>
              <a:t>20 nodes</a:t>
            </a:r>
          </a:p>
          <a:p>
            <a:pPr lvl="1"/>
            <a:r>
              <a:rPr lang="en-US" sz="2600" dirty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36-6CD9-1F44-BF87-1F02B022DD38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RC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Get an account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two factor authentication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an allocation</a:t>
            </a:r>
          </a:p>
          <a:p>
            <a:pPr lvl="1"/>
            <a:r>
              <a:rPr lang="en-US" dirty="0" smtClean="0"/>
              <a:t>Don’t need for Blanca or </a:t>
            </a:r>
            <a:r>
              <a:rPr lang="en-US" dirty="0" err="1" smtClean="0"/>
              <a:t>PetaLibrary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Log in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greatness  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After you login, you will need to do many additional things that we will discuss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739B-9381-D348-A54C-084428A1CE83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RC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 Boulder users and affiliates:</a:t>
            </a:r>
          </a:p>
          <a:p>
            <a:r>
              <a:rPr lang="en-US" dirty="0" smtClean="0"/>
              <a:t>Request an account through the RC Account request portal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portals.rc.colorado.edu/accounts/account-request/create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CSU Users:</a:t>
            </a:r>
          </a:p>
          <a:p>
            <a:pPr lvl="1"/>
            <a:r>
              <a:rPr lang="en-US" dirty="0"/>
              <a:t>Request an CSU </a:t>
            </a:r>
            <a:r>
              <a:rPr lang="en-US" dirty="0" err="1"/>
              <a:t>eID</a:t>
            </a:r>
            <a:r>
              <a:rPr lang="en-US" dirty="0"/>
              <a:t> if you don’t have one</a:t>
            </a:r>
          </a:p>
          <a:p>
            <a:pPr lvl="1"/>
            <a:r>
              <a:rPr lang="en-US" dirty="0"/>
              <a:t>Fill out account application form</a:t>
            </a:r>
          </a:p>
          <a:p>
            <a:pPr lvl="1"/>
            <a:r>
              <a:rPr lang="en-US" dirty="0"/>
              <a:t>Duo authentication</a:t>
            </a:r>
          </a:p>
          <a:p>
            <a:pPr lvl="1"/>
            <a:r>
              <a:rPr lang="en-US" dirty="0"/>
              <a:t>Then get an RC user account</a:t>
            </a:r>
          </a:p>
          <a:p>
            <a:pPr lvl="1"/>
            <a:r>
              <a:rPr lang="en-US" dirty="0">
                <a:hlinkClick r:id="rId3"/>
              </a:rPr>
              <a:t>https://www.acns.colostate.edu/hpc/summit-get-started/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RMACC Users:</a:t>
            </a:r>
          </a:p>
          <a:p>
            <a:pPr lvl="1"/>
            <a:r>
              <a:rPr lang="en-US" dirty="0" smtClean="0"/>
              <a:t>Login through XSEDE</a:t>
            </a:r>
          </a:p>
          <a:p>
            <a:pPr lvl="2"/>
            <a:r>
              <a:rPr lang="en-US" dirty="0" smtClean="0"/>
              <a:t>Need XSEDE account and Duo access through XSEDE</a:t>
            </a:r>
          </a:p>
          <a:p>
            <a:pPr lvl="1"/>
            <a:r>
              <a:rPr lang="en-US" dirty="0" smtClean="0"/>
              <a:t>Contact us to start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F9E9-0335-9F43-85CD-6D5AFF0B589E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Two-Factor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factor authentication is required to access our system</a:t>
            </a:r>
          </a:p>
          <a:p>
            <a:r>
              <a:rPr lang="en-US" dirty="0" smtClean="0"/>
              <a:t>Require this to provide an extra level of authentication</a:t>
            </a:r>
          </a:p>
          <a:p>
            <a:r>
              <a:rPr lang="en-US" dirty="0" smtClean="0"/>
              <a:t>Two methods for achieving this:</a:t>
            </a:r>
          </a:p>
          <a:p>
            <a:pPr lvl="1"/>
            <a:r>
              <a:rPr lang="en-US" dirty="0" smtClean="0"/>
              <a:t>Duo</a:t>
            </a:r>
          </a:p>
          <a:p>
            <a:pPr lvl="2"/>
            <a:r>
              <a:rPr lang="en-US" dirty="0" smtClean="0"/>
              <a:t>Access through a smart phone app</a:t>
            </a:r>
          </a:p>
          <a:p>
            <a:pPr lvl="1"/>
            <a:r>
              <a:rPr lang="en-US" dirty="0" smtClean="0"/>
              <a:t>Vasco OTP (one time password)</a:t>
            </a:r>
          </a:p>
          <a:p>
            <a:pPr lvl="2"/>
            <a:r>
              <a:rPr lang="en-US" dirty="0" smtClean="0"/>
              <a:t>CU only</a:t>
            </a:r>
          </a:p>
          <a:p>
            <a:pPr lvl="2"/>
            <a:r>
              <a:rPr lang="en-US" dirty="0" smtClean="0"/>
              <a:t>Physical device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4CA-09B4-E54C-901B-62D7687F59E7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rc_computing2_red</Template>
  <TotalTime>23431</TotalTime>
  <Words>2878</Words>
  <Application>Microsoft Macintosh PowerPoint</Application>
  <PresentationFormat>Widescreen</PresentationFormat>
  <Paragraphs>745</Paragraphs>
  <Slides>55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Wingdings</vt:lpstr>
      <vt:lpstr>Arial</vt:lpstr>
      <vt:lpstr>rc_computing2_red</vt:lpstr>
      <vt:lpstr>Research Computing New User Seminar</vt:lpstr>
      <vt:lpstr>Outline</vt:lpstr>
      <vt:lpstr>What is Research Computing?</vt:lpstr>
      <vt:lpstr>What Would I Use Summit For?</vt:lpstr>
      <vt:lpstr>Hardware - Summit Supercomputer</vt:lpstr>
      <vt:lpstr>Additional Types of Summit Compute Nodes</vt:lpstr>
      <vt:lpstr>How To Access RC Resources?</vt:lpstr>
      <vt:lpstr>Getting an RC Account</vt:lpstr>
      <vt:lpstr>Setting up Two-Factor Authentication</vt:lpstr>
      <vt:lpstr>Duo Authentication</vt:lpstr>
      <vt:lpstr>Vasco Authentication</vt:lpstr>
      <vt:lpstr>Allocations</vt:lpstr>
      <vt:lpstr>Why Do I Need An Allocation?</vt:lpstr>
      <vt:lpstr>What is Fair Share?</vt:lpstr>
      <vt:lpstr>Fair Share Target Percentage</vt:lpstr>
      <vt:lpstr>Allocations</vt:lpstr>
      <vt:lpstr>Logging In</vt:lpstr>
      <vt:lpstr>RC Resource Access</vt:lpstr>
      <vt:lpstr>Navigating our Systems</vt:lpstr>
      <vt:lpstr>Different Node Types</vt:lpstr>
      <vt:lpstr>Storage Spaces</vt:lpstr>
      <vt:lpstr>What Belongs Where?</vt:lpstr>
      <vt:lpstr>Transferring Data</vt:lpstr>
      <vt:lpstr>Setting Up Globus</vt:lpstr>
      <vt:lpstr>Software</vt:lpstr>
      <vt:lpstr>Important Things to Know About Modules</vt:lpstr>
      <vt:lpstr>Job Submission</vt:lpstr>
      <vt:lpstr>Running Jobs</vt:lpstr>
      <vt:lpstr>Job Scheduling</vt:lpstr>
      <vt:lpstr>Partitions and ‘Quality of Services’</vt:lpstr>
      <vt:lpstr>Available Partitions</vt:lpstr>
      <vt:lpstr>Quality of Service</vt:lpstr>
      <vt:lpstr>Useful Slurm Commands - sbatch</vt:lpstr>
      <vt:lpstr>SBATCH Options</vt:lpstr>
      <vt:lpstr>Working on Summit</vt:lpstr>
      <vt:lpstr>Blanca</vt:lpstr>
      <vt:lpstr>PetaLibrary</vt:lpstr>
      <vt:lpstr>Practice Examples</vt:lpstr>
      <vt:lpstr>Submit Your First Job! </vt:lpstr>
      <vt:lpstr>Hostname_summit.sh</vt:lpstr>
      <vt:lpstr>Running the script</vt:lpstr>
      <vt:lpstr>Another slurm command</vt:lpstr>
      <vt:lpstr>Your turn</vt:lpstr>
      <vt:lpstr>Your turn</vt:lpstr>
      <vt:lpstr>Sleep.sh</vt:lpstr>
      <vt:lpstr>Running an external script</vt:lpstr>
      <vt:lpstr>Running the script</vt:lpstr>
      <vt:lpstr>Matlab.sh</vt:lpstr>
      <vt:lpstr>Your turn</vt:lpstr>
      <vt:lpstr>Solution – R_code.sh</vt:lpstr>
      <vt:lpstr>Solution – R_program.R</vt:lpstr>
      <vt:lpstr>Interactive jobs!</vt:lpstr>
      <vt:lpstr>Interactive job</vt:lpstr>
      <vt:lpstr>Interactive job</vt:lpstr>
      <vt:lpstr>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New User Seminar</dc:title>
  <dc:creator>Shelley Knuth</dc:creator>
  <cp:lastModifiedBy>Shelley Knuth</cp:lastModifiedBy>
  <cp:revision>105</cp:revision>
  <dcterms:created xsi:type="dcterms:W3CDTF">2017-02-21T21:29:11Z</dcterms:created>
  <dcterms:modified xsi:type="dcterms:W3CDTF">2017-10-23T16:19:09Z</dcterms:modified>
</cp:coreProperties>
</file>