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7"/>
  </p:notesMasterIdLst>
  <p:sldIdLst>
    <p:sldId id="257" r:id="rId2"/>
    <p:sldId id="258" r:id="rId3"/>
    <p:sldId id="291" r:id="rId4"/>
    <p:sldId id="292" r:id="rId5"/>
    <p:sldId id="287" r:id="rId6"/>
    <p:sldId id="288" r:id="rId7"/>
    <p:sldId id="293" r:id="rId8"/>
    <p:sldId id="295" r:id="rId9"/>
    <p:sldId id="296" r:id="rId10"/>
    <p:sldId id="297" r:id="rId11"/>
    <p:sldId id="298" r:id="rId12"/>
    <p:sldId id="299" r:id="rId13"/>
    <p:sldId id="300" r:id="rId14"/>
    <p:sldId id="316" r:id="rId15"/>
    <p:sldId id="317" r:id="rId16"/>
    <p:sldId id="301" r:id="rId17"/>
    <p:sldId id="303" r:id="rId18"/>
    <p:sldId id="302" r:id="rId19"/>
    <p:sldId id="294" r:id="rId20"/>
    <p:sldId id="289" r:id="rId21"/>
    <p:sldId id="290" r:id="rId22"/>
    <p:sldId id="306" r:id="rId23"/>
    <p:sldId id="286" r:id="rId24"/>
    <p:sldId id="304" r:id="rId25"/>
    <p:sldId id="305" r:id="rId26"/>
    <p:sldId id="263" r:id="rId27"/>
    <p:sldId id="308" r:id="rId28"/>
    <p:sldId id="309" r:id="rId29"/>
    <p:sldId id="310" r:id="rId30"/>
    <p:sldId id="312" r:id="rId31"/>
    <p:sldId id="314" r:id="rId32"/>
    <p:sldId id="315" r:id="rId33"/>
    <p:sldId id="318" r:id="rId34"/>
    <p:sldId id="329" r:id="rId35"/>
    <p:sldId id="320" r:id="rId36"/>
    <p:sldId id="327" r:id="rId37"/>
    <p:sldId id="328" r:id="rId38"/>
    <p:sldId id="266" r:id="rId39"/>
    <p:sldId id="267" r:id="rId40"/>
    <p:sldId id="268" r:id="rId41"/>
    <p:sldId id="269" r:id="rId42"/>
    <p:sldId id="270" r:id="rId43"/>
    <p:sldId id="271" r:id="rId44"/>
    <p:sldId id="326" r:id="rId45"/>
    <p:sldId id="273" r:id="rId46"/>
    <p:sldId id="279" r:id="rId47"/>
    <p:sldId id="280" r:id="rId48"/>
    <p:sldId id="281" r:id="rId49"/>
    <p:sldId id="282" r:id="rId50"/>
    <p:sldId id="283" r:id="rId51"/>
    <p:sldId id="284" r:id="rId52"/>
    <p:sldId id="321" r:id="rId53"/>
    <p:sldId id="323" r:id="rId54"/>
    <p:sldId id="324" r:id="rId55"/>
    <p:sldId id="285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68"/>
    <p:restoredTop sz="94737"/>
  </p:normalViewPr>
  <p:slideViewPr>
    <p:cSldViewPr snapToGrid="0" snapToObjects="1">
      <p:cViewPr varScale="1">
        <p:scale>
          <a:sx n="140" d="100"/>
          <a:sy n="140" d="100"/>
        </p:scale>
        <p:origin x="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notesMaster" Target="notesMasters/notesMaster1.xml"/><Relationship Id="rId58" Type="http://schemas.openxmlformats.org/officeDocument/2006/relationships/presProps" Target="presProps.xml"/><Relationship Id="rId59" Type="http://schemas.openxmlformats.org/officeDocument/2006/relationships/viewProps" Target="view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theme" Target="theme/theme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9942D-A542-EE42-A1CF-1E4FFF53ED67}" type="datetimeFigureOut">
              <a:rPr lang="en-US" smtClean="0"/>
              <a:t>12/15/17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06BB4-DB7D-C941-B78D-4CDEB00F9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3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2486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75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841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3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4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41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746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249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14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160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7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>
                <a:solidFill>
                  <a:schemeClr val="tx2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2pPr>
            <a:lvl3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3pPr>
            <a:lvl4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4pPr>
            <a:lvl5pPr eaLnBrk="0" hangingPunct="0"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B8CD463-C8BB-DB47-8BA1-9B1C6BA010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5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58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99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14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Different spaces are appropriate for different kinds of data and</a:t>
            </a:r>
            <a:r>
              <a:rPr lang="en-US" baseline="0" dirty="0" smtClean="0"/>
              <a:t> I/O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821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01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55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21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008AE1-FA72-B840-8C8E-D06497C1810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5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8DE7-8E14-F140-9BF8-7DF505A7EC71}" type="datetime1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E6949-9996-6743-8CFF-FA3A56E13506}" type="datetime1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9D5DF-D410-3845-BB2F-EEB43AAD8F50}" type="datetime1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E7F26-8C30-8C48-992C-4605BCF373C1}" type="datetime1">
              <a:rPr lang="en-US" smtClean="0"/>
              <a:t>12/15/17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D7B85-D040-214F-9303-7FDDADF77F95}" type="datetime1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1075F-B81A-5940-A68D-45596C356335}" type="datetime1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13FC0-C6F8-6E40-8D7A-F2A1A22961FE}" type="datetime1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2D73-5A99-464A-8594-B551FF72C9D9}" type="datetime1">
              <a:rPr lang="en-US" smtClean="0"/>
              <a:t>12/15/17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F7D7-27C3-CF45-B820-FC005A5F8688}" type="datetime1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053E-C274-C74C-A284-88F22C581203}" type="datetime1">
              <a:rPr lang="en-US" smtClean="0"/>
              <a:t>12/15/17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9FF8-7D69-1D41-AF80-D980840BCB23}" type="datetime1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55EBF-49EC-E44B-96CA-4F8E3FBF2465}" type="datetime1">
              <a:rPr lang="en-US" smtClean="0"/>
              <a:t>12/15/17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278166" y="6495369"/>
            <a:ext cx="378919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/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22044" cy="468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rot="5400000">
            <a:off x="5867400" y="533399"/>
            <a:ext cx="457200" cy="121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0160000" y="6400800"/>
            <a:ext cx="609601" cy="457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2757" y="6450987"/>
            <a:ext cx="5678783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769602" y="6450987"/>
            <a:ext cx="1337637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Helvetica Neue"/>
              </a:defRPr>
            </a:lvl1pPr>
          </a:lstStyle>
          <a:p>
            <a:fld id="{96D7D345-C39C-A44C-AF4E-9524445B1337}" type="datetime1">
              <a:rPr lang="en-US" smtClean="0"/>
              <a:t>12/15/17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1817" y="6495369"/>
            <a:ext cx="265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Research Computing @</a:t>
            </a:r>
            <a:r>
              <a:rPr lang="en-US" sz="1200" baseline="0" dirty="0" smtClean="0">
                <a:solidFill>
                  <a:schemeClr val="bg2"/>
                </a:solidFill>
                <a:latin typeface="Helvetica Neue"/>
              </a:rPr>
              <a:t> </a:t>
            </a:r>
            <a:r>
              <a:rPr lang="en-US" sz="1200" dirty="0" smtClean="0">
                <a:solidFill>
                  <a:schemeClr val="bg2"/>
                </a:solidFill>
                <a:latin typeface="Helvetica Neue"/>
              </a:rPr>
              <a:t>CU Boulder</a:t>
            </a:r>
            <a:endParaRPr lang="en-US" sz="1200" dirty="0">
              <a:solidFill>
                <a:schemeClr val="bg2"/>
              </a:solidFill>
              <a:latin typeface="Helvetica Neue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0192081" y="6495369"/>
            <a:ext cx="524843" cy="27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 Neue"/>
                <a:cs typeface="Helvetica Neue"/>
              </a:defRPr>
            </a:lvl1pPr>
          </a:lstStyle>
          <a:p>
            <a:fld id="{02339CB1-0666-044B-8464-C41DC6112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8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Helvetica Neue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1"/>
          </a:solidFill>
          <a:latin typeface="Helvetica Neue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200" kern="1200">
          <a:solidFill>
            <a:schemeClr val="tx1"/>
          </a:solidFill>
          <a:latin typeface="Helvetica Neue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2000" kern="1200">
          <a:solidFill>
            <a:schemeClr val="tx1"/>
          </a:solidFill>
          <a:latin typeface="Helvetica Neue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800" kern="1200">
          <a:solidFill>
            <a:schemeClr val="tx1"/>
          </a:solidFill>
          <a:latin typeface="Helvetica Neue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Helvetica Neue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hauser@colorado.edu" TargetMode="External"/><Relationship Id="rId4" Type="http://schemas.openxmlformats.org/officeDocument/2006/relationships/hyperlink" Target="http://www.rc.colorado.edu/" TargetMode="External"/><Relationship Id="rId5" Type="http://schemas.openxmlformats.org/officeDocument/2006/relationships/hyperlink" Target="https://github.com/ResearchComputing/New_User_Seminar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globus.org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name@login.rc.colorado.edu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tinyurl.com/curc-survey16" TargetMode="External"/><Relationship Id="rId4" Type="http://schemas.openxmlformats.org/officeDocument/2006/relationships/hyperlink" Target="https://github.com/ResearchComputing/New_User_Seminar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rc-help@colorado.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ortals.rc.colorado.edu/accounts/account-request/create" TargetMode="External"/><Relationship Id="rId3" Type="http://schemas.openxmlformats.org/officeDocument/2006/relationships/hyperlink" Target="https://www.acns.colostate.edu/hpc/summit-get-started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81076"/>
            <a:ext cx="7543800" cy="2593975"/>
          </a:xfrm>
        </p:spPr>
        <p:txBody>
          <a:bodyPr/>
          <a:lstStyle/>
          <a:p>
            <a:pPr algn="ctr"/>
            <a:r>
              <a:rPr lang="en-US" dirty="0" smtClean="0"/>
              <a:t>Research Computing New User Seminar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711" y="3801836"/>
            <a:ext cx="11253018" cy="24003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Shelley Knuth</a:t>
            </a:r>
          </a:p>
          <a:p>
            <a:pPr algn="ctr"/>
            <a:r>
              <a:rPr lang="en-US" dirty="0" smtClean="0">
                <a:hlinkClick r:id="rId3"/>
              </a:rPr>
              <a:t>shelley.knuth@colorado.edu</a:t>
            </a:r>
            <a:endParaRPr lang="en-US" dirty="0" smtClean="0"/>
          </a:p>
          <a:p>
            <a:endParaRPr lang="en-US" dirty="0" smtClean="0">
              <a:hlinkClick r:id="rId4"/>
            </a:endParaRPr>
          </a:p>
          <a:p>
            <a:pPr algn="ctr"/>
            <a:r>
              <a:rPr lang="en-US" dirty="0" smtClean="0">
                <a:hlinkClick r:id="rId4"/>
              </a:rPr>
              <a:t>www.rc.colorado.edu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Slides: </a:t>
            </a:r>
            <a:r>
              <a:rPr lang="en-US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dirty="0" smtClean="0">
                <a:solidFill>
                  <a:schemeClr val="tx1"/>
                </a:solidFill>
                <a:hlinkClick r:id="rId5"/>
              </a:rPr>
              <a:t>github.com/ResearchComputing/New_User_Seminar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endParaRPr lang="en-US" dirty="0"/>
          </a:p>
          <a:p>
            <a:pPr algn="ctr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E17D7-4415-0A45-8086-1E9B50478751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3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Duo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Once you get an account, contact </a:t>
            </a:r>
            <a:r>
              <a:rPr lang="en-US" dirty="0" smtClean="0">
                <a:hlinkClick r:id="rId2"/>
              </a:rPr>
              <a:t>rc-help@colorado.edu</a:t>
            </a:r>
            <a:r>
              <a:rPr lang="en-US" dirty="0" smtClean="0"/>
              <a:t> to request a Duo invitation</a:t>
            </a:r>
          </a:p>
          <a:p>
            <a:r>
              <a:rPr lang="en-US" dirty="0" smtClean="0"/>
              <a:t>Once you get the invitation, you’ll get a series of steps to complete Duo enrollment</a:t>
            </a:r>
          </a:p>
          <a:p>
            <a:r>
              <a:rPr lang="en-US" dirty="0" smtClean="0"/>
              <a:t>RC supports Duo “push” and “phone call” for authentication</a:t>
            </a:r>
          </a:p>
          <a:p>
            <a:r>
              <a:rPr lang="en-US" dirty="0" smtClean="0"/>
              <a:t>Greatly prefer “push”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6C52D-A00D-2248-AAC1-94BD55906AAC}" type="datetime1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50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Vasco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Physical device that generates a new password every 30 seconds</a:t>
            </a:r>
          </a:p>
          <a:p>
            <a:r>
              <a:rPr lang="en-US" dirty="0" smtClean="0"/>
              <a:t>To get the device, go to the IT Service Center or request a time to pick one up from Research Computing</a:t>
            </a:r>
          </a:p>
          <a:p>
            <a:r>
              <a:rPr lang="en-US" dirty="0" smtClean="0"/>
              <a:t>You will need to show an ID to get a device</a:t>
            </a:r>
          </a:p>
          <a:p>
            <a:endParaRPr lang="en-US" dirty="0"/>
          </a:p>
          <a:p>
            <a:r>
              <a:rPr lang="en-US" dirty="0" smtClean="0"/>
              <a:t>First, register the device</a:t>
            </a:r>
          </a:p>
          <a:p>
            <a:pPr lvl="1"/>
            <a:r>
              <a:rPr lang="en-US" dirty="0" err="1" smtClean="0"/>
              <a:t>Otp.colorado.edu</a:t>
            </a:r>
            <a:r>
              <a:rPr lang="en-US" dirty="0" smtClean="0"/>
              <a:t> </a:t>
            </a:r>
          </a:p>
          <a:p>
            <a:r>
              <a:rPr lang="en-US" dirty="0" smtClean="0"/>
              <a:t>You will set a four digit password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EC888-7CFD-C641-9F44-9678633359F5}" type="datetime1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</a:t>
            </a:r>
            <a:r>
              <a:rPr lang="en-US" dirty="0" smtClean="0"/>
              <a:t>ou will need a compute allocation to use any of our resources</a:t>
            </a:r>
          </a:p>
          <a:p>
            <a:r>
              <a:rPr lang="en-US" dirty="0" smtClean="0"/>
              <a:t>Currently, to request an allocation please email </a:t>
            </a:r>
            <a:r>
              <a:rPr lang="en-US" dirty="0" smtClean="0">
                <a:hlinkClick r:id="rId2"/>
              </a:rPr>
              <a:t>rc-help@colorado.edu</a:t>
            </a:r>
            <a:r>
              <a:rPr lang="en-US" dirty="0" smtClean="0"/>
              <a:t> and ask for a General allocation</a:t>
            </a:r>
          </a:p>
          <a:p>
            <a:pPr lvl="1"/>
            <a:r>
              <a:rPr lang="en-US" dirty="0" smtClean="0"/>
              <a:t>Need to provide a few sentences on your project</a:t>
            </a:r>
          </a:p>
          <a:p>
            <a:r>
              <a:rPr lang="en-US" dirty="0" smtClean="0"/>
              <a:t>In the future, we will have a place on our website to submit a more formal request</a:t>
            </a:r>
          </a:p>
          <a:p>
            <a:r>
              <a:rPr lang="en-US" dirty="0" smtClean="0"/>
              <a:t>Once you have some benchmarks, you will want to move to a project allocation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F056C-E28A-E84B-82B5-F09CA8CCF7AA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9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 Need An Allocation?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have an account – why do I need an allocation?</a:t>
            </a:r>
          </a:p>
          <a:p>
            <a:pPr lvl="1"/>
            <a:r>
              <a:rPr lang="en-US" dirty="0" smtClean="0"/>
              <a:t>An account validates you are eligible to use RC resources</a:t>
            </a:r>
          </a:p>
          <a:p>
            <a:pPr lvl="1"/>
            <a:r>
              <a:rPr lang="en-US" dirty="0" smtClean="0"/>
              <a:t>An allocation allows us to keep track of your use of the system</a:t>
            </a:r>
          </a:p>
          <a:p>
            <a:pPr lvl="1"/>
            <a:r>
              <a:rPr lang="en-US" dirty="0" smtClean="0"/>
              <a:t>This is important because:</a:t>
            </a:r>
          </a:p>
          <a:p>
            <a:pPr lvl="2"/>
            <a:r>
              <a:rPr lang="en-US" dirty="0" smtClean="0"/>
              <a:t>We need to make sure we have enough resources to accommodate all of our users</a:t>
            </a:r>
          </a:p>
          <a:p>
            <a:pPr lvl="2"/>
            <a:r>
              <a:rPr lang="en-US" dirty="0" smtClean="0"/>
              <a:t>Helps for reporting to NSF and the CU Research &amp; Innovation Office</a:t>
            </a:r>
          </a:p>
          <a:p>
            <a:pPr lvl="1"/>
            <a:r>
              <a:rPr lang="en-US" dirty="0" smtClean="0"/>
              <a:t>Applying for an allocation beyond a general allocation:</a:t>
            </a:r>
          </a:p>
          <a:p>
            <a:pPr lvl="2"/>
            <a:r>
              <a:rPr lang="en-US" dirty="0" smtClean="0"/>
              <a:t>Gives you higher priority in the system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BFDB3-A603-BF47-BB0C-9DB4A86B14A1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98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Fair Share?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Fair share scheduling uses a complex formula to determine priority in queue</a:t>
            </a:r>
          </a:p>
          <a:p>
            <a:r>
              <a:rPr lang="en-US" dirty="0" smtClean="0"/>
              <a:t>Looks at load for each user and each QOS and balances utilization to fairly share resources</a:t>
            </a:r>
          </a:p>
          <a:p>
            <a:pPr lvl="1"/>
            <a:r>
              <a:rPr lang="en-US" dirty="0" smtClean="0"/>
              <a:t>Involves historical use by user plus how long job has been in the queue</a:t>
            </a:r>
          </a:p>
          <a:p>
            <a:pPr lvl="1"/>
            <a:endParaRPr lang="en-US" dirty="0"/>
          </a:p>
          <a:p>
            <a:r>
              <a:rPr lang="en-US" dirty="0" smtClean="0"/>
              <a:t>System will first look at weighted average utilization of user over last 4 weeks</a:t>
            </a:r>
          </a:p>
          <a:p>
            <a:r>
              <a:rPr lang="en-US" dirty="0" smtClean="0"/>
              <a:t>Then compare it to the fair share target percentage of a user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A8494-43BC-5246-A5F8-7C026E3A2506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3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Fair Share Target Percentage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target percentage depends on your priority based on your project proposal</a:t>
            </a:r>
          </a:p>
          <a:p>
            <a:r>
              <a:rPr lang="en-US" dirty="0" smtClean="0"/>
              <a:t>Everyone not associated with a project shares a target percentage of 13% (20% of the CU fraction)</a:t>
            </a:r>
          </a:p>
          <a:p>
            <a:pPr lvl="1"/>
            <a:r>
              <a:rPr lang="en-US" dirty="0" smtClean="0"/>
              <a:t>No guaranteed level per user</a:t>
            </a:r>
            <a:endParaRPr lang="en-US" dirty="0"/>
          </a:p>
          <a:p>
            <a:r>
              <a:rPr lang="en-US" dirty="0" smtClean="0"/>
              <a:t>If you are under (over) your target percentage (based on a 4 week average) your priority is increased (decreased)</a:t>
            </a:r>
          </a:p>
          <a:p>
            <a:r>
              <a:rPr lang="en-US" dirty="0"/>
              <a:t>Reminder this all only impacts pending jobs</a:t>
            </a:r>
          </a:p>
          <a:p>
            <a:r>
              <a:rPr lang="en-US" dirty="0"/>
              <a:t>If no other pending jobs and enough resources are available then your job will run regardless of your previous usage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631E-63D9-2946-A4FB-64ADF73B9F46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5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Allocations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an allocation?  Plan to run on Summit? </a:t>
            </a:r>
          </a:p>
          <a:p>
            <a:endParaRPr lang="en-US" dirty="0"/>
          </a:p>
          <a:p>
            <a:r>
              <a:rPr lang="en-US" dirty="0" smtClean="0"/>
              <a:t>Make a request now!</a:t>
            </a:r>
          </a:p>
          <a:p>
            <a:endParaRPr lang="en-US" dirty="0"/>
          </a:p>
          <a:p>
            <a:r>
              <a:rPr lang="en-US" dirty="0" smtClean="0"/>
              <a:t>Include 2-3 sentences describing your proposed usage</a:t>
            </a:r>
          </a:p>
          <a:p>
            <a:endParaRPr lang="en-US" dirty="0"/>
          </a:p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24DE9-2A38-9F4F-9441-F5E45DF3B582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8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Logging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It’s important to note that you are NOT logging into any specific resource</a:t>
            </a:r>
          </a:p>
          <a:p>
            <a:pPr lvl="1"/>
            <a:r>
              <a:rPr lang="en-US" dirty="0" smtClean="0"/>
              <a:t>Summit, </a:t>
            </a:r>
            <a:r>
              <a:rPr lang="en-US" dirty="0" err="1" smtClean="0"/>
              <a:t>etc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you log in, you land on our login nodes</a:t>
            </a:r>
          </a:p>
          <a:p>
            <a:endParaRPr lang="en-US" dirty="0" smtClean="0"/>
          </a:p>
          <a:p>
            <a:r>
              <a:rPr lang="en-US" dirty="0" smtClean="0"/>
              <a:t>From there, you can access our other resources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7FEA5-DE78-1148-84A0-7BFCB44B4D67}" type="datetime1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RC Resource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62021"/>
            <a:ext cx="9888583" cy="4488404"/>
          </a:xfrm>
        </p:spPr>
        <p:txBody>
          <a:bodyPr>
            <a:normAutofit/>
          </a:bodyPr>
          <a:lstStyle/>
          <a:p>
            <a:r>
              <a:rPr lang="en-US" dirty="0" smtClean="0"/>
              <a:t>To login to an RC login node: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username@login.rc.colorado.edu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If logging in with Duo, your enter your password as: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duo:identikey_password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If logging in with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Vasco, </a:t>
            </a:r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your enter your password as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 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Pin+six-digit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number on Vasco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14300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B798-E31F-EF48-B899-212976AF87DE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Navigating our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that you’ve logged in, now what?</a:t>
            </a:r>
          </a:p>
          <a:p>
            <a:pPr lvl="1"/>
            <a:r>
              <a:rPr lang="en-US" dirty="0" smtClean="0"/>
              <a:t>What are the different node types we have?</a:t>
            </a:r>
          </a:p>
          <a:p>
            <a:pPr lvl="1"/>
            <a:r>
              <a:rPr lang="en-US" dirty="0" smtClean="0"/>
              <a:t>What are the different storage spaces?</a:t>
            </a:r>
          </a:p>
          <a:p>
            <a:pPr lvl="2"/>
            <a:r>
              <a:rPr lang="en-US" dirty="0" smtClean="0"/>
              <a:t>What should I be putting in these storage spaces?</a:t>
            </a:r>
          </a:p>
          <a:p>
            <a:pPr lvl="1"/>
            <a:r>
              <a:rPr lang="en-US" dirty="0" smtClean="0"/>
              <a:t>How do I transfer data around?</a:t>
            </a:r>
          </a:p>
          <a:p>
            <a:pPr lvl="1"/>
            <a:r>
              <a:rPr lang="en-US" dirty="0" smtClean="0"/>
              <a:t>How do I deal with software?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05F3F-E948-DD41-9031-1B2AF49AD76C}" type="datetime1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1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RC?</a:t>
            </a:r>
          </a:p>
          <a:p>
            <a:r>
              <a:rPr lang="en-US" dirty="0" smtClean="0"/>
              <a:t>Steps to get access to our systems</a:t>
            </a:r>
          </a:p>
          <a:p>
            <a:pPr lvl="1"/>
            <a:r>
              <a:rPr lang="en-US" dirty="0" smtClean="0"/>
              <a:t>Accounts</a:t>
            </a:r>
          </a:p>
          <a:p>
            <a:pPr lvl="1"/>
            <a:r>
              <a:rPr lang="en-US" dirty="0" smtClean="0"/>
              <a:t>Two-factor authentication</a:t>
            </a:r>
          </a:p>
          <a:p>
            <a:pPr lvl="1"/>
            <a:r>
              <a:rPr lang="en-US" dirty="0" smtClean="0"/>
              <a:t>Allocations</a:t>
            </a:r>
          </a:p>
          <a:p>
            <a:pPr lvl="1"/>
            <a:r>
              <a:rPr lang="en-US" dirty="0" smtClean="0"/>
              <a:t>Logging in</a:t>
            </a:r>
          </a:p>
          <a:p>
            <a:r>
              <a:rPr lang="en-US" dirty="0" smtClean="0"/>
              <a:t>Navigating our systems</a:t>
            </a:r>
          </a:p>
          <a:p>
            <a:pPr lvl="1"/>
            <a:r>
              <a:rPr lang="en-US" dirty="0" smtClean="0"/>
              <a:t>Storage spaces</a:t>
            </a:r>
          </a:p>
          <a:p>
            <a:pPr lvl="1"/>
            <a:r>
              <a:rPr lang="en-US" dirty="0" smtClean="0"/>
              <a:t>Data transfer - Globus</a:t>
            </a:r>
          </a:p>
          <a:p>
            <a:pPr lvl="1"/>
            <a:r>
              <a:rPr lang="en-US" dirty="0" smtClean="0"/>
              <a:t>Software</a:t>
            </a:r>
          </a:p>
          <a:p>
            <a:r>
              <a:rPr lang="en-US" dirty="0" smtClean="0"/>
              <a:t>Running jobs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8861-859A-A949-A7D3-0A76732EE9EB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08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Different Node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Login nodes</a:t>
            </a:r>
          </a:p>
          <a:p>
            <a:pPr lvl="1"/>
            <a:r>
              <a:rPr lang="en-US" dirty="0" smtClean="0"/>
              <a:t>Four virtual machines</a:t>
            </a:r>
          </a:p>
          <a:p>
            <a:pPr lvl="1"/>
            <a:r>
              <a:rPr lang="en-US" dirty="0" smtClean="0"/>
              <a:t>This is where you are when you log in</a:t>
            </a:r>
          </a:p>
          <a:p>
            <a:pPr lvl="1"/>
            <a:r>
              <a:rPr lang="en-US" dirty="0" smtClean="0"/>
              <a:t>No heavy computation, interactive jobs, or long running processes</a:t>
            </a:r>
          </a:p>
          <a:p>
            <a:pPr lvl="1"/>
            <a:r>
              <a:rPr lang="en-US" dirty="0" smtClean="0"/>
              <a:t>Script or code editing</a:t>
            </a:r>
          </a:p>
          <a:p>
            <a:pPr lvl="1"/>
            <a:r>
              <a:rPr lang="en-US" dirty="0" smtClean="0"/>
              <a:t>Job submission</a:t>
            </a:r>
          </a:p>
          <a:p>
            <a:r>
              <a:rPr lang="en-US" dirty="0" smtClean="0"/>
              <a:t>Compile nodes</a:t>
            </a:r>
          </a:p>
          <a:p>
            <a:pPr lvl="1"/>
            <a:r>
              <a:rPr lang="en-US" dirty="0" smtClean="0"/>
              <a:t>Where you compile code</a:t>
            </a:r>
          </a:p>
          <a:p>
            <a:r>
              <a:rPr lang="en-US" dirty="0" smtClean="0"/>
              <a:t>Compute/batch nodes</a:t>
            </a:r>
          </a:p>
          <a:p>
            <a:pPr lvl="1"/>
            <a:r>
              <a:rPr lang="en-US" dirty="0" smtClean="0"/>
              <a:t>This is where jobs that are submitted through the scheduler run</a:t>
            </a:r>
          </a:p>
          <a:p>
            <a:pPr lvl="1"/>
            <a:r>
              <a:rPr lang="en-US" dirty="0" smtClean="0"/>
              <a:t>Intended for heavy computation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B504-1A42-5949-AE07-2AC2FB9C6C54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9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Storage Spaces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876096" y="1417637"/>
            <a:ext cx="3805437" cy="4688490"/>
          </a:xfrm>
          <a:ln>
            <a:solidFill>
              <a:schemeClr val="accent1"/>
            </a:solidFill>
          </a:ln>
        </p:spPr>
        <p:txBody>
          <a:bodyPr>
            <a:normAutofit fontScale="92500"/>
          </a:bodyPr>
          <a:lstStyle/>
          <a:p>
            <a:r>
              <a:rPr lang="en-US" b="1" dirty="0" smtClean="0"/>
              <a:t>Home Directories</a:t>
            </a:r>
          </a:p>
          <a:p>
            <a:pPr lvl="1"/>
            <a:r>
              <a:rPr lang="en-US" dirty="0" smtClean="0"/>
              <a:t>/home/$USER</a:t>
            </a:r>
            <a:endParaRPr lang="en-US" dirty="0"/>
          </a:p>
          <a:p>
            <a:pPr lvl="1"/>
            <a:r>
              <a:rPr lang="en-US" dirty="0" smtClean="0"/>
              <a:t>Not for direct computation</a:t>
            </a:r>
          </a:p>
          <a:p>
            <a:pPr lvl="1"/>
            <a:r>
              <a:rPr lang="en-US" dirty="0" smtClean="0"/>
              <a:t>Small quota (2 GB)</a:t>
            </a:r>
          </a:p>
          <a:p>
            <a:pPr lvl="1"/>
            <a:r>
              <a:rPr lang="en-US" dirty="0" smtClean="0"/>
              <a:t>Backed up</a:t>
            </a:r>
          </a:p>
          <a:p>
            <a:endParaRPr lang="en-US" b="1" dirty="0" smtClean="0"/>
          </a:p>
          <a:p>
            <a:r>
              <a:rPr lang="en-US" b="1" dirty="0" smtClean="0"/>
              <a:t>$PROJECT Space</a:t>
            </a:r>
          </a:p>
          <a:p>
            <a:pPr lvl="1"/>
            <a:r>
              <a:rPr lang="en-US" dirty="0" smtClean="0"/>
              <a:t>/projects/$USER</a:t>
            </a:r>
          </a:p>
          <a:p>
            <a:pPr lvl="1"/>
            <a:r>
              <a:rPr lang="en-US" dirty="0" smtClean="0"/>
              <a:t>Mid level quota (250 GB)</a:t>
            </a:r>
          </a:p>
          <a:p>
            <a:pPr lvl="1"/>
            <a:r>
              <a:rPr lang="en-US" dirty="0" smtClean="0"/>
              <a:t>Large file storage</a:t>
            </a:r>
          </a:p>
          <a:p>
            <a:pPr lvl="1"/>
            <a:r>
              <a:rPr lang="en-US" dirty="0" smtClean="0"/>
              <a:t>Backed up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68923-96D4-8249-9655-376DD4AC8146}" type="datetime1">
              <a:rPr lang="en-US" smtClean="0"/>
              <a:t>12/15/17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3" name="Content Placeholder 6"/>
          <p:cNvSpPr txBox="1">
            <a:spLocks/>
          </p:cNvSpPr>
          <p:nvPr/>
        </p:nvSpPr>
        <p:spPr>
          <a:xfrm>
            <a:off x="6076967" y="1417637"/>
            <a:ext cx="3891492" cy="468849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1"/>
                </a:solidFill>
                <a:latin typeface="Helvetica Neue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Scratch Directory</a:t>
            </a:r>
          </a:p>
          <a:p>
            <a:pPr lvl="1"/>
            <a:r>
              <a:rPr lang="en-US" dirty="0" smtClean="0"/>
              <a:t>/scratch/summit/$USER</a:t>
            </a:r>
          </a:p>
          <a:p>
            <a:pPr lvl="1"/>
            <a:r>
              <a:rPr lang="en-US" dirty="0" smtClean="0"/>
              <a:t>10 TB</a:t>
            </a:r>
          </a:p>
          <a:p>
            <a:pPr lvl="2"/>
            <a:r>
              <a:rPr lang="en-US" dirty="0" smtClean="0"/>
              <a:t>Can ask for more if needed</a:t>
            </a:r>
            <a:endParaRPr lang="en-US" dirty="0"/>
          </a:p>
          <a:p>
            <a:pPr lvl="1"/>
            <a:r>
              <a:rPr lang="en-US" dirty="0" smtClean="0"/>
              <a:t>Files </a:t>
            </a:r>
            <a:r>
              <a:rPr lang="en-US" dirty="0"/>
              <a:t>purged around 90 days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75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Belongs Where?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/home</a:t>
            </a:r>
          </a:p>
          <a:p>
            <a:pPr lvl="1"/>
            <a:r>
              <a:rPr lang="en-US" dirty="0" smtClean="0"/>
              <a:t>Scripts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Very small files</a:t>
            </a:r>
          </a:p>
          <a:p>
            <a:pPr lvl="1"/>
            <a:r>
              <a:rPr lang="en-US" dirty="0" smtClean="0"/>
              <a:t>Inappropriate for sharing files with others </a:t>
            </a:r>
          </a:p>
          <a:p>
            <a:pPr lvl="1"/>
            <a:r>
              <a:rPr lang="en-US" dirty="0"/>
              <a:t>Inappropriate for job </a:t>
            </a:r>
            <a:r>
              <a:rPr lang="en-US" dirty="0" smtClean="0"/>
              <a:t>output</a:t>
            </a:r>
          </a:p>
          <a:p>
            <a:r>
              <a:rPr lang="en-US" dirty="0" smtClean="0"/>
              <a:t>/projects</a:t>
            </a:r>
          </a:p>
          <a:p>
            <a:pPr lvl="1"/>
            <a:r>
              <a:rPr lang="en-US" dirty="0" smtClean="0"/>
              <a:t>Code/files/libraries relevant for any software you are installing (if you want to share files with others)</a:t>
            </a:r>
          </a:p>
          <a:p>
            <a:pPr lvl="1"/>
            <a:r>
              <a:rPr lang="en-US" dirty="0" smtClean="0"/>
              <a:t>Mid-level size input files</a:t>
            </a:r>
          </a:p>
          <a:p>
            <a:pPr lvl="1"/>
            <a:r>
              <a:rPr lang="en-US" dirty="0" smtClean="0"/>
              <a:t>Appropriate for sharing files with others</a:t>
            </a:r>
          </a:p>
          <a:p>
            <a:pPr lvl="1"/>
            <a:r>
              <a:rPr lang="en-US" dirty="0" smtClean="0"/>
              <a:t>Inappropriate for job output</a:t>
            </a:r>
          </a:p>
          <a:p>
            <a:r>
              <a:rPr lang="en-US" dirty="0" smtClean="0"/>
              <a:t>/scratch/summit</a:t>
            </a:r>
          </a:p>
          <a:p>
            <a:pPr lvl="1"/>
            <a:r>
              <a:rPr lang="en-US" dirty="0" smtClean="0"/>
              <a:t>Output from running jobs</a:t>
            </a:r>
          </a:p>
          <a:p>
            <a:pPr lvl="1"/>
            <a:r>
              <a:rPr lang="en-US" dirty="0" smtClean="0"/>
              <a:t>Large files</a:t>
            </a:r>
          </a:p>
          <a:p>
            <a:pPr lvl="1"/>
            <a:r>
              <a:rPr lang="en-US" dirty="0"/>
              <a:t>Appropriate for sharing files with </a:t>
            </a:r>
            <a:r>
              <a:rPr lang="en-US" dirty="0" smtClean="0"/>
              <a:t>others</a:t>
            </a:r>
          </a:p>
          <a:p>
            <a:pPr lvl="1"/>
            <a:r>
              <a:rPr lang="en-US" dirty="0" smtClean="0"/>
              <a:t>THIS IS NOT APPROPRIATE FOR LONG TERM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F4056-9118-9A49-8EA1-59B389654B04}" type="datetime1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9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Transferring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Helvetica Neue"/>
              </a:rPr>
              <a:t>Globus is Research Computing’s preferred method of data transfer</a:t>
            </a:r>
          </a:p>
          <a:p>
            <a:r>
              <a:rPr lang="en-US" dirty="0">
                <a:cs typeface="Helvetica Neue"/>
              </a:rPr>
              <a:t>Designed with researchers in mind</a:t>
            </a:r>
          </a:p>
          <a:p>
            <a:r>
              <a:rPr lang="en-US" dirty="0">
                <a:cs typeface="Helvetica Neue"/>
              </a:rPr>
              <a:t>End points between computers make for </a:t>
            </a:r>
            <a:r>
              <a:rPr lang="en-US" dirty="0" smtClean="0">
                <a:cs typeface="Helvetica Neue"/>
              </a:rPr>
              <a:t>efficient </a:t>
            </a:r>
            <a:r>
              <a:rPr lang="en-US" dirty="0">
                <a:cs typeface="Helvetica Neue"/>
              </a:rPr>
              <a:t>data transfer with an easy to use interface</a:t>
            </a:r>
          </a:p>
          <a:p>
            <a:pPr lvl="1"/>
            <a:r>
              <a:rPr lang="en-US" dirty="0">
                <a:cs typeface="Helvetica Neue"/>
              </a:rPr>
              <a:t>Endpoints are different locations that data can be moved to/from</a:t>
            </a:r>
          </a:p>
          <a:p>
            <a:pPr lvl="1"/>
            <a:r>
              <a:rPr lang="en-US" dirty="0">
                <a:cs typeface="Helvetica Neue"/>
              </a:rPr>
              <a:t>Personal or multi-user</a:t>
            </a:r>
          </a:p>
          <a:p>
            <a:r>
              <a:rPr lang="en-US" dirty="0" err="1" smtClean="0">
                <a:cs typeface="Helvetica Neue"/>
              </a:rPr>
              <a:t>Rsync</a:t>
            </a:r>
            <a:r>
              <a:rPr lang="en-US" dirty="0" smtClean="0">
                <a:cs typeface="Helvetica Neue"/>
              </a:rPr>
              <a:t> and </a:t>
            </a:r>
            <a:r>
              <a:rPr lang="en-US" dirty="0" err="1" smtClean="0">
                <a:cs typeface="Helvetica Neue"/>
              </a:rPr>
              <a:t>sftp</a:t>
            </a:r>
            <a:r>
              <a:rPr lang="en-US" dirty="0" smtClean="0">
                <a:cs typeface="Helvetica Neue"/>
              </a:rPr>
              <a:t> through the login nodes is good for small transfers</a:t>
            </a:r>
            <a:endParaRPr lang="en-US" dirty="0">
              <a:cs typeface="Helvetica Neu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F87B-5DE4-7242-B926-81C627D286DE}" type="datetime1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74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Globus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Helvetica Neue"/>
              </a:rPr>
              <a:t>Create an account at </a:t>
            </a:r>
            <a:r>
              <a:rPr lang="en-US" dirty="0" err="1">
                <a:cs typeface="Helvetica Neue"/>
              </a:rPr>
              <a:t>Globus.org</a:t>
            </a:r>
            <a:endParaRPr lang="en-US" dirty="0">
              <a:cs typeface="Helvetica Neue"/>
            </a:endParaRPr>
          </a:p>
          <a:p>
            <a:r>
              <a:rPr lang="en-US" dirty="0">
                <a:cs typeface="Helvetica Neue"/>
              </a:rPr>
              <a:t>Make your personal computer an endpoint</a:t>
            </a:r>
          </a:p>
          <a:p>
            <a:r>
              <a:rPr lang="en-US" dirty="0">
                <a:cs typeface="Helvetica Neue"/>
              </a:rPr>
              <a:t>Transfer data</a:t>
            </a:r>
          </a:p>
          <a:p>
            <a:pPr marL="342900" lvl="1">
              <a:buClr>
                <a:schemeClr val="accent1"/>
              </a:buClr>
            </a:pPr>
            <a:r>
              <a:rPr lang="en-US" dirty="0" smtClean="0">
                <a:cs typeface="Helvetica Neue"/>
                <a:hlinkClick r:id="rId2"/>
              </a:rPr>
              <a:t>www.globus.org</a:t>
            </a:r>
            <a:endParaRPr lang="en-US" dirty="0" smtClean="0">
              <a:cs typeface="Helvetica Neue"/>
            </a:endParaRPr>
          </a:p>
          <a:p>
            <a:pPr marL="342900" lvl="1">
              <a:buClr>
                <a:schemeClr val="accent1"/>
              </a:buClr>
            </a:pPr>
            <a:endParaRPr lang="en-US" dirty="0">
              <a:cs typeface="Helvetica Neue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9689E-59C4-3149-BC30-04475534628F}" type="datetime1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47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Common software is available to everyone on the systems</a:t>
            </a:r>
          </a:p>
          <a:p>
            <a:r>
              <a:rPr lang="en-US" sz="2600" dirty="0" smtClean="0"/>
              <a:t>Can </a:t>
            </a:r>
            <a:r>
              <a:rPr lang="en-US" sz="2600" dirty="0"/>
              <a:t>install your own software</a:t>
            </a:r>
          </a:p>
          <a:p>
            <a:pPr lvl="1"/>
            <a:r>
              <a:rPr lang="en-US" sz="2600" dirty="0"/>
              <a:t>But you are responsible for support</a:t>
            </a:r>
          </a:p>
          <a:p>
            <a:pPr lvl="1"/>
            <a:r>
              <a:rPr lang="en-US" sz="2600" dirty="0"/>
              <a:t>We are happy to </a:t>
            </a:r>
            <a:r>
              <a:rPr lang="en-US" sz="2600" dirty="0" smtClean="0"/>
              <a:t>assist</a:t>
            </a:r>
          </a:p>
          <a:p>
            <a:r>
              <a:rPr lang="en-US" sz="2800" dirty="0" smtClean="0"/>
              <a:t>Research Computing uses modules to manage software</a:t>
            </a:r>
          </a:p>
          <a:p>
            <a:pPr lvl="1"/>
            <a:r>
              <a:rPr lang="en-US" sz="2600" dirty="0" smtClean="0"/>
              <a:t>You can load modules to prepare your environment for using software</a:t>
            </a:r>
          </a:p>
          <a:p>
            <a:pPr lvl="2"/>
            <a:r>
              <a:rPr lang="en-US" sz="2400" dirty="0" smtClean="0"/>
              <a:t>Set any environment variables</a:t>
            </a:r>
          </a:p>
          <a:p>
            <a:pPr lvl="2"/>
            <a:r>
              <a:rPr lang="en-US" sz="2400" dirty="0" smtClean="0"/>
              <a:t>Set environment so application can find appropriate libraries, etc.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0CB77-59E8-AA4B-8AF0-F960A2371B83}" type="datetime1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Important Things to Know About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modules might require a specific hierarchy to load</a:t>
            </a:r>
          </a:p>
          <a:p>
            <a:pPr lvl="1"/>
            <a:r>
              <a:rPr lang="en-US" dirty="0" smtClean="0"/>
              <a:t>For some modules, you may need to specify a specific version</a:t>
            </a:r>
          </a:p>
          <a:p>
            <a:pPr lvl="2"/>
            <a:r>
              <a:rPr lang="en-US" dirty="0" smtClean="0"/>
              <a:t>For example, 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</a:t>
            </a:r>
            <a:r>
              <a:rPr lang="en-US" b="1" smtClean="0">
                <a:latin typeface="Courier" charset="0"/>
                <a:ea typeface="Courier" charset="0"/>
                <a:cs typeface="Courier" charset="0"/>
              </a:rPr>
              <a:t>load R/3.3.0</a:t>
            </a:r>
            <a:endParaRPr lang="en-US" b="1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dirty="0" smtClean="0"/>
              <a:t>For other modules, you may be able to be more generic</a:t>
            </a:r>
          </a:p>
          <a:p>
            <a:pPr lvl="2"/>
            <a:r>
              <a:rPr lang="en-US" dirty="0" smtClean="0"/>
              <a:t>For example,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b="1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b="1" dirty="0" smtClean="0"/>
              <a:t> </a:t>
            </a:r>
          </a:p>
          <a:p>
            <a:r>
              <a:rPr lang="en-US" dirty="0" smtClean="0"/>
              <a:t>Some modules may require you to first load other modules that they depend on</a:t>
            </a:r>
          </a:p>
          <a:p>
            <a:r>
              <a:rPr lang="en-US" dirty="0" smtClean="0"/>
              <a:t>To find dependencies for a module, type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module spider &lt;package&gt;</a:t>
            </a:r>
          </a:p>
          <a:p>
            <a:r>
              <a:rPr lang="en-US" dirty="0" smtClean="0"/>
              <a:t>To </a:t>
            </a:r>
            <a:r>
              <a:rPr lang="en-US" dirty="0"/>
              <a:t>find out what software is available, you can type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avail</a:t>
            </a:r>
          </a:p>
          <a:p>
            <a:r>
              <a:rPr lang="en-US" dirty="0"/>
              <a:t>To set up your environment to use a software package, type </a:t>
            </a:r>
            <a:r>
              <a:rPr lang="en-US" b="1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&lt;package&gt;/&lt;version&gt;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1BB01-A22C-0E44-AE14-9BA42F328388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99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62" y="2499223"/>
            <a:ext cx="10922043" cy="1143000"/>
          </a:xfrm>
        </p:spPr>
        <p:txBody>
          <a:bodyPr/>
          <a:lstStyle/>
          <a:p>
            <a:pPr algn="ctr"/>
            <a:r>
              <a:rPr lang="en-US" dirty="0" smtClean="0"/>
              <a:t>Job Submission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E92D6-81C2-2349-8DFB-1F1A7DD82F92}" type="datetime1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Running Jobs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a “job”?</a:t>
            </a:r>
          </a:p>
          <a:p>
            <a:endParaRPr lang="en-US" dirty="0" smtClean="0"/>
          </a:p>
          <a:p>
            <a:r>
              <a:rPr lang="en-US" dirty="0" smtClean="0"/>
              <a:t>Interactive jobs</a:t>
            </a:r>
          </a:p>
          <a:p>
            <a:pPr lvl="1"/>
            <a:r>
              <a:rPr lang="en-US" dirty="0" smtClean="0"/>
              <a:t>Work interactively at the command line of a compute node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Batch jobs</a:t>
            </a:r>
          </a:p>
          <a:p>
            <a:pPr lvl="1"/>
            <a:r>
              <a:rPr lang="en-US" dirty="0" smtClean="0"/>
              <a:t>Submit job that will be executed when resources are available</a:t>
            </a:r>
          </a:p>
          <a:p>
            <a:pPr lvl="1"/>
            <a:r>
              <a:rPr lang="en-US" dirty="0" smtClean="0"/>
              <a:t>Create a text file containing information about the job</a:t>
            </a:r>
          </a:p>
          <a:p>
            <a:pPr lvl="1"/>
            <a:r>
              <a:rPr lang="en-US" dirty="0" smtClean="0"/>
              <a:t>Submit the job file to a queue</a:t>
            </a:r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A9D32-265E-194F-AF93-71B2043231E0}" type="datetime1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Job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 a supercomputer, jobs are scheduled rather than just run instantly at the command line</a:t>
            </a:r>
          </a:p>
          <a:p>
            <a:pPr lvl="1"/>
            <a:r>
              <a:rPr lang="en-US" dirty="0"/>
              <a:t>Shared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Jobs are put in a queue until resources are available</a:t>
            </a:r>
          </a:p>
          <a:p>
            <a:r>
              <a:rPr lang="en-US" dirty="0"/>
              <a:t>Need software that will distribute the jobs </a:t>
            </a:r>
            <a:r>
              <a:rPr lang="en-US" dirty="0" smtClean="0"/>
              <a:t>appropriately and </a:t>
            </a:r>
            <a:r>
              <a:rPr lang="en-US" dirty="0"/>
              <a:t>manage the </a:t>
            </a:r>
            <a:r>
              <a:rPr lang="en-US" dirty="0" smtClean="0"/>
              <a:t>resources</a:t>
            </a:r>
          </a:p>
          <a:p>
            <a:pPr lvl="1"/>
            <a:r>
              <a:rPr lang="en-US" dirty="0"/>
              <a:t>Simple Linux Utility for Resource Management (</a:t>
            </a:r>
            <a:r>
              <a:rPr lang="en-US" dirty="0" err="1"/>
              <a:t>Slurm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Keeps track of what nodes are busy/available, and what jobs are queued or running</a:t>
            </a:r>
          </a:p>
          <a:p>
            <a:pPr lvl="2"/>
            <a:r>
              <a:rPr lang="en-US" dirty="0"/>
              <a:t>Tells the resource manager when to run which job on the available resources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55D2-6E15-324D-A853-3288224DF348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72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Research Computing?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 services for researchers that include:</a:t>
            </a:r>
          </a:p>
          <a:p>
            <a:pPr lvl="1"/>
            <a:r>
              <a:rPr lang="en-US" dirty="0" smtClean="0"/>
              <a:t>Large scale computing</a:t>
            </a:r>
          </a:p>
          <a:p>
            <a:pPr lvl="1"/>
            <a:r>
              <a:rPr lang="en-US" dirty="0" smtClean="0"/>
              <a:t>Data storage</a:t>
            </a:r>
          </a:p>
          <a:p>
            <a:pPr lvl="1"/>
            <a:r>
              <a:rPr lang="en-US" dirty="0" smtClean="0"/>
              <a:t>High speed data transfer</a:t>
            </a:r>
          </a:p>
          <a:p>
            <a:pPr lvl="1"/>
            <a:r>
              <a:rPr lang="en-US" dirty="0" smtClean="0"/>
              <a:t>Data management support</a:t>
            </a:r>
          </a:p>
          <a:p>
            <a:pPr lvl="1"/>
            <a:r>
              <a:rPr lang="en-US" dirty="0" smtClean="0"/>
              <a:t>Consulting</a:t>
            </a:r>
          </a:p>
          <a:p>
            <a:pPr lvl="1"/>
            <a:r>
              <a:rPr lang="en-US" dirty="0" smtClean="0"/>
              <a:t>Training</a:t>
            </a:r>
          </a:p>
          <a:p>
            <a:endParaRPr lang="en-US" dirty="0"/>
          </a:p>
          <a:p>
            <a:r>
              <a:rPr lang="en-US" dirty="0" smtClean="0"/>
              <a:t>We are likely best known for:</a:t>
            </a:r>
          </a:p>
          <a:p>
            <a:pPr lvl="1"/>
            <a:r>
              <a:rPr lang="en-US" dirty="0" smtClean="0"/>
              <a:t>Janus/Summit</a:t>
            </a:r>
          </a:p>
          <a:p>
            <a:pPr lvl="1"/>
            <a:r>
              <a:rPr lang="en-US" dirty="0" err="1" smtClean="0"/>
              <a:t>PetaLibrary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F9B4AA-B499-8C4E-9B8E-811BDC42AB72}" type="datetime1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3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Partitions and ‘Quality of Services’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several ways to define where your job will run</a:t>
            </a:r>
          </a:p>
          <a:p>
            <a:r>
              <a:rPr lang="en-US" dirty="0" smtClean="0"/>
              <a:t>Partitions (basically a queue):</a:t>
            </a:r>
          </a:p>
          <a:p>
            <a:pPr lvl="1"/>
            <a:r>
              <a:rPr lang="en-US" dirty="0" smtClean="0"/>
              <a:t>Resources/hardware</a:t>
            </a:r>
          </a:p>
          <a:p>
            <a:r>
              <a:rPr lang="en-US" dirty="0" err="1" smtClean="0"/>
              <a:t>QoS</a:t>
            </a:r>
            <a:r>
              <a:rPr lang="en-US" dirty="0" smtClean="0">
                <a:sym typeface="Wingdings"/>
              </a:rPr>
              <a:t>:</a:t>
            </a:r>
            <a:endParaRPr lang="en-US" dirty="0" smtClean="0"/>
          </a:p>
          <a:p>
            <a:pPr lvl="1"/>
            <a:r>
              <a:rPr lang="en-US" dirty="0" smtClean="0"/>
              <a:t>Tells what the limits or characteristics of a job should be</a:t>
            </a:r>
          </a:p>
          <a:p>
            <a:pPr lvl="2"/>
            <a:r>
              <a:rPr lang="en-US" dirty="0" smtClean="0"/>
              <a:t>Maximum wall time</a:t>
            </a:r>
          </a:p>
          <a:p>
            <a:pPr lvl="2"/>
            <a:r>
              <a:rPr lang="en-US" dirty="0" smtClean="0"/>
              <a:t>Number of nodes</a:t>
            </a:r>
          </a:p>
          <a:p>
            <a:r>
              <a:rPr lang="en-US" dirty="0" smtClean="0"/>
              <a:t>One partition might have multiple </a:t>
            </a:r>
            <a:r>
              <a:rPr lang="en-US" dirty="0" err="1" smtClean="0"/>
              <a:t>QoS</a:t>
            </a:r>
            <a:endParaRPr lang="en-US" dirty="0"/>
          </a:p>
          <a:p>
            <a:r>
              <a:rPr lang="en-US" dirty="0" smtClean="0"/>
              <a:t>A </a:t>
            </a:r>
            <a:r>
              <a:rPr lang="en-US" dirty="0" err="1" smtClean="0"/>
              <a:t>QoS</a:t>
            </a:r>
            <a:r>
              <a:rPr lang="en-US" dirty="0" smtClean="0"/>
              <a:t> might exist on multiple partitions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7844-52C5-454C-91DA-DA641038CED4}" type="datetime1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5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 Partitions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DA3BF-08CB-8A4B-9523-EAB60681977A}" type="datetime1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548450"/>
              </p:ext>
            </p:extLst>
          </p:nvPr>
        </p:nvGraphicFramePr>
        <p:xfrm>
          <a:off x="2640014" y="1457979"/>
          <a:ext cx="6302083" cy="4687888"/>
        </p:xfrm>
        <a:graphic>
          <a:graphicData uri="http://schemas.openxmlformats.org/drawingml/2006/table">
            <a:tbl>
              <a:tblPr/>
              <a:tblGrid>
                <a:gridCol w="1325976"/>
                <a:gridCol w="1391832"/>
                <a:gridCol w="1170124"/>
                <a:gridCol w="1157807"/>
                <a:gridCol w="1256344"/>
              </a:tblGrid>
              <a:tr h="6183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Partition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# of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cores/node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GPUs/node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shas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General Compute (Haswell)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380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sgpu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GPU-enabled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effectively 4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436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smem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High-memory nodes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5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48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646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sknl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Phi (Knights Landing) </a:t>
                      </a: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nodes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lang="en-US" sz="170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68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640014" y="1551801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11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of Service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C1BB-C1E4-004E-B76B-8C60A87CB160}" type="datetime1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4991101" y="148988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x-none" altLang="x-none">
              <a:latin typeface="Arial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690112"/>
              </p:ext>
            </p:extLst>
          </p:nvPr>
        </p:nvGraphicFramePr>
        <p:xfrm>
          <a:off x="2358125" y="1314563"/>
          <a:ext cx="6663708" cy="5064946"/>
        </p:xfrm>
        <a:graphic>
          <a:graphicData uri="http://schemas.openxmlformats.org/drawingml/2006/table">
            <a:tbl>
              <a:tblPr/>
              <a:tblGrid>
                <a:gridCol w="1402063"/>
                <a:gridCol w="1471698"/>
                <a:gridCol w="1237268"/>
                <a:gridCol w="1224244"/>
                <a:gridCol w="1328435"/>
              </a:tblGrid>
              <a:tr h="60201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QoS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Description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Maxwall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 jobs/user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Max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nodes/user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05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normal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Default </a:t>
                      </a:r>
                      <a:r>
                        <a:rPr lang="en-US" sz="17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QoS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Derived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from partition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256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9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debug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quick turnaround when testing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H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1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32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9294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long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 jobs needing longer wall times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20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79124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condo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For groups</a:t>
                      </a:r>
                      <a:r>
                        <a:rPr lang="en-US" sz="1700" b="0" i="0" u="none" strike="noStrike" baseline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who have contributed to the Summit condo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7</a:t>
                      </a:r>
                      <a:r>
                        <a:rPr lang="en-US" sz="17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 D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charset="0"/>
                        </a:rPr>
                        <a:t>n/a</a:t>
                      </a:r>
                      <a:endParaRPr lang="en-US" sz="1700" dirty="0">
                        <a:effectLst/>
                      </a:endParaRPr>
                    </a:p>
                  </a:txBody>
                  <a:tcPr marL="43110" marR="43110" marT="43110" marB="4311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22044" cy="1143000"/>
          </a:xfrm>
        </p:spPr>
        <p:txBody>
          <a:bodyPr/>
          <a:lstStyle/>
          <a:p>
            <a:r>
              <a:rPr lang="en-US" dirty="0" smtClean="0"/>
              <a:t>Useful </a:t>
            </a:r>
            <a:r>
              <a:rPr lang="en-US" dirty="0" err="1" smtClean="0"/>
              <a:t>Slurm</a:t>
            </a:r>
            <a:r>
              <a:rPr lang="en-US" dirty="0" smtClean="0"/>
              <a:t> Commands - </a:t>
            </a:r>
            <a:r>
              <a:rPr lang="en-US" dirty="0" err="1" smtClean="0"/>
              <a:t>sbatch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sbatch</a:t>
            </a:r>
            <a:r>
              <a:rPr lang="en-US" dirty="0" smtClean="0"/>
              <a:t>:  submit a batch script to </a:t>
            </a:r>
            <a:r>
              <a:rPr lang="en-US" dirty="0" err="1" smtClean="0"/>
              <a:t>slurm</a:t>
            </a:r>
            <a:endParaRPr lang="en-US" dirty="0" smtClean="0"/>
          </a:p>
          <a:p>
            <a:r>
              <a:rPr lang="en-US" dirty="0" smtClean="0"/>
              <a:t>You can use a bunch of flag options in a batch script or on the command line</a:t>
            </a:r>
          </a:p>
          <a:p>
            <a:r>
              <a:rPr lang="en-US" dirty="0" smtClean="0"/>
              <a:t>Useful to put in script so have for future use</a:t>
            </a:r>
          </a:p>
          <a:p>
            <a:endParaRPr lang="en-US" dirty="0"/>
          </a:p>
          <a:p>
            <a:r>
              <a:rPr lang="en-US" dirty="0" smtClean="0"/>
              <a:t>Example:</a:t>
            </a:r>
            <a:endParaRPr lang="en-US" dirty="0"/>
          </a:p>
          <a:p>
            <a:pPr marL="11430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test.sh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dirty="0" smtClean="0"/>
              <a:t>OR</a:t>
            </a:r>
          </a:p>
          <a:p>
            <a:pPr marL="114300" indent="0">
              <a:buNone/>
            </a:pP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--partition=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shas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test.py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17083-DB9E-DF40-9FF1-3C3BBD3126F3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124475" y="5838031"/>
            <a:ext cx="3904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sbatch.html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7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SBATCH Options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5725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#SBATCH &lt;options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&gt;   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sbatch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&lt;options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marL="85725" indent="0">
              <a:buNone/>
            </a:pPr>
            <a:endParaRPr lang="en-US" dirty="0" smtClean="0"/>
          </a:p>
          <a:p>
            <a:r>
              <a:rPr lang="en-US" dirty="0" smtClean="0"/>
              <a:t>Allocation:	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--account=&lt;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account_no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dirty="0" smtClean="0"/>
              <a:t>Partition:	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--partition=&lt;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partition_name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dirty="0" smtClean="0"/>
              <a:t>Sending emails: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--mail-type=&lt;type&gt;</a:t>
            </a:r>
          </a:p>
          <a:p>
            <a:r>
              <a:rPr lang="en-US" dirty="0" smtClean="0"/>
              <a:t>Email address: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--mail-user=&lt;user&gt;</a:t>
            </a:r>
          </a:p>
          <a:p>
            <a:r>
              <a:rPr lang="en-US" dirty="0" smtClean="0"/>
              <a:t>Number of nodes:	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--nodes=&lt;nodes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dirty="0">
                <a:latin typeface="Helvetica Neue" charset="0"/>
                <a:ea typeface="Helvetica Neue" charset="0"/>
                <a:cs typeface="Helvetica Neue" charset="0"/>
              </a:rPr>
              <a:t>Number of tasks:  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ntasks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=&lt;processes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&gt;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/>
              <a:t>Quality of service: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=&lt;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r>
              <a:rPr lang="en-US" dirty="0" smtClean="0"/>
              <a:t>Reservation: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--reservation=&lt;name&gt;</a:t>
            </a:r>
          </a:p>
          <a:p>
            <a:r>
              <a:rPr lang="en-US" dirty="0" smtClean="0"/>
              <a:t>Wall time:	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--time=&lt;wall time&gt;</a:t>
            </a:r>
          </a:p>
          <a:p>
            <a:r>
              <a:rPr lang="en-US" dirty="0" smtClean="0"/>
              <a:t>Job Name:		</a:t>
            </a: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--job-name=&lt;jobname&gt;</a:t>
            </a:r>
          </a:p>
          <a:p>
            <a:endParaRPr lang="en-US" sz="1650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sz="1650" dirty="0">
                <a:latin typeface="Helvetica Neue" charset="0"/>
                <a:ea typeface="Helvetica Neue" charset="0"/>
                <a:cs typeface="Helvetica Neue" charset="0"/>
              </a:rPr>
              <a:t>FYI:  You do NOT actually type &lt;&gt; above – this designates something specific you as a user must enter about your job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62F58-FDE1-BA4D-BB8C-2264A72B5428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27470" y="941506"/>
            <a:ext cx="29760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http://</a:t>
            </a:r>
            <a:r>
              <a:rPr lang="en-US" sz="1350" dirty="0" err="1"/>
              <a:t>slurm.schedmd.com</a:t>
            </a:r>
            <a:r>
              <a:rPr lang="en-US" sz="1350" dirty="0"/>
              <a:t>/</a:t>
            </a:r>
            <a:r>
              <a:rPr lang="en-US" sz="1350" dirty="0" err="1"/>
              <a:t>sbatch.html</a:t>
            </a:r>
            <a:endParaRPr lang="en-US" sz="135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75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on Summit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sure you load the appropriate </a:t>
            </a:r>
            <a:r>
              <a:rPr lang="en-US" dirty="0" err="1" smtClean="0"/>
              <a:t>slurm</a:t>
            </a:r>
            <a:r>
              <a:rPr lang="en-US" dirty="0" smtClean="0"/>
              <a:t> module</a:t>
            </a: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/summit</a:t>
            </a:r>
          </a:p>
          <a:p>
            <a:pPr marL="114300" indent="0">
              <a:buNone/>
            </a:pP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After you run this command you can run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sbatch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to submit jobs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10C4-F61A-344B-ACB4-6FFCD098ACFF}" type="datetime1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3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Blanca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you are a Blanca user, you need an RC account, but not an allocation</a:t>
            </a:r>
          </a:p>
          <a:p>
            <a:r>
              <a:rPr lang="en-US" dirty="0" smtClean="0"/>
              <a:t>To run jobs as a Blanca user, once you’ve logged into a login node, load the Blanca </a:t>
            </a:r>
            <a:r>
              <a:rPr lang="en-US" dirty="0" err="1" smtClean="0"/>
              <a:t>slurm</a:t>
            </a:r>
            <a:r>
              <a:rPr lang="en-US" dirty="0" smtClean="0"/>
              <a:t> module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blanca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Use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--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blanca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mtClean="0">
                <a:latin typeface="Courier" charset="0"/>
                <a:ea typeface="Courier" charset="0"/>
                <a:cs typeface="Courier" charset="0"/>
              </a:rPr>
              <a:t>&lt;group-identifier&gt;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for high priority access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    --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blanca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for low-priority access</a:t>
            </a:r>
          </a:p>
          <a:p>
            <a:endParaRPr lang="en-US" dirty="0" smtClean="0"/>
          </a:p>
          <a:p>
            <a:r>
              <a:rPr lang="en-US" dirty="0" smtClean="0"/>
              <a:t>Only certain users have access to Blanca – paid service</a:t>
            </a:r>
          </a:p>
          <a:p>
            <a:r>
              <a:rPr lang="en-US" dirty="0" smtClean="0"/>
              <a:t>If you are unsure, you can ask your advisor or RC</a:t>
            </a:r>
          </a:p>
          <a:p>
            <a:pPr lvl="1"/>
            <a:r>
              <a:rPr lang="en-US" dirty="0" smtClean="0"/>
              <a:t>But likely if you are unsure you don’t have access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94695-4FE4-B74D-9FEF-603C469ABA33}" type="datetime1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7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PetaLibrary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access the </a:t>
            </a:r>
            <a:r>
              <a:rPr lang="en-US" dirty="0" err="1" smtClean="0"/>
              <a:t>PetaLibrary</a:t>
            </a:r>
            <a:r>
              <a:rPr lang="en-US" dirty="0" smtClean="0"/>
              <a:t>, you login in to one our RC’s login nodes as normal</a:t>
            </a:r>
          </a:p>
          <a:p>
            <a:r>
              <a:rPr lang="en-US" dirty="0" smtClean="0"/>
              <a:t>Then you cd to either /work/&lt;</a:t>
            </a:r>
            <a:r>
              <a:rPr lang="en-US" dirty="0" err="1" smtClean="0"/>
              <a:t>groupname</a:t>
            </a:r>
            <a:r>
              <a:rPr lang="en-US" dirty="0" smtClean="0"/>
              <a:t>&gt; or /archive/&lt;</a:t>
            </a:r>
            <a:r>
              <a:rPr lang="en-US" dirty="0" err="1" smtClean="0"/>
              <a:t>groupname</a:t>
            </a:r>
            <a:r>
              <a:rPr lang="en-US" dirty="0" smtClean="0"/>
              <a:t>&gt;, depending on your </a:t>
            </a:r>
            <a:r>
              <a:rPr lang="en-US" dirty="0" err="1" smtClean="0"/>
              <a:t>PetaLibrary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groupname</a:t>
            </a:r>
            <a:r>
              <a:rPr lang="en-US" dirty="0" smtClean="0"/>
              <a:t>&gt; is the name set for your group when you set up the </a:t>
            </a:r>
            <a:r>
              <a:rPr lang="en-US" dirty="0" err="1" smtClean="0"/>
              <a:t>PetaLibrary</a:t>
            </a:r>
            <a:r>
              <a:rPr lang="en-US" dirty="0" smtClean="0"/>
              <a:t> service</a:t>
            </a:r>
          </a:p>
          <a:p>
            <a:pPr lvl="1"/>
            <a:r>
              <a:rPr lang="en-US" dirty="0" smtClean="0"/>
              <a:t>You do not include the &lt;&gt;</a:t>
            </a:r>
          </a:p>
          <a:p>
            <a:r>
              <a:rPr lang="en-US" dirty="0"/>
              <a:t>Only certain users have access to </a:t>
            </a:r>
            <a:r>
              <a:rPr lang="en-US" dirty="0" err="1" smtClean="0"/>
              <a:t>PetaLibrary</a:t>
            </a:r>
            <a:r>
              <a:rPr lang="en-US" dirty="0" smtClean="0"/>
              <a:t> </a:t>
            </a:r>
            <a:r>
              <a:rPr lang="en-US" dirty="0"/>
              <a:t>– paid service</a:t>
            </a:r>
          </a:p>
          <a:p>
            <a:r>
              <a:rPr lang="en-US" dirty="0"/>
              <a:t>If you are unsure, you can ask your advisor or RC</a:t>
            </a:r>
          </a:p>
          <a:p>
            <a:pPr lvl="1"/>
            <a:r>
              <a:rPr lang="en-US" dirty="0"/>
              <a:t>But likely if you are unsure you don’t have access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D7857-83C0-944C-808D-7EBD666BA1C5}" type="datetime1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8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98898"/>
            <a:ext cx="8191532" cy="1143000"/>
          </a:xfrm>
        </p:spPr>
        <p:txBody>
          <a:bodyPr/>
          <a:lstStyle/>
          <a:p>
            <a:pPr algn="ctr"/>
            <a:r>
              <a:rPr lang="en-US" dirty="0" smtClean="0"/>
              <a:t>Practice Examples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1EC55-3BF6-B94A-A8A8-ECF9B2E6E6A5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Submit Your First Job!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run the Unix “hostname” command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will be submitted from a bash script named </a:t>
            </a:r>
            <a:r>
              <a:rPr lang="en-US" dirty="0" err="1" smtClean="0"/>
              <a:t>hostname_summit.sh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The 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 will request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from the debug QOS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on the </a:t>
            </a:r>
            <a:r>
              <a:rPr lang="en-US" dirty="0" err="1" smtClean="0"/>
              <a:t>shas</a:t>
            </a:r>
            <a:r>
              <a:rPr lang="en-US" dirty="0" smtClean="0"/>
              <a:t> partition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15D87-D865-834D-8095-85B47E5D857D}" type="datetime1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5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I Use Summit For?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Research Computing is more than just Summit</a:t>
            </a:r>
          </a:p>
          <a:p>
            <a:r>
              <a:rPr lang="en-US" dirty="0" smtClean="0"/>
              <a:t>But it is what we are most known for</a:t>
            </a:r>
          </a:p>
          <a:p>
            <a:endParaRPr lang="en-US" dirty="0"/>
          </a:p>
          <a:p>
            <a:r>
              <a:rPr lang="en-US" dirty="0" smtClean="0"/>
              <a:t>So what would you use Summit For?</a:t>
            </a:r>
          </a:p>
          <a:p>
            <a:pPr lvl="1"/>
            <a:r>
              <a:rPr lang="en-US" dirty="0" smtClean="0"/>
              <a:t>Solving large problems that require more:</a:t>
            </a:r>
          </a:p>
          <a:p>
            <a:pPr lvl="2"/>
            <a:r>
              <a:rPr lang="en-US" dirty="0" smtClean="0"/>
              <a:t>Memory than you have on your personal computer</a:t>
            </a:r>
          </a:p>
          <a:p>
            <a:pPr lvl="2"/>
            <a:r>
              <a:rPr lang="en-US" dirty="0" smtClean="0"/>
              <a:t>Cores/nodes/power than you have on your personal computer</a:t>
            </a:r>
          </a:p>
          <a:p>
            <a:pPr lvl="1"/>
            <a:r>
              <a:rPr lang="en-US" dirty="0" smtClean="0"/>
              <a:t>Large visualization jobs</a:t>
            </a:r>
          </a:p>
          <a:p>
            <a:pPr lvl="1"/>
            <a:r>
              <a:rPr lang="en-US" dirty="0" smtClean="0"/>
              <a:t>High memory jobs</a:t>
            </a:r>
          </a:p>
          <a:p>
            <a:r>
              <a:rPr lang="en-US" dirty="0" smtClean="0"/>
              <a:t>Not a place for:</a:t>
            </a:r>
          </a:p>
          <a:p>
            <a:pPr lvl="1"/>
            <a:r>
              <a:rPr lang="en-US" dirty="0" smtClean="0"/>
              <a:t>Large data storage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FD4B1-436B-5B42-B797-4F45D1B6B6A9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37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616011"/>
          </a:xfrm>
        </p:spPr>
        <p:txBody>
          <a:bodyPr/>
          <a:lstStyle/>
          <a:p>
            <a:r>
              <a:rPr lang="en-US" dirty="0" err="1" smtClean="0"/>
              <a:t>Hostname_summit.sh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009403"/>
            <a:ext cx="10922042" cy="544158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#!/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bin/bash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--nodes=1             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Number of requested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--time=0:01:00        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Max wall time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=debug           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Specify debug QOS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Specify Summit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--output=hostname_%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Rename standard output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file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hostname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0BA27-C1AA-FC4E-A90D-29775570A7B1}" type="datetime1">
              <a:rPr lang="en-US" smtClean="0"/>
              <a:t>12/15/17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6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600200"/>
            <a:ext cx="10028894" cy="4688490"/>
          </a:xfrm>
        </p:spPr>
        <p:txBody>
          <a:bodyPr>
            <a:normAutofit/>
          </a:bodyPr>
          <a:lstStyle/>
          <a:p>
            <a:r>
              <a:rPr lang="en-US" dirty="0" smtClean="0"/>
              <a:t>Load up the </a:t>
            </a:r>
            <a:r>
              <a:rPr lang="en-US" dirty="0" err="1" smtClean="0"/>
              <a:t>slurm</a:t>
            </a:r>
            <a:r>
              <a:rPr lang="en-US" dirty="0" smtClean="0"/>
              <a:t> module</a:t>
            </a:r>
          </a:p>
          <a:p>
            <a:pPr marL="11430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  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/summit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endParaRPr lang="en-US" dirty="0" smtClean="0"/>
          </a:p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Submit </a:t>
            </a:r>
            <a:r>
              <a:rPr lang="en-US" dirty="0"/>
              <a:t>the job:</a:t>
            </a:r>
          </a:p>
          <a:p>
            <a:pPr marL="411480" lvl="1" indent="0">
              <a:buNone/>
            </a:pP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s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batch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hostname_summit.sh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41148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Check output</a:t>
            </a:r>
            <a:endParaRPr lang="en-US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C32F-4FDD-1845-9DAD-BF783B30F4EA}" type="datetime1">
              <a:rPr lang="en-US" smtClean="0"/>
              <a:t>12/15/17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88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Another </a:t>
            </a:r>
            <a:r>
              <a:rPr lang="en-US" dirty="0" err="1" smtClean="0"/>
              <a:t>slurm</a:t>
            </a:r>
            <a:r>
              <a:rPr lang="en-US" dirty="0" smtClean="0"/>
              <a:t> 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/>
              <a:t>squeue</a:t>
            </a:r>
            <a:endParaRPr lang="en-US" b="1" dirty="0" smtClean="0"/>
          </a:p>
          <a:p>
            <a:pPr lvl="1"/>
            <a:r>
              <a:rPr lang="en-US" dirty="0" smtClean="0"/>
              <a:t>View information about jobs located in the </a:t>
            </a:r>
            <a:r>
              <a:rPr lang="en-US" dirty="0" err="1" smtClean="0"/>
              <a:t>slurm</a:t>
            </a:r>
            <a:r>
              <a:rPr lang="en-US" dirty="0" smtClean="0"/>
              <a:t> scheduling queue</a:t>
            </a:r>
          </a:p>
          <a:p>
            <a:r>
              <a:rPr lang="en-US" dirty="0" smtClean="0"/>
              <a:t>OPTIONS:</a:t>
            </a:r>
          </a:p>
          <a:p>
            <a:pPr lvl="1"/>
            <a:r>
              <a:rPr lang="en-US" dirty="0" smtClean="0"/>
              <a:t>User: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-u 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user_list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pPr lvl="1"/>
            <a:r>
              <a:rPr lang="en-US" dirty="0" smtClean="0"/>
              <a:t>Queues: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--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=&lt;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qos_list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EXAMPLE:</a:t>
            </a:r>
          </a:p>
          <a:p>
            <a:pPr marL="11430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err="1">
                <a:latin typeface="Courier New" charset="0"/>
                <a:ea typeface="Courier New" charset="0"/>
                <a:cs typeface="Courier New" charset="0"/>
              </a:rPr>
              <a:t>squeue</a:t>
            </a: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–-</a:t>
            </a:r>
            <a:r>
              <a:rPr lang="en-US" sz="2200" dirty="0" err="1" smtClean="0">
                <a:latin typeface="Courier New" charset="0"/>
                <a:ea typeface="Courier New" charset="0"/>
                <a:cs typeface="Courier New" charset="0"/>
              </a:rPr>
              <a:t>qos</a:t>
            </a:r>
            <a:r>
              <a:rPr lang="en-US" sz="2200" dirty="0" smtClean="0">
                <a:latin typeface="Courier New" charset="0"/>
                <a:ea typeface="Courier New" charset="0"/>
                <a:cs typeface="Courier New" charset="0"/>
              </a:rPr>
              <a:t>=debug</a:t>
            </a:r>
            <a:endParaRPr lang="en-US" sz="2200" dirty="0">
              <a:latin typeface="Courier New" charset="0"/>
              <a:ea typeface="Courier New" charset="0"/>
              <a:cs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93D67-D80B-D341-95C2-D8FD019BB686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10668" y="5838031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squeue.html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274638"/>
            <a:ext cx="9585878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197736"/>
            <a:ext cx="9585879" cy="5090955"/>
          </a:xfrm>
        </p:spPr>
        <p:txBody>
          <a:bodyPr>
            <a:normAutofit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should run first the </a:t>
            </a:r>
            <a:r>
              <a:rPr lang="en-US" dirty="0" err="1" smtClean="0"/>
              <a:t>whoami</a:t>
            </a:r>
            <a:r>
              <a:rPr lang="en-US" dirty="0" smtClean="0"/>
              <a:t> command, then the Unix “sleep” command for 30 seconds, then the hostname command</a:t>
            </a:r>
          </a:p>
          <a:p>
            <a:pPr lvl="1"/>
            <a:r>
              <a:rPr lang="en-US" dirty="0" smtClean="0"/>
              <a:t>Syntax for these Unix commands are below:</a:t>
            </a:r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lvl="1"/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14300" indent="0">
              <a:buNone/>
            </a:pPr>
            <a:r>
              <a:rPr lang="de-DE" sz="2000" dirty="0" err="1">
                <a:latin typeface="Courier" charset="0"/>
                <a:ea typeface="Courier" charset="0"/>
                <a:cs typeface="Courier" charset="0"/>
              </a:rPr>
              <a:t>whoami</a:t>
            </a:r>
            <a:endParaRPr lang="de-DE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de-DE" sz="2000" dirty="0" err="1">
                <a:latin typeface="Courier" charset="0"/>
                <a:ea typeface="Courier" charset="0"/>
                <a:cs typeface="Courier" charset="0"/>
              </a:rPr>
              <a:t>sleep</a:t>
            </a:r>
            <a:r>
              <a:rPr lang="de-DE" sz="2000" dirty="0">
                <a:latin typeface="Courier" charset="0"/>
                <a:ea typeface="Courier" charset="0"/>
                <a:cs typeface="Courier" charset="0"/>
              </a:rPr>
              <a:t> 30</a:t>
            </a:r>
          </a:p>
          <a:p>
            <a:pPr marL="114300" indent="0">
              <a:buNone/>
            </a:pPr>
            <a:r>
              <a:rPr lang="de-DE" sz="2000" dirty="0" err="1">
                <a:latin typeface="Courier" charset="0"/>
                <a:ea typeface="Courier" charset="0"/>
                <a:cs typeface="Courier" charset="0"/>
              </a:rPr>
              <a:t>hostname</a:t>
            </a:r>
            <a:endParaRPr lang="en-US" sz="19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>
              <a:latin typeface="Helvetica Neue" charset="0"/>
              <a:ea typeface="Helvetica Neue" charset="0"/>
              <a:cs typeface="Helvetica Neue" charset="0"/>
            </a:endParaRPr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447B6-DA76-2941-9271-7615FCF773C3}" type="datetime1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10668" y="5838031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squeue.html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2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854" y="274638"/>
            <a:ext cx="9585878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197736"/>
            <a:ext cx="11098465" cy="5090955"/>
          </a:xfrm>
        </p:spPr>
        <p:txBody>
          <a:bodyPr>
            <a:normAutofit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job will be submitted from a bash script named </a:t>
            </a:r>
            <a:r>
              <a:rPr lang="en-US" dirty="0" err="1" smtClean="0"/>
              <a:t>sleep.sh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Request a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the job from the normal QOS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Run the job from the Summit </a:t>
            </a:r>
            <a:r>
              <a:rPr lang="en-US" dirty="0" err="1" smtClean="0"/>
              <a:t>haswell</a:t>
            </a:r>
            <a:r>
              <a:rPr lang="en-US" dirty="0" smtClean="0"/>
              <a:t> partition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Name your job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sleep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Email yourself the results at the end of the job run</a:t>
            </a:r>
          </a:p>
          <a:p>
            <a:pPr lvl="1"/>
            <a:r>
              <a:rPr lang="en-US" dirty="0" smtClean="0"/>
              <a:t>Hint:  Requires two SBATCH options to do this – see link at top of this slide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2C89D-A2C7-BC4F-80C2-CF46C745D9C4}" type="datetime1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7793899" y="112340"/>
            <a:ext cx="3977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slurm.schedmd.com</a:t>
            </a:r>
            <a:r>
              <a:rPr lang="en-US" dirty="0"/>
              <a:t>/</a:t>
            </a:r>
            <a:r>
              <a:rPr lang="en-US" dirty="0" err="1"/>
              <a:t>squeue.html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556635"/>
          </a:xfrm>
        </p:spPr>
        <p:txBody>
          <a:bodyPr/>
          <a:lstStyle/>
          <a:p>
            <a:r>
              <a:rPr lang="en-US" smtClean="0"/>
              <a:t>Sleep.sh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009403"/>
            <a:ext cx="11301350" cy="5146698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--nodes=1                               # Number of requested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--time=0:01:00                          # Max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=normal                            # Specify normal QOS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         # Specify Summit GPU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--output=sleep_%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                  # Rename standard output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file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SBATCH --job-name=sleep                        # Job submission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--mail-type=end                         # Email you when the job ends 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###SBATCH --mail-user=&lt;user&gt;@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colorado.edu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     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Email address to send to      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purge</a:t>
            </a: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 smtClean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whoami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sleep 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30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hostname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ED0D2-C1DA-5148-BCD1-FD0E375E4368}" type="datetime1">
              <a:rPr lang="en-US" smtClean="0"/>
              <a:t>12/15/17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39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an external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run a </a:t>
            </a:r>
            <a:r>
              <a:rPr lang="en-US" dirty="0" err="1" smtClean="0"/>
              <a:t>Matlab</a:t>
            </a:r>
            <a:r>
              <a:rPr lang="en-US" dirty="0" smtClean="0"/>
              <a:t> program</a:t>
            </a:r>
          </a:p>
          <a:p>
            <a:r>
              <a:rPr lang="en-US" dirty="0" smtClean="0"/>
              <a:t>We will run </a:t>
            </a:r>
            <a:r>
              <a:rPr lang="en-US" smtClean="0"/>
              <a:t>the bash </a:t>
            </a:r>
            <a:r>
              <a:rPr lang="en-US" dirty="0" smtClean="0"/>
              <a:t>script </a:t>
            </a:r>
            <a:r>
              <a:rPr lang="en-US" dirty="0" err="1" smtClean="0"/>
              <a:t>matlab.sh</a:t>
            </a:r>
            <a:endParaRPr lang="en-US" dirty="0" smtClean="0"/>
          </a:p>
          <a:p>
            <a:r>
              <a:rPr lang="en-US" dirty="0" smtClean="0"/>
              <a:t>This script calls and runs </a:t>
            </a:r>
            <a:r>
              <a:rPr lang="en-US" dirty="0" err="1" smtClean="0"/>
              <a:t>matlab_tic.m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76822-42A8-164F-A773-7C6D2A6A81DB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0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script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600200"/>
            <a:ext cx="10028894" cy="468849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dirty="0"/>
          </a:p>
          <a:p>
            <a:r>
              <a:rPr lang="en-US" dirty="0" smtClean="0"/>
              <a:t>Submit </a:t>
            </a:r>
            <a:r>
              <a:rPr lang="en-US" dirty="0"/>
              <a:t>the job:</a:t>
            </a:r>
          </a:p>
          <a:p>
            <a:pPr marL="411480" lvl="1" indent="0">
              <a:buNone/>
            </a:pP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batch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matlab.sh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/>
              <a:t>Check output</a:t>
            </a:r>
            <a:endParaRPr lang="en-US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333A5-8F5B-BA46-B1A8-D091CAAF002B}" type="datetime1">
              <a:rPr lang="en-US" smtClean="0"/>
              <a:t>12/15/17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5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22043" cy="378505"/>
          </a:xfrm>
        </p:spPr>
        <p:txBody>
          <a:bodyPr/>
          <a:lstStyle/>
          <a:p>
            <a:r>
              <a:rPr lang="en-US" smtClean="0"/>
              <a:t>Matlab.sh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866899"/>
            <a:ext cx="10922042" cy="5421791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--nodes=1                       # Number of requested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--time=0:02:00                  # Max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=debug                     # Specify debug QOS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       # Specify Summit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output=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_%</a:t>
            </a: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         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Output file name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purge all existing modules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 Load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module</a:t>
            </a: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2000" dirty="0">
                <a:latin typeface="Courier" charset="0"/>
                <a:ea typeface="Courier" charset="0"/>
                <a:cs typeface="Courier" charset="0"/>
              </a:rPr>
            </a:br>
            <a:endParaRPr lang="en-US" sz="20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# Run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without a GUI</a:t>
            </a:r>
          </a:p>
          <a:p>
            <a:pPr marL="114300" indent="0">
              <a:buNone/>
            </a:pPr>
            <a:r>
              <a:rPr lang="en-US" sz="2000" dirty="0" err="1" smtClean="0">
                <a:latin typeface="Courier" charset="0"/>
                <a:ea typeface="Courier" charset="0"/>
                <a:cs typeface="Courier" charset="0"/>
              </a:rPr>
              <a:t>matlab</a:t>
            </a:r>
            <a:r>
              <a:rPr lang="en-US" sz="20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nodisplay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nodesktop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 -r "clear; </a:t>
            </a:r>
            <a:r>
              <a:rPr lang="en-US" sz="2000" dirty="0" err="1">
                <a:latin typeface="Courier" charset="0"/>
                <a:ea typeface="Courier" charset="0"/>
                <a:cs typeface="Courier" charset="0"/>
              </a:rPr>
              <a:t>matlab_tic</a:t>
            </a:r>
            <a:r>
              <a:rPr lang="en-US" sz="2000" dirty="0">
                <a:latin typeface="Courier" charset="0"/>
                <a:ea typeface="Courier" charset="0"/>
                <a:cs typeface="Courier" charset="0"/>
              </a:rPr>
              <a:t>;"</a:t>
            </a:r>
          </a:p>
          <a:p>
            <a:pPr marL="114300" indent="0">
              <a:buNone/>
            </a:pPr>
            <a:endParaRPr lang="en-US" sz="1900" dirty="0">
              <a:latin typeface="Courier New" charset="0"/>
              <a:ea typeface="Courier New" charset="0"/>
              <a:cs typeface="Courier New" charset="0"/>
            </a:endParaRPr>
          </a:p>
          <a:p>
            <a:pPr marL="411480" lvl="1" indent="0">
              <a:buNone/>
            </a:pPr>
            <a:endParaRPr lang="en-US" dirty="0" smtClean="0"/>
          </a:p>
          <a:p>
            <a:pPr marL="411480" lvl="1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9C334-26D2-F346-A763-FB59B0897930}" type="datetime1">
              <a:rPr lang="en-US" smtClean="0"/>
              <a:t>12/15/17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0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94" y="274638"/>
            <a:ext cx="9517638" cy="760800"/>
          </a:xfrm>
        </p:spPr>
        <p:txBody>
          <a:bodyPr/>
          <a:lstStyle/>
          <a:p>
            <a:r>
              <a:rPr lang="en-US" dirty="0" smtClean="0"/>
              <a:t>Your 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093" y="1197736"/>
            <a:ext cx="11452145" cy="509095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Submit a </a:t>
            </a:r>
            <a:r>
              <a:rPr lang="en-US" dirty="0" err="1" smtClean="0"/>
              <a:t>slurm</a:t>
            </a:r>
            <a:r>
              <a:rPr lang="en-US" dirty="0" smtClean="0"/>
              <a:t> job with the following instructions:</a:t>
            </a:r>
          </a:p>
          <a:p>
            <a:endParaRPr lang="en-US" dirty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an R program called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R_program.R</a:t>
            </a:r>
            <a:r>
              <a:rPr lang="en-US" dirty="0" smtClean="0"/>
              <a:t> that creates a vector called “planets” and then list the planets in the vector</a:t>
            </a:r>
          </a:p>
          <a:p>
            <a:pPr lvl="1"/>
            <a:r>
              <a:rPr lang="en-US" dirty="0" smtClean="0"/>
              <a:t>Syntax: 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planets -&gt;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planets &lt;- c("Mercury", "Venus", "Earth", "Mars", "Jupiter", "Saturn", "Uranus", "Neptune", "Pluto")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Print off the vector</a:t>
            </a:r>
          </a:p>
          <a:p>
            <a:pPr lvl="1"/>
            <a:r>
              <a:rPr lang="en-US" dirty="0" smtClean="0"/>
              <a:t>Syntax: 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planets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a bash script called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R_code.sh</a:t>
            </a:r>
            <a:r>
              <a:rPr lang="en-US" dirty="0" smtClean="0"/>
              <a:t> that runs the R script</a:t>
            </a:r>
          </a:p>
          <a:p>
            <a:pPr lvl="1"/>
            <a:r>
              <a:rPr lang="en-US" dirty="0" smtClean="0"/>
              <a:t>Syntax: 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Rscript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R_program.R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</a:t>
            </a:r>
            <a:r>
              <a:rPr lang="en-US" dirty="0"/>
              <a:t>job will run on 1 </a:t>
            </a:r>
            <a:r>
              <a:rPr lang="en-US" dirty="0" smtClean="0"/>
              <a:t>node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We will request a 1 minute wall time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Specify the debug QOS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/>
              <a:t>Specify the </a:t>
            </a:r>
            <a:r>
              <a:rPr lang="en-US" dirty="0" err="1"/>
              <a:t>shas</a:t>
            </a:r>
            <a:r>
              <a:rPr lang="en-US" dirty="0"/>
              <a:t> partition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The output will be put in a file called R_code_%</a:t>
            </a:r>
            <a:r>
              <a:rPr lang="en-US" dirty="0" err="1" smtClean="0"/>
              <a:t>j.out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Don’t forget to load the R module!  </a:t>
            </a:r>
            <a:endParaRPr lang="en-US" dirty="0"/>
          </a:p>
          <a:p>
            <a:pPr marL="114300" indent="0">
              <a:buNone/>
            </a:pP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91325-9FAD-3B48-ABBB-A2878079FE51}" type="datetime1">
              <a:rPr lang="en-US" smtClean="0"/>
              <a:t>12/15/17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78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ahoma" charset="0"/>
                <a:ea typeface="ＭＳ Ｐゴシック" charset="0"/>
                <a:cs typeface="ＭＳ Ｐゴシック" charset="0"/>
              </a:rPr>
              <a:t>Hardware - Summit Supercomputer</a:t>
            </a:r>
            <a:endParaRPr lang="en-US" dirty="0">
              <a:latin typeface="Tahoma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19326"/>
            <a:ext cx="6665687" cy="505809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475 compute nodes (Intel Xeon Haswell)</a:t>
            </a:r>
          </a:p>
          <a:p>
            <a:pPr>
              <a:defRPr/>
            </a:pPr>
            <a:r>
              <a:rPr lang="en-US" sz="2800" dirty="0"/>
              <a:t>24 cores per node</a:t>
            </a:r>
          </a:p>
          <a:p>
            <a:pPr>
              <a:defRPr/>
            </a:pPr>
            <a:r>
              <a:rPr lang="en-US" sz="2800" dirty="0"/>
              <a:t>11,400 total cores</a:t>
            </a:r>
          </a:p>
          <a:p>
            <a:pPr>
              <a:defRPr/>
            </a:pPr>
            <a:r>
              <a:rPr lang="en-US" sz="2800" dirty="0"/>
              <a:t>Omni-Path network</a:t>
            </a:r>
          </a:p>
          <a:p>
            <a:pPr>
              <a:defRPr/>
            </a:pPr>
            <a:r>
              <a:rPr lang="en-US" sz="2800" dirty="0"/>
              <a:t>1.2 PB scratch storage</a:t>
            </a:r>
          </a:p>
          <a:p>
            <a:pPr>
              <a:defRPr/>
            </a:pPr>
            <a:r>
              <a:rPr lang="en-US" sz="2800" dirty="0"/>
              <a:t>GPFS File </a:t>
            </a:r>
            <a:r>
              <a:rPr lang="en-US" sz="2800" dirty="0" smtClean="0"/>
              <a:t>system</a:t>
            </a:r>
          </a:p>
          <a:p>
            <a:pPr>
              <a:defRPr/>
            </a:pPr>
            <a:r>
              <a:rPr lang="en-US" sz="2800" dirty="0"/>
              <a:t>67% CU, 23% CSU, 10% RMACC</a:t>
            </a:r>
          </a:p>
          <a:p>
            <a:pPr>
              <a:defRPr/>
            </a:pPr>
            <a:endParaRPr lang="en-US" sz="280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683BE-7CE6-C246-A895-91EACBC36081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862" y="2088317"/>
            <a:ext cx="2997870" cy="299787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5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smtClean="0"/>
              <a:t>R_code.sh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712891"/>
            <a:ext cx="10649802" cy="4443210"/>
          </a:xfrm>
        </p:spPr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#!/bin/bash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--nodes=1                               # Number of requested nodes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--time=0:01:00                          # Max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walltime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qos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=debug                             # Specify debug QOS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--partition=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shas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                       # Specify Summit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haswell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nodes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#SBATCH --output=R_code_%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j.out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                  # Output file name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purge all existing modules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module purge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Load the R module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module load R/3.3.0</a:t>
            </a: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/>
            </a:r>
            <a:br>
              <a:rPr lang="en-US" sz="1800" dirty="0">
                <a:latin typeface="Courier" charset="0"/>
                <a:ea typeface="Courier" charset="0"/>
                <a:cs typeface="Courier" charset="0"/>
              </a:rPr>
            </a:b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# Run R Script</a:t>
            </a:r>
          </a:p>
          <a:p>
            <a:pPr marL="114300" indent="0">
              <a:buNone/>
            </a:pP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Rscript</a:t>
            </a:r>
            <a:r>
              <a:rPr lang="en-US" sz="18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800" dirty="0" err="1">
                <a:latin typeface="Courier" charset="0"/>
                <a:ea typeface="Courier" charset="0"/>
                <a:cs typeface="Courier" charset="0"/>
              </a:rPr>
              <a:t>R_program.R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2F9E0-2BB7-644A-A8C2-4F89A10BA621}" type="datetime1">
              <a:rPr lang="en-US" smtClean="0"/>
              <a:t>12/15/17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 – </a:t>
            </a:r>
            <a:r>
              <a:rPr lang="en-US" dirty="0" err="1" smtClean="0"/>
              <a:t>R_program.R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1" y="1712891"/>
            <a:ext cx="11223008" cy="444321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#Simple R code example by Shelley Knuth (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shelley.knuth@colorado.edu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)</a:t>
            </a:r>
          </a:p>
          <a:p>
            <a:pPr marL="11430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Create vector</a:t>
            </a: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planets &lt;- c("Mercury", "Venus", "Earth", "Mars", "Jupiter", "Saturn", "Uranus", "Neptune", "Pluto")</a:t>
            </a:r>
          </a:p>
          <a:p>
            <a:pPr marL="114300" indent="0">
              <a:buNone/>
            </a:pPr>
            <a:endParaRPr lang="en-US" sz="1800" dirty="0">
              <a:latin typeface="Courier New" charset="0"/>
              <a:ea typeface="Courier New" charset="0"/>
              <a:cs typeface="Courier New" charset="0"/>
            </a:endParaRP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# Print off vector</a:t>
            </a:r>
          </a:p>
          <a:p>
            <a:pPr marL="11430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planets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0B64F-BD66-014F-8385-76577B03EE8A}" type="datetime1">
              <a:rPr lang="en-US" smtClean="0"/>
              <a:t>12/15/17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40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want our job to run in the background</a:t>
            </a:r>
          </a:p>
          <a:p>
            <a:r>
              <a:rPr lang="en-US" dirty="0" smtClean="0"/>
              <a:t>Sometimes we want to work in program in real time</a:t>
            </a:r>
          </a:p>
          <a:p>
            <a:r>
              <a:rPr lang="en-US" dirty="0" smtClean="0"/>
              <a:t>For example,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Let’s run an interactive </a:t>
            </a:r>
            <a:r>
              <a:rPr lang="en-US" dirty="0" err="1" smtClean="0"/>
              <a:t>Matlab</a:t>
            </a:r>
            <a:r>
              <a:rPr lang="en-US" dirty="0" smtClean="0"/>
              <a:t> job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AC218-805B-5942-9D1C-1CAF707EFBDF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9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do this, we are going to log out and log back in</a:t>
            </a:r>
          </a:p>
          <a:p>
            <a:pPr lvl="1"/>
            <a:r>
              <a:rPr lang="en-US" dirty="0" smtClean="0"/>
              <a:t>Only necessary for demo</a:t>
            </a:r>
          </a:p>
          <a:p>
            <a:pPr lvl="1"/>
            <a:r>
              <a:rPr lang="en-US" dirty="0" smtClean="0"/>
              <a:t>Need to add something to the sign in process</a:t>
            </a:r>
          </a:p>
          <a:p>
            <a:pPr marL="411480" lvl="1" indent="0">
              <a:buNone/>
            </a:pP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For Mac Users:</a:t>
            </a:r>
            <a:endParaRPr lang="en-US" dirty="0">
              <a:latin typeface="Helvetica Neue" charset="0"/>
              <a:ea typeface="Helvetica Neue" charset="0"/>
              <a:cs typeface="Helvetica Neue" charset="0"/>
            </a:endParaRPr>
          </a:p>
          <a:p>
            <a:pPr marL="12700" lvl="1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ssh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 -X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  <a:hlinkClick r:id="rId2"/>
              </a:rPr>
              <a:t>username@login.rc.colorado.edu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marL="127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55600" lvl="1" indent="-238125">
              <a:buClr>
                <a:schemeClr val="accent1"/>
              </a:buClr>
            </a:pPr>
            <a:r>
              <a:rPr lang="en-US" sz="2400" dirty="0" smtClean="0">
                <a:latin typeface="Helvetica Neue" charset="0"/>
                <a:ea typeface="Helvetica Neue" charset="0"/>
                <a:cs typeface="Helvetica Neue" charset="0"/>
              </a:rPr>
              <a:t>For Windows Users, must set up X-forwarding through your SSH client program</a:t>
            </a:r>
          </a:p>
          <a:p>
            <a:pPr marL="12700" lvl="1" indent="0">
              <a:buNone/>
            </a:pP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pPr marL="339725" indent="-222250"/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Also must have an X-server package on your laptop</a:t>
            </a:r>
          </a:p>
          <a:p>
            <a:pPr lvl="1"/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Xming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for Windows or </a:t>
            </a:r>
            <a:r>
              <a:rPr lang="en-US" dirty="0" err="1" smtClean="0">
                <a:latin typeface="Helvetica Neue" charset="0"/>
                <a:ea typeface="Helvetica Neue" charset="0"/>
                <a:cs typeface="Helvetica Neue" charset="0"/>
              </a:rPr>
              <a:t>XQuartz</a:t>
            </a:r>
            <a:r>
              <a:rPr lang="en-US" dirty="0" smtClean="0">
                <a:latin typeface="Helvetica Neue" charset="0"/>
                <a:ea typeface="Helvetica Neue" charset="0"/>
                <a:cs typeface="Helvetica Neue" charset="0"/>
              </a:rPr>
              <a:t> for Mac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727D1-4C82-404C-B300-E3C9ED3E7415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2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job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work with </a:t>
            </a:r>
            <a:r>
              <a:rPr lang="en-US" dirty="0" err="1" smtClean="0"/>
              <a:t>Matlab</a:t>
            </a:r>
            <a:r>
              <a:rPr lang="en-US" dirty="0" smtClean="0"/>
              <a:t> interactively, we’re going to request some time from the supercomputer</a:t>
            </a:r>
          </a:p>
          <a:p>
            <a:r>
              <a:rPr lang="en-US" dirty="0" smtClean="0"/>
              <a:t>When the resources become available then we will start up </a:t>
            </a:r>
            <a:r>
              <a:rPr lang="en-US" dirty="0" err="1" smtClean="0"/>
              <a:t>Matlab</a:t>
            </a:r>
            <a:endParaRPr lang="en-US" dirty="0" smtClean="0"/>
          </a:p>
          <a:p>
            <a:r>
              <a:rPr lang="en-US" dirty="0" smtClean="0"/>
              <a:t>Commands to run:</a:t>
            </a:r>
          </a:p>
          <a:p>
            <a:pPr marL="114300" indent="0">
              <a:buNone/>
            </a:pP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	module load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slurm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/summit</a:t>
            </a:r>
          </a:p>
          <a:p>
            <a:pPr marL="11430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 smtClean="0">
                <a:latin typeface="Courier" charset="0"/>
                <a:ea typeface="Courier" charset="0"/>
                <a:cs typeface="Courier" charset="0"/>
              </a:rPr>
              <a:t>sinteractive</a:t>
            </a:r>
            <a:r>
              <a:rPr lang="en-US" sz="2200" smtClean="0">
                <a:latin typeface="Courier" charset="0"/>
                <a:ea typeface="Courier" charset="0"/>
                <a:cs typeface="Courier" charset="0"/>
              </a:rPr>
              <a:t> --qos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=debug --time=00:05:00</a:t>
            </a:r>
          </a:p>
          <a:p>
            <a:pPr marL="114300" indent="0">
              <a:buNone/>
            </a:pPr>
            <a:r>
              <a:rPr lang="en-US" dirty="0" smtClean="0"/>
              <a:t>Once we receive a prompt, then:</a:t>
            </a:r>
          </a:p>
          <a:p>
            <a:pPr marL="114300" indent="0">
              <a:buNone/>
            </a:pPr>
            <a:r>
              <a:rPr lang="en-US" sz="22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2200" dirty="0" smtClean="0">
                <a:latin typeface="Courier" charset="0"/>
                <a:ea typeface="Courier" charset="0"/>
                <a:cs typeface="Courier" charset="0"/>
              </a:rPr>
              <a:t>module load 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pPr marL="114300" indent="0">
              <a:buNone/>
            </a:pPr>
            <a:r>
              <a:rPr lang="en-US" sz="22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200" dirty="0" err="1">
                <a:latin typeface="Courier" charset="0"/>
                <a:ea typeface="Courier" charset="0"/>
                <a:cs typeface="Courier" charset="0"/>
              </a:rPr>
              <a:t>matlab</a:t>
            </a:r>
            <a:endParaRPr lang="en-US" sz="2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2200" dirty="0">
                <a:latin typeface="Helvetica Neue" charset="0"/>
                <a:ea typeface="Helvetica Neue" charset="0"/>
                <a:cs typeface="Helvetica Neue" charset="0"/>
              </a:rPr>
              <a:t>Once we finish we must exit!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DF42F-4BC7-1E4D-B4C7-33A7E30F56D4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9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Email </a:t>
            </a:r>
            <a:r>
              <a:rPr lang="en-US" dirty="0" smtClean="0">
                <a:hlinkClick r:id="rId2"/>
              </a:rPr>
              <a:t>rc-help@colorado.edu</a:t>
            </a:r>
            <a:endParaRPr lang="en-US" dirty="0" smtClean="0"/>
          </a:p>
          <a:p>
            <a:r>
              <a:rPr lang="en-US" dirty="0" smtClean="0"/>
              <a:t>Twitter:  @</a:t>
            </a:r>
            <a:r>
              <a:rPr lang="en-US" dirty="0" err="1" smtClean="0"/>
              <a:t>CUBoulderRC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Link to survey on this topic:  </a:t>
            </a:r>
          </a:p>
          <a:p>
            <a:pPr marL="114300" indent="0">
              <a:buNone/>
            </a:pPr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://tinyurl.com/curc-survey16</a:t>
            </a:r>
            <a:r>
              <a:rPr lang="en-US" dirty="0"/>
              <a:t> 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Slides: </a:t>
            </a:r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github.com/ResearchComputing/New_User_Seminar</a:t>
            </a:r>
            <a:r>
              <a:rPr lang="en-US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6B5BB-6C1E-4446-A4B5-BF7D661481E8}" type="datetime1">
              <a:rPr lang="en-US" smtClean="0"/>
              <a:t>12/15/17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6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Types of Summit Compute Nodes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10 Graphics Processing Unit (GPU) Nodes</a:t>
            </a:r>
          </a:p>
          <a:p>
            <a:pPr lvl="1"/>
            <a:r>
              <a:rPr lang="en-US" sz="2800" dirty="0" smtClean="0"/>
              <a:t>NVIDIA </a:t>
            </a:r>
            <a:r>
              <a:rPr lang="en-US" sz="2800" dirty="0"/>
              <a:t>Tesla K80 (2/node)</a:t>
            </a:r>
          </a:p>
          <a:p>
            <a:r>
              <a:rPr lang="en-US" sz="2800" dirty="0"/>
              <a:t>5 High Memory Nodes</a:t>
            </a:r>
          </a:p>
          <a:p>
            <a:pPr lvl="1"/>
            <a:r>
              <a:rPr lang="en-US" sz="2800" dirty="0"/>
              <a:t>2 TB of memory/node, 48 cores/node</a:t>
            </a:r>
          </a:p>
          <a:p>
            <a:r>
              <a:rPr lang="en-US" sz="2800" dirty="0"/>
              <a:t>Phi </a:t>
            </a:r>
            <a:r>
              <a:rPr lang="en-US" sz="2800" dirty="0" smtClean="0"/>
              <a:t>Nodes</a:t>
            </a:r>
            <a:endParaRPr lang="en-US" sz="2800" dirty="0"/>
          </a:p>
          <a:p>
            <a:pPr lvl="1"/>
            <a:r>
              <a:rPr lang="en-US" sz="2600" dirty="0"/>
              <a:t>20 nodes</a:t>
            </a:r>
          </a:p>
          <a:p>
            <a:pPr lvl="1"/>
            <a:r>
              <a:rPr lang="en-US" sz="2600" dirty="0"/>
              <a:t>Intel Xeon Phi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7136-6CD9-1F44-BF87-1F02B022DD38}" type="datetime1">
              <a:rPr lang="en-US" smtClean="0"/>
              <a:t>12/15/17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8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Access RC Resources?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1500" indent="-457200">
              <a:buFont typeface="+mj-lt"/>
              <a:buAutoNum type="arabicPeriod"/>
            </a:pPr>
            <a:r>
              <a:rPr lang="en-US" dirty="0" smtClean="0"/>
              <a:t>Get an account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Set up two factor authentication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Set up an allocation</a:t>
            </a:r>
          </a:p>
          <a:p>
            <a:pPr lvl="1"/>
            <a:r>
              <a:rPr lang="en-US" dirty="0" smtClean="0"/>
              <a:t>Don’t need for Blanca or </a:t>
            </a:r>
            <a:r>
              <a:rPr lang="en-US" dirty="0" err="1" smtClean="0"/>
              <a:t>PetaLibrary</a:t>
            </a:r>
            <a:endParaRPr lang="en-US" dirty="0" smtClean="0"/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Log in</a:t>
            </a:r>
          </a:p>
          <a:p>
            <a:pPr marL="571500" indent="-457200">
              <a:buFont typeface="+mj-lt"/>
              <a:buAutoNum type="arabicPeriod"/>
            </a:pPr>
            <a:r>
              <a:rPr lang="en-US" dirty="0" smtClean="0"/>
              <a:t>Create greatness  </a:t>
            </a:r>
          </a:p>
          <a:p>
            <a:pPr marL="571500" indent="-457200">
              <a:buFont typeface="+mj-lt"/>
              <a:buAutoNum type="arabicPeriod"/>
            </a:pPr>
            <a:endParaRPr lang="en-US" dirty="0"/>
          </a:p>
          <a:p>
            <a:pPr marL="571500" indent="-4572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After you login, you will need to do many additional things that we will discuss today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739B-9381-D348-A54C-084428A1CE83}" type="datetime1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an RC Account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CU Boulder users and affiliates:</a:t>
            </a:r>
          </a:p>
          <a:p>
            <a:r>
              <a:rPr lang="en-US" dirty="0" smtClean="0"/>
              <a:t>Request an account through the RC Account request portal</a:t>
            </a:r>
          </a:p>
          <a:p>
            <a:pPr lvl="1"/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portals.rc.colorado.edu/accounts/account-request/create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CSU Users:</a:t>
            </a:r>
          </a:p>
          <a:p>
            <a:pPr lvl="1"/>
            <a:r>
              <a:rPr lang="en-US" dirty="0"/>
              <a:t>Request an CSU </a:t>
            </a:r>
            <a:r>
              <a:rPr lang="en-US" dirty="0" err="1"/>
              <a:t>eID</a:t>
            </a:r>
            <a:r>
              <a:rPr lang="en-US" dirty="0"/>
              <a:t> if you don’t have one</a:t>
            </a:r>
          </a:p>
          <a:p>
            <a:pPr lvl="1"/>
            <a:r>
              <a:rPr lang="en-US" dirty="0"/>
              <a:t>Fill out account application form</a:t>
            </a:r>
          </a:p>
          <a:p>
            <a:pPr lvl="1"/>
            <a:r>
              <a:rPr lang="en-US" dirty="0"/>
              <a:t>Duo authentication</a:t>
            </a:r>
          </a:p>
          <a:p>
            <a:pPr lvl="1"/>
            <a:r>
              <a:rPr lang="en-US" dirty="0"/>
              <a:t>Then get an RC user account</a:t>
            </a:r>
          </a:p>
          <a:p>
            <a:pPr lvl="1"/>
            <a:r>
              <a:rPr lang="en-US" dirty="0">
                <a:hlinkClick r:id="rId3"/>
              </a:rPr>
              <a:t>https://www.acns.colostate.edu/hpc/summit-get-started/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RMACC Users:</a:t>
            </a:r>
          </a:p>
          <a:p>
            <a:pPr lvl="1"/>
            <a:r>
              <a:rPr lang="en-US" dirty="0" smtClean="0"/>
              <a:t>Login through XSEDE</a:t>
            </a:r>
          </a:p>
          <a:p>
            <a:pPr lvl="2"/>
            <a:r>
              <a:rPr lang="en-US" dirty="0" smtClean="0"/>
              <a:t>Need XSEDE account and Duo access through XSEDE</a:t>
            </a:r>
          </a:p>
          <a:p>
            <a:pPr lvl="1"/>
            <a:r>
              <a:rPr lang="en-US" dirty="0" smtClean="0"/>
              <a:t>Contact us to start process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2F9E9-0335-9F43-85CD-6D5AFF0B589E}" type="datetime1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8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 Two-Factor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factor authentication is required to access our system</a:t>
            </a:r>
          </a:p>
          <a:p>
            <a:r>
              <a:rPr lang="en-US" dirty="0" smtClean="0"/>
              <a:t>Require this to provide an extra level of authentication</a:t>
            </a:r>
          </a:p>
          <a:p>
            <a:r>
              <a:rPr lang="en-US" dirty="0" smtClean="0"/>
              <a:t>Two methods for achieving this:</a:t>
            </a:r>
          </a:p>
          <a:p>
            <a:pPr lvl="1"/>
            <a:r>
              <a:rPr lang="en-US" dirty="0" smtClean="0"/>
              <a:t>Duo</a:t>
            </a:r>
          </a:p>
          <a:p>
            <a:pPr lvl="2"/>
            <a:r>
              <a:rPr lang="en-US" dirty="0" smtClean="0"/>
              <a:t>Access through a smart phone app</a:t>
            </a:r>
          </a:p>
          <a:p>
            <a:pPr lvl="1"/>
            <a:r>
              <a:rPr lang="en-US" dirty="0" smtClean="0"/>
              <a:t>Vasco OTP (one time password)</a:t>
            </a:r>
          </a:p>
          <a:p>
            <a:pPr lvl="2"/>
            <a:r>
              <a:rPr lang="en-US" dirty="0" smtClean="0"/>
              <a:t>CU only</a:t>
            </a:r>
          </a:p>
          <a:p>
            <a:pPr lvl="2"/>
            <a:r>
              <a:rPr lang="en-US" dirty="0" smtClean="0"/>
              <a:t>Physical device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D4CA-09B4-E54C-901B-62D7687F59E7}" type="datetime1">
              <a:rPr lang="en-US" smtClean="0"/>
              <a:t>12/15/17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New User Seminar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2339CB1-0666-044B-8464-C41DC61129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0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rc_computing2_red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c_computing2_red" id="{38D184ED-162F-0640-BC91-9BF4D1607B31}" vid="{6DFA47C5-62F8-2845-B0F8-AD7CEEA2C0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rc_computing2_red</Template>
  <TotalTime>40675</TotalTime>
  <Words>2882</Words>
  <Application>Microsoft Macintosh PowerPoint</Application>
  <PresentationFormat>Widescreen</PresentationFormat>
  <Paragraphs>747</Paragraphs>
  <Slides>55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5" baseType="lpstr">
      <vt:lpstr>Calibri</vt:lpstr>
      <vt:lpstr>Courier</vt:lpstr>
      <vt:lpstr>Courier New</vt:lpstr>
      <vt:lpstr>Helvetica Neue</vt:lpstr>
      <vt:lpstr>ＭＳ Ｐゴシック</vt:lpstr>
      <vt:lpstr>Tahoma</vt:lpstr>
      <vt:lpstr>Times New Roman</vt:lpstr>
      <vt:lpstr>Wingdings</vt:lpstr>
      <vt:lpstr>Arial</vt:lpstr>
      <vt:lpstr>rc_computing2_red</vt:lpstr>
      <vt:lpstr>Research Computing New User Seminar</vt:lpstr>
      <vt:lpstr>Outline</vt:lpstr>
      <vt:lpstr>What is Research Computing?</vt:lpstr>
      <vt:lpstr>What Would I Use Summit For?</vt:lpstr>
      <vt:lpstr>Hardware - Summit Supercomputer</vt:lpstr>
      <vt:lpstr>Additional Types of Summit Compute Nodes</vt:lpstr>
      <vt:lpstr>How To Access RC Resources?</vt:lpstr>
      <vt:lpstr>Getting an RC Account</vt:lpstr>
      <vt:lpstr>Setting up Two-Factor Authentication</vt:lpstr>
      <vt:lpstr>Duo Authentication</vt:lpstr>
      <vt:lpstr>Vasco Authentication</vt:lpstr>
      <vt:lpstr>Allocations</vt:lpstr>
      <vt:lpstr>Why Do I Need An Allocation?</vt:lpstr>
      <vt:lpstr>What is Fair Share?</vt:lpstr>
      <vt:lpstr>Fair Share Target Percentage</vt:lpstr>
      <vt:lpstr>Allocations</vt:lpstr>
      <vt:lpstr>Logging In</vt:lpstr>
      <vt:lpstr>RC Resource Access</vt:lpstr>
      <vt:lpstr>Navigating our Systems</vt:lpstr>
      <vt:lpstr>Different Node Types</vt:lpstr>
      <vt:lpstr>Storage Spaces</vt:lpstr>
      <vt:lpstr>What Belongs Where?</vt:lpstr>
      <vt:lpstr>Transferring Data</vt:lpstr>
      <vt:lpstr>Setting Up Globus</vt:lpstr>
      <vt:lpstr>Software</vt:lpstr>
      <vt:lpstr>Important Things to Know About Modules</vt:lpstr>
      <vt:lpstr>Job Submission</vt:lpstr>
      <vt:lpstr>Running Jobs</vt:lpstr>
      <vt:lpstr>Job Scheduling</vt:lpstr>
      <vt:lpstr>Partitions and ‘Quality of Services’</vt:lpstr>
      <vt:lpstr>Available Partitions</vt:lpstr>
      <vt:lpstr>Quality of Service</vt:lpstr>
      <vt:lpstr>Useful Slurm Commands - sbatch</vt:lpstr>
      <vt:lpstr>SBATCH Options</vt:lpstr>
      <vt:lpstr>Working on Summit</vt:lpstr>
      <vt:lpstr>Blanca</vt:lpstr>
      <vt:lpstr>PetaLibrary</vt:lpstr>
      <vt:lpstr>Practice Examples</vt:lpstr>
      <vt:lpstr>Submit Your First Job! </vt:lpstr>
      <vt:lpstr>Hostname_summit.sh</vt:lpstr>
      <vt:lpstr>Running the script</vt:lpstr>
      <vt:lpstr>Another slurm command</vt:lpstr>
      <vt:lpstr>Your turn</vt:lpstr>
      <vt:lpstr>Your turn</vt:lpstr>
      <vt:lpstr>Sleep.sh</vt:lpstr>
      <vt:lpstr>Running an external script</vt:lpstr>
      <vt:lpstr>Running the script</vt:lpstr>
      <vt:lpstr>Matlab.sh</vt:lpstr>
      <vt:lpstr>Your turn</vt:lpstr>
      <vt:lpstr>Solution – R_code.sh</vt:lpstr>
      <vt:lpstr>Solution – R_program.R</vt:lpstr>
      <vt:lpstr>Interactive jobs!</vt:lpstr>
      <vt:lpstr>Interactive job</vt:lpstr>
      <vt:lpstr>Interactive job</vt:lpstr>
      <vt:lpstr>Questions?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Computing New User Seminar</dc:title>
  <dc:creator>Shelley Knuth</dc:creator>
  <cp:lastModifiedBy>Shelley Knuth</cp:lastModifiedBy>
  <cp:revision>115</cp:revision>
  <dcterms:created xsi:type="dcterms:W3CDTF">2017-02-21T21:29:11Z</dcterms:created>
  <dcterms:modified xsi:type="dcterms:W3CDTF">2017-12-27T16:05:09Z</dcterms:modified>
</cp:coreProperties>
</file>