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5F33D-FCEF-EF4C-2139-B7AA1CA0AE9A}" v="51" dt="2021-10-27T21:09:03.7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1489"/>
            <a:ext cx="2231136" cy="3827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71361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303817"/>
            <a:ext cx="7607300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402" y="575564"/>
            <a:ext cx="6920865" cy="2337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-2540" algn="ctr">
              <a:lnSpc>
                <a:spcPts val="5830"/>
              </a:lnSpc>
              <a:spcBef>
                <a:spcPts val="835"/>
              </a:spcBef>
            </a:pPr>
            <a:r>
              <a:rPr sz="5400" spc="-5" dirty="0"/>
              <a:t>Python </a:t>
            </a:r>
            <a:r>
              <a:rPr sz="5400" dirty="0"/>
              <a:t>Workshop </a:t>
            </a:r>
            <a:r>
              <a:rPr sz="5400" spc="5" dirty="0"/>
              <a:t> </a:t>
            </a:r>
            <a:r>
              <a:rPr sz="5400" spc="-5" dirty="0"/>
              <a:t>Series Session </a:t>
            </a:r>
            <a:r>
              <a:rPr sz="5400" dirty="0"/>
              <a:t>3: </a:t>
            </a:r>
            <a:r>
              <a:rPr sz="5400" spc="5" dirty="0"/>
              <a:t> </a:t>
            </a:r>
            <a:r>
              <a:rPr sz="5700" i="1" spc="-165" dirty="0">
                <a:latin typeface="Arial Black"/>
                <a:cs typeface="Arial Black"/>
              </a:rPr>
              <a:t>Iteration</a:t>
            </a:r>
            <a:r>
              <a:rPr sz="5700" i="1" spc="-130" dirty="0">
                <a:latin typeface="Arial Black"/>
                <a:cs typeface="Arial Black"/>
              </a:rPr>
              <a:t> </a:t>
            </a:r>
            <a:r>
              <a:rPr sz="5700" i="1" spc="-204" dirty="0">
                <a:latin typeface="Arial Black"/>
                <a:cs typeface="Arial Black"/>
              </a:rPr>
              <a:t>and</a:t>
            </a:r>
            <a:r>
              <a:rPr sz="5700" i="1" spc="-125" dirty="0">
                <a:latin typeface="Arial Black"/>
                <a:cs typeface="Arial Black"/>
              </a:rPr>
              <a:t> </a:t>
            </a:r>
            <a:r>
              <a:rPr sz="5700" i="1" spc="-160" dirty="0">
                <a:latin typeface="Arial Black"/>
                <a:cs typeface="Arial Black"/>
              </a:rPr>
              <a:t>Lists</a:t>
            </a:r>
            <a:endParaRPr sz="5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3443477"/>
            <a:ext cx="7772400" cy="2289087"/>
          </a:xfrm>
          <a:prstGeom prst="rect">
            <a:avLst/>
          </a:prstGeom>
        </p:spPr>
        <p:txBody>
          <a:bodyPr vert="horz" wrap="square" lIns="0" tIns="52069" rIns="0" bIns="0" rtlCol="0" anchor="t">
            <a:spAutoFit/>
          </a:bodyPr>
          <a:lstStyle/>
          <a:p>
            <a:pPr marL="135255" algn="ctr">
              <a:spcBef>
                <a:spcPts val="409"/>
              </a:spcBef>
            </a:pPr>
            <a:r>
              <a:rPr lang="en-US" sz="1900" spc="-5" dirty="0">
                <a:latin typeface="Arial"/>
                <a:cs typeface="Arial"/>
              </a:rPr>
              <a:t>Mea </a:t>
            </a:r>
            <a:r>
              <a:rPr sz="1900" spc="-15" dirty="0">
                <a:latin typeface="Arial"/>
                <a:cs typeface="Arial"/>
              </a:rPr>
              <a:t>Trahan</a:t>
            </a:r>
            <a:r>
              <a:rPr lang="en-US" sz="1900" spc="-15" dirty="0">
                <a:latin typeface="Arial"/>
                <a:cs typeface="Arial"/>
              </a:rPr>
              <a:t> </a:t>
            </a:r>
            <a:r>
              <a:rPr lang="en-US" sz="1900" spc="-10" dirty="0">
                <a:latin typeface="Arial"/>
                <a:cs typeface="Arial"/>
              </a:rPr>
              <a:t> </a:t>
            </a:r>
            <a:endParaRPr lang="en-US" sz="1900">
              <a:latin typeface="Arial"/>
              <a:cs typeface="Arial"/>
            </a:endParaRPr>
          </a:p>
          <a:p>
            <a:pPr marL="135255" algn="ctr">
              <a:spcBef>
                <a:spcPts val="409"/>
              </a:spcBef>
            </a:pPr>
            <a:r>
              <a:rPr sz="1900" spc="-5" dirty="0">
                <a:latin typeface="Arial"/>
                <a:cs typeface="Arial"/>
              </a:rPr>
              <a:t>Research Computing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tabLst>
                <a:tab pos="9163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tabLst>
                <a:tab pos="916305" algn="l"/>
              </a:tabLst>
            </a:pPr>
            <a:endParaRPr lang="en-US" sz="2000">
              <a:latin typeface="Arial"/>
              <a:cs typeface="Arial"/>
            </a:endParaRPr>
          </a:p>
          <a:p>
            <a:pPr marL="12700">
              <a:tabLst>
                <a:tab pos="9163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16305" algn="l"/>
              </a:tabLst>
            </a:pPr>
            <a:r>
              <a:rPr sz="2000" dirty="0">
                <a:latin typeface="Arial"/>
                <a:cs typeface="Arial"/>
              </a:rPr>
              <a:t>Slides:	https://github.com/ResearchComputing/Python</a:t>
            </a:r>
            <a:r>
              <a:rPr lang="en-US" sz="2000" dirty="0">
                <a:latin typeface="Arial"/>
                <a:cs typeface="Arial"/>
              </a:rPr>
              <a:t>_Fall_2021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866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3390" algn="l"/>
              </a:tabLst>
            </a:pPr>
            <a:r>
              <a:rPr dirty="0"/>
              <a:t>Lists</a:t>
            </a:r>
            <a:r>
              <a:rPr spc="-20" dirty="0"/>
              <a:t> </a:t>
            </a:r>
            <a:r>
              <a:rPr dirty="0"/>
              <a:t>and	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608"/>
            <a:ext cx="8090534" cy="9372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Lists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5" dirty="0">
                <a:latin typeface="Arial"/>
                <a:cs typeface="Arial"/>
              </a:rPr>
              <a:t>Avoid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unwanted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side-effects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" y="2452103"/>
            <a:ext cx="3345815" cy="1108075"/>
            <a:chOff x="510540" y="2452103"/>
            <a:chExt cx="3345815" cy="1108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495" y="2508346"/>
              <a:ext cx="3252233" cy="9252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" y="2452103"/>
              <a:ext cx="2574036" cy="11079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0173" y="2526029"/>
            <a:ext cx="3148965" cy="775853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830" rIns="0" bIns="0" rtlCol="0" anchor="t">
            <a:spAutoFit/>
          </a:bodyPr>
          <a:lstStyle/>
          <a:p>
            <a:pPr marR="101917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def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modify(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):</a:t>
            </a:r>
            <a:endParaRPr lang="en-US" sz="2400">
              <a:latin typeface="Arial"/>
              <a:cs typeface="Arial"/>
            </a:endParaRPr>
          </a:p>
          <a:p>
            <a:pPr marR="943610">
              <a:spcBef>
                <a:spcPts val="5"/>
              </a:spcBef>
            </a:pPr>
            <a:r>
              <a:rPr lang="en-US" sz="2400" dirty="0">
                <a:latin typeface="Arial"/>
                <a:cs typeface="Arial"/>
              </a:rPr>
              <a:t>    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059" y="4030992"/>
            <a:ext cx="3916679" cy="1702435"/>
            <a:chOff x="480059" y="4030992"/>
            <a:chExt cx="3916679" cy="17024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0" y="4101052"/>
              <a:ext cx="3793243" cy="14798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59" y="4030992"/>
              <a:ext cx="2218943" cy="17023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0173" y="4118609"/>
            <a:ext cx="3689985" cy="138557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4"/>
              </a:spcBef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89535" marR="19113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modify(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print(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48071" y="4030992"/>
            <a:ext cx="3444875" cy="1702435"/>
            <a:chOff x="5148071" y="4030992"/>
            <a:chExt cx="3444875" cy="17024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9975" y="4101052"/>
              <a:ext cx="3322353" cy="14798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8071" y="4030992"/>
              <a:ext cx="2703576" cy="17023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296661" y="4118609"/>
            <a:ext cx="3218815" cy="138557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4"/>
              </a:spcBef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92075" marR="9448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modify(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print(</a:t>
            </a:r>
            <a:r>
              <a:rPr sz="2800" spc="-5" dirty="0">
                <a:latin typeface="Arial"/>
                <a:cs typeface="Arial"/>
              </a:rPr>
              <a:t> 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8408" y="3658361"/>
            <a:ext cx="149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5217" y="3658361"/>
            <a:ext cx="1969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0796"/>
            <a:ext cx="4257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265" algn="l"/>
              </a:tabLst>
            </a:pPr>
            <a:r>
              <a:rPr spc="10" dirty="0"/>
              <a:t>append	</a:t>
            </a:r>
            <a:r>
              <a:rPr dirty="0"/>
              <a:t>&amp;</a:t>
            </a:r>
            <a:r>
              <a:rPr spc="-90" dirty="0"/>
              <a:t> </a:t>
            </a:r>
            <a:r>
              <a:rPr dirty="0"/>
              <a:t>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516" y="1120139"/>
            <a:ext cx="1570482" cy="6774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516" y="2031492"/>
            <a:ext cx="843534" cy="6774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1420" y="1109599"/>
            <a:ext cx="6572250" cy="13925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append </a:t>
            </a:r>
            <a:r>
              <a:rPr sz="2400" spc="-5" dirty="0">
                <a:latin typeface="Arial"/>
                <a:cs typeface="Arial"/>
              </a:rPr>
              <a:t>method grows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list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  <a:tab pos="1425575" algn="l"/>
              </a:tabLst>
            </a:pPr>
            <a:r>
              <a:rPr sz="2400" spc="-5" dirty="0">
                <a:latin typeface="Arial"/>
                <a:cs typeface="Arial"/>
              </a:rPr>
              <a:t>Syntax:	</a:t>
            </a:r>
            <a:r>
              <a:rPr sz="2400" i="1" spc="-5" dirty="0">
                <a:latin typeface="Arial"/>
                <a:cs typeface="Arial"/>
              </a:rPr>
              <a:t>listname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dot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append(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del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deletes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sublists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2907792"/>
            <a:ext cx="3423285" cy="3039110"/>
            <a:chOff x="605027" y="2907792"/>
            <a:chExt cx="3423285" cy="30391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451" y="2968733"/>
              <a:ext cx="3331497" cy="2895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027" y="2907792"/>
              <a:ext cx="3195828" cy="30388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3137" y="2986278"/>
              <a:ext cx="3228340" cy="2801620"/>
            </a:xfrm>
            <a:custGeom>
              <a:avLst/>
              <a:gdLst/>
              <a:ahLst/>
              <a:cxnLst/>
              <a:rect l="l" t="t" r="r" b="b"/>
              <a:pathLst>
                <a:path w="3228340" h="2801620">
                  <a:moveTo>
                    <a:pt x="3227832" y="0"/>
                  </a:moveTo>
                  <a:lnTo>
                    <a:pt x="0" y="0"/>
                  </a:lnTo>
                  <a:lnTo>
                    <a:pt x="0" y="2801112"/>
                  </a:lnTo>
                  <a:lnTo>
                    <a:pt x="3227832" y="2801112"/>
                  </a:lnTo>
                  <a:lnTo>
                    <a:pt x="3227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137" y="2986278"/>
              <a:ext cx="3228340" cy="2801620"/>
            </a:xfrm>
            <a:custGeom>
              <a:avLst/>
              <a:gdLst/>
              <a:ahLst/>
              <a:cxnLst/>
              <a:rect l="l" t="t" r="r" b="b"/>
              <a:pathLst>
                <a:path w="3228340" h="2801620">
                  <a:moveTo>
                    <a:pt x="0" y="2801112"/>
                  </a:moveTo>
                  <a:lnTo>
                    <a:pt x="3227832" y="2801112"/>
                  </a:lnTo>
                  <a:lnTo>
                    <a:pt x="3227832" y="0"/>
                  </a:lnTo>
                  <a:lnTo>
                    <a:pt x="0" y="0"/>
                  </a:lnTo>
                  <a:lnTo>
                    <a:pt x="0" y="2801112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0575" y="2932176"/>
              <a:ext cx="791718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4539" y="2932176"/>
              <a:ext cx="1689354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479" y="3297936"/>
              <a:ext cx="488429" cy="6774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479" y="4029456"/>
              <a:ext cx="488429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479" y="4760976"/>
              <a:ext cx="488429" cy="67741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1420" y="3011170"/>
            <a:ext cx="2722245" cy="268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= 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	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init</a:t>
            </a:r>
            <a:r>
              <a:rPr sz="2400" i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6F2F9F"/>
                </a:solidFill>
                <a:latin typeface="Arial"/>
                <a:cs typeface="Arial"/>
              </a:rPr>
              <a:t>empty</a:t>
            </a:r>
            <a:r>
              <a:rPr sz="2400" i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365125">
              <a:lnSpc>
                <a:spcPct val="100000"/>
              </a:lnSpc>
              <a:tabLst>
                <a:tab pos="2077720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append(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rint(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a)  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append(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 len( a </a:t>
            </a:r>
            <a:r>
              <a:rPr sz="2400" dirty="0">
                <a:latin typeface="Arial"/>
                <a:cs typeface="Arial"/>
              </a:rPr>
              <a:t>) , </a:t>
            </a:r>
            <a:r>
              <a:rPr sz="2400" spc="-5" dirty="0">
                <a:latin typeface="Arial"/>
                <a:cs typeface="Arial"/>
              </a:rPr>
              <a:t>a)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append(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5859" y="2933700"/>
            <a:ext cx="3152140" cy="2668905"/>
            <a:chOff x="4975859" y="2933700"/>
            <a:chExt cx="3152140" cy="266890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8810" y="2990033"/>
              <a:ext cx="3058695" cy="2525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5859" y="2933700"/>
              <a:ext cx="3098291" cy="26685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95494" y="3007614"/>
            <a:ext cx="2955290" cy="24307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13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 marR="12649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18591"/>
            <a:ext cx="751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8680" algn="l"/>
              </a:tabLst>
            </a:pPr>
            <a:r>
              <a:rPr sz="3600" dirty="0"/>
              <a:t>List</a:t>
            </a:r>
            <a:r>
              <a:rPr sz="3600" spc="-5" dirty="0"/>
              <a:t> Initiali</a:t>
            </a:r>
            <a:r>
              <a:rPr sz="3600" spc="10" dirty="0"/>
              <a:t>z</a:t>
            </a:r>
            <a:r>
              <a:rPr sz="3600" spc="-65" dirty="0"/>
              <a:t>a</a:t>
            </a:r>
            <a:r>
              <a:rPr sz="3600" dirty="0"/>
              <a:t>tion:	</a:t>
            </a:r>
            <a:r>
              <a:rPr sz="3600" spc="-90" dirty="0"/>
              <a:t>R</a:t>
            </a:r>
            <a:r>
              <a:rPr sz="3600" dirty="0"/>
              <a:t>eplic</a:t>
            </a:r>
            <a:r>
              <a:rPr sz="3600" spc="-65" dirty="0"/>
              <a:t>a</a:t>
            </a:r>
            <a:r>
              <a:rPr sz="3600" dirty="0"/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16608"/>
            <a:ext cx="7963534" cy="21697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Occasionally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useful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initialize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known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replicate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 list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tabLst>
                <a:tab pos="4570095" algn="l"/>
                <a:tab pos="5706110" algn="l"/>
              </a:tabLst>
            </a:pPr>
            <a:r>
              <a:rPr sz="2400" spc="-5" dirty="0">
                <a:latin typeface="Arial"/>
                <a:cs typeface="Arial"/>
              </a:rPr>
              <a:t>1-dimensional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	Nested	list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3483" y="3730752"/>
            <a:ext cx="1934210" cy="1473835"/>
            <a:chOff x="443483" y="3730752"/>
            <a:chExt cx="193421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01" y="3785574"/>
              <a:ext cx="1842560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" y="3730752"/>
              <a:ext cx="1914143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1594" y="3803141"/>
            <a:ext cx="1739264" cy="120142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 marR="4965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02" y="5265242"/>
            <a:ext cx="2782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1,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1,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2,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1,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24400" y="3730752"/>
            <a:ext cx="2810510" cy="1473835"/>
            <a:chOff x="4724400" y="3730752"/>
            <a:chExt cx="2810510" cy="14738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7338" y="3785574"/>
              <a:ext cx="2717342" cy="1295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3730752"/>
              <a:ext cx="1914144" cy="14737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4034" y="3803141"/>
            <a:ext cx="261366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 marR="12033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3*[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2265" y="5265242"/>
            <a:ext cx="3792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1,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1,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],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1,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36041"/>
            <a:ext cx="751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8680" algn="l"/>
              </a:tabLst>
            </a:pPr>
            <a:r>
              <a:rPr sz="3600" dirty="0"/>
              <a:t>List</a:t>
            </a:r>
            <a:r>
              <a:rPr sz="3600" spc="-5" dirty="0"/>
              <a:t> Initiali</a:t>
            </a:r>
            <a:r>
              <a:rPr sz="3600" spc="10" dirty="0"/>
              <a:t>z</a:t>
            </a:r>
            <a:r>
              <a:rPr sz="3600" spc="-65" dirty="0"/>
              <a:t>a</a:t>
            </a:r>
            <a:r>
              <a:rPr sz="3600" dirty="0"/>
              <a:t>tion:	</a:t>
            </a:r>
            <a:r>
              <a:rPr sz="3600" spc="-90" dirty="0"/>
              <a:t>R</a:t>
            </a:r>
            <a:r>
              <a:rPr sz="3600" dirty="0"/>
              <a:t>eplic</a:t>
            </a:r>
            <a:r>
              <a:rPr sz="3600" spc="-65" dirty="0"/>
              <a:t>a</a:t>
            </a:r>
            <a:r>
              <a:rPr sz="3600" dirty="0"/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1642"/>
            <a:ext cx="548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Extends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naturally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higher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dimensions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94" y="2218182"/>
            <a:ext cx="3360420" cy="119951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] 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] ]</a:t>
            </a:r>
            <a:endParaRPr sz="2400">
              <a:latin typeface="Arial"/>
              <a:cs typeface="Arial"/>
            </a:endParaRPr>
          </a:p>
          <a:p>
            <a:pPr marL="90170" marR="211899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79317"/>
            <a:ext cx="413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[1,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[3,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4],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[1,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2],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[3,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4]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9353" y="3190494"/>
            <a:ext cx="3378835" cy="119951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1,2],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1440" marR="2153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2*[a]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print(c)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3277" y="5077205"/>
            <a:ext cx="617220" cy="433070"/>
          </a:xfrm>
          <a:custGeom>
            <a:avLst/>
            <a:gdLst/>
            <a:ahLst/>
            <a:cxnLst/>
            <a:rect l="l" t="t" r="r" b="b"/>
            <a:pathLst>
              <a:path w="617220" h="433070">
                <a:moveTo>
                  <a:pt x="547616" y="34023"/>
                </a:moveTo>
                <a:lnTo>
                  <a:pt x="0" y="413766"/>
                </a:lnTo>
                <a:lnTo>
                  <a:pt x="12953" y="432562"/>
                </a:lnTo>
                <a:lnTo>
                  <a:pt x="560668" y="52838"/>
                </a:lnTo>
                <a:lnTo>
                  <a:pt x="547616" y="34023"/>
                </a:lnTo>
                <a:close/>
              </a:path>
              <a:path w="617220" h="433070">
                <a:moveTo>
                  <a:pt x="602037" y="26797"/>
                </a:moveTo>
                <a:lnTo>
                  <a:pt x="558038" y="26797"/>
                </a:lnTo>
                <a:lnTo>
                  <a:pt x="571119" y="45593"/>
                </a:lnTo>
                <a:lnTo>
                  <a:pt x="560668" y="52838"/>
                </a:lnTo>
                <a:lnTo>
                  <a:pt x="575818" y="74676"/>
                </a:lnTo>
                <a:lnTo>
                  <a:pt x="602037" y="26797"/>
                </a:lnTo>
                <a:close/>
              </a:path>
              <a:path w="617220" h="433070">
                <a:moveTo>
                  <a:pt x="558038" y="26797"/>
                </a:moveTo>
                <a:lnTo>
                  <a:pt x="547616" y="34023"/>
                </a:lnTo>
                <a:lnTo>
                  <a:pt x="560668" y="52838"/>
                </a:lnTo>
                <a:lnTo>
                  <a:pt x="571119" y="45593"/>
                </a:lnTo>
                <a:lnTo>
                  <a:pt x="558038" y="26797"/>
                </a:lnTo>
                <a:close/>
              </a:path>
              <a:path w="617220" h="433070">
                <a:moveTo>
                  <a:pt x="616712" y="0"/>
                </a:moveTo>
                <a:lnTo>
                  <a:pt x="532384" y="12065"/>
                </a:lnTo>
                <a:lnTo>
                  <a:pt x="547616" y="34023"/>
                </a:lnTo>
                <a:lnTo>
                  <a:pt x="558038" y="26797"/>
                </a:lnTo>
                <a:lnTo>
                  <a:pt x="602037" y="26797"/>
                </a:lnTo>
                <a:lnTo>
                  <a:pt x="61671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5021" y="4508107"/>
            <a:ext cx="5398770" cy="113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8955">
              <a:lnSpc>
                <a:spcPct val="152400"/>
              </a:lnSpc>
              <a:spcBef>
                <a:spcPts val="95"/>
              </a:spcBef>
              <a:tabLst>
                <a:tab pos="263525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[1,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[3,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4]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[1,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2],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3,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4]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] </a:t>
            </a:r>
            <a:r>
              <a:rPr sz="2400" spc="-6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c[0][0][1]	c[1][1][0]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9034" y="5071109"/>
            <a:ext cx="547370" cy="444500"/>
          </a:xfrm>
          <a:custGeom>
            <a:avLst/>
            <a:gdLst/>
            <a:ahLst/>
            <a:cxnLst/>
            <a:rect l="l" t="t" r="r" b="b"/>
            <a:pathLst>
              <a:path w="547370" h="444500">
                <a:moveTo>
                  <a:pt x="480720" y="38958"/>
                </a:moveTo>
                <a:lnTo>
                  <a:pt x="0" y="426719"/>
                </a:lnTo>
                <a:lnTo>
                  <a:pt x="14350" y="444499"/>
                </a:lnTo>
                <a:lnTo>
                  <a:pt x="495072" y="56736"/>
                </a:lnTo>
                <a:lnTo>
                  <a:pt x="480720" y="38958"/>
                </a:lnTo>
                <a:close/>
              </a:path>
              <a:path w="547370" h="444500">
                <a:moveTo>
                  <a:pt x="533069" y="30987"/>
                </a:moveTo>
                <a:lnTo>
                  <a:pt x="490600" y="30987"/>
                </a:lnTo>
                <a:lnTo>
                  <a:pt x="504951" y="48767"/>
                </a:lnTo>
                <a:lnTo>
                  <a:pt x="495072" y="56736"/>
                </a:lnTo>
                <a:lnTo>
                  <a:pt x="511810" y="77469"/>
                </a:lnTo>
                <a:lnTo>
                  <a:pt x="533069" y="30987"/>
                </a:lnTo>
                <a:close/>
              </a:path>
              <a:path w="547370" h="444500">
                <a:moveTo>
                  <a:pt x="490600" y="30987"/>
                </a:moveTo>
                <a:lnTo>
                  <a:pt x="480720" y="38958"/>
                </a:lnTo>
                <a:lnTo>
                  <a:pt x="495072" y="56736"/>
                </a:lnTo>
                <a:lnTo>
                  <a:pt x="504951" y="48767"/>
                </a:lnTo>
                <a:lnTo>
                  <a:pt x="490600" y="30987"/>
                </a:lnTo>
                <a:close/>
              </a:path>
              <a:path w="547370" h="444500">
                <a:moveTo>
                  <a:pt x="547243" y="0"/>
                </a:moveTo>
                <a:lnTo>
                  <a:pt x="463931" y="18160"/>
                </a:lnTo>
                <a:lnTo>
                  <a:pt x="480720" y="38958"/>
                </a:lnTo>
                <a:lnTo>
                  <a:pt x="490600" y="30987"/>
                </a:lnTo>
                <a:lnTo>
                  <a:pt x="533069" y="30987"/>
                </a:lnTo>
                <a:lnTo>
                  <a:pt x="54724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2429"/>
            <a:ext cx="5657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5895" algn="l"/>
              </a:tabLst>
            </a:pPr>
            <a:r>
              <a:rPr sz="3600" dirty="0"/>
              <a:t>Lis</a:t>
            </a:r>
            <a:r>
              <a:rPr sz="3600" spc="-10" dirty="0"/>
              <a:t>t</a:t>
            </a:r>
            <a:r>
              <a:rPr sz="3600" dirty="0"/>
              <a:t>-li</a:t>
            </a:r>
            <a:r>
              <a:rPr sz="3600" spc="-120" dirty="0"/>
              <a:t>k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Class:	</a:t>
            </a:r>
            <a:r>
              <a:rPr sz="3600" spc="-150" dirty="0"/>
              <a:t>T</a:t>
            </a:r>
            <a:r>
              <a:rPr sz="3600" dirty="0"/>
              <a:t>uples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032510"/>
            <a:ext cx="730123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Similar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immutable </a:t>
            </a:r>
            <a:r>
              <a:rPr sz="2400" dirty="0">
                <a:latin typeface="Arial"/>
                <a:cs typeface="Arial"/>
              </a:rPr>
              <a:t>(can’t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</a:t>
            </a:r>
            <a:r>
              <a:rPr sz="2400" spc="-5" dirty="0">
                <a:latin typeface="Arial"/>
                <a:cs typeface="Arial"/>
              </a:rPr>
              <a:t> values)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  <a:tab pos="1324610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	</a:t>
            </a:r>
            <a:r>
              <a:rPr sz="2400" spc="-5" dirty="0">
                <a:latin typeface="Arial"/>
                <a:cs typeface="Arial"/>
              </a:rPr>
              <a:t>instead</a:t>
            </a:r>
            <a:r>
              <a:rPr sz="2400" dirty="0">
                <a:latin typeface="Arial"/>
                <a:cs typeface="Arial"/>
              </a:rPr>
              <a:t> of [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852" y="2356104"/>
            <a:ext cx="3621404" cy="1504315"/>
            <a:chOff x="339852" y="2356104"/>
            <a:chExt cx="3621404" cy="1504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52" y="2415476"/>
              <a:ext cx="3525035" cy="1284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2" y="2356104"/>
              <a:ext cx="3396996" cy="15041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2427732"/>
              <a:ext cx="3432175" cy="1201420"/>
            </a:xfrm>
            <a:custGeom>
              <a:avLst/>
              <a:gdLst/>
              <a:ahLst/>
              <a:cxnLst/>
              <a:rect l="l" t="t" r="r" b="b"/>
              <a:pathLst>
                <a:path w="3432175" h="1201420">
                  <a:moveTo>
                    <a:pt x="3432048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3432048" y="1200912"/>
                  </a:lnTo>
                  <a:lnTo>
                    <a:pt x="3432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071" y="3105912"/>
              <a:ext cx="1940814" cy="67741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7200" y="2427732"/>
            <a:ext cx="3432175" cy="1201420"/>
          </a:xfrm>
          <a:prstGeom prst="rect">
            <a:avLst/>
          </a:prstGeom>
          <a:ln w="9144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1452245" algn="l"/>
              </a:tabLst>
            </a:pPr>
            <a:r>
              <a:rPr sz="2400" spc="-5" dirty="0">
                <a:latin typeface="Arial"/>
                <a:cs typeface="Arial"/>
              </a:rPr>
              <a:t>a[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 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	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not</a:t>
            </a:r>
            <a:r>
              <a:rPr sz="2400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allowed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4520" y="3806952"/>
            <a:ext cx="7066915" cy="2235835"/>
            <a:chOff x="1874520" y="3806952"/>
            <a:chExt cx="7066915" cy="22358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8340" y="3845052"/>
              <a:ext cx="6982967" cy="20604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4520" y="3806952"/>
              <a:ext cx="6938772" cy="22357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94154" y="3880866"/>
              <a:ext cx="6861175" cy="1938655"/>
            </a:xfrm>
            <a:custGeom>
              <a:avLst/>
              <a:gdLst/>
              <a:ahLst/>
              <a:cxnLst/>
              <a:rect l="l" t="t" r="r" b="b"/>
              <a:pathLst>
                <a:path w="6861175" h="1938654">
                  <a:moveTo>
                    <a:pt x="6861048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6861048" y="1938527"/>
                  </a:lnTo>
                  <a:lnTo>
                    <a:pt x="6861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4154" y="3880866"/>
              <a:ext cx="6861175" cy="1938655"/>
            </a:xfrm>
            <a:custGeom>
              <a:avLst/>
              <a:gdLst/>
              <a:ahLst/>
              <a:cxnLst/>
              <a:rect l="l" t="t" r="r" b="b"/>
              <a:pathLst>
                <a:path w="6861175" h="1938654">
                  <a:moveTo>
                    <a:pt x="0" y="1938527"/>
                  </a:moveTo>
                  <a:lnTo>
                    <a:pt x="6861048" y="1938527"/>
                  </a:lnTo>
                  <a:lnTo>
                    <a:pt x="6861048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8288" y="4924044"/>
              <a:ext cx="924306" cy="677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9496" y="4924044"/>
              <a:ext cx="572262" cy="6774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4004" y="4924044"/>
              <a:ext cx="2862833" cy="6774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3740" y="4924044"/>
              <a:ext cx="724661" cy="67741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71877" y="3905757"/>
            <a:ext cx="17068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4)</a:t>
            </a:r>
            <a:endParaRPr sz="2400">
              <a:latin typeface="Arial"/>
              <a:cs typeface="Arial"/>
            </a:endParaRPr>
          </a:p>
          <a:p>
            <a:pPr marL="12700" marR="342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28288" y="5289803"/>
            <a:ext cx="4909820" cy="677545"/>
            <a:chOff x="3828288" y="5289803"/>
            <a:chExt cx="4909820" cy="67754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28288" y="5289803"/>
              <a:ext cx="1434846" cy="6774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0036" y="5289803"/>
              <a:ext cx="572262" cy="6774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4544" y="5289803"/>
              <a:ext cx="3623309" cy="67741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06088" y="5002733"/>
            <a:ext cx="45313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OK</a:t>
            </a:r>
            <a:r>
              <a:rPr sz="2400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–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replace</a:t>
            </a:r>
            <a:r>
              <a:rPr sz="24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tuple with</a:t>
            </a:r>
            <a:r>
              <a:rPr sz="2400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OK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modifying</a:t>
            </a:r>
            <a:r>
              <a:rPr sz="2400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tuple</a:t>
            </a:r>
            <a:r>
              <a:rPr sz="24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6689" y="3443985"/>
            <a:ext cx="178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lists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tuples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356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Tuples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155" dirty="0"/>
              <a:t> </a:t>
            </a:r>
            <a:r>
              <a:rPr sz="3600" dirty="0"/>
              <a:t>lists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37894"/>
            <a:ext cx="257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non-intuitive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852" y="2420111"/>
            <a:ext cx="2202815" cy="1473835"/>
            <a:chOff x="339852" y="2420111"/>
            <a:chExt cx="2202815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37" y="2480987"/>
              <a:ext cx="2106220" cy="1283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2" y="2420111"/>
              <a:ext cx="1914144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7200" y="2493264"/>
            <a:ext cx="2013585" cy="1199515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4176" y="2702039"/>
            <a:ext cx="2226945" cy="742315"/>
            <a:chOff x="3694176" y="2702039"/>
            <a:chExt cx="2226945" cy="7423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596" y="2747773"/>
              <a:ext cx="2135162" cy="565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4176" y="2702039"/>
              <a:ext cx="1728216" cy="742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12285" y="2774442"/>
            <a:ext cx="203200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c[0][0]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5173" y="2362962"/>
            <a:ext cx="3501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Allowed;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modifying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4176" y="3985247"/>
            <a:ext cx="2226945" cy="742315"/>
            <a:chOff x="3694176" y="3985247"/>
            <a:chExt cx="2226945" cy="7423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596" y="4032505"/>
              <a:ext cx="2135162" cy="565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4176" y="3985247"/>
              <a:ext cx="1389888" cy="742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12285" y="4059173"/>
            <a:ext cx="203200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Arial"/>
                <a:cs typeface="Arial"/>
              </a:rPr>
              <a:t>c[0]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=2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5173" y="3646373"/>
            <a:ext cx="417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allowed;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modifying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tuple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257301"/>
            <a:ext cx="549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Tuple</a:t>
            </a:r>
            <a:r>
              <a:rPr spc="-80" dirty="0"/>
              <a:t> </a:t>
            </a:r>
            <a:r>
              <a:rPr dirty="0"/>
              <a:t>Assignment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0372" y="4279404"/>
            <a:ext cx="1580515" cy="1473835"/>
            <a:chOff x="690372" y="4279404"/>
            <a:chExt cx="1580515" cy="1473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802" y="4334213"/>
              <a:ext cx="1488966" cy="12954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2" y="4279404"/>
              <a:ext cx="1493519" cy="14737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08481" y="4351782"/>
            <a:ext cx="1385570" cy="120142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26289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tmp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tmp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83279" y="4279379"/>
            <a:ext cx="2802890" cy="742315"/>
            <a:chOff x="3383279" y="4279379"/>
            <a:chExt cx="2802890" cy="7423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704" y="4325113"/>
              <a:ext cx="2711226" cy="5654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279" y="4279379"/>
              <a:ext cx="2741676" cy="742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01390" y="4351782"/>
            <a:ext cx="2607945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27148" y="4507991"/>
            <a:ext cx="1061085" cy="139065"/>
            <a:chOff x="2327148" y="4507991"/>
            <a:chExt cx="1061085" cy="139065"/>
          </a:xfrm>
        </p:grpSpPr>
        <p:sp>
          <p:nvSpPr>
            <p:cNvPr id="12" name="object 12"/>
            <p:cNvSpPr/>
            <p:nvPr/>
          </p:nvSpPr>
          <p:spPr>
            <a:xfrm>
              <a:off x="2333244" y="4514087"/>
              <a:ext cx="1049020" cy="127000"/>
            </a:xfrm>
            <a:custGeom>
              <a:avLst/>
              <a:gdLst/>
              <a:ahLst/>
              <a:cxnLst/>
              <a:rect l="l" t="t" r="r" b="b"/>
              <a:pathLst>
                <a:path w="1049020" h="127000">
                  <a:moveTo>
                    <a:pt x="985266" y="0"/>
                  </a:moveTo>
                  <a:lnTo>
                    <a:pt x="985266" y="31623"/>
                  </a:lnTo>
                  <a:lnTo>
                    <a:pt x="63245" y="31623"/>
                  </a:lnTo>
                  <a:lnTo>
                    <a:pt x="63245" y="0"/>
                  </a:lnTo>
                  <a:lnTo>
                    <a:pt x="0" y="63245"/>
                  </a:lnTo>
                  <a:lnTo>
                    <a:pt x="63245" y="126492"/>
                  </a:lnTo>
                  <a:lnTo>
                    <a:pt x="63245" y="94868"/>
                  </a:lnTo>
                  <a:lnTo>
                    <a:pt x="985266" y="94868"/>
                  </a:lnTo>
                  <a:lnTo>
                    <a:pt x="985266" y="126492"/>
                  </a:lnTo>
                  <a:lnTo>
                    <a:pt x="1048511" y="63245"/>
                  </a:lnTo>
                  <a:lnTo>
                    <a:pt x="98526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244" y="4514087"/>
              <a:ext cx="1049020" cy="127000"/>
            </a:xfrm>
            <a:custGeom>
              <a:avLst/>
              <a:gdLst/>
              <a:ahLst/>
              <a:cxnLst/>
              <a:rect l="l" t="t" r="r" b="b"/>
              <a:pathLst>
                <a:path w="1049020" h="127000">
                  <a:moveTo>
                    <a:pt x="0" y="63245"/>
                  </a:moveTo>
                  <a:lnTo>
                    <a:pt x="63245" y="0"/>
                  </a:lnTo>
                  <a:lnTo>
                    <a:pt x="63245" y="31623"/>
                  </a:lnTo>
                  <a:lnTo>
                    <a:pt x="985266" y="31623"/>
                  </a:lnTo>
                  <a:lnTo>
                    <a:pt x="985266" y="0"/>
                  </a:lnTo>
                  <a:lnTo>
                    <a:pt x="1048511" y="63245"/>
                  </a:lnTo>
                  <a:lnTo>
                    <a:pt x="985266" y="126492"/>
                  </a:lnTo>
                  <a:lnTo>
                    <a:pt x="985266" y="94868"/>
                  </a:lnTo>
                  <a:lnTo>
                    <a:pt x="63245" y="94868"/>
                  </a:lnTo>
                  <a:lnTo>
                    <a:pt x="63245" y="126492"/>
                  </a:lnTo>
                  <a:lnTo>
                    <a:pt x="0" y="6324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54323" y="3140951"/>
            <a:ext cx="3063240" cy="742315"/>
            <a:chOff x="3354323" y="3140951"/>
            <a:chExt cx="3063240" cy="7423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0331" y="3200315"/>
              <a:ext cx="2933709" cy="545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4323" y="3140951"/>
              <a:ext cx="3063240" cy="742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71671" y="3212592"/>
            <a:ext cx="2840990" cy="462280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10" dirty="0">
                <a:latin typeface="Arial"/>
                <a:cs typeface="Arial"/>
              </a:rPr>
              <a:t> 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498647"/>
            <a:ext cx="7898765" cy="16548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Useful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Char char="•"/>
              <a:tabLst>
                <a:tab pos="241300" algn="l"/>
              </a:tabLst>
            </a:pPr>
            <a:r>
              <a:rPr sz="2400" spc="-35" dirty="0">
                <a:latin typeface="Arial"/>
                <a:cs typeface="Arial"/>
              </a:rPr>
              <a:t>Values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assigned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29381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Create </a:t>
            </a:r>
            <a:r>
              <a:rPr sz="2400" dirty="0">
                <a:latin typeface="Arial"/>
                <a:cs typeface="Arial"/>
              </a:rPr>
              <a:t>a,b,c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</a:t>
            </a:r>
            <a:r>
              <a:rPr sz="2400" spc="-5" dirty="0">
                <a:latin typeface="Arial"/>
                <a:cs typeface="Arial"/>
              </a:rPr>
              <a:t> 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3689" y="3860672"/>
            <a:ext cx="175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Swap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2525" y="5008626"/>
            <a:ext cx="35515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1F5F"/>
                </a:solidFill>
                <a:latin typeface="Arial"/>
                <a:cs typeface="Arial"/>
              </a:rPr>
              <a:t>Question: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id’s</a:t>
            </a:r>
            <a:r>
              <a:rPr sz="2000" spc="-5" dirty="0">
                <a:latin typeface="Arial"/>
                <a:cs typeface="Arial"/>
              </a:rPr>
              <a:t> behave?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5440"/>
            <a:ext cx="758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4695" algn="l"/>
              </a:tabLst>
            </a:pPr>
            <a:r>
              <a:rPr sz="3600" dirty="0"/>
              <a:t>Lis</a:t>
            </a:r>
            <a:r>
              <a:rPr sz="3600" spc="-10" dirty="0"/>
              <a:t>t</a:t>
            </a:r>
            <a:r>
              <a:rPr sz="3600" dirty="0"/>
              <a:t>-li</a:t>
            </a:r>
            <a:r>
              <a:rPr sz="3600" spc="-120" dirty="0"/>
              <a:t>k</a:t>
            </a:r>
            <a:r>
              <a:rPr sz="3600" dirty="0"/>
              <a:t>e</a:t>
            </a:r>
            <a:r>
              <a:rPr sz="3600" spc="-5" dirty="0"/>
              <a:t> Objects</a:t>
            </a:r>
            <a:r>
              <a:rPr sz="3600" dirty="0"/>
              <a:t>:	Dictionaries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4889"/>
            <a:ext cx="6472555" cy="10471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Key-value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pairs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  <a:tab pos="4778375" algn="l"/>
              </a:tabLst>
            </a:pPr>
            <a:r>
              <a:rPr sz="2000" dirty="0">
                <a:latin typeface="Arial"/>
                <a:cs typeface="Arial"/>
              </a:rPr>
              <a:t>Key (i.e.,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index)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immutable	(ints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240665" algn="l"/>
                <a:tab pos="241300" algn="l"/>
                <a:tab pos="2131060" algn="l"/>
                <a:tab pos="3659504" algn="l"/>
              </a:tabLst>
            </a:pPr>
            <a:r>
              <a:rPr sz="2000" dirty="0">
                <a:latin typeface="Arial"/>
                <a:cs typeface="Arial"/>
              </a:rPr>
              <a:t>Initialize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	(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]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	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448" y="2755392"/>
            <a:ext cx="4083050" cy="1473835"/>
            <a:chOff x="536448" y="2755392"/>
            <a:chExt cx="408305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397" y="2810214"/>
              <a:ext cx="3916708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8" y="2755392"/>
              <a:ext cx="4082796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56081" y="2827782"/>
            <a:ext cx="3813175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 marR="151955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var </a:t>
            </a:r>
            <a:r>
              <a:rPr sz="2400" dirty="0">
                <a:latin typeface="Arial"/>
                <a:cs typeface="Arial"/>
              </a:rPr>
              <a:t>= { }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var[‘Apple’]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43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var[8]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‘Orange’,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14.0]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80788" y="2755379"/>
            <a:ext cx="3185160" cy="742315"/>
            <a:chOff x="4780788" y="2755379"/>
            <a:chExt cx="3185160" cy="7423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3733" y="2801113"/>
              <a:ext cx="3038892" cy="565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0788" y="2755379"/>
              <a:ext cx="3185160" cy="742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00421" y="2827782"/>
            <a:ext cx="2935605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 var[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‘Apple’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6448" y="4474451"/>
            <a:ext cx="2397760" cy="742315"/>
            <a:chOff x="536448" y="4474451"/>
            <a:chExt cx="2397760" cy="7423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376" y="4520185"/>
              <a:ext cx="2304359" cy="5654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448" y="4474451"/>
              <a:ext cx="2363724" cy="742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56081" y="4546853"/>
            <a:ext cx="2200910" cy="46228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9159" y="5273040"/>
            <a:ext cx="2870200" cy="742315"/>
            <a:chOff x="4709159" y="5273040"/>
            <a:chExt cx="2870200" cy="74231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5146" y="5332378"/>
              <a:ext cx="2689911" cy="545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9159" y="5273040"/>
              <a:ext cx="2869691" cy="742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826508" y="5344667"/>
            <a:ext cx="2597150" cy="462280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270" y="4573016"/>
            <a:ext cx="253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[</a:t>
            </a:r>
            <a:r>
              <a:rPr sz="2400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‘Orange’, 2,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14.0]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3032" y="5371591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14.0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3473" y="285305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43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97612"/>
            <a:ext cx="6304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Lists:</a:t>
            </a:r>
            <a:r>
              <a:rPr spc="-45" dirty="0"/>
              <a:t> </a:t>
            </a:r>
            <a:r>
              <a:rPr spc="10" dirty="0"/>
              <a:t>odds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94841"/>
            <a:ext cx="2647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679697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Membership: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7223" y="1341119"/>
            <a:ext cx="2202815" cy="1839595"/>
            <a:chOff x="3697223" y="1341119"/>
            <a:chExt cx="2202815" cy="1839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4727" y="1400539"/>
              <a:ext cx="2104709" cy="16535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223" y="1341119"/>
              <a:ext cx="1914144" cy="183946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16096" y="1412747"/>
            <a:ext cx="2011680" cy="1569720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print(c)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47288" y="3709415"/>
            <a:ext cx="3930650" cy="1839595"/>
            <a:chOff x="3447288" y="3709415"/>
            <a:chExt cx="3930650" cy="1839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4805" y="3768835"/>
              <a:ext cx="3832896" cy="16535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7288" y="3709415"/>
              <a:ext cx="3843527" cy="18394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566159" y="3781044"/>
            <a:ext cx="3740150" cy="1569720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mylist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‘Mario’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‘Luigi’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 marR="1050925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‘Mario’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mylist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= </a:t>
            </a:r>
            <a:r>
              <a:rPr sz="2400" spc="-5" dirty="0">
                <a:latin typeface="Arial"/>
                <a:cs typeface="Arial"/>
              </a:rPr>
              <a:t>‘Zelda’ in </a:t>
            </a:r>
            <a:r>
              <a:rPr sz="2400" dirty="0">
                <a:latin typeface="Arial"/>
                <a:cs typeface="Arial"/>
              </a:rPr>
              <a:t>mylist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 b </a:t>
            </a:r>
            <a:r>
              <a:rPr sz="2400" dirty="0">
                <a:latin typeface="Arial"/>
                <a:cs typeface="Arial"/>
              </a:rPr>
              <a:t>, 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56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9939" algn="l"/>
              </a:tabLst>
            </a:pPr>
            <a:r>
              <a:rPr dirty="0"/>
              <a:t>Lists:	Final</a:t>
            </a:r>
            <a:r>
              <a:rPr spc="-90" dirty="0"/>
              <a:t> </a:t>
            </a:r>
            <a:r>
              <a:rPr spc="5" dirty="0"/>
              <a:t>Remarks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190740" cy="18338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See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online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chapter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11</a:t>
            </a:r>
            <a:r>
              <a:rPr sz="2800" spc="-5" dirty="0">
                <a:latin typeface="Arial"/>
                <a:cs typeface="Arial"/>
              </a:rPr>
              <a:t> for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lists.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Strings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Immutable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useful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online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text,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19790"/>
            <a:ext cx="4077335" cy="17252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3200" dirty="0"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3200" spc="-25" dirty="0">
                <a:latin typeface="Arial"/>
                <a:cs typeface="Arial"/>
              </a:rPr>
              <a:t>Tuples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Dictionaries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241300" algn="l"/>
              </a:tabLst>
            </a:pPr>
            <a:r>
              <a:rPr sz="3200" spc="-10" dirty="0">
                <a:latin typeface="Arial"/>
                <a:cs typeface="Arial"/>
              </a:rPr>
              <a:t>Loops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70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82035" algn="l"/>
              </a:tabLst>
            </a:pPr>
            <a:r>
              <a:rPr dirty="0"/>
              <a:t>Iteration</a:t>
            </a:r>
            <a:r>
              <a:rPr spc="-40" dirty="0"/>
              <a:t> </a:t>
            </a:r>
            <a:r>
              <a:rPr dirty="0"/>
              <a:t>in	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283"/>
            <a:ext cx="6370955" cy="16656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Three</a:t>
            </a:r>
            <a:r>
              <a:rPr sz="2800" dirty="0">
                <a:latin typeface="Arial"/>
                <a:cs typeface="Arial"/>
              </a:rPr>
              <a:t> commonly used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loop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constructs: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while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enumerate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153670"/>
            <a:ext cx="4975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For</a:t>
            </a:r>
            <a:r>
              <a:rPr spc="-40" dirty="0"/>
              <a:t> </a:t>
            </a:r>
            <a:r>
              <a:rPr dirty="0"/>
              <a:t>Loop</a:t>
            </a:r>
            <a:r>
              <a:rPr spc="-55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824" y="1979803"/>
            <a:ext cx="180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“for”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4332" y="3098292"/>
            <a:ext cx="3634740" cy="1473835"/>
            <a:chOff x="1894332" y="3098292"/>
            <a:chExt cx="363474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272" y="3154617"/>
              <a:ext cx="3483911" cy="12939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3098292"/>
              <a:ext cx="3634740" cy="1473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966" y="3172206"/>
              <a:ext cx="3380740" cy="1199515"/>
            </a:xfrm>
            <a:custGeom>
              <a:avLst/>
              <a:gdLst/>
              <a:ahLst/>
              <a:cxnLst/>
              <a:rect l="l" t="t" r="r" b="b"/>
              <a:pathLst>
                <a:path w="3380740" h="1199514">
                  <a:moveTo>
                    <a:pt x="3380231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3380231" y="1199388"/>
                  </a:lnTo>
                  <a:lnTo>
                    <a:pt x="3380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3966" y="3172206"/>
              <a:ext cx="3380740" cy="1199515"/>
            </a:xfrm>
            <a:custGeom>
              <a:avLst/>
              <a:gdLst/>
              <a:ahLst/>
              <a:cxnLst/>
              <a:rect l="l" t="t" r="r" b="b"/>
              <a:pathLst>
                <a:path w="3380740" h="1199514">
                  <a:moveTo>
                    <a:pt x="0" y="1199388"/>
                  </a:moveTo>
                  <a:lnTo>
                    <a:pt x="3380231" y="1199388"/>
                  </a:lnTo>
                  <a:lnTo>
                    <a:pt x="3380231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1944" y="3196844"/>
            <a:ext cx="31915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3477" y="1919985"/>
            <a:ext cx="6356985" cy="2484755"/>
            <a:chOff x="903477" y="1919985"/>
            <a:chExt cx="6356985" cy="2484755"/>
          </a:xfrm>
        </p:grpSpPr>
        <p:sp>
          <p:nvSpPr>
            <p:cNvPr id="11" name="object 11"/>
            <p:cNvSpPr/>
            <p:nvPr/>
          </p:nvSpPr>
          <p:spPr>
            <a:xfrm>
              <a:off x="2162556" y="3657599"/>
              <a:ext cx="754380" cy="611505"/>
            </a:xfrm>
            <a:custGeom>
              <a:avLst/>
              <a:gdLst/>
              <a:ahLst/>
              <a:cxnLst/>
              <a:rect l="l" t="t" r="r" b="b"/>
              <a:pathLst>
                <a:path w="754380" h="611504">
                  <a:moveTo>
                    <a:pt x="754380" y="385064"/>
                  </a:moveTo>
                  <a:lnTo>
                    <a:pt x="750824" y="367449"/>
                  </a:lnTo>
                  <a:lnTo>
                    <a:pt x="741146" y="353085"/>
                  </a:lnTo>
                  <a:lnTo>
                    <a:pt x="726782" y="343408"/>
                  </a:lnTo>
                  <a:lnTo>
                    <a:pt x="709168" y="339852"/>
                  </a:lnTo>
                  <a:lnTo>
                    <a:pt x="45212" y="339852"/>
                  </a:lnTo>
                  <a:lnTo>
                    <a:pt x="27584" y="343408"/>
                  </a:lnTo>
                  <a:lnTo>
                    <a:pt x="13220" y="353085"/>
                  </a:lnTo>
                  <a:lnTo>
                    <a:pt x="3543" y="367449"/>
                  </a:lnTo>
                  <a:lnTo>
                    <a:pt x="0" y="385064"/>
                  </a:lnTo>
                  <a:lnTo>
                    <a:pt x="0" y="565912"/>
                  </a:lnTo>
                  <a:lnTo>
                    <a:pt x="3543" y="583539"/>
                  </a:lnTo>
                  <a:lnTo>
                    <a:pt x="13220" y="597903"/>
                  </a:lnTo>
                  <a:lnTo>
                    <a:pt x="27584" y="607580"/>
                  </a:lnTo>
                  <a:lnTo>
                    <a:pt x="45212" y="611124"/>
                  </a:lnTo>
                  <a:lnTo>
                    <a:pt x="709168" y="611124"/>
                  </a:lnTo>
                  <a:lnTo>
                    <a:pt x="726782" y="607580"/>
                  </a:lnTo>
                  <a:lnTo>
                    <a:pt x="741146" y="597903"/>
                  </a:lnTo>
                  <a:lnTo>
                    <a:pt x="750824" y="583539"/>
                  </a:lnTo>
                  <a:lnTo>
                    <a:pt x="754380" y="565912"/>
                  </a:lnTo>
                  <a:lnTo>
                    <a:pt x="754380" y="385064"/>
                  </a:lnTo>
                  <a:close/>
                </a:path>
                <a:path w="754380" h="611504">
                  <a:moveTo>
                    <a:pt x="754380" y="45212"/>
                  </a:moveTo>
                  <a:lnTo>
                    <a:pt x="750824" y="27597"/>
                  </a:lnTo>
                  <a:lnTo>
                    <a:pt x="741146" y="13233"/>
                  </a:lnTo>
                  <a:lnTo>
                    <a:pt x="726782" y="3556"/>
                  </a:lnTo>
                  <a:lnTo>
                    <a:pt x="709168" y="0"/>
                  </a:lnTo>
                  <a:lnTo>
                    <a:pt x="45212" y="0"/>
                  </a:lnTo>
                  <a:lnTo>
                    <a:pt x="27584" y="3556"/>
                  </a:lnTo>
                  <a:lnTo>
                    <a:pt x="13220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20" y="258051"/>
                  </a:lnTo>
                  <a:lnTo>
                    <a:pt x="27584" y="267728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2" y="267728"/>
                  </a:lnTo>
                  <a:lnTo>
                    <a:pt x="741146" y="258051"/>
                  </a:lnTo>
                  <a:lnTo>
                    <a:pt x="750824" y="243687"/>
                  </a:lnTo>
                  <a:lnTo>
                    <a:pt x="754380" y="226060"/>
                  </a:lnTo>
                  <a:lnTo>
                    <a:pt x="754380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3637" y="1930145"/>
              <a:ext cx="6336665" cy="2464435"/>
            </a:xfrm>
            <a:custGeom>
              <a:avLst/>
              <a:gdLst/>
              <a:ahLst/>
              <a:cxnLst/>
              <a:rect l="l" t="t" r="r" b="b"/>
              <a:pathLst>
                <a:path w="6336665" h="2464435">
                  <a:moveTo>
                    <a:pt x="0" y="557783"/>
                  </a:moveTo>
                  <a:lnTo>
                    <a:pt x="969137" y="1168273"/>
                  </a:lnTo>
                </a:path>
                <a:path w="6336665" h="2464435">
                  <a:moveTo>
                    <a:pt x="2999232" y="1508378"/>
                  </a:moveTo>
                  <a:lnTo>
                    <a:pt x="6336284" y="918971"/>
                  </a:lnTo>
                </a:path>
                <a:path w="6336665" h="2464435">
                  <a:moveTo>
                    <a:pt x="2090928" y="1115567"/>
                  </a:moveTo>
                  <a:lnTo>
                    <a:pt x="2901315" y="298703"/>
                  </a:lnTo>
                </a:path>
                <a:path w="6336665" h="2464435">
                  <a:moveTo>
                    <a:pt x="2831591" y="1115821"/>
                  </a:moveTo>
                  <a:lnTo>
                    <a:pt x="5361559" y="0"/>
                  </a:lnTo>
                </a:path>
                <a:path w="6336665" h="2464435">
                  <a:moveTo>
                    <a:pt x="4782312" y="1728215"/>
                  </a:moveTo>
                  <a:lnTo>
                    <a:pt x="4843117" y="1731656"/>
                  </a:lnTo>
                  <a:lnTo>
                    <a:pt x="4899755" y="1741525"/>
                  </a:lnTo>
                  <a:lnTo>
                    <a:pt x="4951011" y="1757141"/>
                  </a:lnTo>
                  <a:lnTo>
                    <a:pt x="4995671" y="1777825"/>
                  </a:lnTo>
                  <a:lnTo>
                    <a:pt x="5032521" y="1802896"/>
                  </a:lnTo>
                  <a:lnTo>
                    <a:pt x="5060346" y="1831675"/>
                  </a:lnTo>
                  <a:lnTo>
                    <a:pt x="5084064" y="1897633"/>
                  </a:lnTo>
                  <a:lnTo>
                    <a:pt x="5084064" y="1915414"/>
                  </a:lnTo>
                  <a:lnTo>
                    <a:pt x="5090195" y="1949566"/>
                  </a:lnTo>
                  <a:lnTo>
                    <a:pt x="5135606" y="2010151"/>
                  </a:lnTo>
                  <a:lnTo>
                    <a:pt x="5172456" y="2035222"/>
                  </a:lnTo>
                  <a:lnTo>
                    <a:pt x="5217116" y="2055906"/>
                  </a:lnTo>
                  <a:lnTo>
                    <a:pt x="5268372" y="2071522"/>
                  </a:lnTo>
                  <a:lnTo>
                    <a:pt x="5325010" y="2081391"/>
                  </a:lnTo>
                  <a:lnTo>
                    <a:pt x="5385816" y="2084831"/>
                  </a:lnTo>
                  <a:lnTo>
                    <a:pt x="5325010" y="2088272"/>
                  </a:lnTo>
                  <a:lnTo>
                    <a:pt x="5268372" y="2098141"/>
                  </a:lnTo>
                  <a:lnTo>
                    <a:pt x="5217116" y="2113757"/>
                  </a:lnTo>
                  <a:lnTo>
                    <a:pt x="5172456" y="2134441"/>
                  </a:lnTo>
                  <a:lnTo>
                    <a:pt x="5135606" y="2159512"/>
                  </a:lnTo>
                  <a:lnTo>
                    <a:pt x="5107781" y="2188291"/>
                  </a:lnTo>
                  <a:lnTo>
                    <a:pt x="5084064" y="2254249"/>
                  </a:lnTo>
                  <a:lnTo>
                    <a:pt x="5084064" y="2272029"/>
                  </a:lnTo>
                  <a:lnTo>
                    <a:pt x="5077932" y="2306182"/>
                  </a:lnTo>
                  <a:lnTo>
                    <a:pt x="5032521" y="2366767"/>
                  </a:lnTo>
                  <a:lnTo>
                    <a:pt x="4995671" y="2391838"/>
                  </a:lnTo>
                  <a:lnTo>
                    <a:pt x="4951011" y="2412522"/>
                  </a:lnTo>
                  <a:lnTo>
                    <a:pt x="4899755" y="2428138"/>
                  </a:lnTo>
                  <a:lnTo>
                    <a:pt x="4843117" y="2438007"/>
                  </a:lnTo>
                  <a:lnTo>
                    <a:pt x="4782312" y="2441447"/>
                  </a:lnTo>
                </a:path>
                <a:path w="6336665" h="2464435">
                  <a:moveTo>
                    <a:pt x="938784" y="1728215"/>
                  </a:moveTo>
                  <a:lnTo>
                    <a:pt x="882160" y="1731879"/>
                  </a:lnTo>
                  <a:lnTo>
                    <a:pt x="830189" y="1742314"/>
                  </a:lnTo>
                  <a:lnTo>
                    <a:pt x="784349" y="1758687"/>
                  </a:lnTo>
                  <a:lnTo>
                    <a:pt x="746120" y="1780165"/>
                  </a:lnTo>
                  <a:lnTo>
                    <a:pt x="716982" y="1805915"/>
                  </a:lnTo>
                  <a:lnTo>
                    <a:pt x="691896" y="1866899"/>
                  </a:lnTo>
                  <a:lnTo>
                    <a:pt x="691896" y="1957577"/>
                  </a:lnTo>
                  <a:lnTo>
                    <a:pt x="685377" y="1989373"/>
                  </a:lnTo>
                  <a:lnTo>
                    <a:pt x="637671" y="2044312"/>
                  </a:lnTo>
                  <a:lnTo>
                    <a:pt x="599442" y="2065790"/>
                  </a:lnTo>
                  <a:lnTo>
                    <a:pt x="553602" y="2082163"/>
                  </a:lnTo>
                  <a:lnTo>
                    <a:pt x="501631" y="2092598"/>
                  </a:lnTo>
                  <a:lnTo>
                    <a:pt x="445008" y="2096261"/>
                  </a:lnTo>
                  <a:lnTo>
                    <a:pt x="501631" y="2099925"/>
                  </a:lnTo>
                  <a:lnTo>
                    <a:pt x="553602" y="2110360"/>
                  </a:lnTo>
                  <a:lnTo>
                    <a:pt x="599442" y="2126733"/>
                  </a:lnTo>
                  <a:lnTo>
                    <a:pt x="637671" y="2148211"/>
                  </a:lnTo>
                  <a:lnTo>
                    <a:pt x="666809" y="2173961"/>
                  </a:lnTo>
                  <a:lnTo>
                    <a:pt x="691896" y="2234946"/>
                  </a:lnTo>
                  <a:lnTo>
                    <a:pt x="691896" y="2325623"/>
                  </a:lnTo>
                  <a:lnTo>
                    <a:pt x="698414" y="2357419"/>
                  </a:lnTo>
                  <a:lnTo>
                    <a:pt x="746120" y="2412358"/>
                  </a:lnTo>
                  <a:lnTo>
                    <a:pt x="784349" y="2433836"/>
                  </a:lnTo>
                  <a:lnTo>
                    <a:pt x="830189" y="2450209"/>
                  </a:lnTo>
                  <a:lnTo>
                    <a:pt x="882160" y="2460644"/>
                  </a:lnTo>
                  <a:lnTo>
                    <a:pt x="938784" y="2464308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76921" y="2590038"/>
            <a:ext cx="75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colon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594" y="1619758"/>
            <a:ext cx="1955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3623" y="4723257"/>
            <a:ext cx="4773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Assign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Execute</a:t>
            </a:r>
            <a:r>
              <a:rPr sz="2400" dirty="0">
                <a:latin typeface="Arial"/>
                <a:cs typeface="Arial"/>
              </a:rPr>
              <a:t> statements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loop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0754" y="3789679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loop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515" y="3683634"/>
            <a:ext cx="991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four </a:t>
            </a:r>
            <a:r>
              <a:rPr sz="2400" dirty="0">
                <a:latin typeface="Arial"/>
                <a:cs typeface="Arial"/>
              </a:rPr>
              <a:t> sp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0560" y="1792300"/>
            <a:ext cx="168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“in”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9641" y="1289430"/>
            <a:ext cx="175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loop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76322" y="1832610"/>
            <a:ext cx="20955" cy="1201420"/>
          </a:xfrm>
          <a:custGeom>
            <a:avLst/>
            <a:gdLst/>
            <a:ahLst/>
            <a:cxnLst/>
            <a:rect l="l" t="t" r="r" b="b"/>
            <a:pathLst>
              <a:path w="20955" h="1201420">
                <a:moveTo>
                  <a:pt x="20700" y="0"/>
                </a:moveTo>
                <a:lnTo>
                  <a:pt x="0" y="1201292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8800"/>
            <a:ext cx="5848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785" algn="l"/>
              </a:tabLst>
            </a:pPr>
            <a:r>
              <a:rPr spc="-155" dirty="0"/>
              <a:t>F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Loop	</a:t>
            </a:r>
            <a:r>
              <a:rPr spc="-5" dirty="0"/>
              <a:t>Exa</a:t>
            </a:r>
            <a:r>
              <a:rPr spc="-10" dirty="0"/>
              <a:t>m</a:t>
            </a:r>
            <a:r>
              <a:rPr dirty="0"/>
              <a:t>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9722"/>
            <a:ext cx="159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30" dirty="0">
                <a:latin typeface="Arial"/>
                <a:cs typeface="Arial"/>
              </a:rPr>
              <a:t>Try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these: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448" y="2109216"/>
            <a:ext cx="2247900" cy="1473835"/>
            <a:chOff x="536448" y="2109216"/>
            <a:chExt cx="224790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398" y="2165540"/>
              <a:ext cx="2081810" cy="12939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8" y="2109216"/>
              <a:ext cx="2247900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56081" y="2183129"/>
            <a:ext cx="1978660" cy="1199515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[1,2,3]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a:</a:t>
            </a:r>
            <a:endParaRPr sz="24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print(j)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0107" y="2109216"/>
            <a:ext cx="2247900" cy="1473835"/>
            <a:chOff x="3150107" y="2109216"/>
            <a:chExt cx="2247900" cy="14738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1541" y="2165540"/>
              <a:ext cx="2083321" cy="12939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0107" y="2109216"/>
              <a:ext cx="2247899" cy="14737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68217" y="2183129"/>
            <a:ext cx="1979930" cy="119951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(1,2,3)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a: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print(j)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21908" y="2115311"/>
            <a:ext cx="2758440" cy="1473835"/>
            <a:chOff x="6121908" y="2115311"/>
            <a:chExt cx="2758440" cy="14738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337" y="2170133"/>
              <a:ext cx="2603013" cy="12954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1908" y="2115311"/>
              <a:ext cx="2758440" cy="14737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240017" y="2187701"/>
            <a:ext cx="249936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[1,2]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[3,4]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a:</a:t>
            </a:r>
            <a:endParaRPr sz="24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print(j)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0791" y="3951744"/>
            <a:ext cx="4093845" cy="1839595"/>
            <a:chOff x="240791" y="3951744"/>
            <a:chExt cx="4093845" cy="183959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745" y="4006510"/>
              <a:ext cx="4000520" cy="16643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791" y="3951744"/>
              <a:ext cx="3925824" cy="183946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60425" y="4024121"/>
            <a:ext cx="3896995" cy="15697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 marR="34226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5" dirty="0">
                <a:latin typeface="Arial"/>
                <a:cs typeface="Arial"/>
              </a:rPr>
              <a:t>[‘Peter’, </a:t>
            </a:r>
            <a:r>
              <a:rPr sz="2400" spc="-10" dirty="0">
                <a:latin typeface="Arial"/>
                <a:cs typeface="Arial"/>
              </a:rPr>
              <a:t>‘Paul’, </a:t>
            </a:r>
            <a:r>
              <a:rPr sz="2400" spc="-5" dirty="0">
                <a:latin typeface="Arial"/>
                <a:cs typeface="Arial"/>
              </a:rPr>
              <a:t>‘Mary’]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j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range(3):</a:t>
            </a:r>
            <a:endParaRPr sz="2400">
              <a:latin typeface="Arial"/>
              <a:cs typeface="Arial"/>
            </a:endParaRPr>
          </a:p>
          <a:p>
            <a:pPr marL="1004569" marR="134429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 j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9709" y="4019550"/>
            <a:ext cx="163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range</a:t>
            </a:r>
            <a:r>
              <a:rPr sz="2000" i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9709" y="4324350"/>
            <a:ext cx="1276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rang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7290" y="4629150"/>
            <a:ext cx="3852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Integer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sequence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9709" y="4933950"/>
            <a:ext cx="1557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range(m,n)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290" y="5238750"/>
            <a:ext cx="39230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Integer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sequence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n-1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405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Nesting</a:t>
            </a:r>
            <a:r>
              <a:rPr spc="-80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0682"/>
            <a:ext cx="486664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Indent again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nested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30" dirty="0">
                <a:latin typeface="Arial"/>
                <a:cs typeface="Arial"/>
              </a:rPr>
              <a:t>Try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8951" y="2683764"/>
            <a:ext cx="5992495" cy="2571115"/>
            <a:chOff x="758951" y="2683764"/>
            <a:chExt cx="5992495" cy="2571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04" y="2738616"/>
              <a:ext cx="5899427" cy="24033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" y="2683764"/>
              <a:ext cx="5692140" cy="25709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8586" y="2756154"/>
            <a:ext cx="5796280" cy="230886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]</a:t>
            </a:r>
            <a:endParaRPr sz="24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len(a)</a:t>
            </a:r>
            <a:endParaRPr sz="24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range(alen):</a:t>
            </a:r>
            <a:endParaRPr sz="24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jlen</a:t>
            </a:r>
            <a:r>
              <a:rPr sz="2400" dirty="0">
                <a:latin typeface="Arial"/>
                <a:cs typeface="Arial"/>
              </a:rPr>
              <a:t> 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len(a[ j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])</a:t>
            </a:r>
            <a:endParaRPr sz="24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range(jlen):</a:t>
            </a:r>
            <a:endParaRPr sz="2400">
              <a:latin typeface="Arial"/>
              <a:cs typeface="Arial"/>
            </a:endParaRPr>
          </a:p>
          <a:p>
            <a:pPr marL="1918970">
              <a:lnSpc>
                <a:spcPct val="100000"/>
              </a:lnSpc>
              <a:tabLst>
                <a:tab pos="3507104" algn="l"/>
              </a:tabLst>
            </a:pPr>
            <a:r>
              <a:rPr sz="2400" spc="-5" dirty="0">
                <a:latin typeface="Arial"/>
                <a:cs typeface="Arial"/>
              </a:rPr>
              <a:t>print( </a:t>
            </a:r>
            <a:r>
              <a:rPr sz="2400" dirty="0">
                <a:latin typeface="Arial"/>
                <a:cs typeface="Arial"/>
              </a:rPr>
              <a:t>j 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	‘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06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6665" algn="l"/>
                <a:tab pos="4958715" algn="l"/>
              </a:tabLst>
            </a:pPr>
            <a:r>
              <a:rPr spc="-5" dirty="0"/>
              <a:t>E</a:t>
            </a:r>
            <a:r>
              <a:rPr spc="-75" dirty="0"/>
              <a:t>x</a:t>
            </a:r>
            <a:r>
              <a:rPr dirty="0"/>
              <a:t>e</a:t>
            </a:r>
            <a:r>
              <a:rPr spc="65" dirty="0"/>
              <a:t>r</a:t>
            </a:r>
            <a:r>
              <a:rPr dirty="0"/>
              <a:t>cise</a:t>
            </a:r>
            <a:r>
              <a:rPr spc="-40" dirty="0"/>
              <a:t> </a:t>
            </a:r>
            <a:r>
              <a:rPr dirty="0"/>
              <a:t>1:	</a:t>
            </a:r>
            <a:r>
              <a:rPr spc="-155" dirty="0"/>
              <a:t>F</a:t>
            </a:r>
            <a:r>
              <a:rPr dirty="0"/>
              <a:t>or	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638376"/>
            <a:ext cx="5386070" cy="16579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Write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list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numbers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Returns the</a:t>
            </a:r>
            <a:r>
              <a:rPr sz="2400" dirty="0">
                <a:latin typeface="Arial"/>
                <a:cs typeface="Arial"/>
              </a:rPr>
              <a:t> sum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those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sure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loop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3940" y="3646932"/>
            <a:ext cx="3634740" cy="1473835"/>
            <a:chOff x="4853940" y="3646932"/>
            <a:chExt cx="363474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5360" y="3701754"/>
              <a:ext cx="3485427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3940" y="3646932"/>
              <a:ext cx="3634740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72050" y="3719321"/>
            <a:ext cx="338201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range(n):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140" y="3710940"/>
            <a:ext cx="4074160" cy="1839595"/>
            <a:chOff x="739140" y="3710940"/>
            <a:chExt cx="4074160" cy="18395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69" y="3765705"/>
              <a:ext cx="3982232" cy="16643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140" y="3710940"/>
              <a:ext cx="3329940" cy="18394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7250" y="3783329"/>
            <a:ext cx="3878579" cy="15697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def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myfunc(a):</a:t>
            </a:r>
            <a:endParaRPr sz="2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len(a)</a:t>
            </a:r>
            <a:endParaRPr sz="2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06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6665" algn="l"/>
                <a:tab pos="4958715" algn="l"/>
              </a:tabLst>
            </a:pPr>
            <a:r>
              <a:rPr spc="-5" dirty="0"/>
              <a:t>E</a:t>
            </a:r>
            <a:r>
              <a:rPr spc="-75" dirty="0"/>
              <a:t>x</a:t>
            </a:r>
            <a:r>
              <a:rPr dirty="0"/>
              <a:t>e</a:t>
            </a:r>
            <a:r>
              <a:rPr spc="65" dirty="0"/>
              <a:t>r</a:t>
            </a:r>
            <a:r>
              <a:rPr dirty="0"/>
              <a:t>cise</a:t>
            </a:r>
            <a:r>
              <a:rPr spc="-40" dirty="0"/>
              <a:t> </a:t>
            </a:r>
            <a:r>
              <a:rPr dirty="0"/>
              <a:t>2:	</a:t>
            </a:r>
            <a:r>
              <a:rPr spc="-155" dirty="0"/>
              <a:t>F</a:t>
            </a:r>
            <a:r>
              <a:rPr dirty="0"/>
              <a:t>or	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34413"/>
            <a:ext cx="6760845" cy="19875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Write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Accepts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single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 N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Returns</a:t>
            </a:r>
            <a:r>
              <a:rPr sz="2400" dirty="0">
                <a:latin typeface="Arial"/>
                <a:cs typeface="Arial"/>
              </a:rPr>
              <a:t> a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odd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numbers</a:t>
            </a:r>
            <a:r>
              <a:rPr sz="2400" dirty="0">
                <a:latin typeface="Arial"/>
                <a:cs typeface="Arial"/>
              </a:rPr>
              <a:t> 1 through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241300" marR="27686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Recall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%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 to </a:t>
            </a:r>
            <a:r>
              <a:rPr sz="2400" spc="-5" dirty="0">
                <a:latin typeface="Arial"/>
                <a:cs typeface="Arial"/>
              </a:rPr>
              <a:t>check</a:t>
            </a:r>
            <a:r>
              <a:rPr sz="2400" dirty="0">
                <a:latin typeface="Arial"/>
                <a:cs typeface="Arial"/>
              </a:rPr>
              <a:t> for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remainders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(mod </a:t>
            </a:r>
            <a:r>
              <a:rPr sz="2400" spc="-5" dirty="0">
                <a:latin typeface="Arial"/>
                <a:cs typeface="Arial"/>
              </a:rPr>
              <a:t>division)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7176" y="3607308"/>
            <a:ext cx="3634740" cy="1473835"/>
            <a:chOff x="4837176" y="3607308"/>
            <a:chExt cx="363474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592" y="3662130"/>
              <a:ext cx="3483911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6" y="3607308"/>
              <a:ext cx="3634739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55285" y="3679697"/>
            <a:ext cx="338074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range(n):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140" y="3607308"/>
            <a:ext cx="4159250" cy="2205355"/>
            <a:chOff x="739140" y="3607308"/>
            <a:chExt cx="4159250" cy="22053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36" y="3643884"/>
              <a:ext cx="4040124" cy="20619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140" y="3607308"/>
              <a:ext cx="4158996" cy="22052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7250" y="3679697"/>
            <a:ext cx="3918585" cy="194056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def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myfunc(n):</a:t>
            </a:r>
            <a:endParaRPr sz="2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odds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005205" marR="1282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od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s.appen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ngs) 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153670"/>
            <a:ext cx="5697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While</a:t>
            </a:r>
            <a:r>
              <a:rPr spc="-50" dirty="0"/>
              <a:t> </a:t>
            </a:r>
            <a:r>
              <a:rPr dirty="0"/>
              <a:t>Loop</a:t>
            </a:r>
            <a:r>
              <a:rPr spc="-40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434" y="1807844"/>
            <a:ext cx="1965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“while”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6855" y="2985516"/>
            <a:ext cx="3634740" cy="1473835"/>
            <a:chOff x="2276855" y="2985516"/>
            <a:chExt cx="363474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276" y="3040337"/>
              <a:ext cx="3485427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855" y="2985516"/>
              <a:ext cx="3634740" cy="1473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94965" y="3057906"/>
              <a:ext cx="3382010" cy="1201420"/>
            </a:xfrm>
            <a:custGeom>
              <a:avLst/>
              <a:gdLst/>
              <a:ahLst/>
              <a:cxnLst/>
              <a:rect l="l" t="t" r="r" b="b"/>
              <a:pathLst>
                <a:path w="3382010" h="1201420">
                  <a:moveTo>
                    <a:pt x="3381755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3381755" y="1200912"/>
                  </a:lnTo>
                  <a:lnTo>
                    <a:pt x="3381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4965" y="3057906"/>
              <a:ext cx="3382010" cy="1201420"/>
            </a:xfrm>
            <a:custGeom>
              <a:avLst/>
              <a:gdLst/>
              <a:ahLst/>
              <a:cxnLst/>
              <a:rect l="l" t="t" r="r" b="b"/>
              <a:pathLst>
                <a:path w="3382010" h="1201420">
                  <a:moveTo>
                    <a:pt x="0" y="1200912"/>
                  </a:moveTo>
                  <a:lnTo>
                    <a:pt x="3381755" y="1200912"/>
                  </a:lnTo>
                  <a:lnTo>
                    <a:pt x="3381755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981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3579" y="3083178"/>
            <a:ext cx="3190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(expr):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586" y="2309622"/>
            <a:ext cx="969644" cy="610870"/>
          </a:xfrm>
          <a:custGeom>
            <a:avLst/>
            <a:gdLst/>
            <a:ahLst/>
            <a:cxnLst/>
            <a:rect l="l" t="t" r="r" b="b"/>
            <a:pathLst>
              <a:path w="969644" h="610869">
                <a:moveTo>
                  <a:pt x="0" y="0"/>
                </a:moveTo>
                <a:lnTo>
                  <a:pt x="969137" y="610488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793748" y="1978151"/>
            <a:ext cx="5561965" cy="2273935"/>
            <a:chOff x="1793748" y="1978151"/>
            <a:chExt cx="5561965" cy="2273935"/>
          </a:xfrm>
        </p:grpSpPr>
        <p:sp>
          <p:nvSpPr>
            <p:cNvPr id="12" name="object 12"/>
            <p:cNvSpPr/>
            <p:nvPr/>
          </p:nvSpPr>
          <p:spPr>
            <a:xfrm>
              <a:off x="2545080" y="3563111"/>
              <a:ext cx="753110" cy="611505"/>
            </a:xfrm>
            <a:custGeom>
              <a:avLst/>
              <a:gdLst/>
              <a:ahLst/>
              <a:cxnLst/>
              <a:rect l="l" t="t" r="r" b="b"/>
              <a:pathLst>
                <a:path w="753110" h="611504">
                  <a:moveTo>
                    <a:pt x="752856" y="385064"/>
                  </a:moveTo>
                  <a:lnTo>
                    <a:pt x="749300" y="367449"/>
                  </a:lnTo>
                  <a:lnTo>
                    <a:pt x="739622" y="353085"/>
                  </a:lnTo>
                  <a:lnTo>
                    <a:pt x="725258" y="343408"/>
                  </a:lnTo>
                  <a:lnTo>
                    <a:pt x="707644" y="339852"/>
                  </a:lnTo>
                  <a:lnTo>
                    <a:pt x="45212" y="339852"/>
                  </a:lnTo>
                  <a:lnTo>
                    <a:pt x="27584" y="343408"/>
                  </a:lnTo>
                  <a:lnTo>
                    <a:pt x="13220" y="353085"/>
                  </a:lnTo>
                  <a:lnTo>
                    <a:pt x="3543" y="367449"/>
                  </a:lnTo>
                  <a:lnTo>
                    <a:pt x="0" y="385064"/>
                  </a:lnTo>
                  <a:lnTo>
                    <a:pt x="0" y="565912"/>
                  </a:lnTo>
                  <a:lnTo>
                    <a:pt x="3543" y="583539"/>
                  </a:lnTo>
                  <a:lnTo>
                    <a:pt x="13220" y="597903"/>
                  </a:lnTo>
                  <a:lnTo>
                    <a:pt x="27584" y="607580"/>
                  </a:lnTo>
                  <a:lnTo>
                    <a:pt x="45212" y="611124"/>
                  </a:lnTo>
                  <a:lnTo>
                    <a:pt x="707644" y="611124"/>
                  </a:lnTo>
                  <a:lnTo>
                    <a:pt x="725258" y="607580"/>
                  </a:lnTo>
                  <a:lnTo>
                    <a:pt x="739622" y="597903"/>
                  </a:lnTo>
                  <a:lnTo>
                    <a:pt x="749300" y="583539"/>
                  </a:lnTo>
                  <a:lnTo>
                    <a:pt x="752856" y="565912"/>
                  </a:lnTo>
                  <a:lnTo>
                    <a:pt x="752856" y="385064"/>
                  </a:lnTo>
                  <a:close/>
                </a:path>
                <a:path w="753110" h="611504">
                  <a:moveTo>
                    <a:pt x="752856" y="45212"/>
                  </a:moveTo>
                  <a:lnTo>
                    <a:pt x="749300" y="27597"/>
                  </a:lnTo>
                  <a:lnTo>
                    <a:pt x="739622" y="13233"/>
                  </a:lnTo>
                  <a:lnTo>
                    <a:pt x="725258" y="3556"/>
                  </a:lnTo>
                  <a:lnTo>
                    <a:pt x="707644" y="0"/>
                  </a:lnTo>
                  <a:lnTo>
                    <a:pt x="45212" y="0"/>
                  </a:lnTo>
                  <a:lnTo>
                    <a:pt x="27584" y="3556"/>
                  </a:lnTo>
                  <a:lnTo>
                    <a:pt x="13220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20" y="258051"/>
                  </a:lnTo>
                  <a:lnTo>
                    <a:pt x="27584" y="267728"/>
                  </a:lnTo>
                  <a:lnTo>
                    <a:pt x="45212" y="271272"/>
                  </a:lnTo>
                  <a:lnTo>
                    <a:pt x="707644" y="271272"/>
                  </a:lnTo>
                  <a:lnTo>
                    <a:pt x="725258" y="267728"/>
                  </a:lnTo>
                  <a:lnTo>
                    <a:pt x="739622" y="258051"/>
                  </a:lnTo>
                  <a:lnTo>
                    <a:pt x="749300" y="243687"/>
                  </a:lnTo>
                  <a:lnTo>
                    <a:pt x="752856" y="226060"/>
                  </a:lnTo>
                  <a:lnTo>
                    <a:pt x="752856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3654" y="1988057"/>
              <a:ext cx="5541645" cy="2254250"/>
            </a:xfrm>
            <a:custGeom>
              <a:avLst/>
              <a:gdLst/>
              <a:ahLst/>
              <a:cxnLst/>
              <a:rect l="l" t="t" r="r" b="b"/>
              <a:pathLst>
                <a:path w="5541645" h="2254250">
                  <a:moveTo>
                    <a:pt x="2674620" y="1247520"/>
                  </a:moveTo>
                  <a:lnTo>
                    <a:pt x="5541645" y="292607"/>
                  </a:lnTo>
                </a:path>
                <a:path w="5541645" h="2254250">
                  <a:moveTo>
                    <a:pt x="2080259" y="876934"/>
                  </a:moveTo>
                  <a:lnTo>
                    <a:pt x="2805557" y="0"/>
                  </a:lnTo>
                </a:path>
                <a:path w="5541645" h="2254250">
                  <a:moveTo>
                    <a:pt x="4180331" y="1551431"/>
                  </a:moveTo>
                  <a:lnTo>
                    <a:pt x="4241137" y="1554872"/>
                  </a:lnTo>
                  <a:lnTo>
                    <a:pt x="4297775" y="1564741"/>
                  </a:lnTo>
                  <a:lnTo>
                    <a:pt x="4349031" y="1580357"/>
                  </a:lnTo>
                  <a:lnTo>
                    <a:pt x="4393692" y="1601041"/>
                  </a:lnTo>
                  <a:lnTo>
                    <a:pt x="4430541" y="1626112"/>
                  </a:lnTo>
                  <a:lnTo>
                    <a:pt x="4458366" y="1654891"/>
                  </a:lnTo>
                  <a:lnTo>
                    <a:pt x="4482083" y="1720849"/>
                  </a:lnTo>
                  <a:lnTo>
                    <a:pt x="4482083" y="1727199"/>
                  </a:lnTo>
                  <a:lnTo>
                    <a:pt x="4488215" y="1761352"/>
                  </a:lnTo>
                  <a:lnTo>
                    <a:pt x="4533626" y="1821937"/>
                  </a:lnTo>
                  <a:lnTo>
                    <a:pt x="4570476" y="1847008"/>
                  </a:lnTo>
                  <a:lnTo>
                    <a:pt x="4615136" y="1867692"/>
                  </a:lnTo>
                  <a:lnTo>
                    <a:pt x="4666392" y="1883308"/>
                  </a:lnTo>
                  <a:lnTo>
                    <a:pt x="4723030" y="1893177"/>
                  </a:lnTo>
                  <a:lnTo>
                    <a:pt x="4783836" y="1896617"/>
                  </a:lnTo>
                  <a:lnTo>
                    <a:pt x="4723030" y="1900058"/>
                  </a:lnTo>
                  <a:lnTo>
                    <a:pt x="4666392" y="1909927"/>
                  </a:lnTo>
                  <a:lnTo>
                    <a:pt x="4615136" y="1925543"/>
                  </a:lnTo>
                  <a:lnTo>
                    <a:pt x="4570476" y="1946227"/>
                  </a:lnTo>
                  <a:lnTo>
                    <a:pt x="4533626" y="1971298"/>
                  </a:lnTo>
                  <a:lnTo>
                    <a:pt x="4505801" y="2000077"/>
                  </a:lnTo>
                  <a:lnTo>
                    <a:pt x="4482083" y="2066035"/>
                  </a:lnTo>
                  <a:lnTo>
                    <a:pt x="4482083" y="2072385"/>
                  </a:lnTo>
                  <a:lnTo>
                    <a:pt x="4475952" y="2106538"/>
                  </a:lnTo>
                  <a:lnTo>
                    <a:pt x="4430541" y="2167123"/>
                  </a:lnTo>
                  <a:lnTo>
                    <a:pt x="4393691" y="2192194"/>
                  </a:lnTo>
                  <a:lnTo>
                    <a:pt x="4349031" y="2212878"/>
                  </a:lnTo>
                  <a:lnTo>
                    <a:pt x="4297775" y="2228494"/>
                  </a:lnTo>
                  <a:lnTo>
                    <a:pt x="4241137" y="2238363"/>
                  </a:lnTo>
                  <a:lnTo>
                    <a:pt x="4180331" y="2241804"/>
                  </a:lnTo>
                </a:path>
                <a:path w="5541645" h="2254250">
                  <a:moveTo>
                    <a:pt x="493775" y="1575815"/>
                  </a:moveTo>
                  <a:lnTo>
                    <a:pt x="437152" y="1579479"/>
                  </a:lnTo>
                  <a:lnTo>
                    <a:pt x="385181" y="1589914"/>
                  </a:lnTo>
                  <a:lnTo>
                    <a:pt x="339341" y="1606287"/>
                  </a:lnTo>
                  <a:lnTo>
                    <a:pt x="301112" y="1627765"/>
                  </a:lnTo>
                  <a:lnTo>
                    <a:pt x="271974" y="1653515"/>
                  </a:lnTo>
                  <a:lnTo>
                    <a:pt x="246887" y="1714499"/>
                  </a:lnTo>
                  <a:lnTo>
                    <a:pt x="246887" y="1776221"/>
                  </a:lnTo>
                  <a:lnTo>
                    <a:pt x="240369" y="1808017"/>
                  </a:lnTo>
                  <a:lnTo>
                    <a:pt x="192663" y="1862956"/>
                  </a:lnTo>
                  <a:lnTo>
                    <a:pt x="154434" y="1884434"/>
                  </a:lnTo>
                  <a:lnTo>
                    <a:pt x="108594" y="1900807"/>
                  </a:lnTo>
                  <a:lnTo>
                    <a:pt x="56623" y="1911242"/>
                  </a:lnTo>
                  <a:lnTo>
                    <a:pt x="0" y="1914905"/>
                  </a:lnTo>
                  <a:lnTo>
                    <a:pt x="56623" y="1918569"/>
                  </a:lnTo>
                  <a:lnTo>
                    <a:pt x="108594" y="1929004"/>
                  </a:lnTo>
                  <a:lnTo>
                    <a:pt x="154434" y="1945377"/>
                  </a:lnTo>
                  <a:lnTo>
                    <a:pt x="192663" y="1966855"/>
                  </a:lnTo>
                  <a:lnTo>
                    <a:pt x="221801" y="1992605"/>
                  </a:lnTo>
                  <a:lnTo>
                    <a:pt x="246887" y="2053589"/>
                  </a:lnTo>
                  <a:lnTo>
                    <a:pt x="246887" y="2115311"/>
                  </a:lnTo>
                  <a:lnTo>
                    <a:pt x="253406" y="2147107"/>
                  </a:lnTo>
                  <a:lnTo>
                    <a:pt x="301112" y="2202046"/>
                  </a:lnTo>
                  <a:lnTo>
                    <a:pt x="339341" y="2223524"/>
                  </a:lnTo>
                  <a:lnTo>
                    <a:pt x="385181" y="2239897"/>
                  </a:lnTo>
                  <a:lnTo>
                    <a:pt x="437152" y="2250332"/>
                  </a:lnTo>
                  <a:lnTo>
                    <a:pt x="493775" y="2253996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38084" y="2022475"/>
            <a:ext cx="75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9921" y="1558289"/>
            <a:ext cx="2260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Boolean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3579" y="4954651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True: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Execute </a:t>
            </a: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 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3367" y="3646423"/>
            <a:ext cx="134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loop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144" y="3586733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four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67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71240" algn="l"/>
              </a:tabLst>
            </a:pPr>
            <a:r>
              <a:rPr spc="140" dirty="0"/>
              <a:t>W</a:t>
            </a:r>
            <a:r>
              <a:rPr dirty="0"/>
              <a:t>hile</a:t>
            </a:r>
            <a:r>
              <a:rPr spc="-25" dirty="0"/>
              <a:t> </a:t>
            </a:r>
            <a:r>
              <a:rPr dirty="0"/>
              <a:t>Loop	</a:t>
            </a:r>
            <a:r>
              <a:rPr spc="-5" dirty="0"/>
              <a:t>Exa</a:t>
            </a:r>
            <a:r>
              <a:rPr spc="-10" dirty="0"/>
              <a:t>m</a:t>
            </a:r>
            <a:r>
              <a:rPr dirty="0"/>
              <a:t>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2979"/>
            <a:ext cx="1821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45" dirty="0">
                <a:latin typeface="Arial"/>
                <a:cs typeface="Arial"/>
              </a:rPr>
              <a:t>Try </a:t>
            </a:r>
            <a:r>
              <a:rPr sz="2800" spc="-5" dirty="0">
                <a:latin typeface="Arial"/>
                <a:cs typeface="Arial"/>
              </a:rPr>
              <a:t>these: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255" y="2033016"/>
            <a:ext cx="2923540" cy="2571115"/>
            <a:chOff x="524255" y="2033016"/>
            <a:chExt cx="2923540" cy="2571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04" y="2089381"/>
              <a:ext cx="2766089" cy="24018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2033016"/>
              <a:ext cx="2923032" cy="25709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3890" y="2106929"/>
            <a:ext cx="2662555" cy="230759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90170" marR="82676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len( a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while(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004569" marR="1098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+=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5884" y="2033016"/>
            <a:ext cx="3827145" cy="3566160"/>
            <a:chOff x="4405884" y="2033016"/>
            <a:chExt cx="3827145" cy="35661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8833" y="2089396"/>
              <a:ext cx="3733829" cy="35097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5884" y="2033016"/>
              <a:ext cx="3432048" cy="33025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25517" y="2106929"/>
            <a:ext cx="3630295" cy="341566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] 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] ]</a:t>
            </a:r>
            <a:endParaRPr sz="2400">
              <a:latin typeface="Arial"/>
              <a:cs typeface="Arial"/>
            </a:endParaRPr>
          </a:p>
          <a:p>
            <a:pPr marL="90805" marR="206628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0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tabLst>
                <a:tab pos="1557020" algn="l"/>
              </a:tabLst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&lt;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005205" marR="9398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 </a:t>
            </a:r>
            <a:r>
              <a:rPr sz="2400" dirty="0">
                <a:latin typeface="Arial"/>
                <a:cs typeface="Arial"/>
              </a:rPr>
              <a:t>a[ </a:t>
            </a: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] 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]:</a:t>
            </a:r>
            <a:endParaRPr sz="2400">
              <a:latin typeface="Arial"/>
              <a:cs typeface="Arial"/>
            </a:endParaRPr>
          </a:p>
          <a:p>
            <a:pPr marL="1919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524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6665" algn="l"/>
              </a:tabLst>
            </a:pPr>
            <a:r>
              <a:rPr dirty="0"/>
              <a:t>Exercise</a:t>
            </a:r>
            <a:r>
              <a:rPr spc="-35" dirty="0"/>
              <a:t> </a:t>
            </a:r>
            <a:r>
              <a:rPr dirty="0"/>
              <a:t>3:	</a:t>
            </a:r>
            <a:r>
              <a:rPr spc="30" dirty="0"/>
              <a:t>While</a:t>
            </a:r>
            <a:r>
              <a:rPr spc="-9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459891"/>
            <a:ext cx="7931784" cy="3225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Char char="•"/>
              <a:tabLst>
                <a:tab pos="241935" algn="l"/>
              </a:tabLst>
            </a:pP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9135" algn="l"/>
                <a:tab pos="3120390" algn="l"/>
              </a:tabLst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lists	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698500" marR="415925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Returns the</a:t>
            </a:r>
            <a:r>
              <a:rPr sz="2400" dirty="0">
                <a:latin typeface="Arial"/>
                <a:cs typeface="Arial"/>
              </a:rPr>
              <a:t> sum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]*b[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b.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 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dirty="0">
                <a:latin typeface="Arial"/>
                <a:cs typeface="Arial"/>
              </a:rPr>
              <a:t> b[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]*a[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side</a:t>
            </a:r>
            <a:r>
              <a:rPr sz="2400" i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a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not, return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NoneType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while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7255" y="4591824"/>
            <a:ext cx="3634740" cy="1473835"/>
            <a:chOff x="5477255" y="4591824"/>
            <a:chExt cx="363474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676" y="4646634"/>
              <a:ext cx="3485427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7255" y="4591824"/>
              <a:ext cx="3634740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95365" y="4664202"/>
            <a:ext cx="338201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44536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(expr):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54" y="245440"/>
            <a:ext cx="3351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Enume</a:t>
            </a:r>
            <a:r>
              <a:rPr spc="65" dirty="0"/>
              <a:t>r</a:t>
            </a:r>
            <a:r>
              <a:rPr spc="-75" dirty="0"/>
              <a:t>a</a:t>
            </a:r>
            <a:r>
              <a:rPr dirty="0"/>
              <a:t>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6879" y="2496311"/>
            <a:ext cx="4901565" cy="1702435"/>
            <a:chOff x="1706879" y="2496311"/>
            <a:chExt cx="4901565" cy="1702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0318" y="2566397"/>
              <a:ext cx="4706123" cy="14798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2496311"/>
              <a:ext cx="4901184" cy="1702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56993" y="2583941"/>
              <a:ext cx="4602480" cy="1385570"/>
            </a:xfrm>
            <a:custGeom>
              <a:avLst/>
              <a:gdLst/>
              <a:ahLst/>
              <a:cxnLst/>
              <a:rect l="l" t="t" r="r" b="b"/>
              <a:pathLst>
                <a:path w="4602480" h="1385570">
                  <a:moveTo>
                    <a:pt x="4602480" y="0"/>
                  </a:moveTo>
                  <a:lnTo>
                    <a:pt x="0" y="0"/>
                  </a:lnTo>
                  <a:lnTo>
                    <a:pt x="0" y="1385316"/>
                  </a:lnTo>
                  <a:lnTo>
                    <a:pt x="4602480" y="1385316"/>
                  </a:lnTo>
                  <a:lnTo>
                    <a:pt x="4602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56994" y="2583942"/>
            <a:ext cx="4602480" cy="138557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04569" marR="135890" indent="-915035">
              <a:lnSpc>
                <a:spcPct val="100000"/>
              </a:lnSpc>
              <a:spcBef>
                <a:spcPts val="280"/>
              </a:spcBef>
              <a:tabLst>
                <a:tab pos="1352550" algn="l"/>
              </a:tabLst>
            </a:pP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	in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enumerate(expr):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statement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8509" y="2305557"/>
            <a:ext cx="6881495" cy="1545590"/>
            <a:chOff x="778509" y="2305557"/>
            <a:chExt cx="6881495" cy="1545590"/>
          </a:xfrm>
        </p:grpSpPr>
        <p:sp>
          <p:nvSpPr>
            <p:cNvPr id="9" name="object 9"/>
            <p:cNvSpPr/>
            <p:nvPr/>
          </p:nvSpPr>
          <p:spPr>
            <a:xfrm>
              <a:off x="2005584" y="3145535"/>
              <a:ext cx="754380" cy="706120"/>
            </a:xfrm>
            <a:custGeom>
              <a:avLst/>
              <a:gdLst/>
              <a:ahLst/>
              <a:cxnLst/>
              <a:rect l="l" t="t" r="r" b="b"/>
              <a:pathLst>
                <a:path w="754380" h="706120">
                  <a:moveTo>
                    <a:pt x="754380" y="479552"/>
                  </a:moveTo>
                  <a:lnTo>
                    <a:pt x="750824" y="461937"/>
                  </a:lnTo>
                  <a:lnTo>
                    <a:pt x="741146" y="447573"/>
                  </a:lnTo>
                  <a:lnTo>
                    <a:pt x="726782" y="437896"/>
                  </a:lnTo>
                  <a:lnTo>
                    <a:pt x="709168" y="434340"/>
                  </a:lnTo>
                  <a:lnTo>
                    <a:pt x="45212" y="434340"/>
                  </a:lnTo>
                  <a:lnTo>
                    <a:pt x="27584" y="437896"/>
                  </a:lnTo>
                  <a:lnTo>
                    <a:pt x="13220" y="447573"/>
                  </a:lnTo>
                  <a:lnTo>
                    <a:pt x="3543" y="461937"/>
                  </a:lnTo>
                  <a:lnTo>
                    <a:pt x="0" y="479552"/>
                  </a:lnTo>
                  <a:lnTo>
                    <a:pt x="0" y="660400"/>
                  </a:lnTo>
                  <a:lnTo>
                    <a:pt x="3543" y="678027"/>
                  </a:lnTo>
                  <a:lnTo>
                    <a:pt x="13220" y="692391"/>
                  </a:lnTo>
                  <a:lnTo>
                    <a:pt x="27584" y="702068"/>
                  </a:lnTo>
                  <a:lnTo>
                    <a:pt x="45212" y="705612"/>
                  </a:lnTo>
                  <a:lnTo>
                    <a:pt x="709168" y="705612"/>
                  </a:lnTo>
                  <a:lnTo>
                    <a:pt x="726782" y="702068"/>
                  </a:lnTo>
                  <a:lnTo>
                    <a:pt x="741146" y="692391"/>
                  </a:lnTo>
                  <a:lnTo>
                    <a:pt x="750824" y="678027"/>
                  </a:lnTo>
                  <a:lnTo>
                    <a:pt x="754380" y="660400"/>
                  </a:lnTo>
                  <a:lnTo>
                    <a:pt x="754380" y="479552"/>
                  </a:lnTo>
                  <a:close/>
                </a:path>
                <a:path w="754380" h="706120">
                  <a:moveTo>
                    <a:pt x="754380" y="45212"/>
                  </a:moveTo>
                  <a:lnTo>
                    <a:pt x="750824" y="27597"/>
                  </a:lnTo>
                  <a:lnTo>
                    <a:pt x="741146" y="13233"/>
                  </a:lnTo>
                  <a:lnTo>
                    <a:pt x="726782" y="3556"/>
                  </a:lnTo>
                  <a:lnTo>
                    <a:pt x="709168" y="0"/>
                  </a:lnTo>
                  <a:lnTo>
                    <a:pt x="45212" y="0"/>
                  </a:lnTo>
                  <a:lnTo>
                    <a:pt x="27584" y="3556"/>
                  </a:lnTo>
                  <a:lnTo>
                    <a:pt x="13220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20" y="258051"/>
                  </a:lnTo>
                  <a:lnTo>
                    <a:pt x="27584" y="267728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2" y="267728"/>
                  </a:lnTo>
                  <a:lnTo>
                    <a:pt x="741146" y="258051"/>
                  </a:lnTo>
                  <a:lnTo>
                    <a:pt x="750824" y="243687"/>
                  </a:lnTo>
                  <a:lnTo>
                    <a:pt x="754380" y="226060"/>
                  </a:lnTo>
                  <a:lnTo>
                    <a:pt x="754380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669" y="2315717"/>
              <a:ext cx="6861175" cy="568960"/>
            </a:xfrm>
            <a:custGeom>
              <a:avLst/>
              <a:gdLst/>
              <a:ahLst/>
              <a:cxnLst/>
              <a:rect l="l" t="t" r="r" b="b"/>
              <a:pathLst>
                <a:path w="6861175" h="568960">
                  <a:moveTo>
                    <a:pt x="0" y="0"/>
                  </a:moveTo>
                  <a:lnTo>
                    <a:pt x="1010285" y="568706"/>
                  </a:lnTo>
                </a:path>
                <a:path w="6861175" h="568960">
                  <a:moveTo>
                    <a:pt x="6003035" y="521462"/>
                  </a:moveTo>
                  <a:lnTo>
                    <a:pt x="6860666" y="243840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43519" y="2300478"/>
            <a:ext cx="75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6725" y="1134617"/>
            <a:ext cx="6621780" cy="2834640"/>
          </a:xfrm>
          <a:custGeom>
            <a:avLst/>
            <a:gdLst/>
            <a:ahLst/>
            <a:cxnLst/>
            <a:rect l="l" t="t" r="r" b="b"/>
            <a:pathLst>
              <a:path w="6621780" h="2834640">
                <a:moveTo>
                  <a:pt x="2191512" y="1371727"/>
                </a:moveTo>
                <a:lnTo>
                  <a:pt x="2527173" y="777240"/>
                </a:lnTo>
              </a:path>
              <a:path w="6621780" h="2834640">
                <a:moveTo>
                  <a:pt x="4895088" y="1367917"/>
                </a:moveTo>
                <a:lnTo>
                  <a:pt x="6621272" y="0"/>
                </a:lnTo>
              </a:path>
              <a:path w="6621780" h="2834640">
                <a:moveTo>
                  <a:pt x="5279135" y="2001012"/>
                </a:moveTo>
                <a:lnTo>
                  <a:pt x="5339941" y="2004452"/>
                </a:lnTo>
                <a:lnTo>
                  <a:pt x="5396579" y="2014321"/>
                </a:lnTo>
                <a:lnTo>
                  <a:pt x="5447835" y="2029937"/>
                </a:lnTo>
                <a:lnTo>
                  <a:pt x="5492495" y="2050621"/>
                </a:lnTo>
                <a:lnTo>
                  <a:pt x="5529345" y="2075692"/>
                </a:lnTo>
                <a:lnTo>
                  <a:pt x="5557170" y="2104471"/>
                </a:lnTo>
                <a:lnTo>
                  <a:pt x="5580888" y="2170430"/>
                </a:lnTo>
                <a:lnTo>
                  <a:pt x="5580888" y="2236978"/>
                </a:lnTo>
                <a:lnTo>
                  <a:pt x="5587019" y="2271130"/>
                </a:lnTo>
                <a:lnTo>
                  <a:pt x="5632430" y="2331715"/>
                </a:lnTo>
                <a:lnTo>
                  <a:pt x="5669280" y="2356786"/>
                </a:lnTo>
                <a:lnTo>
                  <a:pt x="5713940" y="2377470"/>
                </a:lnTo>
                <a:lnTo>
                  <a:pt x="5765196" y="2393086"/>
                </a:lnTo>
                <a:lnTo>
                  <a:pt x="5821834" y="2402955"/>
                </a:lnTo>
                <a:lnTo>
                  <a:pt x="5882640" y="2406396"/>
                </a:lnTo>
                <a:lnTo>
                  <a:pt x="5821834" y="2409836"/>
                </a:lnTo>
                <a:lnTo>
                  <a:pt x="5765196" y="2419705"/>
                </a:lnTo>
                <a:lnTo>
                  <a:pt x="5713940" y="2435321"/>
                </a:lnTo>
                <a:lnTo>
                  <a:pt x="5669280" y="2456005"/>
                </a:lnTo>
                <a:lnTo>
                  <a:pt x="5632430" y="2481076"/>
                </a:lnTo>
                <a:lnTo>
                  <a:pt x="5604605" y="2509855"/>
                </a:lnTo>
                <a:lnTo>
                  <a:pt x="5580888" y="2575814"/>
                </a:lnTo>
                <a:lnTo>
                  <a:pt x="5580888" y="2642362"/>
                </a:lnTo>
                <a:lnTo>
                  <a:pt x="5574756" y="2676514"/>
                </a:lnTo>
                <a:lnTo>
                  <a:pt x="5529345" y="2737099"/>
                </a:lnTo>
                <a:lnTo>
                  <a:pt x="5492495" y="2762170"/>
                </a:lnTo>
                <a:lnTo>
                  <a:pt x="5447835" y="2782854"/>
                </a:lnTo>
                <a:lnTo>
                  <a:pt x="5396579" y="2798470"/>
                </a:lnTo>
                <a:lnTo>
                  <a:pt x="5339941" y="2808339"/>
                </a:lnTo>
                <a:lnTo>
                  <a:pt x="5279135" y="2811780"/>
                </a:lnTo>
              </a:path>
              <a:path w="6621780" h="2834640">
                <a:moveTo>
                  <a:pt x="492251" y="2001012"/>
                </a:moveTo>
                <a:lnTo>
                  <a:pt x="435830" y="2004660"/>
                </a:lnTo>
                <a:lnTo>
                  <a:pt x="384030" y="2015053"/>
                </a:lnTo>
                <a:lnTo>
                  <a:pt x="338330" y="2031363"/>
                </a:lnTo>
                <a:lnTo>
                  <a:pt x="300210" y="2052759"/>
                </a:lnTo>
                <a:lnTo>
                  <a:pt x="271149" y="2078415"/>
                </a:lnTo>
                <a:lnTo>
                  <a:pt x="246126" y="2139188"/>
                </a:lnTo>
                <a:lnTo>
                  <a:pt x="246126" y="2279650"/>
                </a:lnTo>
                <a:lnTo>
                  <a:pt x="239623" y="2311337"/>
                </a:lnTo>
                <a:lnTo>
                  <a:pt x="192041" y="2366078"/>
                </a:lnTo>
                <a:lnTo>
                  <a:pt x="153921" y="2387474"/>
                </a:lnTo>
                <a:lnTo>
                  <a:pt x="108221" y="2403784"/>
                </a:lnTo>
                <a:lnTo>
                  <a:pt x="56421" y="2414177"/>
                </a:lnTo>
                <a:lnTo>
                  <a:pt x="0" y="2417826"/>
                </a:lnTo>
                <a:lnTo>
                  <a:pt x="56421" y="2421474"/>
                </a:lnTo>
                <a:lnTo>
                  <a:pt x="108221" y="2431867"/>
                </a:lnTo>
                <a:lnTo>
                  <a:pt x="153921" y="2448177"/>
                </a:lnTo>
                <a:lnTo>
                  <a:pt x="192041" y="2469573"/>
                </a:lnTo>
                <a:lnTo>
                  <a:pt x="221102" y="2495229"/>
                </a:lnTo>
                <a:lnTo>
                  <a:pt x="246126" y="2556002"/>
                </a:lnTo>
                <a:lnTo>
                  <a:pt x="246126" y="2696464"/>
                </a:lnTo>
                <a:lnTo>
                  <a:pt x="252628" y="2728151"/>
                </a:lnTo>
                <a:lnTo>
                  <a:pt x="300210" y="2782892"/>
                </a:lnTo>
                <a:lnTo>
                  <a:pt x="338330" y="2804288"/>
                </a:lnTo>
                <a:lnTo>
                  <a:pt x="384030" y="2820598"/>
                </a:lnTo>
                <a:lnTo>
                  <a:pt x="435830" y="2830991"/>
                </a:lnTo>
                <a:lnTo>
                  <a:pt x="492251" y="2834640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7629" y="666115"/>
            <a:ext cx="195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7695" y="4325873"/>
            <a:ext cx="6115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Assign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Assign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dirty="0">
                <a:latin typeface="Arial"/>
                <a:cs typeface="Arial"/>
              </a:rPr>
              <a:t>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through </a:t>
            </a:r>
            <a:r>
              <a:rPr sz="2400" spc="-5" dirty="0">
                <a:latin typeface="Arial"/>
                <a:cs typeface="Arial"/>
              </a:rPr>
              <a:t>len(expr)-1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Execute </a:t>
            </a: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loop 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4244" y="3301745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loop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208" y="3194050"/>
            <a:ext cx="991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four </a:t>
            </a:r>
            <a:r>
              <a:rPr sz="2400" dirty="0">
                <a:latin typeface="Arial"/>
                <a:cs typeface="Arial"/>
              </a:rPr>
              <a:t> sp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186" y="1010257"/>
            <a:ext cx="4462780" cy="13030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3050" algn="ctr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Arial"/>
                <a:cs typeface="Arial"/>
              </a:rPr>
              <a:t>loop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2776220" algn="ctr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Arial"/>
                <a:cs typeface="Arial"/>
              </a:rPr>
              <a:t>“in”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R="2498725" algn="ctr">
              <a:lnSpc>
                <a:spcPct val="100000"/>
              </a:lnSpc>
              <a:spcBef>
                <a:spcPts val="405"/>
              </a:spcBef>
            </a:pPr>
            <a:r>
              <a:rPr sz="2600" dirty="0">
                <a:latin typeface="Arial"/>
                <a:cs typeface="Arial"/>
              </a:rPr>
              <a:t>“for”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keyword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9557" y="1440941"/>
            <a:ext cx="229235" cy="988060"/>
          </a:xfrm>
          <a:custGeom>
            <a:avLst/>
            <a:gdLst/>
            <a:ahLst/>
            <a:cxnLst/>
            <a:rect l="l" t="t" r="r" b="b"/>
            <a:pathLst>
              <a:path w="229235" h="988060">
                <a:moveTo>
                  <a:pt x="0" y="0"/>
                </a:moveTo>
                <a:lnTo>
                  <a:pt x="228727" y="987552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9183" y="711200"/>
            <a:ext cx="1686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“enumerat</a:t>
            </a:r>
            <a:r>
              <a:rPr sz="2400" spc="-5" dirty="0">
                <a:latin typeface="Arial"/>
                <a:cs typeface="Arial"/>
              </a:rPr>
              <a:t>e”  keyword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30317" y="1451610"/>
            <a:ext cx="660400" cy="975994"/>
          </a:xfrm>
          <a:custGeom>
            <a:avLst/>
            <a:gdLst/>
            <a:ahLst/>
            <a:cxnLst/>
            <a:rect l="l" t="t" r="r" b="b"/>
            <a:pathLst>
              <a:path w="660400" h="975994">
                <a:moveTo>
                  <a:pt x="0" y="975613"/>
                </a:moveTo>
                <a:lnTo>
                  <a:pt x="660146" y="0"/>
                </a:lnTo>
              </a:path>
            </a:pathLst>
          </a:custGeom>
          <a:ln w="1981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82955"/>
            <a:ext cx="7377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8915" algn="l"/>
              </a:tabLst>
            </a:pPr>
            <a:r>
              <a:rPr sz="4000" spc="25" dirty="0"/>
              <a:t>Memory:	</a:t>
            </a:r>
            <a:r>
              <a:rPr sz="4000" spc="-5" dirty="0"/>
              <a:t>ID</a:t>
            </a:r>
            <a:r>
              <a:rPr sz="4000" spc="-10" dirty="0"/>
              <a:t> </a:t>
            </a:r>
            <a:r>
              <a:rPr sz="4000" spc="-25" dirty="0"/>
              <a:t>Know</a:t>
            </a:r>
            <a:r>
              <a:rPr sz="4000" spc="-30" dirty="0"/>
              <a:t> </a:t>
            </a:r>
            <a:r>
              <a:rPr sz="4000" spc="-10" dirty="0"/>
              <a:t>(Really)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368552"/>
            <a:ext cx="617982" cy="621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2492" y="2159507"/>
            <a:ext cx="2401061" cy="621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91" y="2950464"/>
            <a:ext cx="1654302" cy="6210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3799" y="1377213"/>
            <a:ext cx="8700770" cy="2667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F2F9F"/>
                </a:solidFill>
                <a:latin typeface="Arial"/>
                <a:cs typeface="Arial"/>
              </a:rPr>
              <a:t>id</a:t>
            </a:r>
            <a:r>
              <a:rPr sz="2200" b="1" i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returns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“identity”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 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will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see,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everything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object…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Arial"/>
                <a:cs typeface="Arial"/>
              </a:rPr>
              <a:t>implementations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returns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 </a:t>
            </a:r>
            <a:r>
              <a:rPr sz="2200" spc="-5" dirty="0">
                <a:latin typeface="Arial"/>
                <a:cs typeface="Arial"/>
              </a:rPr>
              <a:t>memory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address.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Different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organizations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develop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different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interpreters</a:t>
            </a:r>
            <a:endParaRPr sz="2200">
              <a:latin typeface="Arial"/>
              <a:cs typeface="Arial"/>
            </a:endParaRPr>
          </a:p>
          <a:p>
            <a:pPr marL="241300" marR="613410" indent="-228600">
              <a:lnSpc>
                <a:spcPts val="211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They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free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choose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how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they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6F2F9F"/>
                </a:solidFill>
                <a:latin typeface="Arial"/>
                <a:cs typeface="Arial"/>
              </a:rPr>
              <a:t>implement</a:t>
            </a:r>
            <a:r>
              <a:rPr sz="2200" i="1" spc="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those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features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strictly required/defined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standard.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 meantime,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5468" y="4337303"/>
            <a:ext cx="3481070" cy="1275715"/>
            <a:chOff x="315468" y="4337303"/>
            <a:chExt cx="3481070" cy="12757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79" y="4407368"/>
              <a:ext cx="3352816" cy="10485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468" y="4337303"/>
              <a:ext cx="3480816" cy="1275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64058" y="4424934"/>
            <a:ext cx="3249295" cy="95440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 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print(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id(b)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id(a)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9186" y="4441063"/>
            <a:ext cx="50018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Semicolons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Anyone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32?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  <a:tab pos="1299210" algn="l"/>
              </a:tabLst>
            </a:pPr>
            <a:r>
              <a:rPr sz="2000" spc="-5" dirty="0">
                <a:latin typeface="Arial"/>
                <a:cs typeface="Arial"/>
              </a:rPr>
              <a:t>Hmm…	we’ll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35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Enumeration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2979"/>
            <a:ext cx="1505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45" dirty="0">
                <a:latin typeface="Arial"/>
                <a:cs typeface="Arial"/>
              </a:rPr>
              <a:t>Try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776" y="2017776"/>
            <a:ext cx="4938395" cy="1702435"/>
            <a:chOff x="493776" y="2017776"/>
            <a:chExt cx="4938395" cy="1702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1" y="2089385"/>
              <a:ext cx="4814333" cy="1479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2017776"/>
              <a:ext cx="4209288" cy="1702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3890" y="2106929"/>
            <a:ext cx="4711065" cy="138557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"/>
                <a:cs typeface="Arial"/>
              </a:rPr>
              <a:t>a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 ‘John’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 45.0 , </a:t>
            </a:r>
            <a:r>
              <a:rPr sz="2800" dirty="0">
                <a:latin typeface="Arial"/>
                <a:cs typeface="Arial"/>
              </a:rPr>
              <a:t>85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1004569" marR="935355" indent="-91503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enumerate(a):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print(</a:t>
            </a:r>
            <a:r>
              <a:rPr sz="2800" spc="-5" dirty="0">
                <a:latin typeface="Arial"/>
                <a:cs typeface="Arial"/>
              </a:rPr>
              <a:t> j,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6665" algn="l"/>
              </a:tabLst>
            </a:pPr>
            <a:r>
              <a:rPr spc="-5" dirty="0"/>
              <a:t>E</a:t>
            </a:r>
            <a:r>
              <a:rPr spc="-75" dirty="0"/>
              <a:t>x</a:t>
            </a:r>
            <a:r>
              <a:rPr dirty="0"/>
              <a:t>e</a:t>
            </a:r>
            <a:r>
              <a:rPr spc="65" dirty="0"/>
              <a:t>r</a:t>
            </a:r>
            <a:r>
              <a:rPr dirty="0"/>
              <a:t>cise</a:t>
            </a:r>
            <a:r>
              <a:rPr spc="-40" dirty="0"/>
              <a:t> </a:t>
            </a:r>
            <a:r>
              <a:rPr dirty="0"/>
              <a:t>4:	</a:t>
            </a:r>
            <a:r>
              <a:rPr spc="-5" dirty="0"/>
              <a:t>Enume</a:t>
            </a:r>
            <a:r>
              <a:rPr spc="65" dirty="0"/>
              <a:t>r</a:t>
            </a:r>
            <a:r>
              <a:rPr spc="-75" dirty="0"/>
              <a:t>a</a:t>
            </a:r>
            <a:r>
              <a:rPr dirty="0"/>
              <a:t>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pc="-15" dirty="0"/>
              <a:t>Write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dirty="0"/>
              <a:t>function</a:t>
            </a:r>
            <a:r>
              <a:rPr spc="-15" dirty="0"/>
              <a:t> </a:t>
            </a:r>
            <a:r>
              <a:rPr spc="-5" dirty="0"/>
              <a:t>that:</a:t>
            </a:r>
          </a:p>
          <a:p>
            <a:pPr marL="698500" marR="5080" lvl="1" indent="-228600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single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parameter,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assumed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dirty="0">
                <a:latin typeface="Arial"/>
                <a:cs typeface="Arial"/>
              </a:rPr>
              <a:t> of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 values</a:t>
            </a:r>
            <a:endParaRPr sz="2400">
              <a:latin typeface="Arial"/>
              <a:cs typeface="Arial"/>
            </a:endParaRPr>
          </a:p>
          <a:p>
            <a:pPr marL="698500" marR="516255" lvl="1" indent="-228600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Returns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appended.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‘Hello’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‘There’]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[‘Hello </a:t>
            </a:r>
            <a:r>
              <a:rPr sz="2000" spc="-5" dirty="0">
                <a:latin typeface="Arial"/>
                <a:cs typeface="Arial"/>
              </a:rPr>
              <a:t>0’,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‘There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1’]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4698238"/>
            <a:ext cx="434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enumerate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2184" y="4748784"/>
            <a:ext cx="3523615" cy="1245235"/>
            <a:chOff x="5282184" y="4748784"/>
            <a:chExt cx="3523615" cy="12452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3124" y="4789834"/>
              <a:ext cx="3430564" cy="11096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184" y="4748784"/>
              <a:ext cx="3523488" cy="12451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69814" y="4807458"/>
            <a:ext cx="3327400" cy="101536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06475" marR="110489" indent="-915035">
              <a:lnSpc>
                <a:spcPct val="100000"/>
              </a:lnSpc>
              <a:spcBef>
                <a:spcPts val="300"/>
              </a:spcBef>
              <a:tabLst>
                <a:tab pos="990600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 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	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enumerate(expr):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67434"/>
            <a:ext cx="7628255" cy="36487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Use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loop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id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print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difference 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addresses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each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consecutive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pair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integers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260.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3187700" algn="l"/>
              </a:tabLst>
            </a:pPr>
            <a:r>
              <a:rPr sz="2800" spc="-5" dirty="0">
                <a:latin typeface="Arial"/>
                <a:cs typeface="Arial"/>
              </a:rPr>
              <a:t>E.g., </a:t>
            </a:r>
            <a:r>
              <a:rPr sz="2800" dirty="0">
                <a:latin typeface="Arial"/>
                <a:cs typeface="Arial"/>
              </a:rPr>
              <a:t>id(1)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id(0);	id(2)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id(1),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What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notice?</a:t>
            </a:r>
            <a:endParaRPr sz="2800">
              <a:latin typeface="Arial"/>
              <a:cs typeface="Arial"/>
            </a:endParaRPr>
          </a:p>
          <a:p>
            <a:pPr marL="241300" marR="116205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  <a:tab pos="4084954" algn="l"/>
              </a:tabLst>
            </a:pPr>
            <a:r>
              <a:rPr sz="2800" spc="-40" dirty="0">
                <a:latin typeface="Arial"/>
                <a:cs typeface="Arial"/>
              </a:rPr>
              <a:t>Try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backwards.	Does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make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difference?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79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Next</a:t>
            </a:r>
            <a:r>
              <a:rPr spc="-100" dirty="0"/>
              <a:t> </a:t>
            </a: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392670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Defining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Classes/OO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Programming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61365"/>
            <a:ext cx="4558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Lists</a:t>
            </a:r>
            <a:r>
              <a:rPr spc="-55" dirty="0"/>
              <a:t>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1862"/>
            <a:ext cx="6391910" cy="21945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Multiple objects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grouped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together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into</a:t>
            </a:r>
            <a:r>
              <a:rPr sz="2200" dirty="0">
                <a:latin typeface="Arial"/>
                <a:cs typeface="Arial"/>
              </a:rPr>
              <a:t> lists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0665" algn="l"/>
                <a:tab pos="241300" algn="l"/>
                <a:tab pos="3827779" algn="l"/>
              </a:tabLst>
            </a:pPr>
            <a:r>
              <a:rPr sz="2200" spc="-5" dirty="0">
                <a:latin typeface="Arial"/>
                <a:cs typeface="Arial"/>
              </a:rPr>
              <a:t>Lists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enclosed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brackets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	]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Objects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different types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Indexing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starts with 0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Arial"/>
                <a:cs typeface="Arial"/>
              </a:rPr>
              <a:t>Values</a:t>
            </a:r>
            <a:r>
              <a:rPr sz="2200" spc="-5" dirty="0">
                <a:latin typeface="Arial"/>
                <a:cs typeface="Arial"/>
              </a:rPr>
              <a:t> copied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necessary …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Arial"/>
                <a:cs typeface="Arial"/>
              </a:rPr>
              <a:t>Try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648" y="3305555"/>
            <a:ext cx="2505710" cy="2205355"/>
            <a:chOff x="612648" y="3305555"/>
            <a:chExt cx="2505710" cy="2205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70" y="3360366"/>
              <a:ext cx="2400334" cy="2033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3305555"/>
              <a:ext cx="2505456" cy="22052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0758" y="3377946"/>
            <a:ext cx="2296795" cy="1938655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b[0]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0805" marR="723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b[2]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7559" y="3305555"/>
            <a:ext cx="5256530" cy="2205355"/>
            <a:chOff x="3337559" y="3305555"/>
            <a:chExt cx="5256530" cy="22053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8997" y="3360366"/>
              <a:ext cx="5164841" cy="20330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7559" y="3305555"/>
              <a:ext cx="4954524" cy="22052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55670" y="3377946"/>
            <a:ext cx="5061585" cy="193865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47879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10" dirty="0">
                <a:latin typeface="Arial"/>
                <a:cs typeface="Arial"/>
              </a:rPr>
              <a:t>‘1’, </a:t>
            </a:r>
            <a:r>
              <a:rPr sz="2400" spc="-5" dirty="0">
                <a:latin typeface="Arial"/>
                <a:cs typeface="Arial"/>
              </a:rPr>
              <a:t>b[2] is </a:t>
            </a:r>
            <a:r>
              <a:rPr sz="2400" dirty="0">
                <a:latin typeface="Arial"/>
                <a:cs typeface="Arial"/>
              </a:rPr>
              <a:t>a , </a:t>
            </a:r>
            <a:r>
              <a:rPr sz="2400" spc="-5" dirty="0">
                <a:latin typeface="Arial"/>
                <a:cs typeface="Arial"/>
              </a:rPr>
              <a:t>id(b[2]), id(a))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90805" marR="4787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10" dirty="0">
                <a:latin typeface="Arial"/>
                <a:cs typeface="Arial"/>
              </a:rPr>
              <a:t>‘2’, </a:t>
            </a:r>
            <a:r>
              <a:rPr sz="2400" spc="-5" dirty="0">
                <a:latin typeface="Arial"/>
                <a:cs typeface="Arial"/>
              </a:rPr>
              <a:t>b[2] is </a:t>
            </a:r>
            <a:r>
              <a:rPr sz="2400" dirty="0">
                <a:latin typeface="Arial"/>
                <a:cs typeface="Arial"/>
              </a:rPr>
              <a:t>a , </a:t>
            </a:r>
            <a:r>
              <a:rPr sz="2400" spc="-5" dirty="0">
                <a:latin typeface="Arial"/>
                <a:cs typeface="Arial"/>
              </a:rPr>
              <a:t>id(b[2]), id(a))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‘c’,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b[2]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id(b[2]), id(c))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1551" y="5494020"/>
            <a:ext cx="6255385" cy="511809"/>
            <a:chOff x="2511551" y="5494020"/>
            <a:chExt cx="6255385" cy="511809"/>
          </a:xfrm>
        </p:grpSpPr>
        <p:sp>
          <p:nvSpPr>
            <p:cNvPr id="13" name="object 13"/>
            <p:cNvSpPr/>
            <p:nvPr/>
          </p:nvSpPr>
          <p:spPr>
            <a:xfrm>
              <a:off x="3424808" y="5524500"/>
              <a:ext cx="950594" cy="301625"/>
            </a:xfrm>
            <a:custGeom>
              <a:avLst/>
              <a:gdLst/>
              <a:ahLst/>
              <a:cxnLst/>
              <a:rect l="l" t="t" r="r" b="b"/>
              <a:pathLst>
                <a:path w="950595" h="301625">
                  <a:moveTo>
                    <a:pt x="869314" y="0"/>
                  </a:moveTo>
                  <a:lnTo>
                    <a:pt x="733043" y="75437"/>
                  </a:lnTo>
                  <a:lnTo>
                    <a:pt x="804037" y="75437"/>
                  </a:lnTo>
                  <a:lnTo>
                    <a:pt x="784801" y="97726"/>
                  </a:lnTo>
                  <a:lnTo>
                    <a:pt x="732812" y="139773"/>
                  </a:lnTo>
                  <a:lnTo>
                    <a:pt x="664227" y="178044"/>
                  </a:lnTo>
                  <a:lnTo>
                    <a:pt x="624245" y="195614"/>
                  </a:lnTo>
                  <a:lnTo>
                    <a:pt x="580755" y="212060"/>
                  </a:lnTo>
                  <a:lnTo>
                    <a:pt x="533972" y="227321"/>
                  </a:lnTo>
                  <a:lnTo>
                    <a:pt x="484109" y="241338"/>
                  </a:lnTo>
                  <a:lnTo>
                    <a:pt x="431381" y="254051"/>
                  </a:lnTo>
                  <a:lnTo>
                    <a:pt x="376000" y="265400"/>
                  </a:lnTo>
                  <a:lnTo>
                    <a:pt x="318181" y="275324"/>
                  </a:lnTo>
                  <a:lnTo>
                    <a:pt x="258138" y="283763"/>
                  </a:lnTo>
                  <a:lnTo>
                    <a:pt x="196084" y="290657"/>
                  </a:lnTo>
                  <a:lnTo>
                    <a:pt x="132234" y="295947"/>
                  </a:lnTo>
                  <a:lnTo>
                    <a:pt x="66801" y="299572"/>
                  </a:lnTo>
                  <a:lnTo>
                    <a:pt x="0" y="301472"/>
                  </a:lnTo>
                  <a:lnTo>
                    <a:pt x="64357" y="301621"/>
                  </a:lnTo>
                  <a:lnTo>
                    <a:pt x="127802" y="300150"/>
                  </a:lnTo>
                  <a:lnTo>
                    <a:pt x="190141" y="297109"/>
                  </a:lnTo>
                  <a:lnTo>
                    <a:pt x="251180" y="292549"/>
                  </a:lnTo>
                  <a:lnTo>
                    <a:pt x="310727" y="286518"/>
                  </a:lnTo>
                  <a:lnTo>
                    <a:pt x="368588" y="279066"/>
                  </a:lnTo>
                  <a:lnTo>
                    <a:pt x="424570" y="270242"/>
                  </a:lnTo>
                  <a:lnTo>
                    <a:pt x="478480" y="260097"/>
                  </a:lnTo>
                  <a:lnTo>
                    <a:pt x="530125" y="248679"/>
                  </a:lnTo>
                  <a:lnTo>
                    <a:pt x="579311" y="236039"/>
                  </a:lnTo>
                  <a:lnTo>
                    <a:pt x="625845" y="222226"/>
                  </a:lnTo>
                  <a:lnTo>
                    <a:pt x="669535" y="207289"/>
                  </a:lnTo>
                  <a:lnTo>
                    <a:pt x="710186" y="191279"/>
                  </a:lnTo>
                  <a:lnTo>
                    <a:pt x="747606" y="174244"/>
                  </a:lnTo>
                  <a:lnTo>
                    <a:pt x="781601" y="156234"/>
                  </a:lnTo>
                  <a:lnTo>
                    <a:pt x="838546" y="117488"/>
                  </a:lnTo>
                  <a:lnTo>
                    <a:pt x="879475" y="75437"/>
                  </a:lnTo>
                  <a:lnTo>
                    <a:pt x="950467" y="75437"/>
                  </a:lnTo>
                  <a:lnTo>
                    <a:pt x="8693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7647" y="5524500"/>
              <a:ext cx="944880" cy="302260"/>
            </a:xfrm>
            <a:custGeom>
              <a:avLst/>
              <a:gdLst/>
              <a:ahLst/>
              <a:cxnLst/>
              <a:rect l="l" t="t" r="r" b="b"/>
              <a:pathLst>
                <a:path w="944879" h="302260">
                  <a:moveTo>
                    <a:pt x="75437" y="0"/>
                  </a:moveTo>
                  <a:lnTo>
                    <a:pt x="0" y="0"/>
                  </a:lnTo>
                  <a:lnTo>
                    <a:pt x="2615" y="23581"/>
                  </a:lnTo>
                  <a:lnTo>
                    <a:pt x="22962" y="69187"/>
                  </a:lnTo>
                  <a:lnTo>
                    <a:pt x="62173" y="112272"/>
                  </a:lnTo>
                  <a:lnTo>
                    <a:pt x="118702" y="152298"/>
                  </a:lnTo>
                  <a:lnTo>
                    <a:pt x="152978" y="170996"/>
                  </a:lnTo>
                  <a:lnTo>
                    <a:pt x="191004" y="188728"/>
                  </a:lnTo>
                  <a:lnTo>
                    <a:pt x="232586" y="205428"/>
                  </a:lnTo>
                  <a:lnTo>
                    <a:pt x="277531" y="221027"/>
                  </a:lnTo>
                  <a:lnTo>
                    <a:pt x="325647" y="235459"/>
                  </a:lnTo>
                  <a:lnTo>
                    <a:pt x="376739" y="248656"/>
                  </a:lnTo>
                  <a:lnTo>
                    <a:pt x="430614" y="260553"/>
                  </a:lnTo>
                  <a:lnTo>
                    <a:pt x="487080" y="271080"/>
                  </a:lnTo>
                  <a:lnTo>
                    <a:pt x="545942" y="280173"/>
                  </a:lnTo>
                  <a:lnTo>
                    <a:pt x="607008" y="287762"/>
                  </a:lnTo>
                  <a:lnTo>
                    <a:pt x="670084" y="293782"/>
                  </a:lnTo>
                  <a:lnTo>
                    <a:pt x="734977" y="298165"/>
                  </a:lnTo>
                  <a:lnTo>
                    <a:pt x="801494" y="300844"/>
                  </a:lnTo>
                  <a:lnTo>
                    <a:pt x="869441" y="301752"/>
                  </a:lnTo>
                  <a:lnTo>
                    <a:pt x="944879" y="301752"/>
                  </a:lnTo>
                  <a:lnTo>
                    <a:pt x="876932" y="300844"/>
                  </a:lnTo>
                  <a:lnTo>
                    <a:pt x="810415" y="298165"/>
                  </a:lnTo>
                  <a:lnTo>
                    <a:pt x="745522" y="293782"/>
                  </a:lnTo>
                  <a:lnTo>
                    <a:pt x="682446" y="287762"/>
                  </a:lnTo>
                  <a:lnTo>
                    <a:pt x="621380" y="280173"/>
                  </a:lnTo>
                  <a:lnTo>
                    <a:pt x="562518" y="271080"/>
                  </a:lnTo>
                  <a:lnTo>
                    <a:pt x="506052" y="260553"/>
                  </a:lnTo>
                  <a:lnTo>
                    <a:pt x="452177" y="248656"/>
                  </a:lnTo>
                  <a:lnTo>
                    <a:pt x="401085" y="235459"/>
                  </a:lnTo>
                  <a:lnTo>
                    <a:pt x="352969" y="221027"/>
                  </a:lnTo>
                  <a:lnTo>
                    <a:pt x="308024" y="205428"/>
                  </a:lnTo>
                  <a:lnTo>
                    <a:pt x="266442" y="188728"/>
                  </a:lnTo>
                  <a:lnTo>
                    <a:pt x="228416" y="170996"/>
                  </a:lnTo>
                  <a:lnTo>
                    <a:pt x="194140" y="152298"/>
                  </a:lnTo>
                  <a:lnTo>
                    <a:pt x="137611" y="112272"/>
                  </a:lnTo>
                  <a:lnTo>
                    <a:pt x="98400" y="69187"/>
                  </a:lnTo>
                  <a:lnTo>
                    <a:pt x="78053" y="23581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7647" y="5524500"/>
              <a:ext cx="1858010" cy="302260"/>
            </a:xfrm>
            <a:custGeom>
              <a:avLst/>
              <a:gdLst/>
              <a:ahLst/>
              <a:cxnLst/>
              <a:rect l="l" t="t" r="r" b="b"/>
              <a:pathLst>
                <a:path w="1858010" h="302260">
                  <a:moveTo>
                    <a:pt x="907161" y="301472"/>
                  </a:moveTo>
                  <a:lnTo>
                    <a:pt x="973962" y="299572"/>
                  </a:lnTo>
                  <a:lnTo>
                    <a:pt x="1039395" y="295947"/>
                  </a:lnTo>
                  <a:lnTo>
                    <a:pt x="1103245" y="290657"/>
                  </a:lnTo>
                  <a:lnTo>
                    <a:pt x="1165299" y="283763"/>
                  </a:lnTo>
                  <a:lnTo>
                    <a:pt x="1225342" y="275324"/>
                  </a:lnTo>
                  <a:lnTo>
                    <a:pt x="1283161" y="265400"/>
                  </a:lnTo>
                  <a:lnTo>
                    <a:pt x="1338542" y="254051"/>
                  </a:lnTo>
                  <a:lnTo>
                    <a:pt x="1391270" y="241338"/>
                  </a:lnTo>
                  <a:lnTo>
                    <a:pt x="1441133" y="227321"/>
                  </a:lnTo>
                  <a:lnTo>
                    <a:pt x="1487916" y="212060"/>
                  </a:lnTo>
                  <a:lnTo>
                    <a:pt x="1531406" y="195614"/>
                  </a:lnTo>
                  <a:lnTo>
                    <a:pt x="1571388" y="178044"/>
                  </a:lnTo>
                  <a:lnTo>
                    <a:pt x="1607648" y="159411"/>
                  </a:lnTo>
                  <a:lnTo>
                    <a:pt x="1668149" y="119192"/>
                  </a:lnTo>
                  <a:lnTo>
                    <a:pt x="1711198" y="75437"/>
                  </a:lnTo>
                  <a:lnTo>
                    <a:pt x="1640204" y="75437"/>
                  </a:lnTo>
                  <a:lnTo>
                    <a:pt x="1776476" y="0"/>
                  </a:lnTo>
                  <a:lnTo>
                    <a:pt x="1857628" y="75437"/>
                  </a:lnTo>
                  <a:lnTo>
                    <a:pt x="1786636" y="75437"/>
                  </a:lnTo>
                  <a:lnTo>
                    <a:pt x="1767851" y="97261"/>
                  </a:lnTo>
                  <a:lnTo>
                    <a:pt x="1717369" y="138459"/>
                  </a:lnTo>
                  <a:lnTo>
                    <a:pt x="1651019" y="176032"/>
                  </a:lnTo>
                  <a:lnTo>
                    <a:pt x="1612401" y="193322"/>
                  </a:lnTo>
                  <a:lnTo>
                    <a:pt x="1570423" y="209542"/>
                  </a:lnTo>
                  <a:lnTo>
                    <a:pt x="1525289" y="224637"/>
                  </a:lnTo>
                  <a:lnTo>
                    <a:pt x="1477200" y="238553"/>
                  </a:lnTo>
                  <a:lnTo>
                    <a:pt x="1426360" y="251236"/>
                  </a:lnTo>
                  <a:lnTo>
                    <a:pt x="1372970" y="262630"/>
                  </a:lnTo>
                  <a:lnTo>
                    <a:pt x="1317234" y="272683"/>
                  </a:lnTo>
                  <a:lnTo>
                    <a:pt x="1259354" y="281338"/>
                  </a:lnTo>
                  <a:lnTo>
                    <a:pt x="1199532" y="288541"/>
                  </a:lnTo>
                  <a:lnTo>
                    <a:pt x="1137971" y="294239"/>
                  </a:lnTo>
                  <a:lnTo>
                    <a:pt x="1074874" y="298376"/>
                  </a:lnTo>
                  <a:lnTo>
                    <a:pt x="1010442" y="300899"/>
                  </a:lnTo>
                  <a:lnTo>
                    <a:pt x="944879" y="301752"/>
                  </a:lnTo>
                  <a:lnTo>
                    <a:pt x="869441" y="301752"/>
                  </a:lnTo>
                  <a:lnTo>
                    <a:pt x="801494" y="300844"/>
                  </a:lnTo>
                  <a:lnTo>
                    <a:pt x="734977" y="298165"/>
                  </a:lnTo>
                  <a:lnTo>
                    <a:pt x="670084" y="293782"/>
                  </a:lnTo>
                  <a:lnTo>
                    <a:pt x="607008" y="287762"/>
                  </a:lnTo>
                  <a:lnTo>
                    <a:pt x="545942" y="280173"/>
                  </a:lnTo>
                  <a:lnTo>
                    <a:pt x="487080" y="271080"/>
                  </a:lnTo>
                  <a:lnTo>
                    <a:pt x="430614" y="260553"/>
                  </a:lnTo>
                  <a:lnTo>
                    <a:pt x="376739" y="248656"/>
                  </a:lnTo>
                  <a:lnTo>
                    <a:pt x="325647" y="235459"/>
                  </a:lnTo>
                  <a:lnTo>
                    <a:pt x="277531" y="221027"/>
                  </a:lnTo>
                  <a:lnTo>
                    <a:pt x="232586" y="205428"/>
                  </a:lnTo>
                  <a:lnTo>
                    <a:pt x="191004" y="188728"/>
                  </a:lnTo>
                  <a:lnTo>
                    <a:pt x="152978" y="170996"/>
                  </a:lnTo>
                  <a:lnTo>
                    <a:pt x="118702" y="152298"/>
                  </a:lnTo>
                  <a:lnTo>
                    <a:pt x="62173" y="112272"/>
                  </a:lnTo>
                  <a:lnTo>
                    <a:pt x="22962" y="69187"/>
                  </a:lnTo>
                  <a:lnTo>
                    <a:pt x="2615" y="23581"/>
                  </a:lnTo>
                  <a:lnTo>
                    <a:pt x="0" y="0"/>
                  </a:lnTo>
                  <a:lnTo>
                    <a:pt x="75437" y="0"/>
                  </a:lnTo>
                  <a:lnTo>
                    <a:pt x="78053" y="23581"/>
                  </a:lnTo>
                  <a:lnTo>
                    <a:pt x="85772" y="46666"/>
                  </a:lnTo>
                  <a:lnTo>
                    <a:pt x="115744" y="91078"/>
                  </a:lnTo>
                  <a:lnTo>
                    <a:pt x="163807" y="132701"/>
                  </a:lnTo>
                  <a:lnTo>
                    <a:pt x="228416" y="170996"/>
                  </a:lnTo>
                  <a:lnTo>
                    <a:pt x="266442" y="188728"/>
                  </a:lnTo>
                  <a:lnTo>
                    <a:pt x="308024" y="205428"/>
                  </a:lnTo>
                  <a:lnTo>
                    <a:pt x="352969" y="221027"/>
                  </a:lnTo>
                  <a:lnTo>
                    <a:pt x="401085" y="235459"/>
                  </a:lnTo>
                  <a:lnTo>
                    <a:pt x="452177" y="248656"/>
                  </a:lnTo>
                  <a:lnTo>
                    <a:pt x="506052" y="260553"/>
                  </a:lnTo>
                  <a:lnTo>
                    <a:pt x="562518" y="271080"/>
                  </a:lnTo>
                  <a:lnTo>
                    <a:pt x="621380" y="280173"/>
                  </a:lnTo>
                  <a:lnTo>
                    <a:pt x="682446" y="287762"/>
                  </a:lnTo>
                  <a:lnTo>
                    <a:pt x="745522" y="293782"/>
                  </a:lnTo>
                  <a:lnTo>
                    <a:pt x="810415" y="298165"/>
                  </a:lnTo>
                  <a:lnTo>
                    <a:pt x="876932" y="300844"/>
                  </a:lnTo>
                  <a:lnTo>
                    <a:pt x="944879" y="30175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4672" y="5494020"/>
              <a:ext cx="2934462" cy="511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3572" y="5494020"/>
              <a:ext cx="1053846" cy="5112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5863" y="5494020"/>
              <a:ext cx="710946" cy="51128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45863" y="5552338"/>
            <a:ext cx="3872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All</a:t>
            </a:r>
            <a:r>
              <a:rPr sz="1800" i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1800" i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one</a:t>
            </a:r>
            <a:r>
              <a:rPr sz="18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python</a:t>
            </a:r>
            <a:r>
              <a:rPr sz="1800" i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script</a:t>
            </a:r>
            <a:r>
              <a:rPr sz="1800" i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or</a:t>
            </a:r>
            <a:r>
              <a:rPr sz="18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Jupyter</a:t>
            </a:r>
            <a:r>
              <a:rPr sz="18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F2F9F"/>
                </a:solidFill>
                <a:latin typeface="Arial"/>
                <a:cs typeface="Arial"/>
              </a:rPr>
              <a:t>cell!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7212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Nested</a:t>
            </a:r>
            <a:r>
              <a:rPr sz="3200" spc="-30" dirty="0"/>
              <a:t> </a:t>
            </a:r>
            <a:r>
              <a:rPr sz="3200" dirty="0"/>
              <a:t>(Multi-dimensional)</a:t>
            </a:r>
            <a:r>
              <a:rPr sz="3200" spc="-45" dirty="0"/>
              <a:t> </a:t>
            </a:r>
            <a:r>
              <a:rPr sz="3200" dirty="0"/>
              <a:t>Lists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01725" y="1461007"/>
            <a:ext cx="494855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 have lists</a:t>
            </a:r>
            <a:r>
              <a:rPr sz="2400" dirty="0">
                <a:latin typeface="Arial"/>
                <a:cs typeface="Arial"/>
              </a:rPr>
              <a:t> of</a:t>
            </a:r>
            <a:r>
              <a:rPr sz="2400" spc="-5" dirty="0">
                <a:latin typeface="Arial"/>
                <a:cs typeface="Arial"/>
              </a:rPr>
              <a:t> lists: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Indexing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</a:t>
            </a:r>
            <a:r>
              <a:rPr sz="2400" dirty="0">
                <a:latin typeface="Arial"/>
                <a:cs typeface="Arial"/>
              </a:rPr>
              <a:t> two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square</a:t>
            </a:r>
            <a:r>
              <a:rPr sz="2400" dirty="0">
                <a:latin typeface="Arial"/>
                <a:cs typeface="Arial"/>
              </a:rPr>
              <a:t> brackets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0768" y="2531364"/>
            <a:ext cx="3347085" cy="1473835"/>
            <a:chOff x="810768" y="2531364"/>
            <a:chExt cx="3347085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27" y="2586186"/>
              <a:ext cx="3253748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68" y="2531364"/>
              <a:ext cx="2318004" cy="14737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0402" y="2603754"/>
              <a:ext cx="3150235" cy="1201420"/>
            </a:xfrm>
            <a:custGeom>
              <a:avLst/>
              <a:gdLst/>
              <a:ahLst/>
              <a:cxnLst/>
              <a:rect l="l" t="t" r="r" b="b"/>
              <a:pathLst>
                <a:path w="3150235" h="1201420">
                  <a:moveTo>
                    <a:pt x="3150108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3150108" y="1200912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402" y="2603754"/>
              <a:ext cx="3150235" cy="1201420"/>
            </a:xfrm>
            <a:custGeom>
              <a:avLst/>
              <a:gdLst/>
              <a:ahLst/>
              <a:cxnLst/>
              <a:rect l="l" t="t" r="r" b="b"/>
              <a:pathLst>
                <a:path w="3150235" h="1201420">
                  <a:moveTo>
                    <a:pt x="0" y="1200912"/>
                  </a:moveTo>
                  <a:lnTo>
                    <a:pt x="3150108" y="1200912"/>
                  </a:lnTo>
                  <a:lnTo>
                    <a:pt x="3150108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8075" y="2629661"/>
            <a:ext cx="187578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1208" y="2525267"/>
            <a:ext cx="4262755" cy="2973705"/>
            <a:chOff x="4331208" y="2525267"/>
            <a:chExt cx="4262755" cy="29737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631" y="2586178"/>
              <a:ext cx="4171221" cy="27722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1208" y="2525267"/>
              <a:ext cx="3918203" cy="29733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49318" y="2603753"/>
              <a:ext cx="4067810" cy="2677795"/>
            </a:xfrm>
            <a:custGeom>
              <a:avLst/>
              <a:gdLst/>
              <a:ahLst/>
              <a:cxnLst/>
              <a:rect l="l" t="t" r="r" b="b"/>
              <a:pathLst>
                <a:path w="4067809" h="2677795">
                  <a:moveTo>
                    <a:pt x="4067555" y="0"/>
                  </a:moveTo>
                  <a:lnTo>
                    <a:pt x="0" y="0"/>
                  </a:lnTo>
                  <a:lnTo>
                    <a:pt x="0" y="2677668"/>
                  </a:lnTo>
                  <a:lnTo>
                    <a:pt x="4067555" y="2677668"/>
                  </a:lnTo>
                  <a:lnTo>
                    <a:pt x="4067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9318" y="2603753"/>
              <a:ext cx="4067810" cy="2677795"/>
            </a:xfrm>
            <a:custGeom>
              <a:avLst/>
              <a:gdLst/>
              <a:ahLst/>
              <a:cxnLst/>
              <a:rect l="l" t="t" r="r" b="b"/>
              <a:pathLst>
                <a:path w="4067809" h="2677795">
                  <a:moveTo>
                    <a:pt x="0" y="2677668"/>
                  </a:moveTo>
                  <a:lnTo>
                    <a:pt x="4067555" y="2677668"/>
                  </a:lnTo>
                  <a:lnTo>
                    <a:pt x="4067555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2696" y="2551175"/>
              <a:ext cx="1079753" cy="677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2696" y="2916935"/>
              <a:ext cx="1079753" cy="6774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2696" y="3282695"/>
              <a:ext cx="572261" cy="677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2696" y="3648455"/>
              <a:ext cx="572261" cy="6774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2696" y="4014215"/>
              <a:ext cx="572261" cy="6774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92696" y="4379975"/>
              <a:ext cx="572261" cy="67741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28184" y="2629661"/>
            <a:ext cx="21558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 </a:t>
            </a:r>
            <a:r>
              <a:rPr sz="2400" dirty="0">
                <a:latin typeface="Arial"/>
                <a:cs typeface="Arial"/>
              </a:rPr>
              <a:t>c[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] 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][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92695" y="4745735"/>
            <a:ext cx="572261" cy="67741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272019" y="2629661"/>
            <a:ext cx="7016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[1,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[3,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542" y="5062220"/>
            <a:ext cx="4686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c[2]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scalar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c[0]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c[1]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2-element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86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18965" algn="l"/>
              </a:tabLst>
            </a:pPr>
            <a:r>
              <a:rPr spc="-5" dirty="0"/>
              <a:t>Neste</a:t>
            </a:r>
            <a:r>
              <a:rPr dirty="0"/>
              <a:t>d</a:t>
            </a:r>
            <a:r>
              <a:rPr spc="-30" dirty="0"/>
              <a:t> </a:t>
            </a:r>
            <a:r>
              <a:rPr dirty="0"/>
              <a:t>Lists:	</a:t>
            </a:r>
            <a:r>
              <a:rPr spc="5" dirty="0"/>
              <a:t>Memo</a:t>
            </a:r>
            <a:r>
              <a:rPr spc="229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17649"/>
            <a:ext cx="655574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careful!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Python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automatically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b…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3137916"/>
            <a:ext cx="2540635" cy="1702435"/>
            <a:chOff x="205740" y="3137916"/>
            <a:chExt cx="2540635" cy="1702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61" y="3209507"/>
              <a:ext cx="2417109" cy="14783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3137916"/>
              <a:ext cx="2218944" cy="1702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5854" y="3227070"/>
            <a:ext cx="2313940" cy="138430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6476" y="2708148"/>
            <a:ext cx="5530850" cy="3165475"/>
            <a:chOff x="3046476" y="2708148"/>
            <a:chExt cx="5530850" cy="31654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8383" y="2778214"/>
              <a:ext cx="5341645" cy="2956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6476" y="2708148"/>
              <a:ext cx="5530596" cy="31653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95066" y="2795777"/>
            <a:ext cx="5238115" cy="28625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800" dirty="0">
                <a:latin typeface="Arial"/>
                <a:cs typeface="Arial"/>
              </a:rPr>
              <a:t>print( </a:t>
            </a:r>
            <a:r>
              <a:rPr sz="2800" spc="-5" dirty="0">
                <a:latin typeface="Arial"/>
                <a:cs typeface="Arial"/>
              </a:rPr>
              <a:t>a[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][ 0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1440" marR="234950">
              <a:lnSpc>
                <a:spcPct val="135700"/>
              </a:lnSpc>
            </a:pPr>
            <a:r>
              <a:rPr sz="2800" dirty="0">
                <a:latin typeface="Arial"/>
                <a:cs typeface="Arial"/>
              </a:rPr>
              <a:t>print( id( a[ </a:t>
            </a:r>
            <a:r>
              <a:rPr sz="2800" spc="-5" dirty="0">
                <a:latin typeface="Arial"/>
                <a:cs typeface="Arial"/>
              </a:rPr>
              <a:t>0 ] ) , id( </a:t>
            </a:r>
            <a:r>
              <a:rPr sz="2800" dirty="0">
                <a:latin typeface="Arial"/>
                <a:cs typeface="Arial"/>
              </a:rPr>
              <a:t>c[ </a:t>
            </a:r>
            <a:r>
              <a:rPr sz="2800" spc="-5" dirty="0">
                <a:latin typeface="Arial"/>
                <a:cs typeface="Arial"/>
              </a:rPr>
              <a:t>0 ][ 0 ]) )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c[ 0</a:t>
            </a:r>
            <a:r>
              <a:rPr sz="2800" dirty="0">
                <a:latin typeface="Arial"/>
                <a:cs typeface="Arial"/>
              </a:rPr>
              <a:t> ][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 ]</a:t>
            </a:r>
            <a:r>
              <a:rPr sz="2800" spc="-5" dirty="0">
                <a:latin typeface="Arial"/>
                <a:cs typeface="Arial"/>
              </a:rPr>
              <a:t> =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800" dirty="0">
                <a:latin typeface="Arial"/>
                <a:cs typeface="Arial"/>
              </a:rPr>
              <a:t>print( </a:t>
            </a:r>
            <a:r>
              <a:rPr sz="2800" spc="-5" dirty="0">
                <a:latin typeface="Arial"/>
                <a:cs typeface="Arial"/>
              </a:rPr>
              <a:t>a[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Arial"/>
                <a:cs typeface="Arial"/>
              </a:rPr>
              <a:t>print( </a:t>
            </a:r>
            <a:r>
              <a:rPr sz="2800" spc="-5" dirty="0">
                <a:latin typeface="Arial"/>
                <a:cs typeface="Arial"/>
              </a:rPr>
              <a:t>id( </a:t>
            </a:r>
            <a:r>
              <a:rPr sz="2800" dirty="0">
                <a:latin typeface="Arial"/>
                <a:cs typeface="Arial"/>
              </a:rPr>
              <a:t>a[</a:t>
            </a:r>
            <a:r>
              <a:rPr sz="2800" spc="-5" dirty="0">
                <a:latin typeface="Arial"/>
                <a:cs typeface="Arial"/>
              </a:rPr>
              <a:t> 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 ) , id(</a:t>
            </a:r>
            <a:r>
              <a:rPr sz="2800" dirty="0">
                <a:latin typeface="Arial"/>
                <a:cs typeface="Arial"/>
              </a:rPr>
              <a:t> c[</a:t>
            </a:r>
            <a:r>
              <a:rPr sz="2800" spc="-5" dirty="0">
                <a:latin typeface="Arial"/>
                <a:cs typeface="Arial"/>
              </a:rPr>
              <a:t> 0 ][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0 ]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 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70763"/>
            <a:ext cx="4001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Cloning</a:t>
            </a:r>
            <a:r>
              <a:rPr spc="-90" dirty="0"/>
              <a:t> </a:t>
            </a:r>
            <a:r>
              <a:rPr dirty="0"/>
              <a:t>Lists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071372"/>
            <a:ext cx="505205" cy="6774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150746"/>
            <a:ext cx="6781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copies,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“slice”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0287" y="1712976"/>
            <a:ext cx="3377565" cy="2129155"/>
            <a:chOff x="780287" y="1712976"/>
            <a:chExt cx="3377565" cy="2129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27" y="1782994"/>
              <a:ext cx="3253748" cy="1911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287" y="1712976"/>
              <a:ext cx="2845308" cy="21290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0401" y="1800606"/>
              <a:ext cx="3150235" cy="1816735"/>
            </a:xfrm>
            <a:custGeom>
              <a:avLst/>
              <a:gdLst/>
              <a:ahLst/>
              <a:cxnLst/>
              <a:rect l="l" t="t" r="r" b="b"/>
              <a:pathLst>
                <a:path w="3150235" h="1816735">
                  <a:moveTo>
                    <a:pt x="3150108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3150108" y="1816608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0401" y="1800606"/>
              <a:ext cx="3150235" cy="1816735"/>
            </a:xfrm>
            <a:custGeom>
              <a:avLst/>
              <a:gdLst/>
              <a:ahLst/>
              <a:cxnLst/>
              <a:rect l="l" t="t" r="r" b="b"/>
              <a:pathLst>
                <a:path w="3150235" h="1816735">
                  <a:moveTo>
                    <a:pt x="0" y="1816608"/>
                  </a:moveTo>
                  <a:lnTo>
                    <a:pt x="3150108" y="1816608"/>
                  </a:lnTo>
                  <a:lnTo>
                    <a:pt x="3150108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198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8075" y="1824608"/>
            <a:ext cx="23418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2]</a:t>
            </a:r>
            <a:endParaRPr sz="2800">
              <a:latin typeface="Arial"/>
              <a:cs typeface="Arial"/>
            </a:endParaRPr>
          </a:p>
          <a:p>
            <a:pPr marL="12700" marR="82931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7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 b[0]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5.0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print(a[0],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b[0])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0891" y="1712976"/>
            <a:ext cx="3376295" cy="2129155"/>
            <a:chOff x="4850891" y="1712976"/>
            <a:chExt cx="3376295" cy="21291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327" y="1782994"/>
              <a:ext cx="3252233" cy="19112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0891" y="1712976"/>
              <a:ext cx="3041904" cy="21290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01005" y="1800606"/>
              <a:ext cx="3148965" cy="1816735"/>
            </a:xfrm>
            <a:custGeom>
              <a:avLst/>
              <a:gdLst/>
              <a:ahLst/>
              <a:cxnLst/>
              <a:rect l="l" t="t" r="r" b="b"/>
              <a:pathLst>
                <a:path w="3148965" h="1816735">
                  <a:moveTo>
                    <a:pt x="3148583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3148583" y="1816608"/>
                  </a:lnTo>
                  <a:lnTo>
                    <a:pt x="3148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01005" y="1800606"/>
              <a:ext cx="3148965" cy="1816735"/>
            </a:xfrm>
            <a:custGeom>
              <a:avLst/>
              <a:gdLst/>
              <a:ahLst/>
              <a:cxnLst/>
              <a:rect l="l" t="t" r="r" b="b"/>
              <a:pathLst>
                <a:path w="3148965" h="1816735">
                  <a:moveTo>
                    <a:pt x="0" y="1816608"/>
                  </a:moveTo>
                  <a:lnTo>
                    <a:pt x="3148583" y="1816608"/>
                  </a:lnTo>
                  <a:lnTo>
                    <a:pt x="3148583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198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8923" y="2157984"/>
              <a:ext cx="585977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78984" y="1824608"/>
            <a:ext cx="25380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b[0]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5.0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print(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a[0],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b[0]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2083" y="4120908"/>
            <a:ext cx="3223260" cy="1737360"/>
            <a:chOff x="672083" y="4120908"/>
            <a:chExt cx="3223260" cy="173736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999" y="4192492"/>
              <a:ext cx="3052581" cy="14798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083" y="4120908"/>
              <a:ext cx="3223260" cy="17373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0673" y="4210049"/>
              <a:ext cx="2948940" cy="1385570"/>
            </a:xfrm>
            <a:custGeom>
              <a:avLst/>
              <a:gdLst/>
              <a:ahLst/>
              <a:cxnLst/>
              <a:rect l="l" t="t" r="r" b="b"/>
              <a:pathLst>
                <a:path w="2948940" h="1385570">
                  <a:moveTo>
                    <a:pt x="2948940" y="0"/>
                  </a:moveTo>
                  <a:lnTo>
                    <a:pt x="0" y="0"/>
                  </a:lnTo>
                  <a:lnTo>
                    <a:pt x="0" y="1385316"/>
                  </a:lnTo>
                  <a:lnTo>
                    <a:pt x="2948940" y="1385316"/>
                  </a:lnTo>
                  <a:lnTo>
                    <a:pt x="2948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673" y="4210049"/>
              <a:ext cx="2948940" cy="1385570"/>
            </a:xfrm>
            <a:custGeom>
              <a:avLst/>
              <a:gdLst/>
              <a:ahLst/>
              <a:cxnLst/>
              <a:rect l="l" t="t" r="r" b="b"/>
              <a:pathLst>
                <a:path w="2948940" h="1385570">
                  <a:moveTo>
                    <a:pt x="0" y="1385316"/>
                  </a:moveTo>
                  <a:lnTo>
                    <a:pt x="2948940" y="1385316"/>
                  </a:lnTo>
                  <a:lnTo>
                    <a:pt x="2948940" y="0"/>
                  </a:lnTo>
                  <a:lnTo>
                    <a:pt x="0" y="0"/>
                  </a:lnTo>
                  <a:lnTo>
                    <a:pt x="0" y="1385316"/>
                  </a:lnTo>
                  <a:close/>
                </a:path>
              </a:pathLst>
            </a:custGeom>
            <a:ln w="198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5375" y="4994147"/>
              <a:ext cx="585977" cy="7871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1216" y="4994147"/>
              <a:ext cx="585978" cy="78714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98956" y="4233798"/>
            <a:ext cx="2720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[</a:t>
            </a:r>
            <a:r>
              <a:rPr sz="2800" spc="-5" dirty="0">
                <a:latin typeface="Arial"/>
                <a:cs typeface="Arial"/>
              </a:rPr>
              <a:t> a[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]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b[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]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46576" y="4120908"/>
            <a:ext cx="5003800" cy="1702435"/>
            <a:chOff x="3846576" y="4120908"/>
            <a:chExt cx="5003800" cy="170243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8493" y="4192492"/>
              <a:ext cx="4881377" cy="14798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6576" y="4120908"/>
              <a:ext cx="4105655" cy="170230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995165" y="4210050"/>
            <a:ext cx="4777740" cy="1385570"/>
          </a:xfrm>
          <a:prstGeom prst="rect">
            <a:avLst/>
          </a:prstGeom>
          <a:solidFill>
            <a:srgbClr val="FFFFFF"/>
          </a:solidFill>
          <a:ln w="19811">
            <a:solidFill>
              <a:srgbClr val="006FC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1102995">
              <a:lnSpc>
                <a:spcPct val="100000"/>
              </a:lnSpc>
              <a:spcBef>
                <a:spcPts val="280"/>
              </a:spcBef>
            </a:pPr>
            <a:r>
              <a:rPr sz="2800" dirty="0">
                <a:latin typeface="Arial"/>
                <a:cs typeface="Arial"/>
              </a:rPr>
              <a:t>print( </a:t>
            </a:r>
            <a:r>
              <a:rPr sz="2800" spc="-5" dirty="0">
                <a:latin typeface="Arial"/>
                <a:cs typeface="Arial"/>
              </a:rPr>
              <a:t>a[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][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4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print(</a:t>
            </a:r>
            <a:r>
              <a:rPr sz="2800" spc="-5" dirty="0">
                <a:latin typeface="Arial"/>
                <a:cs typeface="Arial"/>
              </a:rPr>
              <a:t> a[ 0 </a:t>
            </a:r>
            <a:r>
              <a:rPr sz="2800" dirty="0">
                <a:latin typeface="Arial"/>
                <a:cs typeface="Arial"/>
              </a:rPr>
              <a:t>]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c[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][</a:t>
            </a:r>
            <a:r>
              <a:rPr sz="2800" spc="-5" dirty="0">
                <a:latin typeface="Arial"/>
                <a:cs typeface="Arial"/>
              </a:rPr>
              <a:t> 0 </a:t>
            </a:r>
            <a:r>
              <a:rPr sz="2800" dirty="0">
                <a:latin typeface="Arial"/>
                <a:cs typeface="Arial"/>
              </a:rPr>
              <a:t>]</a:t>
            </a:r>
            <a:r>
              <a:rPr sz="2800" spc="-5" dirty="0">
                <a:latin typeface="Arial"/>
                <a:cs typeface="Arial"/>
              </a:rPr>
              <a:t> 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-7620" y="3939053"/>
            <a:ext cx="9159240" cy="104775"/>
            <a:chOff x="-7620" y="3939053"/>
            <a:chExt cx="9159240" cy="1047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3939053"/>
              <a:ext cx="9143999" cy="10454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3963923"/>
              <a:ext cx="9144000" cy="5715"/>
            </a:xfrm>
            <a:custGeom>
              <a:avLst/>
              <a:gdLst/>
              <a:ahLst/>
              <a:cxnLst/>
              <a:rect l="l" t="t" r="r" b="b"/>
              <a:pathLst>
                <a:path w="9144000" h="5714">
                  <a:moveTo>
                    <a:pt x="0" y="5714"/>
                  </a:moveTo>
                  <a:lnTo>
                    <a:pt x="9144000" y="0"/>
                  </a:lnTo>
                </a:path>
              </a:pathLst>
            </a:custGeom>
            <a:ln w="1523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66416" y="2433878"/>
            <a:ext cx="2479675" cy="254635"/>
            <a:chOff x="2566416" y="2433878"/>
            <a:chExt cx="2479675" cy="25463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6416" y="2433878"/>
              <a:ext cx="2479548" cy="2544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93086" y="2498597"/>
              <a:ext cx="2300605" cy="76200"/>
            </a:xfrm>
            <a:custGeom>
              <a:avLst/>
              <a:gdLst/>
              <a:ahLst/>
              <a:cxnLst/>
              <a:rect l="l" t="t" r="r" b="b"/>
              <a:pathLst>
                <a:path w="2300604" h="76200">
                  <a:moveTo>
                    <a:pt x="2223897" y="0"/>
                  </a:moveTo>
                  <a:lnTo>
                    <a:pt x="2223897" y="76200"/>
                  </a:lnTo>
                  <a:lnTo>
                    <a:pt x="2277237" y="49529"/>
                  </a:lnTo>
                  <a:lnTo>
                    <a:pt x="2236597" y="49529"/>
                  </a:lnTo>
                  <a:lnTo>
                    <a:pt x="2236597" y="26669"/>
                  </a:lnTo>
                  <a:lnTo>
                    <a:pt x="2277236" y="26669"/>
                  </a:lnTo>
                  <a:lnTo>
                    <a:pt x="2223897" y="0"/>
                  </a:lnTo>
                  <a:close/>
                </a:path>
                <a:path w="2300604" h="76200">
                  <a:moveTo>
                    <a:pt x="2223897" y="26669"/>
                  </a:moveTo>
                  <a:lnTo>
                    <a:pt x="0" y="26669"/>
                  </a:lnTo>
                  <a:lnTo>
                    <a:pt x="0" y="49529"/>
                  </a:lnTo>
                  <a:lnTo>
                    <a:pt x="2223897" y="49529"/>
                  </a:lnTo>
                  <a:lnTo>
                    <a:pt x="2223897" y="26669"/>
                  </a:lnTo>
                  <a:close/>
                </a:path>
                <a:path w="2300604" h="76200">
                  <a:moveTo>
                    <a:pt x="2277236" y="26669"/>
                  </a:moveTo>
                  <a:lnTo>
                    <a:pt x="2236597" y="26669"/>
                  </a:lnTo>
                  <a:lnTo>
                    <a:pt x="2236597" y="49529"/>
                  </a:lnTo>
                  <a:lnTo>
                    <a:pt x="2277237" y="49529"/>
                  </a:lnTo>
                  <a:lnTo>
                    <a:pt x="2300097" y="38100"/>
                  </a:lnTo>
                  <a:lnTo>
                    <a:pt x="2277236" y="26669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32918"/>
            <a:ext cx="2479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2070"/>
            <a:ext cx="759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Copy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7136" y="1969007"/>
            <a:ext cx="3667125" cy="1839595"/>
            <a:chOff x="707136" y="1969007"/>
            <a:chExt cx="3667125" cy="18395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6" y="2023773"/>
              <a:ext cx="3573787" cy="1664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6" y="1969007"/>
              <a:ext cx="3180588" cy="18394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6769" y="2041398"/>
            <a:ext cx="3470275" cy="15697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 marR="66103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a[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75276" y="1962911"/>
            <a:ext cx="3975100" cy="1480185"/>
            <a:chOff x="4875276" y="1962911"/>
            <a:chExt cx="3975100" cy="14801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4332" y="2023829"/>
              <a:ext cx="3875539" cy="12954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5276" y="1962911"/>
              <a:ext cx="2964179" cy="14798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01006" y="2041397"/>
              <a:ext cx="3771900" cy="1201420"/>
            </a:xfrm>
            <a:custGeom>
              <a:avLst/>
              <a:gdLst/>
              <a:ahLst/>
              <a:cxnLst/>
              <a:rect l="l" t="t" r="r" b="b"/>
              <a:pathLst>
                <a:path w="3771900" h="1201420">
                  <a:moveTo>
                    <a:pt x="37719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3771900" y="1200912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1006" y="2041397"/>
              <a:ext cx="3771900" cy="1201420"/>
            </a:xfrm>
            <a:custGeom>
              <a:avLst/>
              <a:gdLst/>
              <a:ahLst/>
              <a:cxnLst/>
              <a:rect l="l" t="t" r="r" b="b"/>
              <a:pathLst>
                <a:path w="3771900" h="1201420">
                  <a:moveTo>
                    <a:pt x="0" y="1200912"/>
                  </a:moveTo>
                  <a:lnTo>
                    <a:pt x="3771900" y="1200912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1184" y="1987295"/>
              <a:ext cx="808482" cy="6774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4064" y="2407865"/>
              <a:ext cx="1681734" cy="602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3436" y="1987295"/>
              <a:ext cx="1555241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078984" y="2066925"/>
            <a:ext cx="2433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len </a:t>
            </a:r>
            <a:r>
              <a:rPr sz="24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function: </a:t>
            </a:r>
            <a:r>
              <a:rPr sz="2400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3811" y="4773167"/>
            <a:ext cx="1823465" cy="6774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19708" y="3736340"/>
            <a:ext cx="570230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grabs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a[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a[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 ]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</a:t>
            </a:r>
            <a:r>
              <a:rPr sz="1800" dirty="0">
                <a:latin typeface="Arial"/>
                <a:cs typeface="Arial"/>
              </a:rPr>
              <a:t> a[</a:t>
            </a:r>
            <a:r>
              <a:rPr sz="1800" spc="-5" dirty="0">
                <a:latin typeface="Arial"/>
                <a:cs typeface="Arial"/>
              </a:rPr>
              <a:t> 4</a:t>
            </a:r>
            <a:r>
              <a:rPr sz="1800" dirty="0">
                <a:latin typeface="Arial"/>
                <a:cs typeface="Arial"/>
              </a:rPr>
              <a:t> ]!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dirty="0">
                <a:latin typeface="Arial"/>
                <a:cs typeface="Arial"/>
              </a:rPr>
              <a:t>Slicing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Convention: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essentially</a:t>
            </a:r>
            <a:r>
              <a:rPr sz="2400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copy </a:t>
            </a:r>
            <a:r>
              <a:rPr sz="2400" dirty="0">
                <a:latin typeface="Arial"/>
                <a:cs typeface="Arial"/>
              </a:rPr>
              <a:t>of 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a[</a:t>
            </a:r>
            <a:r>
              <a:rPr sz="2400" dirty="0">
                <a:latin typeface="Arial"/>
                <a:cs typeface="Arial"/>
              </a:rPr>
              <a:t> 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 ]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 </a:t>
            </a:r>
            <a:r>
              <a:rPr sz="2400" i="1" spc="-5" dirty="0">
                <a:latin typeface="Arial"/>
                <a:cs typeface="Arial"/>
              </a:rPr>
              <a:t>is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not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copy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</a:t>
            </a:r>
            <a:r>
              <a:rPr sz="2400" spc="-5" dirty="0">
                <a:latin typeface="Arial"/>
                <a:cs typeface="Arial"/>
              </a:rPr>
              <a:t> 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 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730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Essentially?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7136" y="1943100"/>
            <a:ext cx="3668395" cy="2936875"/>
            <a:chOff x="707136" y="1943100"/>
            <a:chExt cx="3668395" cy="2936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6" y="1997914"/>
              <a:ext cx="3573787" cy="27722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6" y="1943100"/>
              <a:ext cx="3668267" cy="29367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769" y="2015489"/>
            <a:ext cx="3470275" cy="267779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 marR="66103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]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a[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90170" marR="172085">
              <a:lnSpc>
                <a:spcPct val="100000"/>
              </a:lnSpc>
              <a:tabLst>
                <a:tab pos="953769" algn="l"/>
              </a:tabLst>
            </a:pPr>
            <a:r>
              <a:rPr sz="2400" spc="-5" dirty="0">
                <a:latin typeface="Arial"/>
                <a:cs typeface="Arial"/>
              </a:rPr>
              <a:t>print(	</a:t>
            </a:r>
            <a:r>
              <a:rPr sz="2400" dirty="0">
                <a:latin typeface="Arial"/>
                <a:cs typeface="Arial"/>
              </a:rPr>
              <a:t>id(a[2])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id(b[0])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b[0]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tabLst>
                <a:tab pos="953135" algn="l"/>
              </a:tabLst>
            </a:pPr>
            <a:r>
              <a:rPr sz="2400" spc="-5" dirty="0">
                <a:latin typeface="Arial"/>
                <a:cs typeface="Arial"/>
              </a:rPr>
              <a:t>print(	</a:t>
            </a:r>
            <a:r>
              <a:rPr sz="2400" dirty="0">
                <a:latin typeface="Arial"/>
                <a:cs typeface="Arial"/>
              </a:rPr>
              <a:t>id(a[2])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id(b[0])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71500" y="1444724"/>
            <a:ext cx="1772920" cy="1999614"/>
            <a:chOff x="5271500" y="1444724"/>
            <a:chExt cx="177292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1500" y="1444724"/>
              <a:ext cx="1772442" cy="1999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9136" y="1452372"/>
              <a:ext cx="1706880" cy="19339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12667" y="5024754"/>
            <a:ext cx="4656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Black"/>
                <a:cs typeface="Arial Black"/>
              </a:rPr>
              <a:t>…</a:t>
            </a:r>
            <a:r>
              <a:rPr sz="3200" spc="-3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well,</a:t>
            </a:r>
            <a:r>
              <a:rPr sz="3200" spc="-20" dirty="0">
                <a:latin typeface="Arial Black"/>
                <a:cs typeface="Arial Black"/>
              </a:rPr>
              <a:t> </a:t>
            </a:r>
            <a:r>
              <a:rPr sz="3200" spc="10" dirty="0">
                <a:latin typeface="Arial Black"/>
                <a:cs typeface="Arial Black"/>
              </a:rPr>
              <a:t>more</a:t>
            </a:r>
            <a:r>
              <a:rPr sz="3200" spc="-3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or</a:t>
            </a:r>
            <a:r>
              <a:rPr sz="3200" spc="-2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less.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Python Workshop  Series Session 3:  Iteration and Lists</vt:lpstr>
      <vt:lpstr>Outline</vt:lpstr>
      <vt:lpstr>Memory: ID Know (Really)</vt:lpstr>
      <vt:lpstr>Lists in Python</vt:lpstr>
      <vt:lpstr>Nested (Multi-dimensional) Lists</vt:lpstr>
      <vt:lpstr>Nested Lists: Memory</vt:lpstr>
      <vt:lpstr>Cloning Lists</vt:lpstr>
      <vt:lpstr>Sublists</vt:lpstr>
      <vt:lpstr>Essentially?</vt:lpstr>
      <vt:lpstr>Lists and functions</vt:lpstr>
      <vt:lpstr>append &amp; del</vt:lpstr>
      <vt:lpstr>List Initialization: Replication</vt:lpstr>
      <vt:lpstr>List Initialization: Replication</vt:lpstr>
      <vt:lpstr>List-like Class: Tuples</vt:lpstr>
      <vt:lpstr>Tuples of lists</vt:lpstr>
      <vt:lpstr>Tuple Assignment</vt:lpstr>
      <vt:lpstr>List-like Objects: Dictionaries</vt:lpstr>
      <vt:lpstr>Lists: odds and ends</vt:lpstr>
      <vt:lpstr>Lists: Final Remarks</vt:lpstr>
      <vt:lpstr>Iteration in Python</vt:lpstr>
      <vt:lpstr>For Loop Syntax</vt:lpstr>
      <vt:lpstr>For Loop Examples</vt:lpstr>
      <vt:lpstr>Nesting Loops</vt:lpstr>
      <vt:lpstr>Exercise 1: For Loops</vt:lpstr>
      <vt:lpstr>Exercise 2: For Loops</vt:lpstr>
      <vt:lpstr>While Loop Syntax</vt:lpstr>
      <vt:lpstr>While Loop Examples</vt:lpstr>
      <vt:lpstr>Exercise 3: While Loops</vt:lpstr>
      <vt:lpstr>Enumerate</vt:lpstr>
      <vt:lpstr>Enumeration Example</vt:lpstr>
      <vt:lpstr>Exercise 4: Enumerate</vt:lpstr>
      <vt:lpstr>Exercise 5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8</cp:revision>
  <dcterms:created xsi:type="dcterms:W3CDTF">2021-10-13T17:32:25Z</dcterms:created>
  <dcterms:modified xsi:type="dcterms:W3CDTF">2021-10-27T21:18:18Z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