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65A86-B039-3F07-EA30-434CF51C8C8B}" v="40" dt="2021-11-17T22:02:48.6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8267" y="1450924"/>
            <a:ext cx="3610610" cy="357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86144" y="6230111"/>
            <a:ext cx="2231136" cy="38404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6245352"/>
            <a:ext cx="2310384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6043" y="363677"/>
            <a:ext cx="753191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756" y="1425321"/>
            <a:ext cx="8136890" cy="427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searchComputing/Python_Fall_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profil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141" y="236042"/>
            <a:ext cx="7752080" cy="6425157"/>
          </a:xfrm>
          <a:prstGeom prst="rect">
            <a:avLst/>
          </a:prstGeom>
        </p:spPr>
        <p:txBody>
          <a:bodyPr vert="horz" wrap="square" lIns="0" tIns="109220" rIns="0" bIns="0" rtlCol="0" anchor="t">
            <a:spAutoFit/>
          </a:bodyPr>
          <a:lstStyle/>
          <a:p>
            <a:pPr marL="381000" marR="231775" indent="6350" algn="ctr">
              <a:lnSpc>
                <a:spcPct val="88300"/>
              </a:lnSpc>
              <a:spcBef>
                <a:spcPts val="860"/>
              </a:spcBef>
            </a:pPr>
            <a:r>
              <a:rPr sz="5400" spc="-5" dirty="0">
                <a:latin typeface="Arial Black"/>
                <a:cs typeface="Arial Black"/>
              </a:rPr>
              <a:t>Python</a:t>
            </a:r>
            <a:r>
              <a:rPr sz="5400" dirty="0">
                <a:latin typeface="Arial Black"/>
                <a:cs typeface="Arial Black"/>
              </a:rPr>
              <a:t> Workshop</a:t>
            </a:r>
            <a:r>
              <a:rPr lang="en-US" sz="5400" dirty="0">
                <a:latin typeface="Arial Black"/>
                <a:cs typeface="Arial Black"/>
              </a:rPr>
              <a:t> </a:t>
            </a:r>
            <a:r>
              <a:rPr sz="5400" spc="5" dirty="0">
                <a:latin typeface="Arial Black"/>
                <a:cs typeface="Arial Black"/>
              </a:rPr>
              <a:t> </a:t>
            </a:r>
            <a:r>
              <a:rPr sz="5400" spc="-5" dirty="0">
                <a:latin typeface="Arial Black"/>
                <a:cs typeface="Arial Black"/>
              </a:rPr>
              <a:t>Series</a:t>
            </a:r>
            <a:r>
              <a:rPr sz="5400" spc="-15" dirty="0">
                <a:latin typeface="Arial Black"/>
                <a:cs typeface="Arial Black"/>
              </a:rPr>
              <a:t> </a:t>
            </a:r>
            <a:r>
              <a:rPr sz="5400" spc="-5" dirty="0">
                <a:latin typeface="Arial Black"/>
                <a:cs typeface="Arial Black"/>
              </a:rPr>
              <a:t>Session</a:t>
            </a:r>
            <a:r>
              <a:rPr sz="5400" spc="15" dirty="0">
                <a:latin typeface="Arial Black"/>
                <a:cs typeface="Arial Black"/>
              </a:rPr>
              <a:t> </a:t>
            </a:r>
            <a:r>
              <a:rPr sz="5400" spc="-5" dirty="0">
                <a:latin typeface="Arial Black"/>
                <a:cs typeface="Arial Black"/>
              </a:rPr>
              <a:t>6:</a:t>
            </a:r>
            <a:r>
              <a:rPr lang="en-US" sz="5400" spc="-5" dirty="0">
                <a:latin typeface="Arial Black"/>
                <a:cs typeface="Arial Black"/>
              </a:rPr>
              <a:t> </a:t>
            </a:r>
            <a:r>
              <a:rPr sz="5400" dirty="0">
                <a:latin typeface="Arial Black"/>
                <a:cs typeface="Arial Black"/>
              </a:rPr>
              <a:t> </a:t>
            </a:r>
            <a:r>
              <a:rPr sz="4600" i="1" spc="-165" dirty="0">
                <a:latin typeface="Arial Black"/>
                <a:cs typeface="Arial Black"/>
              </a:rPr>
              <a:t>NumPy</a:t>
            </a:r>
            <a:r>
              <a:rPr sz="4600" i="1" spc="-30" dirty="0">
                <a:latin typeface="Arial Black"/>
                <a:cs typeface="Arial Black"/>
              </a:rPr>
              <a:t> </a:t>
            </a:r>
            <a:r>
              <a:rPr sz="4600" i="1" spc="-185" dirty="0">
                <a:latin typeface="Arial Black"/>
                <a:cs typeface="Arial Black"/>
              </a:rPr>
              <a:t>&amp;</a:t>
            </a:r>
            <a:r>
              <a:rPr sz="4600" i="1" spc="-80" dirty="0">
                <a:latin typeface="Arial Black"/>
                <a:cs typeface="Arial Black"/>
              </a:rPr>
              <a:t> </a:t>
            </a:r>
            <a:r>
              <a:rPr sz="4600" i="1" spc="-100" dirty="0">
                <a:latin typeface="Arial Black"/>
                <a:cs typeface="Arial Black"/>
              </a:rPr>
              <a:t>Efficient</a:t>
            </a:r>
            <a:r>
              <a:rPr lang="en-US" sz="4600" i="1" spc="-100" dirty="0">
                <a:latin typeface="Arial Black"/>
                <a:cs typeface="Arial Black"/>
              </a:rPr>
              <a:t> </a:t>
            </a:r>
            <a:r>
              <a:rPr sz="4600" i="1" spc="-95" dirty="0">
                <a:latin typeface="Arial Black"/>
                <a:cs typeface="Arial Black"/>
              </a:rPr>
              <a:t> </a:t>
            </a:r>
            <a:r>
              <a:rPr sz="4600" i="1" spc="-125" dirty="0">
                <a:latin typeface="Arial Black"/>
                <a:cs typeface="Arial Black"/>
              </a:rPr>
              <a:t>Programming</a:t>
            </a:r>
            <a:r>
              <a:rPr sz="4600" i="1" spc="-15" dirty="0">
                <a:latin typeface="Arial Black"/>
                <a:cs typeface="Arial Black"/>
              </a:rPr>
              <a:t> </a:t>
            </a:r>
            <a:r>
              <a:rPr sz="4600" i="1" spc="-110" dirty="0">
                <a:latin typeface="Arial Black"/>
                <a:cs typeface="Arial Black"/>
              </a:rPr>
              <a:t>in</a:t>
            </a:r>
            <a:r>
              <a:rPr sz="4600" i="1" spc="-95" dirty="0">
                <a:latin typeface="Arial Black"/>
                <a:cs typeface="Arial Black"/>
              </a:rPr>
              <a:t> </a:t>
            </a:r>
            <a:r>
              <a:rPr lang="en-US" sz="4600" i="1" spc="-135">
                <a:latin typeface="Arial Black"/>
                <a:cs typeface="Arial Black"/>
              </a:rPr>
              <a:t>Python</a:t>
            </a:r>
            <a:endParaRPr lang="en-US" sz="4600">
              <a:latin typeface="Arial Black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al"/>
              <a:cs typeface="Arial"/>
            </a:endParaRPr>
          </a:p>
          <a:p>
            <a:pPr marL="87630" algn="ctr">
              <a:lnSpc>
                <a:spcPct val="100000"/>
              </a:lnSpc>
            </a:pPr>
            <a:r>
              <a:rPr lang="en-US" sz="2000" spc="-10">
                <a:latin typeface="Arial"/>
                <a:cs typeface="Arial"/>
              </a:rPr>
              <a:t>Mea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Trahan</a:t>
            </a:r>
            <a:endParaRPr sz="2000">
              <a:latin typeface="Arial"/>
              <a:cs typeface="Arial"/>
            </a:endParaRPr>
          </a:p>
          <a:p>
            <a:pPr marL="88900" algn="ctr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latin typeface="Arial"/>
                <a:cs typeface="Arial"/>
              </a:rPr>
              <a:t>Research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Computing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tabLst>
                <a:tab pos="914400" algn="l"/>
              </a:tabLst>
            </a:pPr>
            <a:endParaRPr lang="en-US" sz="2200" dirty="0">
              <a:latin typeface="Arial"/>
              <a:cs typeface="Arial"/>
            </a:endParaRPr>
          </a:p>
          <a:p>
            <a:pPr>
              <a:tabLst>
                <a:tab pos="914400" algn="l"/>
              </a:tabLst>
            </a:pPr>
            <a:endParaRPr lang="en-US" sz="2200" dirty="0">
              <a:latin typeface="Arial"/>
              <a:cs typeface="Arial"/>
            </a:endParaRPr>
          </a:p>
          <a:p>
            <a:pPr>
              <a:tabLst>
                <a:tab pos="914400" algn="l"/>
              </a:tabLst>
            </a:pPr>
            <a:endParaRPr lang="en-US"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914400" algn="l"/>
              </a:tabLst>
            </a:pPr>
            <a:r>
              <a:rPr sz="2000" spc="-10">
                <a:latin typeface="Arial"/>
                <a:cs typeface="Arial"/>
              </a:rPr>
              <a:t>Slides:	</a:t>
            </a:r>
            <a:r>
              <a:rPr sz="2000" spc="-5" dirty="0">
                <a:latin typeface="Arial"/>
                <a:cs typeface="Arial"/>
                <a:hlinkClick r:id="rId2"/>
              </a:rPr>
              <a:t>https://github.com/ResearchComputing/Python_</a:t>
            </a:r>
            <a:r>
              <a:rPr lang="en-US" sz="2000" spc="-5" dirty="0">
                <a:latin typeface="Arial"/>
                <a:cs typeface="Arial"/>
                <a:hlinkClick r:id="rId2"/>
              </a:rPr>
              <a:t>Fall_2021</a:t>
            </a:r>
            <a:endParaRPr lang="en-US" sz="2000"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0536" y="585038"/>
            <a:ext cx="45377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5" dirty="0"/>
              <a:t>Quick</a:t>
            </a:r>
            <a:r>
              <a:rPr sz="4000" spc="-65" dirty="0"/>
              <a:t> </a:t>
            </a:r>
            <a:r>
              <a:rPr sz="4000" dirty="0"/>
              <a:t>Exercises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5032" y="1703273"/>
            <a:ext cx="7844790" cy="295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Create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1-D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NumPy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three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16-bit </a:t>
            </a:r>
            <a:r>
              <a:rPr sz="2400" spc="-5" dirty="0">
                <a:latin typeface="Arial"/>
                <a:cs typeface="Arial"/>
              </a:rPr>
              <a:t>integer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elements,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initialized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Create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1-D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NumPy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four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64-bit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floating-point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initialized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[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0.1,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0.2,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0.3]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Arial"/>
                <a:cs typeface="Arial"/>
              </a:rPr>
              <a:t>linspace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Create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1-D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NumPy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four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64-bit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floating-point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values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initialized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1.0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0.1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9.5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11.0]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89052"/>
            <a:ext cx="3580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Simple</a:t>
            </a:r>
            <a:r>
              <a:rPr spc="-90" dirty="0"/>
              <a:t> </a:t>
            </a:r>
            <a:r>
              <a:rPr spc="-5" dirty="0"/>
              <a:t>Timing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376" y="1626565"/>
            <a:ext cx="7463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order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talk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“efficiency,”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Use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time</a:t>
            </a:r>
            <a:r>
              <a:rPr sz="2400" b="1" spc="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from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time </a:t>
            </a:r>
            <a:r>
              <a:rPr sz="2400" dirty="0">
                <a:latin typeface="Arial"/>
                <a:cs typeface="Arial"/>
              </a:rPr>
              <a:t>module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2103" y="2883407"/>
            <a:ext cx="5504180" cy="2576830"/>
            <a:chOff x="832103" y="2883407"/>
            <a:chExt cx="5504180" cy="2576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4" y="2936743"/>
              <a:ext cx="5407917" cy="24086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3" y="2883407"/>
              <a:ext cx="4645914" cy="257632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50975" y="2959607"/>
            <a:ext cx="5309870" cy="2310765"/>
          </a:xfrm>
          <a:prstGeom prst="rect">
            <a:avLst/>
          </a:prstGeom>
          <a:solidFill>
            <a:srgbClr val="FFFFFF"/>
          </a:solidFill>
          <a:ln w="18288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import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t1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time.time(</a:t>
            </a:r>
            <a:r>
              <a:rPr sz="24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400" spc="-60" dirty="0">
                <a:latin typeface="Arial"/>
                <a:cs typeface="Arial"/>
              </a:rPr>
              <a:t>Test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400" b="1" spc="-10" dirty="0">
                <a:solidFill>
                  <a:srgbClr val="6F2F9F"/>
                </a:solidFill>
                <a:latin typeface="Arial"/>
                <a:cs typeface="Arial"/>
              </a:rPr>
              <a:t>t2</a:t>
            </a:r>
            <a:r>
              <a:rPr sz="24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time.time(</a:t>
            </a:r>
            <a:r>
              <a:rPr sz="24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seconds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t2-t1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print(‘Elapsed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‘, </a:t>
            </a:r>
            <a:r>
              <a:rPr sz="2400" dirty="0">
                <a:latin typeface="Arial"/>
                <a:cs typeface="Arial"/>
              </a:rPr>
              <a:t>seconds)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6633"/>
            <a:ext cx="48304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Advanced</a:t>
            </a:r>
            <a:r>
              <a:rPr sz="4000" spc="-95" dirty="0"/>
              <a:t> </a:t>
            </a:r>
            <a:r>
              <a:rPr sz="4000" spc="5" dirty="0"/>
              <a:t>Timing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542" y="1721048"/>
            <a:ext cx="7167245" cy="28575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Arial"/>
                <a:cs typeface="Arial"/>
              </a:rPr>
              <a:t>Use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cProfile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module </a:t>
            </a:r>
            <a:r>
              <a:rPr sz="2800" spc="10" dirty="0">
                <a:latin typeface="Arial"/>
                <a:cs typeface="Arial"/>
              </a:rPr>
              <a:t>to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profile</a:t>
            </a:r>
            <a:r>
              <a:rPr sz="2800" spc="-10" dirty="0">
                <a:latin typeface="Arial"/>
                <a:cs typeface="Arial"/>
              </a:rPr>
              <a:t> your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Char char="•"/>
              <a:tabLst>
                <a:tab pos="241935" algn="l"/>
              </a:tabLst>
            </a:pP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https://docs.python.org/3/library/profile.html</a:t>
            </a:r>
            <a:endParaRPr sz="2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Examine: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my_code.py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time_my_code.py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Run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6F2F9F"/>
                </a:solidFill>
                <a:latin typeface="Arial"/>
                <a:cs typeface="Arial"/>
              </a:rPr>
              <a:t>python</a:t>
            </a:r>
            <a:r>
              <a:rPr sz="2800" b="1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time_my_code.py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557" y="956310"/>
            <a:ext cx="83718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Use </a:t>
            </a:r>
            <a:r>
              <a:rPr sz="4400" spc="30" dirty="0"/>
              <a:t>Arrays</a:t>
            </a:r>
            <a:r>
              <a:rPr sz="4400" spc="10" dirty="0"/>
              <a:t> </a:t>
            </a:r>
            <a:r>
              <a:rPr sz="4400" spc="-10" dirty="0"/>
              <a:t>Instead</a:t>
            </a:r>
            <a:r>
              <a:rPr sz="4400" spc="10" dirty="0"/>
              <a:t> </a:t>
            </a:r>
            <a:r>
              <a:rPr sz="4400" spc="-5" dirty="0"/>
              <a:t>of</a:t>
            </a:r>
            <a:r>
              <a:rPr sz="4400" spc="250" dirty="0"/>
              <a:t> </a:t>
            </a:r>
            <a:r>
              <a:rPr sz="4400" spc="-5" dirty="0"/>
              <a:t>Lists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32816" y="3567635"/>
            <a:ext cx="2616200" cy="1155065"/>
            <a:chOff x="432816" y="3567635"/>
            <a:chExt cx="2616200" cy="1155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27" y="3567635"/>
              <a:ext cx="2506259" cy="10524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816" y="3654551"/>
              <a:ext cx="2615946" cy="106756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21208" y="3590544"/>
            <a:ext cx="2407920" cy="954405"/>
          </a:xfrm>
          <a:prstGeom prst="rect">
            <a:avLst/>
          </a:prstGeom>
          <a:solidFill>
            <a:srgbClr val="FFFFFF"/>
          </a:solidFill>
          <a:ln w="18287">
            <a:solidFill>
              <a:srgbClr val="001F5F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85"/>
              </a:spcBef>
            </a:pPr>
            <a:r>
              <a:rPr sz="2000" spc="-5" dirty="0">
                <a:latin typeface="Arial"/>
                <a:cs typeface="Arial"/>
              </a:rPr>
              <a:t>Examine:</a:t>
            </a:r>
            <a:endParaRPr sz="20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arrays_vs_lists.py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557" y="2445207"/>
            <a:ext cx="80098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calculation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NumPy</a:t>
            </a:r>
            <a:r>
              <a:rPr sz="2400" spc="-10" dirty="0">
                <a:latin typeface="Arial"/>
                <a:cs typeface="Arial"/>
              </a:rPr>
              <a:t> arrays,</a:t>
            </a:r>
            <a:r>
              <a:rPr sz="2400" dirty="0">
                <a:latin typeface="Arial"/>
                <a:cs typeface="Arial"/>
              </a:rPr>
              <a:t> 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conjunction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syntax,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will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often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complete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sooner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854" y="445719"/>
            <a:ext cx="83546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5" dirty="0"/>
              <a:t>Avoid</a:t>
            </a:r>
            <a:r>
              <a:rPr sz="4400" spc="-20" dirty="0"/>
              <a:t> </a:t>
            </a:r>
            <a:r>
              <a:rPr sz="4400" spc="-5" dirty="0"/>
              <a:t>Loops</a:t>
            </a:r>
            <a:r>
              <a:rPr sz="4400" spc="5" dirty="0"/>
              <a:t> </a:t>
            </a:r>
            <a:r>
              <a:rPr sz="4400" spc="30" dirty="0"/>
              <a:t>When</a:t>
            </a:r>
            <a:r>
              <a:rPr sz="4400" spc="5" dirty="0"/>
              <a:t> </a:t>
            </a:r>
            <a:r>
              <a:rPr sz="4400" spc="-20" dirty="0"/>
              <a:t>Possible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76978" y="1846873"/>
            <a:ext cx="1386840" cy="8801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Examine:</a:t>
            </a:r>
            <a:endParaRPr sz="20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nolo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ps.py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4527" y="1577305"/>
            <a:ext cx="3370579" cy="1532890"/>
            <a:chOff x="414527" y="1577305"/>
            <a:chExt cx="3370579" cy="15328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578" y="1577305"/>
              <a:ext cx="3271284" cy="14821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527" y="1630680"/>
              <a:ext cx="3042666" cy="147904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6448" y="1600200"/>
            <a:ext cx="3173095" cy="1384300"/>
          </a:xfrm>
          <a:prstGeom prst="rect">
            <a:avLst/>
          </a:prstGeom>
          <a:solidFill>
            <a:srgbClr val="FFFFFF"/>
          </a:solidFill>
          <a:ln w="18288">
            <a:solidFill>
              <a:srgbClr val="675E46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90170" marR="502284" algn="just">
              <a:lnSpc>
                <a:spcPct val="100000"/>
              </a:lnSpc>
              <a:spcBef>
                <a:spcPts val="1135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np.linspace(…)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np.linspace(…)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np.zeros(…)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4527" y="3826754"/>
            <a:ext cx="2940685" cy="1182370"/>
            <a:chOff x="414527" y="3826754"/>
            <a:chExt cx="2940685" cy="118237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577" y="3826754"/>
              <a:ext cx="2841519" cy="11285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527" y="3895343"/>
              <a:ext cx="2625090" cy="11132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6447" y="3849623"/>
              <a:ext cx="2743200" cy="1030605"/>
            </a:xfrm>
            <a:custGeom>
              <a:avLst/>
              <a:gdLst/>
              <a:ahLst/>
              <a:cxnLst/>
              <a:rect l="l" t="t" r="r" b="b"/>
              <a:pathLst>
                <a:path w="2743200" h="1030604">
                  <a:moveTo>
                    <a:pt x="2743200" y="0"/>
                  </a:moveTo>
                  <a:lnTo>
                    <a:pt x="0" y="0"/>
                  </a:lnTo>
                  <a:lnTo>
                    <a:pt x="0" y="1030224"/>
                  </a:lnTo>
                  <a:lnTo>
                    <a:pt x="2743200" y="1030224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447" y="3849623"/>
              <a:ext cx="2743200" cy="1030605"/>
            </a:xfrm>
            <a:custGeom>
              <a:avLst/>
              <a:gdLst/>
              <a:ahLst/>
              <a:cxnLst/>
              <a:rect l="l" t="t" r="r" b="b"/>
              <a:pathLst>
                <a:path w="2743200" h="1030604">
                  <a:moveTo>
                    <a:pt x="0" y="1030224"/>
                  </a:moveTo>
                  <a:lnTo>
                    <a:pt x="2743200" y="1030224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1030224"/>
                  </a:lnTo>
                  <a:close/>
                </a:path>
              </a:pathLst>
            </a:custGeom>
            <a:ln w="18288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4273" y="3997832"/>
            <a:ext cx="21767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28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Arial"/>
                <a:cs typeface="Arial"/>
              </a:rPr>
              <a:t>for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range(n):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c[i]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a[i]*b[i]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70447" y="3982150"/>
            <a:ext cx="1652905" cy="911225"/>
            <a:chOff x="5870447" y="3982150"/>
            <a:chExt cx="1652905" cy="9112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6933" y="3982150"/>
              <a:ext cx="1503439" cy="8238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70447" y="4038599"/>
              <a:ext cx="1652777" cy="85420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19799" y="4005071"/>
              <a:ext cx="1405255" cy="725805"/>
            </a:xfrm>
            <a:custGeom>
              <a:avLst/>
              <a:gdLst/>
              <a:ahLst/>
              <a:cxnLst/>
              <a:rect l="l" t="t" r="r" b="b"/>
              <a:pathLst>
                <a:path w="1405254" h="725804">
                  <a:moveTo>
                    <a:pt x="1405127" y="0"/>
                  </a:moveTo>
                  <a:lnTo>
                    <a:pt x="0" y="0"/>
                  </a:lnTo>
                  <a:lnTo>
                    <a:pt x="0" y="725423"/>
                  </a:lnTo>
                  <a:lnTo>
                    <a:pt x="1405127" y="72542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9799" y="4005071"/>
              <a:ext cx="1405255" cy="725805"/>
            </a:xfrm>
            <a:custGeom>
              <a:avLst/>
              <a:gdLst/>
              <a:ahLst/>
              <a:cxnLst/>
              <a:rect l="l" t="t" r="r" b="b"/>
              <a:pathLst>
                <a:path w="1405254" h="725804">
                  <a:moveTo>
                    <a:pt x="0" y="725423"/>
                  </a:moveTo>
                  <a:lnTo>
                    <a:pt x="1405127" y="725423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725423"/>
                  </a:lnTo>
                  <a:close/>
                </a:path>
              </a:pathLst>
            </a:custGeom>
            <a:ln w="18288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00064" y="4150867"/>
            <a:ext cx="11442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"/>
                <a:cs typeface="Arial"/>
              </a:rPr>
              <a:t>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a*b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75303" y="4319015"/>
            <a:ext cx="1795780" cy="268605"/>
            <a:chOff x="3575303" y="4319015"/>
            <a:chExt cx="1795780" cy="268605"/>
          </a:xfrm>
        </p:grpSpPr>
        <p:sp>
          <p:nvSpPr>
            <p:cNvPr id="21" name="object 21"/>
            <p:cNvSpPr/>
            <p:nvPr/>
          </p:nvSpPr>
          <p:spPr>
            <a:xfrm>
              <a:off x="3581399" y="4325111"/>
              <a:ext cx="1783080" cy="256540"/>
            </a:xfrm>
            <a:custGeom>
              <a:avLst/>
              <a:gdLst/>
              <a:ahLst/>
              <a:cxnLst/>
              <a:rect l="l" t="t" r="r" b="b"/>
              <a:pathLst>
                <a:path w="1783079" h="256539">
                  <a:moveTo>
                    <a:pt x="1655064" y="0"/>
                  </a:moveTo>
                  <a:lnTo>
                    <a:pt x="1655064" y="64007"/>
                  </a:lnTo>
                  <a:lnTo>
                    <a:pt x="128015" y="64007"/>
                  </a:lnTo>
                  <a:lnTo>
                    <a:pt x="128015" y="0"/>
                  </a:lnTo>
                  <a:lnTo>
                    <a:pt x="0" y="128015"/>
                  </a:lnTo>
                  <a:lnTo>
                    <a:pt x="128015" y="256031"/>
                  </a:lnTo>
                  <a:lnTo>
                    <a:pt x="128015" y="192024"/>
                  </a:lnTo>
                  <a:lnTo>
                    <a:pt x="1655064" y="192024"/>
                  </a:lnTo>
                  <a:lnTo>
                    <a:pt x="1655064" y="256031"/>
                  </a:lnTo>
                  <a:lnTo>
                    <a:pt x="1783079" y="128015"/>
                  </a:lnTo>
                  <a:lnTo>
                    <a:pt x="165506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81399" y="4325111"/>
              <a:ext cx="1783080" cy="256540"/>
            </a:xfrm>
            <a:custGeom>
              <a:avLst/>
              <a:gdLst/>
              <a:ahLst/>
              <a:cxnLst/>
              <a:rect l="l" t="t" r="r" b="b"/>
              <a:pathLst>
                <a:path w="1783079" h="256539">
                  <a:moveTo>
                    <a:pt x="0" y="128015"/>
                  </a:moveTo>
                  <a:lnTo>
                    <a:pt x="128015" y="0"/>
                  </a:lnTo>
                  <a:lnTo>
                    <a:pt x="128015" y="64007"/>
                  </a:lnTo>
                  <a:lnTo>
                    <a:pt x="1655064" y="64007"/>
                  </a:lnTo>
                  <a:lnTo>
                    <a:pt x="1655064" y="0"/>
                  </a:lnTo>
                  <a:lnTo>
                    <a:pt x="1783079" y="128015"/>
                  </a:lnTo>
                  <a:lnTo>
                    <a:pt x="1655064" y="256031"/>
                  </a:lnTo>
                  <a:lnTo>
                    <a:pt x="1655064" y="192024"/>
                  </a:lnTo>
                  <a:lnTo>
                    <a:pt x="128015" y="192024"/>
                  </a:lnTo>
                  <a:lnTo>
                    <a:pt x="128015" y="256031"/>
                  </a:lnTo>
                  <a:lnTo>
                    <a:pt x="0" y="1280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70146" y="3912234"/>
            <a:ext cx="1098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Equivalent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1544" y="3517391"/>
            <a:ext cx="1579880" cy="589280"/>
            <a:chOff x="161544" y="3517391"/>
            <a:chExt cx="1579880" cy="58928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264" y="3541763"/>
              <a:ext cx="1497330" cy="47626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544" y="3517391"/>
              <a:ext cx="1579626" cy="58902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34695" y="3569208"/>
            <a:ext cx="1390015" cy="36893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explicit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51888" y="4745735"/>
            <a:ext cx="1808480" cy="589280"/>
            <a:chOff x="2151888" y="4745735"/>
            <a:chExt cx="1808480" cy="589280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0656" y="4770107"/>
              <a:ext cx="1725930" cy="4762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51888" y="4745735"/>
              <a:ext cx="1808226" cy="58902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228088" y="4797552"/>
            <a:ext cx="1618615" cy="36893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i="1" dirty="0">
                <a:latin typeface="Arial"/>
                <a:cs typeface="Arial"/>
              </a:rPr>
              <a:t>not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vectorized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291328" y="3593591"/>
            <a:ext cx="1625600" cy="589280"/>
            <a:chOff x="5291328" y="3593591"/>
            <a:chExt cx="1625600" cy="589280"/>
          </a:xfrm>
        </p:grpSpPr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37048" y="3617963"/>
              <a:ext cx="1576577" cy="47626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1328" y="3593591"/>
              <a:ext cx="1625346" cy="58902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364479" y="3645408"/>
            <a:ext cx="1469390" cy="36893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array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873240" y="4645152"/>
            <a:ext cx="1424305" cy="589280"/>
            <a:chOff x="6873240" y="4645152"/>
            <a:chExt cx="1424305" cy="589280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18960" y="4669523"/>
              <a:ext cx="1341881" cy="47626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73240" y="4645152"/>
              <a:ext cx="1424177" cy="58902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946392" y="4696967"/>
            <a:ext cx="1234440" cy="36893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5"/>
              </a:spcBef>
            </a:pPr>
            <a:r>
              <a:rPr sz="1800" i="1" spc="-5" dirty="0">
                <a:latin typeface="Arial"/>
                <a:cs typeface="Arial"/>
              </a:rPr>
              <a:t>vectorized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854" y="445719"/>
            <a:ext cx="26892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E</a:t>
            </a:r>
            <a:r>
              <a:rPr sz="4400" spc="-85" dirty="0"/>
              <a:t>x</a:t>
            </a:r>
            <a:r>
              <a:rPr sz="4400" spc="-5" dirty="0"/>
              <a:t>e</a:t>
            </a:r>
            <a:r>
              <a:rPr sz="4400" spc="50" dirty="0"/>
              <a:t>r</a:t>
            </a:r>
            <a:r>
              <a:rPr sz="4400" spc="-5" dirty="0"/>
              <a:t>cise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854" y="2041905"/>
            <a:ext cx="43154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Rewrite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exercise1.py</a:t>
            </a:r>
            <a:r>
              <a:rPr sz="24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using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5" dirty="0">
                <a:latin typeface="Arial"/>
                <a:cs typeface="Arial"/>
              </a:rPr>
              <a:t>NumPy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arrays </a:t>
            </a:r>
            <a:r>
              <a:rPr sz="2400" dirty="0">
                <a:latin typeface="Arial"/>
                <a:cs typeface="Arial"/>
              </a:rPr>
              <a:t>instead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lists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array </a:t>
            </a:r>
            <a:r>
              <a:rPr sz="2400" dirty="0">
                <a:latin typeface="Arial"/>
                <a:cs typeface="Arial"/>
              </a:rPr>
              <a:t>syntax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instead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loops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854" y="665429"/>
            <a:ext cx="60394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In-Place</a:t>
            </a:r>
            <a:r>
              <a:rPr sz="4400" spc="-25" dirty="0"/>
              <a:t> </a:t>
            </a:r>
            <a:r>
              <a:rPr sz="4400" spc="-10" dirty="0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2846" y="2112390"/>
            <a:ext cx="7896225" cy="184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081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Arial"/>
                <a:cs typeface="Arial"/>
              </a:rPr>
              <a:t>When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possible,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in-place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operations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avoid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unnecessary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copies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Arial"/>
              <a:cs typeface="Arial"/>
            </a:endParaRPr>
          </a:p>
          <a:p>
            <a:pPr marL="6635750">
              <a:lnSpc>
                <a:spcPct val="100000"/>
              </a:lnSpc>
            </a:pPr>
            <a:r>
              <a:rPr sz="20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Examine</a:t>
            </a:r>
            <a:endParaRPr sz="2000">
              <a:latin typeface="Arial"/>
              <a:cs typeface="Arial"/>
            </a:endParaRPr>
          </a:p>
          <a:p>
            <a:pPr marL="6645275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la</a:t>
            </a: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e.py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3796" y="3251221"/>
          <a:ext cx="5721982" cy="143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marL="375920" indent="-344805">
                        <a:lnSpc>
                          <a:spcPts val="2655"/>
                        </a:lnSpc>
                        <a:buChar char="•"/>
                        <a:tabLst>
                          <a:tab pos="375920" algn="l"/>
                          <a:tab pos="37655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ts val="2655"/>
                        </a:lnSpc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655"/>
                        </a:lnSpc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+=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75920" indent="-344805">
                        <a:lnSpc>
                          <a:spcPts val="2755"/>
                        </a:lnSpc>
                        <a:buChar char="•"/>
                        <a:tabLst>
                          <a:tab pos="375920" algn="l"/>
                          <a:tab pos="37655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5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ts val="2755"/>
                        </a:lnSpc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75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-=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75920" indent="-344805">
                        <a:lnSpc>
                          <a:spcPts val="2755"/>
                        </a:lnSpc>
                        <a:buChar char="•"/>
                        <a:tabLst>
                          <a:tab pos="375920" algn="l"/>
                          <a:tab pos="37655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ts val="2755"/>
                        </a:lnSpc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*=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375920" indent="-344805">
                        <a:lnSpc>
                          <a:spcPts val="2680"/>
                        </a:lnSpc>
                        <a:buChar char="•"/>
                        <a:tabLst>
                          <a:tab pos="375920" algn="l"/>
                          <a:tab pos="37655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8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ts val="2680"/>
                        </a:lnSpc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/=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557" y="322529"/>
            <a:ext cx="45358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40" dirty="0"/>
              <a:t>Array</a:t>
            </a:r>
            <a:r>
              <a:rPr sz="4400" spc="-25" dirty="0"/>
              <a:t> </a:t>
            </a:r>
            <a:r>
              <a:rPr sz="4400" spc="5" dirty="0"/>
              <a:t>Ordering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28032" y="3358896"/>
          <a:ext cx="2358389" cy="563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2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3600" spc="-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3600" spc="-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3600" spc="-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3600" spc="-12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8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858002" y="1361384"/>
            <a:ext cx="2135505" cy="10496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765"/>
              </a:spcBef>
              <a:tabLst>
                <a:tab pos="914400" algn="l"/>
                <a:tab pos="1572895" algn="l"/>
              </a:tabLst>
            </a:pP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 [	a</a:t>
            </a:r>
            <a:r>
              <a:rPr sz="2775" baseline="-19519" dirty="0">
                <a:latin typeface="Arial"/>
                <a:cs typeface="Arial"/>
              </a:rPr>
              <a:t>00	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775" baseline="-19519" dirty="0">
                <a:latin typeface="Arial"/>
                <a:cs typeface="Arial"/>
              </a:rPr>
              <a:t>01</a:t>
            </a:r>
            <a:endParaRPr sz="2775" baseline="-19519">
              <a:latin typeface="Arial"/>
              <a:cs typeface="Arial"/>
            </a:endParaRPr>
          </a:p>
          <a:p>
            <a:pPr marR="79375" algn="r">
              <a:lnSpc>
                <a:spcPct val="100000"/>
              </a:lnSpc>
              <a:spcBef>
                <a:spcPts val="675"/>
              </a:spcBef>
              <a:tabLst>
                <a:tab pos="657860" algn="l"/>
              </a:tabLst>
            </a:pPr>
            <a:r>
              <a:rPr sz="4200" baseline="12896" dirty="0">
                <a:latin typeface="Arial"/>
                <a:cs typeface="Arial"/>
              </a:rPr>
              <a:t>a</a:t>
            </a:r>
            <a:r>
              <a:rPr sz="1850" dirty="0">
                <a:latin typeface="Arial"/>
                <a:cs typeface="Arial"/>
              </a:rPr>
              <a:t>10	</a:t>
            </a:r>
            <a:r>
              <a:rPr sz="4200" spc="-142" baseline="12896" dirty="0">
                <a:latin typeface="Arial"/>
                <a:cs typeface="Arial"/>
              </a:rPr>
              <a:t>a</a:t>
            </a:r>
            <a:r>
              <a:rPr sz="1850" spc="-95" dirty="0">
                <a:latin typeface="Arial"/>
                <a:cs typeface="Arial"/>
              </a:rPr>
              <a:t>11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2632" y="1871548"/>
            <a:ext cx="1250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718" y="1470152"/>
            <a:ext cx="52641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N-D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arrays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reside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1-D</a:t>
            </a:r>
            <a:r>
              <a:rPr sz="2400" dirty="0">
                <a:latin typeface="Arial"/>
                <a:cs typeface="Arial"/>
              </a:rPr>
              <a:t> Memory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5" dirty="0">
                <a:latin typeface="Arial"/>
                <a:cs typeface="Arial"/>
              </a:rPr>
              <a:t>Two</a:t>
            </a:r>
            <a:r>
              <a:rPr sz="2400" dirty="0">
                <a:latin typeface="Arial"/>
                <a:cs typeface="Arial"/>
              </a:rPr>
              <a:t> different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ways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storing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12791" y="5184647"/>
          <a:ext cx="2361564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3600" spc="-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3600" spc="-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3600" spc="-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3600" spc="-12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8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6265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0535" algn="l"/>
              </a:tabLst>
            </a:pPr>
            <a:r>
              <a:rPr spc="-5" dirty="0"/>
              <a:t>Row-major:	</a:t>
            </a:r>
            <a:r>
              <a:rPr dirty="0"/>
              <a:t>stripe</a:t>
            </a:r>
            <a:r>
              <a:rPr spc="5" dirty="0"/>
              <a:t> </a:t>
            </a:r>
            <a:r>
              <a:rPr spc="-10" dirty="0"/>
              <a:t>row-by-row</a:t>
            </a:r>
            <a:r>
              <a:rPr spc="65" dirty="0"/>
              <a:t> </a:t>
            </a:r>
            <a:r>
              <a:rPr spc="-10" dirty="0"/>
              <a:t>(C/C++;</a:t>
            </a:r>
            <a:r>
              <a:rPr spc="10" dirty="0"/>
              <a:t> </a:t>
            </a:r>
            <a:r>
              <a:rPr dirty="0"/>
              <a:t>PYTHON</a:t>
            </a:r>
            <a:r>
              <a:rPr spc="-30" dirty="0"/>
              <a:t> </a:t>
            </a:r>
            <a:r>
              <a:rPr spc="-40" dirty="0"/>
              <a:t>DEFAULT)</a:t>
            </a:r>
          </a:p>
          <a:p>
            <a:pPr marL="1223645">
              <a:lnSpc>
                <a:spcPct val="100000"/>
              </a:lnSpc>
              <a:spcBef>
                <a:spcPts val="2215"/>
              </a:spcBef>
            </a:pPr>
            <a:r>
              <a:rPr dirty="0">
                <a:solidFill>
                  <a:srgbClr val="6F2F9F"/>
                </a:solidFill>
              </a:rPr>
              <a:t>Last</a:t>
            </a:r>
            <a:r>
              <a:rPr spc="-30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index</a:t>
            </a:r>
            <a:r>
              <a:rPr spc="-35" dirty="0">
                <a:solidFill>
                  <a:srgbClr val="6F2F9F"/>
                </a:solidFill>
              </a:rPr>
              <a:t> </a:t>
            </a:r>
            <a:r>
              <a:rPr spc="-5" dirty="0">
                <a:solidFill>
                  <a:srgbClr val="6F2F9F"/>
                </a:solidFill>
              </a:rPr>
              <a:t>is</a:t>
            </a:r>
            <a:r>
              <a:rPr spc="-1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“fastest”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/>
          </a:p>
          <a:p>
            <a:pPr marL="1267460" marR="707390" indent="-1255395">
              <a:lnSpc>
                <a:spcPct val="174200"/>
              </a:lnSpc>
              <a:spcBef>
                <a:spcPts val="5"/>
              </a:spcBef>
              <a:tabLst>
                <a:tab pos="2181225" algn="l"/>
              </a:tabLst>
            </a:pPr>
            <a:r>
              <a:rPr dirty="0"/>
              <a:t>Column-major:	</a:t>
            </a:r>
            <a:r>
              <a:rPr spc="-5" dirty="0"/>
              <a:t>stripe</a:t>
            </a:r>
            <a:r>
              <a:rPr spc="-30" dirty="0"/>
              <a:t> </a:t>
            </a:r>
            <a:r>
              <a:rPr dirty="0"/>
              <a:t>column-by-column</a:t>
            </a:r>
            <a:r>
              <a:rPr spc="-30" dirty="0"/>
              <a:t> </a:t>
            </a:r>
            <a:r>
              <a:rPr dirty="0"/>
              <a:t>(Fortran;</a:t>
            </a:r>
            <a:r>
              <a:rPr spc="-30" dirty="0"/>
              <a:t> </a:t>
            </a:r>
            <a:r>
              <a:rPr dirty="0"/>
              <a:t>IDL) </a:t>
            </a:r>
            <a:r>
              <a:rPr spc="-650" dirty="0"/>
              <a:t> </a:t>
            </a:r>
            <a:r>
              <a:rPr spc="-5" dirty="0">
                <a:solidFill>
                  <a:srgbClr val="6F2F9F"/>
                </a:solidFill>
              </a:rPr>
              <a:t>First </a:t>
            </a:r>
            <a:r>
              <a:rPr dirty="0">
                <a:solidFill>
                  <a:srgbClr val="6F2F9F"/>
                </a:solidFill>
              </a:rPr>
              <a:t>index</a:t>
            </a:r>
            <a:r>
              <a:rPr spc="-25" dirty="0">
                <a:solidFill>
                  <a:srgbClr val="6F2F9F"/>
                </a:solidFill>
              </a:rPr>
              <a:t> </a:t>
            </a:r>
            <a:r>
              <a:rPr spc="-5" dirty="0">
                <a:solidFill>
                  <a:srgbClr val="6F2F9F"/>
                </a:solidFill>
              </a:rPr>
              <a:t>is </a:t>
            </a:r>
            <a:r>
              <a:rPr dirty="0">
                <a:solidFill>
                  <a:srgbClr val="6F2F9F"/>
                </a:solidFill>
              </a:rPr>
              <a:t>“fastest”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557" y="322529"/>
            <a:ext cx="45358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40" dirty="0"/>
              <a:t>Array</a:t>
            </a:r>
            <a:r>
              <a:rPr sz="4400" spc="-25" dirty="0"/>
              <a:t> </a:t>
            </a:r>
            <a:r>
              <a:rPr sz="4400" spc="5" dirty="0"/>
              <a:t>Ordering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28032" y="3560064"/>
          <a:ext cx="2358389" cy="563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2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3600" spc="-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3600" spc="-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3600" spc="-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3600" spc="-12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8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12791" y="5297423"/>
          <a:ext cx="2361564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3600" spc="-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3600" spc="-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3600" spc="-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3600" spc="-127" baseline="13888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8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6290" indent="-457834">
              <a:lnSpc>
                <a:spcPct val="100000"/>
              </a:lnSpc>
              <a:spcBef>
                <a:spcPts val="100"/>
              </a:spcBef>
              <a:buChar char="•"/>
              <a:tabLst>
                <a:tab pos="796290" algn="l"/>
                <a:tab pos="796925" algn="l"/>
              </a:tabLst>
            </a:pPr>
            <a:r>
              <a:rPr spc="5" dirty="0"/>
              <a:t>We</a:t>
            </a:r>
            <a:r>
              <a:rPr spc="-65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control</a:t>
            </a:r>
            <a:r>
              <a:rPr spc="-3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ordering</a:t>
            </a:r>
            <a:r>
              <a:rPr spc="-20" dirty="0"/>
              <a:t> </a:t>
            </a:r>
            <a:r>
              <a:rPr dirty="0"/>
              <a:t>if</a:t>
            </a:r>
            <a:r>
              <a:rPr spc="-5" dirty="0"/>
              <a:t> desired</a:t>
            </a:r>
          </a:p>
          <a:p>
            <a:pPr marL="782320">
              <a:lnSpc>
                <a:spcPct val="100000"/>
              </a:lnSpc>
              <a:spcBef>
                <a:spcPts val="2230"/>
              </a:spcBef>
            </a:pP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Examine:</a:t>
            </a:r>
            <a:endParaRPr sz="2000">
              <a:latin typeface="Arial"/>
              <a:cs typeface="Arial"/>
            </a:endParaRPr>
          </a:p>
          <a:p>
            <a:pPr marL="78232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ordering.py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740535" algn="l"/>
              </a:tabLst>
            </a:pPr>
            <a:r>
              <a:rPr spc="-5" dirty="0"/>
              <a:t>Row-major:	</a:t>
            </a:r>
            <a:r>
              <a:rPr dirty="0"/>
              <a:t>stripe</a:t>
            </a:r>
            <a:r>
              <a:rPr spc="5" dirty="0"/>
              <a:t> </a:t>
            </a:r>
            <a:r>
              <a:rPr spc="-10" dirty="0"/>
              <a:t>row-by-row</a:t>
            </a:r>
            <a:r>
              <a:rPr spc="65" dirty="0"/>
              <a:t> </a:t>
            </a:r>
            <a:r>
              <a:rPr spc="-10" dirty="0"/>
              <a:t>(C/C++;</a:t>
            </a:r>
            <a:r>
              <a:rPr spc="10" dirty="0"/>
              <a:t> </a:t>
            </a:r>
            <a:r>
              <a:rPr dirty="0"/>
              <a:t>PYTHON</a:t>
            </a:r>
            <a:r>
              <a:rPr spc="-30" dirty="0"/>
              <a:t> </a:t>
            </a:r>
            <a:r>
              <a:rPr spc="-40" dirty="0"/>
              <a:t>DEFAULT)</a:t>
            </a:r>
          </a:p>
          <a:p>
            <a:pPr marL="1223645">
              <a:lnSpc>
                <a:spcPct val="100000"/>
              </a:lnSpc>
              <a:spcBef>
                <a:spcPts val="2215"/>
              </a:spcBef>
            </a:pPr>
            <a:r>
              <a:rPr dirty="0">
                <a:solidFill>
                  <a:srgbClr val="6F2F9F"/>
                </a:solidFill>
              </a:rPr>
              <a:t>Last</a:t>
            </a:r>
            <a:r>
              <a:rPr spc="-30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index</a:t>
            </a:r>
            <a:r>
              <a:rPr spc="-35" dirty="0">
                <a:solidFill>
                  <a:srgbClr val="6F2F9F"/>
                </a:solidFill>
              </a:rPr>
              <a:t> </a:t>
            </a:r>
            <a:r>
              <a:rPr spc="-5" dirty="0">
                <a:solidFill>
                  <a:srgbClr val="6F2F9F"/>
                </a:solidFill>
              </a:rPr>
              <a:t>is</a:t>
            </a:r>
            <a:r>
              <a:rPr spc="-1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“fastest”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/>
          </a:p>
          <a:p>
            <a:pPr marL="1267460" marR="708025" indent="-1255395">
              <a:lnSpc>
                <a:spcPct val="174200"/>
              </a:lnSpc>
              <a:tabLst>
                <a:tab pos="2181225" algn="l"/>
              </a:tabLst>
            </a:pPr>
            <a:r>
              <a:rPr dirty="0"/>
              <a:t>Column-major:	stripe</a:t>
            </a:r>
            <a:r>
              <a:rPr spc="-25" dirty="0"/>
              <a:t> </a:t>
            </a:r>
            <a:r>
              <a:rPr dirty="0"/>
              <a:t>column-by-column</a:t>
            </a:r>
            <a:r>
              <a:rPr spc="-20" dirty="0"/>
              <a:t> </a:t>
            </a:r>
            <a:r>
              <a:rPr spc="-5" dirty="0"/>
              <a:t>(Fortran;</a:t>
            </a:r>
            <a:r>
              <a:rPr spc="-25" dirty="0"/>
              <a:t> </a:t>
            </a:r>
            <a:r>
              <a:rPr dirty="0"/>
              <a:t>IDL) </a:t>
            </a:r>
            <a:r>
              <a:rPr spc="-650" dirty="0"/>
              <a:t> </a:t>
            </a:r>
            <a:r>
              <a:rPr spc="-5" dirty="0">
                <a:solidFill>
                  <a:srgbClr val="6F2F9F"/>
                </a:solidFill>
              </a:rPr>
              <a:t>First </a:t>
            </a:r>
            <a:r>
              <a:rPr dirty="0">
                <a:solidFill>
                  <a:srgbClr val="6F2F9F"/>
                </a:solidFill>
              </a:rPr>
              <a:t>index</a:t>
            </a:r>
            <a:r>
              <a:rPr spc="-25" dirty="0">
                <a:solidFill>
                  <a:srgbClr val="6F2F9F"/>
                </a:solidFill>
              </a:rPr>
              <a:t> </a:t>
            </a:r>
            <a:r>
              <a:rPr spc="-5" dirty="0">
                <a:solidFill>
                  <a:srgbClr val="6F2F9F"/>
                </a:solidFill>
              </a:rPr>
              <a:t>is</a:t>
            </a:r>
            <a:r>
              <a:rPr dirty="0">
                <a:solidFill>
                  <a:srgbClr val="6F2F9F"/>
                </a:solidFill>
              </a:rPr>
              <a:t> “fastest”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807" y="475945"/>
            <a:ext cx="68414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5600" algn="l"/>
              </a:tabLst>
            </a:pPr>
            <a:r>
              <a:rPr spc="45" dirty="0"/>
              <a:t>Array</a:t>
            </a:r>
            <a:r>
              <a:rPr spc="-10" dirty="0"/>
              <a:t> </a:t>
            </a:r>
            <a:r>
              <a:rPr spc="10" dirty="0"/>
              <a:t>Ordering:	</a:t>
            </a:r>
            <a:r>
              <a:rPr spc="40" dirty="0"/>
              <a:t>Why</a:t>
            </a:r>
            <a:r>
              <a:rPr spc="-105" dirty="0"/>
              <a:t> </a:t>
            </a:r>
            <a:r>
              <a:rPr spc="10" dirty="0"/>
              <a:t>Care?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2496" y="2004492"/>
            <a:ext cx="2371725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Examine: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access_patterns.py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569796"/>
            <a:ext cx="5488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Sometimes,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you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REALLY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loop.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301697"/>
            <a:ext cx="53447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innermost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loop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should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correspond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fastest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index.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1687" y="3736847"/>
            <a:ext cx="3975735" cy="1845310"/>
            <a:chOff x="551687" y="3736847"/>
            <a:chExt cx="3975735" cy="18453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691" y="3790181"/>
              <a:ext cx="3819922" cy="16680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3736847"/>
              <a:ext cx="3975354" cy="184480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70559" y="3813047"/>
            <a:ext cx="3721735" cy="1569720"/>
          </a:xfrm>
          <a:prstGeom prst="rect">
            <a:avLst/>
          </a:prstGeom>
          <a:solidFill>
            <a:srgbClr val="FFFFFF"/>
          </a:solidFill>
          <a:ln w="18288">
            <a:solidFill>
              <a:srgbClr val="001F5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295"/>
              </a:spcBef>
            </a:pPr>
            <a:r>
              <a:rPr sz="2400" b="1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Row-Major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for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range(m)</a:t>
            </a:r>
            <a:endParaRPr sz="2400">
              <a:latin typeface="Arial"/>
              <a:cs typeface="Arial"/>
            </a:endParaRPr>
          </a:p>
          <a:p>
            <a:pPr marL="1007110">
              <a:lnSpc>
                <a:spcPct val="100000"/>
              </a:lnSpc>
              <a:spcBef>
                <a:spcPts val="5"/>
              </a:spcBef>
            </a:pPr>
            <a:r>
              <a:rPr sz="2400" spc="10" dirty="0">
                <a:latin typeface="Arial"/>
                <a:cs typeface="Arial"/>
              </a:rPr>
              <a:t>for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 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range(n):</a:t>
            </a:r>
            <a:endParaRPr sz="2400">
              <a:latin typeface="Arial"/>
              <a:cs typeface="Arial"/>
            </a:endParaRPr>
          </a:p>
          <a:p>
            <a:pPr marL="192214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a+=b[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][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94503" y="3736847"/>
            <a:ext cx="3975735" cy="1845310"/>
            <a:chOff x="4794503" y="3736847"/>
            <a:chExt cx="3975735" cy="184531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0507" y="3790181"/>
              <a:ext cx="3819922" cy="16680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4503" y="3736847"/>
              <a:ext cx="3975354" cy="184480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13375" y="3813047"/>
              <a:ext cx="3721735" cy="1569720"/>
            </a:xfrm>
            <a:custGeom>
              <a:avLst/>
              <a:gdLst/>
              <a:ahLst/>
              <a:cxnLst/>
              <a:rect l="l" t="t" r="r" b="b"/>
              <a:pathLst>
                <a:path w="3721734" h="1569720">
                  <a:moveTo>
                    <a:pt x="3721608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3721608" y="1569720"/>
                  </a:lnTo>
                  <a:lnTo>
                    <a:pt x="3721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13375" y="3813047"/>
              <a:ext cx="3721735" cy="1569720"/>
            </a:xfrm>
            <a:custGeom>
              <a:avLst/>
              <a:gdLst/>
              <a:ahLst/>
              <a:cxnLst/>
              <a:rect l="l" t="t" r="r" b="b"/>
              <a:pathLst>
                <a:path w="3721734" h="1569720">
                  <a:moveTo>
                    <a:pt x="0" y="1569720"/>
                  </a:moveTo>
                  <a:lnTo>
                    <a:pt x="3721608" y="1569720"/>
                  </a:lnTo>
                  <a:lnTo>
                    <a:pt x="3721608" y="0"/>
                  </a:lnTo>
                  <a:lnTo>
                    <a:pt x="0" y="0"/>
                  </a:lnTo>
                  <a:lnTo>
                    <a:pt x="0" y="1569720"/>
                  </a:lnTo>
                  <a:close/>
                </a:path>
              </a:pathLst>
            </a:custGeom>
            <a:ln w="1828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13376" y="3813047"/>
            <a:ext cx="3721735" cy="15697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836294">
              <a:lnSpc>
                <a:spcPct val="100000"/>
              </a:lnSpc>
              <a:spcBef>
                <a:spcPts val="295"/>
              </a:spcBef>
            </a:pPr>
            <a:r>
              <a:rPr sz="2400" b="1" u="sng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Column-Major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for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range(n)</a:t>
            </a:r>
            <a:endParaRPr sz="2400">
              <a:latin typeface="Arial"/>
              <a:cs typeface="Arial"/>
            </a:endParaRPr>
          </a:p>
          <a:p>
            <a:pPr marL="1007110">
              <a:lnSpc>
                <a:spcPct val="100000"/>
              </a:lnSpc>
              <a:spcBef>
                <a:spcPts val="5"/>
              </a:spcBef>
            </a:pPr>
            <a:r>
              <a:rPr sz="2400" spc="10" dirty="0">
                <a:latin typeface="Arial"/>
                <a:cs typeface="Arial"/>
              </a:rPr>
              <a:t>for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 in range(m):</a:t>
            </a:r>
            <a:endParaRPr sz="2400">
              <a:latin typeface="Arial"/>
              <a:cs typeface="Arial"/>
            </a:endParaRPr>
          </a:p>
          <a:p>
            <a:pPr marL="192214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a+=b[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][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95" y="491693"/>
            <a:ext cx="2905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Recall</a:t>
            </a:r>
            <a:r>
              <a:rPr spc="-90" dirty="0"/>
              <a:t> </a:t>
            </a:r>
            <a:r>
              <a:rPr spc="-10" dirty="0"/>
              <a:t>that: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255" y="1421384"/>
            <a:ext cx="754697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Python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i="1" dirty="0">
                <a:latin typeface="Arial"/>
                <a:cs typeface="Arial"/>
              </a:rPr>
              <a:t>interpreted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Separate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 (the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interpreter)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runs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Python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  <a:tab pos="5220335" algn="l"/>
              </a:tabLst>
            </a:pPr>
            <a:r>
              <a:rPr sz="2400" dirty="0">
                <a:latin typeface="Arial"/>
                <a:cs typeface="Arial"/>
              </a:rPr>
              <a:t>Interpreters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 </a:t>
            </a:r>
            <a:r>
              <a:rPr sz="2400" spc="-25" dirty="0">
                <a:latin typeface="Arial"/>
                <a:cs typeface="Arial"/>
              </a:rPr>
              <a:t>“naively.”	</a:t>
            </a:r>
            <a:r>
              <a:rPr sz="2400" spc="-5" dirty="0">
                <a:latin typeface="Arial"/>
                <a:cs typeface="Arial"/>
              </a:rPr>
              <a:t>(line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by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  <a:tab pos="4958080" algn="l"/>
              </a:tabLst>
            </a:pPr>
            <a:r>
              <a:rPr sz="2400" dirty="0">
                <a:latin typeface="Arial"/>
                <a:cs typeface="Arial"/>
              </a:rPr>
              <a:t>Compilers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take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holistic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approach.	Interpreters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Efficiency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losses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when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compared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compiled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294" y="515823"/>
            <a:ext cx="5635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I/O</a:t>
            </a:r>
            <a:r>
              <a:rPr spc="-20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15" dirty="0"/>
              <a:t>Numpy</a:t>
            </a:r>
            <a:r>
              <a:rPr spc="-10" dirty="0"/>
              <a:t> </a:t>
            </a:r>
            <a:r>
              <a:rPr spc="3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854" y="1539366"/>
            <a:ext cx="7387590" cy="422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Writing/reading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numpy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to/from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easy…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353060">
              <a:lnSpc>
                <a:spcPct val="100000"/>
              </a:lnSpc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Examine:</a:t>
            </a:r>
            <a:endParaRPr sz="2000">
              <a:latin typeface="Arial"/>
              <a:cs typeface="Arial"/>
            </a:endParaRPr>
          </a:p>
          <a:p>
            <a:pPr marL="365125">
              <a:lnSpc>
                <a:spcPct val="100000"/>
              </a:lnSpc>
              <a:spcBef>
                <a:spcPts val="960"/>
              </a:spcBef>
            </a:pP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numpy_io.py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61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Arial"/>
                <a:cs typeface="Arial"/>
              </a:rPr>
              <a:t>Arrays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ALWAYS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written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Row-Major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Not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portable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(Endianness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machine-specific)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Intel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processors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little-endian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Better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standard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like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HDF5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8" y="573997"/>
            <a:ext cx="4260454" cy="5567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865" y="406349"/>
            <a:ext cx="42945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sng" spc="-25" dirty="0">
                <a:uFill>
                  <a:solidFill>
                    <a:srgbClr val="000000"/>
                  </a:solidFill>
                </a:uFill>
              </a:rPr>
              <a:t>Recall:</a:t>
            </a:r>
            <a:r>
              <a:rPr sz="4400" u="sng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400" u="sng" spc="35" dirty="0">
                <a:uFill>
                  <a:solidFill>
                    <a:srgbClr val="000000"/>
                  </a:solidFill>
                </a:uFill>
              </a:rPr>
              <a:t>Binary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287" y="1036283"/>
            <a:ext cx="4325874" cy="9223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0765" y="1561337"/>
            <a:ext cx="6110605" cy="38023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4160" indent="-213995">
              <a:lnSpc>
                <a:spcPct val="100000"/>
              </a:lnSpc>
              <a:spcBef>
                <a:spcPts val="110"/>
              </a:spcBef>
              <a:buChar char="•"/>
              <a:tabLst>
                <a:tab pos="264795" algn="l"/>
              </a:tabLst>
            </a:pPr>
            <a:r>
              <a:rPr sz="2100" spc="5" dirty="0">
                <a:latin typeface="Arial"/>
                <a:cs typeface="Arial"/>
              </a:rPr>
              <a:t>Base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2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numbering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system</a:t>
            </a:r>
            <a:endParaRPr sz="2100">
              <a:latin typeface="Arial"/>
              <a:cs typeface="Arial"/>
            </a:endParaRPr>
          </a:p>
          <a:p>
            <a:pPr marL="264160" indent="-213995">
              <a:lnSpc>
                <a:spcPct val="100000"/>
              </a:lnSpc>
              <a:buChar char="•"/>
              <a:tabLst>
                <a:tab pos="264795" algn="l"/>
              </a:tabLst>
            </a:pPr>
            <a:r>
              <a:rPr sz="2100" spc="5" dirty="0">
                <a:latin typeface="Arial"/>
                <a:cs typeface="Arial"/>
              </a:rPr>
              <a:t>Each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digit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referred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to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as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a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bit</a:t>
            </a:r>
            <a:endParaRPr sz="2100">
              <a:latin typeface="Arial"/>
              <a:cs typeface="Arial"/>
            </a:endParaRPr>
          </a:p>
          <a:p>
            <a:pPr marL="264160" indent="-213995">
              <a:lnSpc>
                <a:spcPct val="100000"/>
              </a:lnSpc>
              <a:spcBef>
                <a:spcPts val="5"/>
              </a:spcBef>
              <a:buChar char="•"/>
              <a:tabLst>
                <a:tab pos="264795" algn="l"/>
              </a:tabLst>
            </a:pPr>
            <a:r>
              <a:rPr sz="2100" spc="-50" dirty="0">
                <a:latin typeface="Arial"/>
                <a:cs typeface="Arial"/>
              </a:rPr>
              <a:t>Your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computer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does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math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in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binary</a:t>
            </a:r>
            <a:endParaRPr sz="2100">
              <a:latin typeface="Arial"/>
              <a:cs typeface="Arial"/>
            </a:endParaRPr>
          </a:p>
          <a:p>
            <a:pPr marL="264160" indent="-213995">
              <a:lnSpc>
                <a:spcPct val="100000"/>
              </a:lnSpc>
              <a:buChar char="•"/>
              <a:tabLst>
                <a:tab pos="264795" algn="l"/>
              </a:tabLst>
            </a:pPr>
            <a:r>
              <a:rPr sz="2100" dirty="0">
                <a:latin typeface="Arial"/>
                <a:cs typeface="Arial"/>
              </a:rPr>
              <a:t>Modern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computers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work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in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bytes: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groups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of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8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bits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400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000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0x2</a:t>
            </a:r>
            <a:r>
              <a:rPr sz="2400" baseline="24305" dirty="0">
                <a:latin typeface="Arial"/>
                <a:cs typeface="Arial"/>
              </a:rPr>
              <a:t>2</a:t>
            </a:r>
            <a:r>
              <a:rPr sz="2400" spc="315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0x2</a:t>
            </a:r>
            <a:r>
              <a:rPr sz="2400" spc="-7" baseline="24305" dirty="0">
                <a:latin typeface="Arial"/>
                <a:cs typeface="Arial"/>
              </a:rPr>
              <a:t>1</a:t>
            </a:r>
            <a:r>
              <a:rPr sz="2400" spc="315" baseline="24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+0x2</a:t>
            </a:r>
            <a:r>
              <a:rPr sz="2400" spc="-7" baseline="24305" dirty="0">
                <a:latin typeface="Arial"/>
                <a:cs typeface="Arial"/>
              </a:rPr>
              <a:t>0</a:t>
            </a:r>
            <a:r>
              <a:rPr sz="2400" spc="322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001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0x2</a:t>
            </a:r>
            <a:r>
              <a:rPr sz="2400" baseline="24305" dirty="0">
                <a:latin typeface="Arial"/>
                <a:cs typeface="Arial"/>
              </a:rPr>
              <a:t>2</a:t>
            </a:r>
            <a:r>
              <a:rPr sz="2400" spc="322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0x2</a:t>
            </a:r>
            <a:r>
              <a:rPr sz="2400" spc="-7" baseline="24305" dirty="0">
                <a:latin typeface="Arial"/>
                <a:cs typeface="Arial"/>
              </a:rPr>
              <a:t>1</a:t>
            </a:r>
            <a:r>
              <a:rPr sz="2400" spc="315" baseline="24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+1x2</a:t>
            </a:r>
            <a:r>
              <a:rPr sz="2400" spc="-7" baseline="24305" dirty="0">
                <a:latin typeface="Arial"/>
                <a:cs typeface="Arial"/>
              </a:rPr>
              <a:t>0</a:t>
            </a:r>
            <a:r>
              <a:rPr sz="2400" spc="322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400" spc="-55" dirty="0">
                <a:latin typeface="Arial"/>
                <a:cs typeface="Arial"/>
              </a:rPr>
              <a:t>110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1x2</a:t>
            </a:r>
            <a:r>
              <a:rPr sz="2400" baseline="24305" dirty="0">
                <a:latin typeface="Arial"/>
                <a:cs typeface="Arial"/>
              </a:rPr>
              <a:t>2</a:t>
            </a:r>
            <a:r>
              <a:rPr sz="2400" spc="315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1x2</a:t>
            </a:r>
            <a:r>
              <a:rPr sz="2400" spc="-7" baseline="24305" dirty="0">
                <a:latin typeface="Arial"/>
                <a:cs typeface="Arial"/>
              </a:rPr>
              <a:t>1</a:t>
            </a:r>
            <a:r>
              <a:rPr sz="2400" spc="315" baseline="24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+0x2</a:t>
            </a:r>
            <a:r>
              <a:rPr sz="2400" spc="-7" baseline="24305" dirty="0">
                <a:latin typeface="Arial"/>
                <a:cs typeface="Arial"/>
              </a:rPr>
              <a:t>0</a:t>
            </a:r>
            <a:r>
              <a:rPr sz="2400" spc="359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101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1x2</a:t>
            </a:r>
            <a:r>
              <a:rPr sz="2400" baseline="24305" dirty="0">
                <a:latin typeface="Arial"/>
                <a:cs typeface="Arial"/>
              </a:rPr>
              <a:t>2</a:t>
            </a:r>
            <a:r>
              <a:rPr sz="2400" spc="322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0x2</a:t>
            </a:r>
            <a:r>
              <a:rPr sz="2400" spc="-7" baseline="24305" dirty="0">
                <a:latin typeface="Arial"/>
                <a:cs typeface="Arial"/>
              </a:rPr>
              <a:t>1</a:t>
            </a:r>
            <a:r>
              <a:rPr sz="2400" spc="315" baseline="24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+1x2</a:t>
            </a:r>
            <a:r>
              <a:rPr sz="2400" spc="-7" baseline="24305" dirty="0">
                <a:latin typeface="Arial"/>
                <a:cs typeface="Arial"/>
              </a:rPr>
              <a:t>0</a:t>
            </a:r>
            <a:r>
              <a:rPr sz="2400" spc="322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13105"/>
            <a:ext cx="35286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Endianness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640" y="2149601"/>
            <a:ext cx="9004300" cy="264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79400" algn="l"/>
              </a:tabLst>
            </a:pPr>
            <a:r>
              <a:rPr sz="2800" dirty="0">
                <a:latin typeface="Arial"/>
                <a:cs typeface="Arial"/>
              </a:rPr>
              <a:t>Computers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store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bytes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(8 </a:t>
            </a:r>
            <a:r>
              <a:rPr sz="2800" spc="5" dirty="0">
                <a:latin typeface="Arial"/>
                <a:cs typeface="Arial"/>
              </a:rPr>
              <a:t>bits)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400">
              <a:latin typeface="Arial"/>
              <a:cs typeface="Arial"/>
            </a:endParaRPr>
          </a:p>
          <a:p>
            <a:pPr marL="279400" marR="43180" indent="-228600">
              <a:lnSpc>
                <a:spcPts val="3030"/>
              </a:lnSpc>
              <a:buChar char="•"/>
              <a:tabLst>
                <a:tab pos="279400" algn="l"/>
              </a:tabLst>
            </a:pPr>
            <a:r>
              <a:rPr sz="2800" dirty="0">
                <a:latin typeface="Arial"/>
                <a:cs typeface="Arial"/>
              </a:rPr>
              <a:t>Most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computers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store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their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bytes</a:t>
            </a:r>
            <a:r>
              <a:rPr sz="2800" dirty="0">
                <a:latin typeface="Arial"/>
                <a:cs typeface="Arial"/>
              </a:rPr>
              <a:t> in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one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two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different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ways:</a:t>
            </a:r>
            <a:endParaRPr sz="2800">
              <a:latin typeface="Arial"/>
              <a:cs typeface="Arial"/>
            </a:endParaRPr>
          </a:p>
          <a:p>
            <a:pPr marL="736600" lvl="1" indent="-229235">
              <a:lnSpc>
                <a:spcPct val="100000"/>
              </a:lnSpc>
              <a:spcBef>
                <a:spcPts val="155"/>
              </a:spcBef>
              <a:buChar char="•"/>
              <a:tabLst>
                <a:tab pos="737235" algn="l"/>
                <a:tab pos="6604000" algn="l"/>
              </a:tabLst>
            </a:pPr>
            <a:r>
              <a:rPr sz="2400" spc="-5" dirty="0">
                <a:latin typeface="Arial"/>
                <a:cs typeface="Arial"/>
              </a:rPr>
              <a:t>Most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significant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(i.e.,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largest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7" baseline="2430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’s) byte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first	(Big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Endian)</a:t>
            </a:r>
            <a:endParaRPr sz="2400">
              <a:latin typeface="Arial"/>
              <a:cs typeface="Arial"/>
            </a:endParaRPr>
          </a:p>
          <a:p>
            <a:pPr marL="736600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737235" algn="l"/>
              </a:tabLst>
            </a:pPr>
            <a:r>
              <a:rPr sz="2400" dirty="0">
                <a:latin typeface="Arial"/>
                <a:cs typeface="Arial"/>
              </a:rPr>
              <a:t>Least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significant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(i.e.,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smallest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7" baseline="2430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’s)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byte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first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(Little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Endian)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7529" y="2994649"/>
            <a:ext cx="3789679" cy="982344"/>
            <a:chOff x="4637529" y="2994649"/>
            <a:chExt cx="3789679" cy="9823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7529" y="2994649"/>
              <a:ext cx="3789431" cy="9822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60392" y="3017519"/>
              <a:ext cx="3691254" cy="883919"/>
            </a:xfrm>
            <a:custGeom>
              <a:avLst/>
              <a:gdLst/>
              <a:ahLst/>
              <a:cxnLst/>
              <a:rect l="l" t="t" r="r" b="b"/>
              <a:pathLst>
                <a:path w="3691254" h="883920">
                  <a:moveTo>
                    <a:pt x="3543808" y="0"/>
                  </a:moveTo>
                  <a:lnTo>
                    <a:pt x="147320" y="0"/>
                  </a:lnTo>
                  <a:lnTo>
                    <a:pt x="100738" y="7506"/>
                  </a:lnTo>
                  <a:lnTo>
                    <a:pt x="60295" y="28411"/>
                  </a:lnTo>
                  <a:lnTo>
                    <a:pt x="28411" y="60295"/>
                  </a:lnTo>
                  <a:lnTo>
                    <a:pt x="7506" y="100738"/>
                  </a:lnTo>
                  <a:lnTo>
                    <a:pt x="0" y="147319"/>
                  </a:lnTo>
                  <a:lnTo>
                    <a:pt x="0" y="736599"/>
                  </a:lnTo>
                  <a:lnTo>
                    <a:pt x="7506" y="783181"/>
                  </a:lnTo>
                  <a:lnTo>
                    <a:pt x="28411" y="823624"/>
                  </a:lnTo>
                  <a:lnTo>
                    <a:pt x="60295" y="855508"/>
                  </a:lnTo>
                  <a:lnTo>
                    <a:pt x="100738" y="876413"/>
                  </a:lnTo>
                  <a:lnTo>
                    <a:pt x="147320" y="883919"/>
                  </a:lnTo>
                  <a:lnTo>
                    <a:pt x="3543808" y="883919"/>
                  </a:lnTo>
                  <a:lnTo>
                    <a:pt x="3590389" y="876413"/>
                  </a:lnTo>
                  <a:lnTo>
                    <a:pt x="3630832" y="855508"/>
                  </a:lnTo>
                  <a:lnTo>
                    <a:pt x="3662716" y="823624"/>
                  </a:lnTo>
                  <a:lnTo>
                    <a:pt x="3683621" y="783181"/>
                  </a:lnTo>
                  <a:lnTo>
                    <a:pt x="3691128" y="736599"/>
                  </a:lnTo>
                  <a:lnTo>
                    <a:pt x="3691128" y="147319"/>
                  </a:lnTo>
                  <a:lnTo>
                    <a:pt x="3683621" y="100738"/>
                  </a:lnTo>
                  <a:lnTo>
                    <a:pt x="3662716" y="60295"/>
                  </a:lnTo>
                  <a:lnTo>
                    <a:pt x="3630832" y="28411"/>
                  </a:lnTo>
                  <a:lnTo>
                    <a:pt x="3590389" y="7506"/>
                  </a:lnTo>
                  <a:lnTo>
                    <a:pt x="35438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0392" y="3017519"/>
              <a:ext cx="3691254" cy="883919"/>
            </a:xfrm>
            <a:custGeom>
              <a:avLst/>
              <a:gdLst/>
              <a:ahLst/>
              <a:cxnLst/>
              <a:rect l="l" t="t" r="r" b="b"/>
              <a:pathLst>
                <a:path w="3691254" h="883920">
                  <a:moveTo>
                    <a:pt x="0" y="147319"/>
                  </a:moveTo>
                  <a:lnTo>
                    <a:pt x="7506" y="100738"/>
                  </a:lnTo>
                  <a:lnTo>
                    <a:pt x="28411" y="60295"/>
                  </a:lnTo>
                  <a:lnTo>
                    <a:pt x="60295" y="28411"/>
                  </a:lnTo>
                  <a:lnTo>
                    <a:pt x="100738" y="7506"/>
                  </a:lnTo>
                  <a:lnTo>
                    <a:pt x="147320" y="0"/>
                  </a:lnTo>
                  <a:lnTo>
                    <a:pt x="3543808" y="0"/>
                  </a:lnTo>
                  <a:lnTo>
                    <a:pt x="3590389" y="7506"/>
                  </a:lnTo>
                  <a:lnTo>
                    <a:pt x="3630832" y="28411"/>
                  </a:lnTo>
                  <a:lnTo>
                    <a:pt x="3662716" y="60295"/>
                  </a:lnTo>
                  <a:lnTo>
                    <a:pt x="3683621" y="100738"/>
                  </a:lnTo>
                  <a:lnTo>
                    <a:pt x="3691128" y="147319"/>
                  </a:lnTo>
                  <a:lnTo>
                    <a:pt x="3691128" y="736599"/>
                  </a:lnTo>
                  <a:lnTo>
                    <a:pt x="3683621" y="783181"/>
                  </a:lnTo>
                  <a:lnTo>
                    <a:pt x="3662716" y="823624"/>
                  </a:lnTo>
                  <a:lnTo>
                    <a:pt x="3630832" y="855508"/>
                  </a:lnTo>
                  <a:lnTo>
                    <a:pt x="3590389" y="876413"/>
                  </a:lnTo>
                  <a:lnTo>
                    <a:pt x="3543808" y="883919"/>
                  </a:lnTo>
                  <a:lnTo>
                    <a:pt x="147320" y="883919"/>
                  </a:lnTo>
                  <a:lnTo>
                    <a:pt x="100738" y="876413"/>
                  </a:lnTo>
                  <a:lnTo>
                    <a:pt x="60295" y="855508"/>
                  </a:lnTo>
                  <a:lnTo>
                    <a:pt x="28411" y="823624"/>
                  </a:lnTo>
                  <a:lnTo>
                    <a:pt x="7506" y="783181"/>
                  </a:lnTo>
                  <a:lnTo>
                    <a:pt x="0" y="736599"/>
                  </a:lnTo>
                  <a:lnTo>
                    <a:pt x="0" y="147319"/>
                  </a:lnTo>
                  <a:close/>
                </a:path>
              </a:pathLst>
            </a:custGeom>
            <a:ln w="1828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94129" y="2994649"/>
            <a:ext cx="3789679" cy="982344"/>
            <a:chOff x="294129" y="2994649"/>
            <a:chExt cx="3789679" cy="98234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129" y="2994649"/>
              <a:ext cx="3789431" cy="9822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6991" y="3017519"/>
              <a:ext cx="3691254" cy="883919"/>
            </a:xfrm>
            <a:custGeom>
              <a:avLst/>
              <a:gdLst/>
              <a:ahLst/>
              <a:cxnLst/>
              <a:rect l="l" t="t" r="r" b="b"/>
              <a:pathLst>
                <a:path w="3691254" h="883920">
                  <a:moveTo>
                    <a:pt x="3543808" y="0"/>
                  </a:moveTo>
                  <a:lnTo>
                    <a:pt x="147320" y="0"/>
                  </a:lnTo>
                  <a:lnTo>
                    <a:pt x="100757" y="7506"/>
                  </a:lnTo>
                  <a:lnTo>
                    <a:pt x="60317" y="28411"/>
                  </a:lnTo>
                  <a:lnTo>
                    <a:pt x="28426" y="60295"/>
                  </a:lnTo>
                  <a:lnTo>
                    <a:pt x="7511" y="100738"/>
                  </a:lnTo>
                  <a:lnTo>
                    <a:pt x="0" y="147319"/>
                  </a:lnTo>
                  <a:lnTo>
                    <a:pt x="0" y="736599"/>
                  </a:lnTo>
                  <a:lnTo>
                    <a:pt x="7511" y="783181"/>
                  </a:lnTo>
                  <a:lnTo>
                    <a:pt x="28426" y="823624"/>
                  </a:lnTo>
                  <a:lnTo>
                    <a:pt x="60317" y="855508"/>
                  </a:lnTo>
                  <a:lnTo>
                    <a:pt x="100757" y="876413"/>
                  </a:lnTo>
                  <a:lnTo>
                    <a:pt x="147320" y="883919"/>
                  </a:lnTo>
                  <a:lnTo>
                    <a:pt x="3543808" y="883919"/>
                  </a:lnTo>
                  <a:lnTo>
                    <a:pt x="3590389" y="876413"/>
                  </a:lnTo>
                  <a:lnTo>
                    <a:pt x="3630832" y="855508"/>
                  </a:lnTo>
                  <a:lnTo>
                    <a:pt x="3662716" y="823624"/>
                  </a:lnTo>
                  <a:lnTo>
                    <a:pt x="3683621" y="783181"/>
                  </a:lnTo>
                  <a:lnTo>
                    <a:pt x="3691128" y="736599"/>
                  </a:lnTo>
                  <a:lnTo>
                    <a:pt x="3691128" y="147319"/>
                  </a:lnTo>
                  <a:lnTo>
                    <a:pt x="3683621" y="100738"/>
                  </a:lnTo>
                  <a:lnTo>
                    <a:pt x="3662716" y="60295"/>
                  </a:lnTo>
                  <a:lnTo>
                    <a:pt x="3630832" y="28411"/>
                  </a:lnTo>
                  <a:lnTo>
                    <a:pt x="3590389" y="7506"/>
                  </a:lnTo>
                  <a:lnTo>
                    <a:pt x="35438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6991" y="3017519"/>
              <a:ext cx="3691254" cy="883919"/>
            </a:xfrm>
            <a:custGeom>
              <a:avLst/>
              <a:gdLst/>
              <a:ahLst/>
              <a:cxnLst/>
              <a:rect l="l" t="t" r="r" b="b"/>
              <a:pathLst>
                <a:path w="3691254" h="883920">
                  <a:moveTo>
                    <a:pt x="0" y="147319"/>
                  </a:moveTo>
                  <a:lnTo>
                    <a:pt x="7511" y="100738"/>
                  </a:lnTo>
                  <a:lnTo>
                    <a:pt x="28426" y="60295"/>
                  </a:lnTo>
                  <a:lnTo>
                    <a:pt x="60317" y="28411"/>
                  </a:lnTo>
                  <a:lnTo>
                    <a:pt x="100757" y="7506"/>
                  </a:lnTo>
                  <a:lnTo>
                    <a:pt x="147320" y="0"/>
                  </a:lnTo>
                  <a:lnTo>
                    <a:pt x="3543808" y="0"/>
                  </a:lnTo>
                  <a:lnTo>
                    <a:pt x="3590389" y="7506"/>
                  </a:lnTo>
                  <a:lnTo>
                    <a:pt x="3630832" y="28411"/>
                  </a:lnTo>
                  <a:lnTo>
                    <a:pt x="3662716" y="60295"/>
                  </a:lnTo>
                  <a:lnTo>
                    <a:pt x="3683621" y="100738"/>
                  </a:lnTo>
                  <a:lnTo>
                    <a:pt x="3691128" y="147319"/>
                  </a:lnTo>
                  <a:lnTo>
                    <a:pt x="3691128" y="736599"/>
                  </a:lnTo>
                  <a:lnTo>
                    <a:pt x="3683621" y="783181"/>
                  </a:lnTo>
                  <a:lnTo>
                    <a:pt x="3662716" y="823624"/>
                  </a:lnTo>
                  <a:lnTo>
                    <a:pt x="3630832" y="855508"/>
                  </a:lnTo>
                  <a:lnTo>
                    <a:pt x="3590389" y="876413"/>
                  </a:lnTo>
                  <a:lnTo>
                    <a:pt x="3543808" y="883919"/>
                  </a:lnTo>
                  <a:lnTo>
                    <a:pt x="147320" y="883919"/>
                  </a:lnTo>
                  <a:lnTo>
                    <a:pt x="100757" y="876413"/>
                  </a:lnTo>
                  <a:lnTo>
                    <a:pt x="60317" y="855508"/>
                  </a:lnTo>
                  <a:lnTo>
                    <a:pt x="28426" y="823624"/>
                  </a:lnTo>
                  <a:lnTo>
                    <a:pt x="7511" y="783181"/>
                  </a:lnTo>
                  <a:lnTo>
                    <a:pt x="0" y="736599"/>
                  </a:lnTo>
                  <a:lnTo>
                    <a:pt x="0" y="147319"/>
                  </a:lnTo>
                  <a:close/>
                </a:path>
              </a:pathLst>
            </a:custGeom>
            <a:ln w="1828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0" y="874775"/>
            <a:ext cx="7819390" cy="1232535"/>
            <a:chOff x="0" y="874775"/>
            <a:chExt cx="7819390" cy="12325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611" y="1642476"/>
              <a:ext cx="7149847" cy="746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74775"/>
              <a:ext cx="4655058" cy="123215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5823" y="874775"/>
              <a:ext cx="915162" cy="123215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1752" y="874775"/>
              <a:ext cx="3707129" cy="1232153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8617" y="1006220"/>
            <a:ext cx="71304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09290" algn="l"/>
              </a:tabLst>
            </a:pPr>
            <a:r>
              <a:rPr sz="4400" u="sng" spc="-10" dirty="0">
                <a:uFill>
                  <a:solidFill>
                    <a:srgbClr val="000000"/>
                  </a:solidFill>
                </a:uFill>
              </a:rPr>
              <a:t>Example:	</a:t>
            </a:r>
            <a:r>
              <a:rPr sz="4400" u="sng" spc="-5" dirty="0">
                <a:uFill>
                  <a:solidFill>
                    <a:srgbClr val="000000"/>
                  </a:solidFill>
                </a:uFill>
              </a:rPr>
              <a:t>16-bit</a:t>
            </a:r>
            <a:r>
              <a:rPr sz="4400" u="sng" spc="-7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400" u="sng" spc="35" dirty="0">
                <a:uFill>
                  <a:solidFill>
                    <a:srgbClr val="000000"/>
                  </a:solidFill>
                </a:uFill>
              </a:rPr>
              <a:t>Binary</a:t>
            </a:r>
            <a:endParaRPr sz="4400"/>
          </a:p>
        </p:txBody>
      </p:sp>
      <p:grpSp>
        <p:nvGrpSpPr>
          <p:cNvPr id="16" name="object 16"/>
          <p:cNvGrpSpPr/>
          <p:nvPr/>
        </p:nvGrpSpPr>
        <p:grpSpPr>
          <a:xfrm>
            <a:off x="2575560" y="1962911"/>
            <a:ext cx="4033520" cy="748030"/>
            <a:chOff x="2575560" y="1962911"/>
            <a:chExt cx="4033520" cy="74803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0904" y="2002535"/>
              <a:ext cx="3896105" cy="58597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5560" y="1962911"/>
              <a:ext cx="4033266" cy="74752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697479" y="2039111"/>
            <a:ext cx="3770629" cy="460375"/>
          </a:xfrm>
          <a:prstGeom prst="rect">
            <a:avLst/>
          </a:prstGeom>
          <a:solidFill>
            <a:srgbClr val="FFFFFF"/>
          </a:solidFill>
          <a:ln w="18288">
            <a:solidFill>
              <a:srgbClr val="001F5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Arial"/>
                <a:cs typeface="Arial"/>
              </a:rPr>
              <a:t>769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0000001100000001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6719" y="3166872"/>
            <a:ext cx="1817370" cy="748030"/>
            <a:chOff x="426719" y="3166872"/>
            <a:chExt cx="1817370" cy="74803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015" y="3206496"/>
              <a:ext cx="1658874" cy="58902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6719" y="3166872"/>
              <a:ext cx="1817370" cy="74752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45591" y="3243072"/>
            <a:ext cx="1533525" cy="463550"/>
          </a:xfrm>
          <a:prstGeom prst="rect">
            <a:avLst/>
          </a:prstGeom>
          <a:solidFill>
            <a:srgbClr val="FFFFFF"/>
          </a:solidFill>
          <a:ln w="18287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400" spc="-20" dirty="0">
                <a:latin typeface="Arial"/>
                <a:cs typeface="Arial"/>
              </a:rPr>
              <a:t>00000011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95144" y="3166872"/>
            <a:ext cx="1838960" cy="748030"/>
            <a:chOff x="2295144" y="3166872"/>
            <a:chExt cx="1838960" cy="74803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7440" y="3206496"/>
              <a:ext cx="1683258" cy="5890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5144" y="3166872"/>
              <a:ext cx="1838706" cy="74752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414016" y="3243072"/>
            <a:ext cx="1557655" cy="463550"/>
          </a:xfrm>
          <a:prstGeom prst="rect">
            <a:avLst/>
          </a:prstGeom>
          <a:solidFill>
            <a:srgbClr val="FFFFFF"/>
          </a:solidFill>
          <a:ln w="18288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00000001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586728" y="3166872"/>
            <a:ext cx="1817370" cy="748030"/>
            <a:chOff x="6586728" y="3166872"/>
            <a:chExt cx="1817370" cy="74803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9024" y="3206496"/>
              <a:ext cx="1658874" cy="58902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86728" y="3166872"/>
              <a:ext cx="1817370" cy="74752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705600" y="3243072"/>
            <a:ext cx="1533525" cy="463550"/>
          </a:xfrm>
          <a:prstGeom prst="rect">
            <a:avLst/>
          </a:prstGeom>
          <a:solidFill>
            <a:srgbClr val="FFFFFF"/>
          </a:solidFill>
          <a:ln w="18288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sz="2400" spc="-20" dirty="0">
                <a:latin typeface="Arial"/>
                <a:cs typeface="Arial"/>
              </a:rPr>
              <a:t>00000011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718303" y="3166872"/>
            <a:ext cx="1838960" cy="748030"/>
            <a:chOff x="4718303" y="3166872"/>
            <a:chExt cx="1838960" cy="748030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00599" y="3206496"/>
              <a:ext cx="1683257" cy="58902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18303" y="3166872"/>
              <a:ext cx="1838705" cy="74752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4837176" y="3243072"/>
            <a:ext cx="1557655" cy="463550"/>
          </a:xfrm>
          <a:prstGeom prst="rect">
            <a:avLst/>
          </a:prstGeom>
          <a:solidFill>
            <a:srgbClr val="FFFFFF"/>
          </a:solidFill>
          <a:ln w="18288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00000001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6213" y="3957065"/>
            <a:ext cx="24250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Arial"/>
                <a:cs typeface="Arial"/>
              </a:rPr>
              <a:t>Big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Endian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Ordering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81573" y="4048455"/>
            <a:ext cx="1499235" cy="668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dirty="0">
                <a:latin typeface="Arial"/>
                <a:cs typeface="Arial"/>
              </a:rPr>
              <a:t>Little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Endian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Arial"/>
                <a:cs typeface="Arial"/>
              </a:rPr>
              <a:t>Ordering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1970" y="4922646"/>
            <a:ext cx="557339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  <a:tabLst>
                <a:tab pos="1951989" algn="l"/>
                <a:tab pos="2943225" algn="l"/>
              </a:tabLst>
            </a:pPr>
            <a:r>
              <a:rPr sz="2100" spc="15" dirty="0">
                <a:latin typeface="Arial"/>
                <a:cs typeface="Arial"/>
              </a:rPr>
              <a:t>What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is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your </a:t>
            </a:r>
            <a:r>
              <a:rPr sz="2100" spc="5" dirty="0">
                <a:latin typeface="Arial"/>
                <a:cs typeface="Arial"/>
              </a:rPr>
              <a:t>machine?	</a:t>
            </a:r>
            <a:r>
              <a:rPr sz="2100" spc="10" dirty="0">
                <a:latin typeface="Arial"/>
                <a:cs typeface="Arial"/>
              </a:rPr>
              <a:t>Run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endian_check.py. </a:t>
            </a:r>
            <a:r>
              <a:rPr sz="2100" spc="-57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Command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line:	xxd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-b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769.dat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  <a:tabLst>
                <a:tab pos="3157220" algn="l"/>
              </a:tabLst>
            </a:pPr>
            <a:r>
              <a:rPr spc="-10" dirty="0"/>
              <a:t>Compilation	</a:t>
            </a:r>
            <a:r>
              <a:rPr spc="5" dirty="0"/>
              <a:t>vs.</a:t>
            </a:r>
            <a:r>
              <a:rPr spc="-55" dirty="0"/>
              <a:t> </a:t>
            </a:r>
            <a:r>
              <a:rPr spc="5" dirty="0"/>
              <a:t>Interpretation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1727" y="2639567"/>
            <a:ext cx="2292985" cy="1851025"/>
            <a:chOff x="871727" y="2639567"/>
            <a:chExt cx="2292985" cy="1851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6859" y="2702033"/>
              <a:ext cx="2076499" cy="1661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727" y="2639567"/>
              <a:ext cx="2292858" cy="18508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6695" y="2721863"/>
              <a:ext cx="1984375" cy="1569720"/>
            </a:xfrm>
            <a:custGeom>
              <a:avLst/>
              <a:gdLst/>
              <a:ahLst/>
              <a:cxnLst/>
              <a:rect l="l" t="t" r="r" b="b"/>
              <a:pathLst>
                <a:path w="1984375" h="1569720">
                  <a:moveTo>
                    <a:pt x="1984248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1984248" y="1569720"/>
                  </a:lnTo>
                  <a:lnTo>
                    <a:pt x="19842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6111" y="2666999"/>
              <a:ext cx="2189226" cy="68046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96696" y="2721864"/>
            <a:ext cx="1984375" cy="1569720"/>
          </a:xfrm>
          <a:prstGeom prst="rect">
            <a:avLst/>
          </a:prstGeom>
          <a:ln w="1219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104139">
              <a:lnSpc>
                <a:spcPct val="100000"/>
              </a:lnSpc>
              <a:spcBef>
                <a:spcPts val="305"/>
              </a:spcBef>
              <a:tabLst>
                <a:tab pos="1092835" algn="l"/>
              </a:tabLst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Source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Code </a:t>
            </a:r>
            <a:r>
              <a:rPr sz="2400" spc="-6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 =	2*a</a:t>
            </a:r>
            <a:endParaRPr sz="2400">
              <a:latin typeface="Arial"/>
              <a:cs typeface="Arial"/>
            </a:endParaRPr>
          </a:p>
          <a:p>
            <a:pPr marL="91440" marR="42862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2*b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2*c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01311" y="1670304"/>
            <a:ext cx="3237865" cy="2128520"/>
            <a:chOff x="4401311" y="1670304"/>
            <a:chExt cx="3237865" cy="21285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6457" y="1732762"/>
              <a:ext cx="3033542" cy="20307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1311" y="1670304"/>
              <a:ext cx="3237738" cy="212826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26279" y="1752600"/>
              <a:ext cx="2941320" cy="1938655"/>
            </a:xfrm>
            <a:custGeom>
              <a:avLst/>
              <a:gdLst/>
              <a:ahLst/>
              <a:cxnLst/>
              <a:rect l="l" t="t" r="r" b="b"/>
              <a:pathLst>
                <a:path w="2941320" h="1938654">
                  <a:moveTo>
                    <a:pt x="2941320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2941320" y="1938527"/>
                  </a:lnTo>
                  <a:lnTo>
                    <a:pt x="2941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25695" y="1694688"/>
              <a:ext cx="3134105" cy="68046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526279" y="1752600"/>
            <a:ext cx="2941320" cy="1938655"/>
          </a:xfrm>
          <a:prstGeom prst="rect">
            <a:avLst/>
          </a:prstGeom>
          <a:ln w="12192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710" marR="112395">
              <a:lnSpc>
                <a:spcPct val="100000"/>
              </a:lnSpc>
              <a:spcBef>
                <a:spcPts val="300"/>
              </a:spcBef>
              <a:tabLst>
                <a:tab pos="1097280" algn="l"/>
              </a:tabLst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Interpreted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Program </a:t>
            </a:r>
            <a:r>
              <a:rPr sz="2400" spc="-6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	2*a</a:t>
            </a:r>
            <a:endParaRPr sz="2400">
              <a:latin typeface="Arial"/>
              <a:cs typeface="Arial"/>
            </a:endParaRPr>
          </a:p>
          <a:p>
            <a:pPr marL="92710" marR="13855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2*b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2*c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15"/>
              </a:spcBef>
            </a:pPr>
            <a:r>
              <a:rPr sz="2000" i="1" spc="-5" dirty="0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sz="2000" i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1F5F"/>
                </a:solidFill>
                <a:latin typeface="Arial"/>
                <a:cs typeface="Arial"/>
              </a:rPr>
              <a:t>multiplies;</a:t>
            </a:r>
            <a:r>
              <a:rPr sz="2000" i="1" spc="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2000" i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1F5F"/>
                </a:solidFill>
                <a:latin typeface="Arial"/>
                <a:cs typeface="Arial"/>
              </a:rPr>
              <a:t>adds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1311" y="4209288"/>
            <a:ext cx="3054985" cy="1397000"/>
            <a:chOff x="4401311" y="4209288"/>
            <a:chExt cx="3054985" cy="139700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6464" y="4271763"/>
              <a:ext cx="2847601" cy="122912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01311" y="4209288"/>
              <a:ext cx="3054858" cy="139674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26279" y="4291584"/>
              <a:ext cx="2755900" cy="1137285"/>
            </a:xfrm>
            <a:custGeom>
              <a:avLst/>
              <a:gdLst/>
              <a:ahLst/>
              <a:cxnLst/>
              <a:rect l="l" t="t" r="r" b="b"/>
              <a:pathLst>
                <a:path w="2755900" h="1137285">
                  <a:moveTo>
                    <a:pt x="2755392" y="0"/>
                  </a:moveTo>
                  <a:lnTo>
                    <a:pt x="0" y="0"/>
                  </a:lnTo>
                  <a:lnTo>
                    <a:pt x="0" y="1136903"/>
                  </a:lnTo>
                  <a:lnTo>
                    <a:pt x="2755392" y="1136903"/>
                  </a:lnTo>
                  <a:lnTo>
                    <a:pt x="2755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5695" y="4233672"/>
              <a:ext cx="2951226" cy="68046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526279" y="4291584"/>
            <a:ext cx="2755900" cy="1137285"/>
          </a:xfrm>
          <a:prstGeom prst="rect">
            <a:avLst/>
          </a:prstGeom>
          <a:ln w="12192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710" marR="109855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Compiled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Program </a:t>
            </a:r>
            <a:r>
              <a:rPr sz="2400" spc="-6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2*(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+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c)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15"/>
              </a:spcBef>
            </a:pPr>
            <a:r>
              <a:rPr sz="2000" i="1" spc="-5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sz="2000" i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1F5F"/>
                </a:solidFill>
                <a:latin typeface="Arial"/>
                <a:cs typeface="Arial"/>
              </a:rPr>
              <a:t>multiply;</a:t>
            </a:r>
            <a:r>
              <a:rPr sz="2000" i="1" spc="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2000" i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1F5F"/>
                </a:solidFill>
                <a:latin typeface="Arial"/>
                <a:cs typeface="Arial"/>
              </a:rPr>
              <a:t>adds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44951" y="2520695"/>
            <a:ext cx="1449070" cy="1911985"/>
            <a:chOff x="3044951" y="2520695"/>
            <a:chExt cx="1449070" cy="1911985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44951" y="2520695"/>
              <a:ext cx="1448562" cy="67132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85591" y="2568701"/>
              <a:ext cx="1315085" cy="533400"/>
            </a:xfrm>
            <a:custGeom>
              <a:avLst/>
              <a:gdLst/>
              <a:ahLst/>
              <a:cxnLst/>
              <a:rect l="l" t="t" r="r" b="b"/>
              <a:pathLst>
                <a:path w="1315085" h="533400">
                  <a:moveTo>
                    <a:pt x="1201293" y="0"/>
                  </a:moveTo>
                  <a:lnTo>
                    <a:pt x="1215517" y="42672"/>
                  </a:lnTo>
                  <a:lnTo>
                    <a:pt x="0" y="447801"/>
                  </a:lnTo>
                  <a:lnTo>
                    <a:pt x="28447" y="532892"/>
                  </a:lnTo>
                  <a:lnTo>
                    <a:pt x="1243837" y="127762"/>
                  </a:lnTo>
                  <a:lnTo>
                    <a:pt x="1258061" y="170434"/>
                  </a:lnTo>
                  <a:lnTo>
                    <a:pt x="1314831" y="56769"/>
                  </a:lnTo>
                  <a:lnTo>
                    <a:pt x="1201293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85591" y="2568701"/>
              <a:ext cx="1315085" cy="533400"/>
            </a:xfrm>
            <a:custGeom>
              <a:avLst/>
              <a:gdLst/>
              <a:ahLst/>
              <a:cxnLst/>
              <a:rect l="l" t="t" r="r" b="b"/>
              <a:pathLst>
                <a:path w="1315085" h="533400">
                  <a:moveTo>
                    <a:pt x="0" y="447801"/>
                  </a:moveTo>
                  <a:lnTo>
                    <a:pt x="1215517" y="42672"/>
                  </a:lnTo>
                  <a:lnTo>
                    <a:pt x="1201293" y="0"/>
                  </a:lnTo>
                  <a:lnTo>
                    <a:pt x="1314831" y="56769"/>
                  </a:lnTo>
                  <a:lnTo>
                    <a:pt x="1258061" y="170434"/>
                  </a:lnTo>
                  <a:lnTo>
                    <a:pt x="1243837" y="127762"/>
                  </a:lnTo>
                  <a:lnTo>
                    <a:pt x="28447" y="532892"/>
                  </a:lnTo>
                  <a:lnTo>
                    <a:pt x="0" y="44780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1047" y="3633215"/>
              <a:ext cx="1393698" cy="79933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090417" y="3672839"/>
              <a:ext cx="1261745" cy="664210"/>
            </a:xfrm>
            <a:custGeom>
              <a:avLst/>
              <a:gdLst/>
              <a:ahLst/>
              <a:cxnLst/>
              <a:rect l="l" t="t" r="r" b="b"/>
              <a:pathLst>
                <a:path w="1261745" h="664210">
                  <a:moveTo>
                    <a:pt x="37973" y="0"/>
                  </a:moveTo>
                  <a:lnTo>
                    <a:pt x="0" y="81407"/>
                  </a:lnTo>
                  <a:lnTo>
                    <a:pt x="1161033" y="623062"/>
                  </a:lnTo>
                  <a:lnTo>
                    <a:pt x="1142110" y="663702"/>
                  </a:lnTo>
                  <a:lnTo>
                    <a:pt x="1261491" y="620268"/>
                  </a:lnTo>
                  <a:lnTo>
                    <a:pt x="1218057" y="501015"/>
                  </a:lnTo>
                  <a:lnTo>
                    <a:pt x="1199007" y="541655"/>
                  </a:lnTo>
                  <a:lnTo>
                    <a:pt x="37973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0417" y="3672839"/>
              <a:ext cx="1261745" cy="664210"/>
            </a:xfrm>
            <a:custGeom>
              <a:avLst/>
              <a:gdLst/>
              <a:ahLst/>
              <a:cxnLst/>
              <a:rect l="l" t="t" r="r" b="b"/>
              <a:pathLst>
                <a:path w="1261745" h="664210">
                  <a:moveTo>
                    <a:pt x="37973" y="0"/>
                  </a:moveTo>
                  <a:lnTo>
                    <a:pt x="1199007" y="541655"/>
                  </a:lnTo>
                  <a:lnTo>
                    <a:pt x="1218057" y="501015"/>
                  </a:lnTo>
                  <a:lnTo>
                    <a:pt x="1261491" y="620268"/>
                  </a:lnTo>
                  <a:lnTo>
                    <a:pt x="1142110" y="663702"/>
                  </a:lnTo>
                  <a:lnTo>
                    <a:pt x="1161033" y="623062"/>
                  </a:lnTo>
                  <a:lnTo>
                    <a:pt x="0" y="81407"/>
                  </a:lnTo>
                  <a:lnTo>
                    <a:pt x="37973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39400" y="1330445"/>
            <a:ext cx="4582160" cy="4711700"/>
            <a:chOff x="4439400" y="1330445"/>
            <a:chExt cx="4582160" cy="4711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9400" y="1330445"/>
              <a:ext cx="4581928" cy="47114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86656" y="1338071"/>
              <a:ext cx="4490085" cy="4617720"/>
            </a:xfrm>
            <a:custGeom>
              <a:avLst/>
              <a:gdLst/>
              <a:ahLst/>
              <a:cxnLst/>
              <a:rect l="l" t="t" r="r" b="b"/>
              <a:pathLst>
                <a:path w="4490084" h="4617720">
                  <a:moveTo>
                    <a:pt x="4232656" y="0"/>
                  </a:moveTo>
                  <a:lnTo>
                    <a:pt x="257048" y="0"/>
                  </a:lnTo>
                  <a:lnTo>
                    <a:pt x="210837" y="4140"/>
                  </a:lnTo>
                  <a:lnTo>
                    <a:pt x="167346" y="16079"/>
                  </a:lnTo>
                  <a:lnTo>
                    <a:pt x="127301" y="35089"/>
                  </a:lnTo>
                  <a:lnTo>
                    <a:pt x="91426" y="60447"/>
                  </a:lnTo>
                  <a:lnTo>
                    <a:pt x="60447" y="91426"/>
                  </a:lnTo>
                  <a:lnTo>
                    <a:pt x="35089" y="127301"/>
                  </a:lnTo>
                  <a:lnTo>
                    <a:pt x="16079" y="167346"/>
                  </a:lnTo>
                  <a:lnTo>
                    <a:pt x="4140" y="210837"/>
                  </a:lnTo>
                  <a:lnTo>
                    <a:pt x="0" y="257048"/>
                  </a:lnTo>
                  <a:lnTo>
                    <a:pt x="0" y="4360633"/>
                  </a:lnTo>
                  <a:lnTo>
                    <a:pt x="4140" y="4406845"/>
                  </a:lnTo>
                  <a:lnTo>
                    <a:pt x="16079" y="4450340"/>
                  </a:lnTo>
                  <a:lnTo>
                    <a:pt x="35089" y="4490390"/>
                  </a:lnTo>
                  <a:lnTo>
                    <a:pt x="60447" y="4526271"/>
                  </a:lnTo>
                  <a:lnTo>
                    <a:pt x="91426" y="4557256"/>
                  </a:lnTo>
                  <a:lnTo>
                    <a:pt x="127301" y="4582620"/>
                  </a:lnTo>
                  <a:lnTo>
                    <a:pt x="167346" y="4601636"/>
                  </a:lnTo>
                  <a:lnTo>
                    <a:pt x="210837" y="4613578"/>
                  </a:lnTo>
                  <a:lnTo>
                    <a:pt x="257048" y="4617720"/>
                  </a:lnTo>
                  <a:lnTo>
                    <a:pt x="4232656" y="4617720"/>
                  </a:lnTo>
                  <a:lnTo>
                    <a:pt x="4278866" y="4613578"/>
                  </a:lnTo>
                  <a:lnTo>
                    <a:pt x="4322357" y="4601636"/>
                  </a:lnTo>
                  <a:lnTo>
                    <a:pt x="4362402" y="4582620"/>
                  </a:lnTo>
                  <a:lnTo>
                    <a:pt x="4398277" y="4557256"/>
                  </a:lnTo>
                  <a:lnTo>
                    <a:pt x="4429256" y="4526271"/>
                  </a:lnTo>
                  <a:lnTo>
                    <a:pt x="4454614" y="4490390"/>
                  </a:lnTo>
                  <a:lnTo>
                    <a:pt x="4473624" y="4450340"/>
                  </a:lnTo>
                  <a:lnTo>
                    <a:pt x="4485563" y="4406845"/>
                  </a:lnTo>
                  <a:lnTo>
                    <a:pt x="4489704" y="4360633"/>
                  </a:lnTo>
                  <a:lnTo>
                    <a:pt x="4489704" y="257048"/>
                  </a:lnTo>
                  <a:lnTo>
                    <a:pt x="4485563" y="210837"/>
                  </a:lnTo>
                  <a:lnTo>
                    <a:pt x="4473624" y="167346"/>
                  </a:lnTo>
                  <a:lnTo>
                    <a:pt x="4454614" y="127301"/>
                  </a:lnTo>
                  <a:lnTo>
                    <a:pt x="4429256" y="91426"/>
                  </a:lnTo>
                  <a:lnTo>
                    <a:pt x="4398277" y="60447"/>
                  </a:lnTo>
                  <a:lnTo>
                    <a:pt x="4362402" y="35089"/>
                  </a:lnTo>
                  <a:lnTo>
                    <a:pt x="4322357" y="16079"/>
                  </a:lnTo>
                  <a:lnTo>
                    <a:pt x="4278866" y="4140"/>
                  </a:lnTo>
                  <a:lnTo>
                    <a:pt x="4232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86656" y="1338071"/>
              <a:ext cx="4490085" cy="4617720"/>
            </a:xfrm>
            <a:custGeom>
              <a:avLst/>
              <a:gdLst/>
              <a:ahLst/>
              <a:cxnLst/>
              <a:rect l="l" t="t" r="r" b="b"/>
              <a:pathLst>
                <a:path w="4490084" h="4617720">
                  <a:moveTo>
                    <a:pt x="0" y="257048"/>
                  </a:moveTo>
                  <a:lnTo>
                    <a:pt x="4140" y="210837"/>
                  </a:lnTo>
                  <a:lnTo>
                    <a:pt x="16079" y="167346"/>
                  </a:lnTo>
                  <a:lnTo>
                    <a:pt x="35089" y="127301"/>
                  </a:lnTo>
                  <a:lnTo>
                    <a:pt x="60447" y="91426"/>
                  </a:lnTo>
                  <a:lnTo>
                    <a:pt x="91426" y="60447"/>
                  </a:lnTo>
                  <a:lnTo>
                    <a:pt x="127301" y="35089"/>
                  </a:lnTo>
                  <a:lnTo>
                    <a:pt x="167346" y="16079"/>
                  </a:lnTo>
                  <a:lnTo>
                    <a:pt x="210837" y="4140"/>
                  </a:lnTo>
                  <a:lnTo>
                    <a:pt x="257048" y="0"/>
                  </a:lnTo>
                  <a:lnTo>
                    <a:pt x="4232656" y="0"/>
                  </a:lnTo>
                  <a:lnTo>
                    <a:pt x="4278866" y="4140"/>
                  </a:lnTo>
                  <a:lnTo>
                    <a:pt x="4322357" y="16079"/>
                  </a:lnTo>
                  <a:lnTo>
                    <a:pt x="4362402" y="35089"/>
                  </a:lnTo>
                  <a:lnTo>
                    <a:pt x="4398277" y="60447"/>
                  </a:lnTo>
                  <a:lnTo>
                    <a:pt x="4429256" y="91426"/>
                  </a:lnTo>
                  <a:lnTo>
                    <a:pt x="4454614" y="127301"/>
                  </a:lnTo>
                  <a:lnTo>
                    <a:pt x="4473624" y="167346"/>
                  </a:lnTo>
                  <a:lnTo>
                    <a:pt x="4485563" y="210837"/>
                  </a:lnTo>
                  <a:lnTo>
                    <a:pt x="4489704" y="257048"/>
                  </a:lnTo>
                  <a:lnTo>
                    <a:pt x="4489704" y="4360633"/>
                  </a:lnTo>
                  <a:lnTo>
                    <a:pt x="4485563" y="4406845"/>
                  </a:lnTo>
                  <a:lnTo>
                    <a:pt x="4473624" y="4450340"/>
                  </a:lnTo>
                  <a:lnTo>
                    <a:pt x="4454614" y="4490390"/>
                  </a:lnTo>
                  <a:lnTo>
                    <a:pt x="4429256" y="4526271"/>
                  </a:lnTo>
                  <a:lnTo>
                    <a:pt x="4398277" y="4557256"/>
                  </a:lnTo>
                  <a:lnTo>
                    <a:pt x="4362402" y="4582620"/>
                  </a:lnTo>
                  <a:lnTo>
                    <a:pt x="4322357" y="4601636"/>
                  </a:lnTo>
                  <a:lnTo>
                    <a:pt x="4278866" y="4613578"/>
                  </a:lnTo>
                  <a:lnTo>
                    <a:pt x="4232656" y="4617720"/>
                  </a:lnTo>
                  <a:lnTo>
                    <a:pt x="257048" y="4617720"/>
                  </a:lnTo>
                  <a:lnTo>
                    <a:pt x="210837" y="4613578"/>
                  </a:lnTo>
                  <a:lnTo>
                    <a:pt x="167346" y="4601636"/>
                  </a:lnTo>
                  <a:lnTo>
                    <a:pt x="127301" y="4582620"/>
                  </a:lnTo>
                  <a:lnTo>
                    <a:pt x="91426" y="4557256"/>
                  </a:lnTo>
                  <a:lnTo>
                    <a:pt x="60447" y="4526271"/>
                  </a:lnTo>
                  <a:lnTo>
                    <a:pt x="35089" y="4490390"/>
                  </a:lnTo>
                  <a:lnTo>
                    <a:pt x="16079" y="4450340"/>
                  </a:lnTo>
                  <a:lnTo>
                    <a:pt x="4140" y="4406845"/>
                  </a:lnTo>
                  <a:lnTo>
                    <a:pt x="0" y="4360633"/>
                  </a:lnTo>
                  <a:lnTo>
                    <a:pt x="0" y="2570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7951" y="313385"/>
            <a:ext cx="62833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/>
              <a:t>Python</a:t>
            </a:r>
            <a:r>
              <a:rPr sz="4800" spc="-229" dirty="0"/>
              <a:t> </a:t>
            </a:r>
            <a:r>
              <a:rPr sz="4800" spc="-70" dirty="0"/>
              <a:t>with</a:t>
            </a:r>
            <a:r>
              <a:rPr sz="4800" spc="-285" dirty="0"/>
              <a:t> </a:t>
            </a:r>
            <a:r>
              <a:rPr sz="4800" spc="-95" dirty="0"/>
              <a:t>Numpy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30"/>
              </a:spcBef>
            </a:pPr>
            <a:r>
              <a:rPr dirty="0"/>
              <a:t>NumPy</a:t>
            </a:r>
            <a:r>
              <a:rPr spc="-25" dirty="0"/>
              <a:t> </a:t>
            </a:r>
            <a:r>
              <a:rPr spc="-10" dirty="0"/>
              <a:t>provides</a:t>
            </a:r>
            <a:r>
              <a:rPr spc="50" dirty="0"/>
              <a:t> </a:t>
            </a:r>
            <a:r>
              <a:rPr spc="-5" dirty="0"/>
              <a:t>benefits</a:t>
            </a:r>
            <a:r>
              <a:rPr spc="10" dirty="0"/>
              <a:t> </a:t>
            </a:r>
            <a:r>
              <a:rPr spc="-5" dirty="0"/>
              <a:t>of </a:t>
            </a:r>
            <a:r>
              <a:rPr dirty="0"/>
              <a:t> </a:t>
            </a:r>
            <a:r>
              <a:rPr spc="-5" dirty="0"/>
              <a:t>compiled</a:t>
            </a:r>
            <a:r>
              <a:rPr spc="5" dirty="0"/>
              <a:t> </a:t>
            </a:r>
            <a:r>
              <a:rPr spc="-10" dirty="0"/>
              <a:t>language</a:t>
            </a:r>
            <a:r>
              <a:rPr spc="55" dirty="0"/>
              <a:t> </a:t>
            </a:r>
            <a:r>
              <a:rPr spc="-15" dirty="0"/>
              <a:t>within </a:t>
            </a:r>
            <a:r>
              <a:rPr spc="-10" dirty="0"/>
              <a:t> </a:t>
            </a:r>
            <a:r>
              <a:rPr spc="-25" dirty="0"/>
              <a:t>Python’s</a:t>
            </a:r>
            <a:r>
              <a:rPr spc="85" dirty="0"/>
              <a:t> </a:t>
            </a:r>
            <a:r>
              <a:rPr spc="-10" dirty="0"/>
              <a:t>interpreted</a:t>
            </a:r>
            <a:r>
              <a:rPr spc="40" dirty="0"/>
              <a:t> </a:t>
            </a:r>
            <a:r>
              <a:rPr dirty="0"/>
              <a:t>framework.</a:t>
            </a:r>
          </a:p>
          <a:p>
            <a:pPr>
              <a:lnSpc>
                <a:spcPct val="100000"/>
              </a:lnSpc>
            </a:pPr>
            <a:endParaRPr sz="2200"/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pc="-5" dirty="0"/>
              <a:t>It</a:t>
            </a:r>
            <a:r>
              <a:rPr spc="-40" dirty="0"/>
              <a:t> </a:t>
            </a:r>
            <a:r>
              <a:rPr spc="-10" dirty="0"/>
              <a:t>offers</a:t>
            </a: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5B9BD4"/>
              </a:buClr>
              <a:buChar char="•"/>
              <a:tabLst>
                <a:tab pos="356870" algn="l"/>
                <a:tab pos="357505" algn="l"/>
              </a:tabLst>
            </a:pPr>
            <a:r>
              <a:rPr spc="-15" dirty="0"/>
              <a:t>Arrays</a:t>
            </a: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pc="-10" dirty="0"/>
              <a:t>(efficient</a:t>
            </a:r>
            <a:r>
              <a:rPr spc="-20" dirty="0"/>
              <a:t> </a:t>
            </a:r>
            <a:r>
              <a:rPr spc="5" dirty="0"/>
              <a:t>memory</a:t>
            </a:r>
            <a:r>
              <a:rPr spc="-90" dirty="0"/>
              <a:t> </a:t>
            </a:r>
            <a:r>
              <a:rPr dirty="0"/>
              <a:t>access)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/>
          </a:p>
          <a:p>
            <a:pPr marL="356870" indent="-344805">
              <a:lnSpc>
                <a:spcPct val="100000"/>
              </a:lnSpc>
              <a:buClr>
                <a:srgbClr val="5B9BD4"/>
              </a:buClr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Array</a:t>
            </a:r>
            <a:r>
              <a:rPr spc="-40" dirty="0"/>
              <a:t> </a:t>
            </a:r>
            <a:r>
              <a:rPr dirty="0"/>
              <a:t>methods</a:t>
            </a: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pc="-10" dirty="0"/>
              <a:t>(vectorized</a:t>
            </a:r>
            <a:r>
              <a:rPr spc="40" dirty="0"/>
              <a:t> </a:t>
            </a:r>
            <a:r>
              <a:rPr spc="-10" dirty="0"/>
              <a:t>loop</a:t>
            </a:r>
            <a:r>
              <a:rPr spc="25" dirty="0"/>
              <a:t> </a:t>
            </a:r>
            <a:r>
              <a:rPr spc="-10" dirty="0"/>
              <a:t>operations)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178296" y="2980944"/>
            <a:ext cx="1021080" cy="481965"/>
            <a:chOff x="6178296" y="2980944"/>
            <a:chExt cx="1021080" cy="4819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8296" y="2980944"/>
              <a:ext cx="509016" cy="481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7312" y="2980944"/>
              <a:ext cx="512064" cy="48158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7215" y="2980944"/>
            <a:ext cx="512063" cy="481584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642103" y="2974848"/>
          <a:ext cx="3568698" cy="48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13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000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000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000" spc="-10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000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45152" y="4876800"/>
            <a:ext cx="509015" cy="48158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7190231" y="4876800"/>
            <a:ext cx="1021080" cy="481965"/>
            <a:chOff x="7190231" y="4876800"/>
            <a:chExt cx="1021080" cy="48196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0231" y="4876800"/>
              <a:ext cx="512064" cy="4815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2295" y="4876800"/>
              <a:ext cx="509016" cy="481584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639055" y="4870703"/>
          <a:ext cx="3567428" cy="48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1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spc="-10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0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648327" y="1614373"/>
            <a:ext cx="4239260" cy="4264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9700" algn="ctr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=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[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7,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2,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18,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3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]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  <a:tabLst>
                <a:tab pos="2261870" algn="l"/>
              </a:tabLst>
            </a:pPr>
            <a:r>
              <a:rPr sz="2400" dirty="0">
                <a:latin typeface="Arial"/>
                <a:cs typeface="Arial"/>
              </a:rPr>
              <a:t>memory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layout:	lists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Arial"/>
              <a:cs typeface="Arial"/>
            </a:endParaRPr>
          </a:p>
          <a:p>
            <a:pPr marL="2132965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non-contiguous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261870" algn="l"/>
              </a:tabLst>
            </a:pPr>
            <a:r>
              <a:rPr sz="2400" dirty="0">
                <a:latin typeface="Arial"/>
                <a:cs typeface="Arial"/>
              </a:rPr>
              <a:t>memory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layout:	</a:t>
            </a:r>
            <a:r>
              <a:rPr sz="2400" spc="-10" dirty="0">
                <a:latin typeface="Arial"/>
                <a:cs typeface="Arial"/>
              </a:rPr>
              <a:t>arrays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Arial"/>
              <a:cs typeface="Arial"/>
            </a:endParaRPr>
          </a:p>
          <a:p>
            <a:pPr marL="238125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contiguous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357" y="444754"/>
            <a:ext cx="32207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5" dirty="0"/>
              <a:t>Vectorization?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0" y="6163055"/>
            <a:ext cx="2307336" cy="4602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81217" y="1686305"/>
            <a:ext cx="328485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Modern </a:t>
            </a:r>
            <a:r>
              <a:rPr sz="1800" dirty="0">
                <a:latin typeface="Arial"/>
                <a:cs typeface="Arial"/>
              </a:rPr>
              <a:t>processors can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arithmetic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operations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multiple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concurrently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Think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“data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parallelism”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Compiler-enabled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010" y="4530344"/>
            <a:ext cx="656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SI</a:t>
            </a:r>
            <a:r>
              <a:rPr sz="1800" spc="-3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D: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6191" y="4603026"/>
            <a:ext cx="186690" cy="231775"/>
            <a:chOff x="1536191" y="4603026"/>
            <a:chExt cx="186690" cy="231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219" y="4603026"/>
              <a:ext cx="150622" cy="1906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6191" y="4785303"/>
              <a:ext cx="186677" cy="494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115311" y="4471415"/>
            <a:ext cx="372745" cy="513080"/>
            <a:chOff x="2115311" y="4471415"/>
            <a:chExt cx="372745" cy="5130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5311" y="4471415"/>
              <a:ext cx="372618" cy="5128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2471" y="4785302"/>
              <a:ext cx="98298" cy="494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291840" y="4471415"/>
            <a:ext cx="494665" cy="513080"/>
            <a:chOff x="3291840" y="4471415"/>
            <a:chExt cx="494665" cy="51308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1840" y="4471415"/>
              <a:ext cx="494550" cy="5128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9000" y="4785302"/>
              <a:ext cx="220230" cy="494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142232" y="4471415"/>
            <a:ext cx="473709" cy="513080"/>
            <a:chOff x="4142232" y="4471415"/>
            <a:chExt cx="473709" cy="51308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2232" y="4471415"/>
              <a:ext cx="473201" cy="5128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9392" y="4785302"/>
              <a:ext cx="198882" cy="494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532382" y="4424110"/>
            <a:ext cx="6907530" cy="106172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ingle-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nstruction,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ultiple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ata</a:t>
            </a:r>
            <a:endParaRPr sz="18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latin typeface="Arial"/>
                <a:cs typeface="Arial"/>
              </a:rPr>
              <a:t>--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single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(e.g.,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multiply)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concurrently,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single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core 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multiple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pieces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(e.g.,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 elements)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0539" y="1473758"/>
            <a:ext cx="5275048" cy="22305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872" y="1129995"/>
            <a:ext cx="6269355" cy="113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0" dirty="0"/>
              <a:t>The</a:t>
            </a:r>
            <a:r>
              <a:rPr sz="4400" spc="-225" dirty="0"/>
              <a:t> </a:t>
            </a:r>
            <a:r>
              <a:rPr sz="4400" spc="-75" dirty="0"/>
              <a:t>Big</a:t>
            </a:r>
            <a:r>
              <a:rPr sz="4400" spc="-200" dirty="0"/>
              <a:t> </a:t>
            </a:r>
            <a:r>
              <a:rPr sz="4400" spc="-85" dirty="0"/>
              <a:t>Picture</a:t>
            </a:r>
            <a:endParaRPr sz="4400"/>
          </a:p>
          <a:p>
            <a:pPr marL="225425">
              <a:lnSpc>
                <a:spcPct val="100000"/>
              </a:lnSpc>
              <a:spcBef>
                <a:spcPts val="90"/>
              </a:spcBef>
            </a:pPr>
            <a:r>
              <a:rPr sz="2800" spc="-95" dirty="0"/>
              <a:t>…i</a:t>
            </a:r>
            <a:r>
              <a:rPr sz="2800" dirty="0"/>
              <a:t>f</a:t>
            </a:r>
            <a:r>
              <a:rPr sz="2800" spc="-65" dirty="0"/>
              <a:t> </a:t>
            </a:r>
            <a:r>
              <a:rPr sz="2800" spc="-155" dirty="0"/>
              <a:t>y</a:t>
            </a:r>
            <a:r>
              <a:rPr sz="2800" spc="-95" dirty="0"/>
              <a:t>o</a:t>
            </a:r>
            <a:r>
              <a:rPr sz="2800" spc="5" dirty="0"/>
              <a:t>u</a:t>
            </a:r>
            <a:r>
              <a:rPr sz="2800" spc="-215" dirty="0"/>
              <a:t> </a:t>
            </a:r>
            <a:r>
              <a:rPr sz="2800" spc="-50" dirty="0"/>
              <a:t>r</a:t>
            </a:r>
            <a:r>
              <a:rPr sz="2800" spc="-95" dirty="0"/>
              <a:t>ememb</a:t>
            </a:r>
            <a:r>
              <a:rPr sz="2800" spc="-120" dirty="0"/>
              <a:t>e</a:t>
            </a:r>
            <a:r>
              <a:rPr sz="2800" dirty="0"/>
              <a:t>r</a:t>
            </a:r>
            <a:r>
              <a:rPr sz="2800" spc="-285" dirty="0"/>
              <a:t> </a:t>
            </a:r>
            <a:r>
              <a:rPr sz="2800" spc="-95" dirty="0"/>
              <a:t>not</a:t>
            </a:r>
            <a:r>
              <a:rPr sz="2800" spc="-100" dirty="0"/>
              <a:t>hin</a:t>
            </a:r>
            <a:r>
              <a:rPr sz="2800" spc="5" dirty="0"/>
              <a:t>g</a:t>
            </a:r>
            <a:r>
              <a:rPr sz="2800" spc="-265" dirty="0"/>
              <a:t> </a:t>
            </a:r>
            <a:r>
              <a:rPr sz="2800" spc="-100" dirty="0"/>
              <a:t>el</a:t>
            </a:r>
            <a:r>
              <a:rPr sz="2800" spc="-110" dirty="0"/>
              <a:t>s</a:t>
            </a:r>
            <a:r>
              <a:rPr sz="2800" spc="-95" dirty="0"/>
              <a:t>e</a:t>
            </a:r>
            <a:r>
              <a:rPr sz="2800" spc="5" dirty="0"/>
              <a:t>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79829" y="2722626"/>
            <a:ext cx="5891530" cy="17824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Arial"/>
                <a:cs typeface="Arial"/>
              </a:rPr>
              <a:t>Whenever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Possible:</a:t>
            </a:r>
            <a:endParaRPr sz="2400">
              <a:latin typeface="Arial"/>
              <a:cs typeface="Arial"/>
            </a:endParaRPr>
          </a:p>
          <a:p>
            <a:pPr marL="357505" indent="-344805">
              <a:lnSpc>
                <a:spcPct val="100000"/>
              </a:lnSpc>
              <a:spcBef>
                <a:spcPts val="580"/>
              </a:spcBef>
              <a:buClr>
                <a:srgbClr val="5B9BD4"/>
              </a:buClr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Use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NumPy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arrays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instead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lists</a:t>
            </a:r>
            <a:endParaRPr sz="2400">
              <a:latin typeface="Arial"/>
              <a:cs typeface="Arial"/>
            </a:endParaRPr>
          </a:p>
          <a:p>
            <a:pPr marL="357505" indent="-344805">
              <a:lnSpc>
                <a:spcPct val="100000"/>
              </a:lnSpc>
              <a:spcBef>
                <a:spcPts val="575"/>
              </a:spcBef>
              <a:buClr>
                <a:srgbClr val="5B9BD4"/>
              </a:buClr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Use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in-place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357505" indent="-344805">
              <a:lnSpc>
                <a:spcPct val="100000"/>
              </a:lnSpc>
              <a:spcBef>
                <a:spcPts val="580"/>
              </a:spcBef>
              <a:buClr>
                <a:srgbClr val="5B9BD4"/>
              </a:buClr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Use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syntax</a:t>
            </a:r>
            <a:r>
              <a:rPr sz="2400" dirty="0">
                <a:latin typeface="Arial"/>
                <a:cs typeface="Arial"/>
              </a:rPr>
              <a:t> instead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explicit</a:t>
            </a:r>
            <a:r>
              <a:rPr sz="2400" dirty="0">
                <a:latin typeface="Arial"/>
                <a:cs typeface="Arial"/>
              </a:rPr>
              <a:t> loops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5272" y="2974848"/>
            <a:ext cx="4181475" cy="1880235"/>
            <a:chOff x="1795272" y="2974848"/>
            <a:chExt cx="4181475" cy="18802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5556" y="3003798"/>
              <a:ext cx="4130817" cy="18509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5272" y="2974848"/>
              <a:ext cx="2390394" cy="16832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68424" y="3026664"/>
              <a:ext cx="4032885" cy="1752600"/>
            </a:xfrm>
            <a:custGeom>
              <a:avLst/>
              <a:gdLst/>
              <a:ahLst/>
              <a:cxnLst/>
              <a:rect l="l" t="t" r="r" b="b"/>
              <a:pathLst>
                <a:path w="4032885" h="1752600">
                  <a:moveTo>
                    <a:pt x="4032504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4032504" y="1752600"/>
                  </a:lnTo>
                  <a:lnTo>
                    <a:pt x="40325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68424" y="3026664"/>
              <a:ext cx="4032885" cy="1752600"/>
            </a:xfrm>
            <a:custGeom>
              <a:avLst/>
              <a:gdLst/>
              <a:ahLst/>
              <a:cxnLst/>
              <a:rect l="l" t="t" r="r" b="b"/>
              <a:pathLst>
                <a:path w="4032885" h="1752600">
                  <a:moveTo>
                    <a:pt x="0" y="1752600"/>
                  </a:moveTo>
                  <a:lnTo>
                    <a:pt x="4032504" y="1752600"/>
                  </a:lnTo>
                  <a:lnTo>
                    <a:pt x="4032504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1828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47417" y="3053588"/>
            <a:ext cx="14141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import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numpy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7417" y="4151121"/>
            <a:ext cx="203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import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numpy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np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6854" y="479247"/>
            <a:ext cx="77844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Getting</a:t>
            </a:r>
            <a:r>
              <a:rPr sz="4000" spc="-50" dirty="0"/>
              <a:t> </a:t>
            </a:r>
            <a:r>
              <a:rPr sz="4000" spc="25" dirty="0"/>
              <a:t>started</a:t>
            </a:r>
            <a:r>
              <a:rPr sz="4000" spc="-10" dirty="0"/>
              <a:t> </a:t>
            </a:r>
            <a:r>
              <a:rPr sz="4000" spc="5" dirty="0"/>
              <a:t>with</a:t>
            </a:r>
            <a:r>
              <a:rPr sz="4000" spc="-50" dirty="0"/>
              <a:t> </a:t>
            </a:r>
            <a:r>
              <a:rPr sz="4000" dirty="0"/>
              <a:t>NumPy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536854" y="1506161"/>
            <a:ext cx="4290695" cy="83121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Open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initialization.py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12A35"/>
                </a:solidFill>
                <a:latin typeface="Arial"/>
                <a:cs typeface="Arial"/>
              </a:rPr>
              <a:t>Must</a:t>
            </a:r>
            <a:r>
              <a:rPr sz="2000" spc="-2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12A35"/>
                </a:solidFill>
                <a:latin typeface="Arial"/>
                <a:cs typeface="Arial"/>
              </a:rPr>
              <a:t>import</a:t>
            </a:r>
            <a:r>
              <a:rPr sz="2000" spc="-45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12A35"/>
                </a:solidFill>
                <a:latin typeface="Arial"/>
                <a:cs typeface="Arial"/>
              </a:rPr>
              <a:t>the</a:t>
            </a:r>
            <a:r>
              <a:rPr sz="2000" spc="5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12A35"/>
                </a:solidFill>
                <a:latin typeface="Arial"/>
                <a:cs typeface="Arial"/>
              </a:rPr>
              <a:t>NumPy</a:t>
            </a:r>
            <a:r>
              <a:rPr sz="2000" spc="-4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12A35"/>
                </a:solidFill>
                <a:latin typeface="Arial"/>
                <a:cs typeface="Arial"/>
              </a:rPr>
              <a:t>module</a:t>
            </a:r>
            <a:r>
              <a:rPr sz="2000" spc="-5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12A35"/>
                </a:solidFill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0287" y="2606039"/>
            <a:ext cx="2902585" cy="586105"/>
            <a:chOff x="780287" y="2606039"/>
            <a:chExt cx="2902585" cy="58610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007" y="2627388"/>
              <a:ext cx="2814066" cy="47928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287" y="2606039"/>
              <a:ext cx="2902458" cy="58597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53439" y="2654807"/>
            <a:ext cx="2707005" cy="37211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800" i="1" spc="-5" dirty="0">
                <a:solidFill>
                  <a:srgbClr val="212A35"/>
                </a:solidFill>
                <a:latin typeface="Arial"/>
                <a:cs typeface="Arial"/>
              </a:rPr>
              <a:t>Common</a:t>
            </a:r>
            <a:r>
              <a:rPr sz="1800" i="1" spc="-2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12A35"/>
                </a:solidFill>
                <a:latin typeface="Arial"/>
                <a:cs typeface="Arial"/>
              </a:rPr>
              <a:t>import</a:t>
            </a:r>
            <a:r>
              <a:rPr sz="1800" i="1" spc="-4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12A35"/>
                </a:solidFill>
                <a:latin typeface="Arial"/>
                <a:cs typeface="Arial"/>
              </a:rPr>
              <a:t>patterns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45864" y="4062984"/>
            <a:ext cx="2201545" cy="586105"/>
            <a:chOff x="4245864" y="4062984"/>
            <a:chExt cx="2201545" cy="58610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4632" y="4084307"/>
              <a:ext cx="2152650" cy="4762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5864" y="4062984"/>
              <a:ext cx="2018538" cy="58597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322064" y="4111752"/>
            <a:ext cx="2045335" cy="36893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i="1" spc="-5" dirty="0">
                <a:solidFill>
                  <a:srgbClr val="212A35"/>
                </a:solidFill>
                <a:latin typeface="Arial"/>
                <a:cs typeface="Arial"/>
              </a:rPr>
              <a:t>We</a:t>
            </a:r>
            <a:r>
              <a:rPr sz="1800" i="1" spc="-5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12A35"/>
                </a:solidFill>
                <a:latin typeface="Arial"/>
                <a:cs typeface="Arial"/>
              </a:rPr>
              <a:t>use</a:t>
            </a:r>
            <a:r>
              <a:rPr sz="1800" i="1" spc="-25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12A35"/>
                </a:solidFill>
                <a:latin typeface="Arial"/>
                <a:cs typeface="Arial"/>
              </a:rPr>
              <a:t>this</a:t>
            </a:r>
            <a:r>
              <a:rPr sz="1800" i="1" spc="-5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12A35"/>
                </a:solidFill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2678" y="5232247"/>
            <a:ext cx="547624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000" u="sng" dirty="0">
                <a:solidFill>
                  <a:srgbClr val="212A35"/>
                </a:solidFill>
                <a:uFill>
                  <a:solidFill>
                    <a:srgbClr val="212A35"/>
                  </a:solidFill>
                </a:uFill>
                <a:latin typeface="Arial"/>
                <a:cs typeface="Arial"/>
              </a:rPr>
              <a:t>NumPy </a:t>
            </a:r>
            <a:r>
              <a:rPr sz="2000" u="sng" spc="-5" dirty="0">
                <a:solidFill>
                  <a:srgbClr val="212A35"/>
                </a:solidFill>
                <a:uFill>
                  <a:solidFill>
                    <a:srgbClr val="212A35"/>
                  </a:solidFill>
                </a:uFill>
                <a:latin typeface="Arial"/>
                <a:cs typeface="Arial"/>
              </a:rPr>
              <a:t>Documentation: </a:t>
            </a:r>
            <a:r>
              <a:rPr sz="200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81818"/>
                </a:solidFill>
                <a:latin typeface="Arial"/>
                <a:cs typeface="Arial"/>
              </a:rPr>
              <a:t>https://docs.scipy.org/doc/numpy/user/index.html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854" y="352755"/>
            <a:ext cx="65728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NumPy</a:t>
            </a:r>
            <a:r>
              <a:rPr spc="-15" dirty="0"/>
              <a:t> </a:t>
            </a:r>
            <a:r>
              <a:rPr spc="45" dirty="0"/>
              <a:t>Array</a:t>
            </a:r>
            <a:r>
              <a:rPr spc="-40" dirty="0"/>
              <a:t> </a:t>
            </a:r>
            <a:r>
              <a:rPr spc="-10" dirty="0"/>
              <a:t>Initialization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4527" y="1182624"/>
            <a:ext cx="7217409" cy="1113790"/>
            <a:chOff x="414527" y="1182624"/>
            <a:chExt cx="7217409" cy="1113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35" y="1238961"/>
              <a:ext cx="7120898" cy="10067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527" y="1182624"/>
              <a:ext cx="7139178" cy="111328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3400" y="1261872"/>
            <a:ext cx="7023100" cy="908685"/>
          </a:xfrm>
          <a:prstGeom prst="rect">
            <a:avLst/>
          </a:prstGeom>
          <a:solidFill>
            <a:srgbClr val="FFFFFF"/>
          </a:solidFill>
          <a:ln w="18288">
            <a:solidFill>
              <a:srgbClr val="001F5F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Arial"/>
                <a:cs typeface="Arial"/>
              </a:rPr>
              <a:t>import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numpy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np</a:t>
            </a:r>
            <a:endParaRPr sz="2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my_array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np.</a:t>
            </a:r>
            <a:r>
              <a:rPr sz="2400" i="1" dirty="0">
                <a:latin typeface="Arial"/>
                <a:cs typeface="Arial"/>
              </a:rPr>
              <a:t>init_type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(dims,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dtype=‘data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type’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854" y="2316607"/>
            <a:ext cx="586930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my_array</a:t>
            </a:r>
            <a:r>
              <a:rPr sz="1800" b="1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ndarray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(N-dimensional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array)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79500" algn="l"/>
                <a:tab pos="1271905" algn="l"/>
              </a:tabLst>
            </a:pP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init_type	</a:t>
            </a:r>
            <a:r>
              <a:rPr sz="1800" dirty="0">
                <a:latin typeface="Arial"/>
                <a:cs typeface="Arial"/>
              </a:rPr>
              <a:t>:	initialization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zeros</a:t>
            </a:r>
            <a:r>
              <a:rPr sz="1800" b="1" spc="4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initialize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with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zero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empty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4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initialize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dims</a:t>
            </a:r>
            <a:r>
              <a:rPr sz="1800" b="1" spc="4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	tuple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indicating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dimensions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  <a:p>
            <a:pPr marR="179705" algn="ctr">
              <a:lnSpc>
                <a:spcPct val="100000"/>
              </a:lnSpc>
              <a:tabLst>
                <a:tab pos="1295400" algn="l"/>
                <a:tab pos="2338070" algn="l"/>
              </a:tabLst>
            </a:pPr>
            <a:r>
              <a:rPr sz="1800" dirty="0">
                <a:latin typeface="Arial"/>
                <a:cs typeface="Arial"/>
              </a:rPr>
              <a:t>e.g.,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(10)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	</a:t>
            </a:r>
            <a:r>
              <a:rPr sz="1800" spc="-5" dirty="0">
                <a:latin typeface="Arial"/>
                <a:cs typeface="Arial"/>
              </a:rPr>
              <a:t>(10</a:t>
            </a:r>
            <a:r>
              <a:rPr sz="1800" dirty="0">
                <a:latin typeface="Arial"/>
                <a:cs typeface="Arial"/>
              </a:rPr>
              <a:t> 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2)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	</a:t>
            </a:r>
            <a:r>
              <a:rPr sz="1800" spc="-5" dirty="0">
                <a:latin typeface="Arial"/>
                <a:cs typeface="Arial"/>
              </a:rPr>
              <a:t>(2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,10)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854" y="4786376"/>
            <a:ext cx="76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1F5F"/>
                </a:solidFill>
                <a:latin typeface="Arial"/>
                <a:cs typeface="Arial"/>
              </a:rPr>
              <a:t>dtype</a:t>
            </a:r>
            <a:r>
              <a:rPr sz="1800" b="1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1610" y="4786376"/>
            <a:ext cx="6007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string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describing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numeric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e.g.,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‘int16’,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‘int32’,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‘float16’,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‘float32’,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‘float64’,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‘complex64’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854" y="5817209"/>
            <a:ext cx="50450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" dirty="0">
                <a:solidFill>
                  <a:srgbClr val="001F5F"/>
                </a:solidFill>
                <a:latin typeface="Arial"/>
                <a:cs typeface="Arial"/>
              </a:rPr>
              <a:t>https://docs.scipy.org/doc/numpy/user/basics.types.html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854" y="479247"/>
            <a:ext cx="83623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Initializing</a:t>
            </a:r>
            <a:r>
              <a:rPr sz="4000" spc="-80" dirty="0"/>
              <a:t> </a:t>
            </a:r>
            <a:r>
              <a:rPr sz="4000" spc="40" dirty="0"/>
              <a:t>Arrays</a:t>
            </a:r>
            <a:r>
              <a:rPr sz="4000" spc="-55" dirty="0"/>
              <a:t> </a:t>
            </a:r>
            <a:r>
              <a:rPr sz="4000" spc="5" dirty="0"/>
              <a:t>with</a:t>
            </a:r>
            <a:r>
              <a:rPr sz="4000" spc="-45" dirty="0"/>
              <a:t> </a:t>
            </a:r>
            <a:r>
              <a:rPr sz="4000" spc="-25" dirty="0"/>
              <a:t>Values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22504" y="1510274"/>
            <a:ext cx="7976234" cy="1182370"/>
            <a:chOff x="222504" y="1510274"/>
            <a:chExt cx="7976234" cy="1182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512" y="1510274"/>
              <a:ext cx="7879849" cy="11285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504" y="1578864"/>
              <a:ext cx="5886450" cy="11132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1376" y="1533144"/>
              <a:ext cx="7781925" cy="1030605"/>
            </a:xfrm>
            <a:custGeom>
              <a:avLst/>
              <a:gdLst/>
              <a:ahLst/>
              <a:cxnLst/>
              <a:rect l="l" t="t" r="r" b="b"/>
              <a:pathLst>
                <a:path w="7781925" h="1030605">
                  <a:moveTo>
                    <a:pt x="7781544" y="0"/>
                  </a:moveTo>
                  <a:lnTo>
                    <a:pt x="0" y="0"/>
                  </a:lnTo>
                  <a:lnTo>
                    <a:pt x="0" y="1030224"/>
                  </a:lnTo>
                  <a:lnTo>
                    <a:pt x="7781544" y="1030224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376" y="1533144"/>
              <a:ext cx="7781925" cy="1030605"/>
            </a:xfrm>
            <a:custGeom>
              <a:avLst/>
              <a:gdLst/>
              <a:ahLst/>
              <a:cxnLst/>
              <a:rect l="l" t="t" r="r" b="b"/>
              <a:pathLst>
                <a:path w="7781925" h="1030605">
                  <a:moveTo>
                    <a:pt x="0" y="1030224"/>
                  </a:moveTo>
                  <a:lnTo>
                    <a:pt x="7781544" y="1030224"/>
                  </a:lnTo>
                  <a:lnTo>
                    <a:pt x="7781544" y="0"/>
                  </a:lnTo>
                  <a:lnTo>
                    <a:pt x="0" y="0"/>
                  </a:lnTo>
                  <a:lnTo>
                    <a:pt x="0" y="1030224"/>
                  </a:lnTo>
                  <a:close/>
                </a:path>
              </a:pathLst>
            </a:custGeom>
            <a:ln w="18288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9811" y="1679905"/>
            <a:ext cx="54419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list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my_array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np.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array</a:t>
            </a:r>
            <a:r>
              <a:rPr sz="24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(list,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dtype=‘int32’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2504" y="3224783"/>
            <a:ext cx="8921750" cy="1153160"/>
            <a:chOff x="222504" y="3224783"/>
            <a:chExt cx="8921750" cy="11531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510" y="3561521"/>
              <a:ext cx="8742437" cy="7598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504" y="3630167"/>
              <a:ext cx="6864858" cy="74752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1376" y="3584447"/>
              <a:ext cx="8644255" cy="661670"/>
            </a:xfrm>
            <a:custGeom>
              <a:avLst/>
              <a:gdLst/>
              <a:ahLst/>
              <a:cxnLst/>
              <a:rect l="l" t="t" r="r" b="b"/>
              <a:pathLst>
                <a:path w="8644255" h="661670">
                  <a:moveTo>
                    <a:pt x="8644128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8644128" y="661415"/>
                  </a:lnTo>
                  <a:lnTo>
                    <a:pt x="86441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376" y="3584447"/>
              <a:ext cx="8644255" cy="661670"/>
            </a:xfrm>
            <a:custGeom>
              <a:avLst/>
              <a:gdLst/>
              <a:ahLst/>
              <a:cxnLst/>
              <a:rect l="l" t="t" r="r" b="b"/>
              <a:pathLst>
                <a:path w="8644255" h="661670">
                  <a:moveTo>
                    <a:pt x="0" y="661415"/>
                  </a:moveTo>
                  <a:lnTo>
                    <a:pt x="8644128" y="661415"/>
                  </a:lnTo>
                  <a:lnTo>
                    <a:pt x="8644128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18288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3511" y="3255263"/>
              <a:ext cx="6190487" cy="50977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2552" y="3224783"/>
              <a:ext cx="6182106" cy="6408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80943" y="3282695"/>
              <a:ext cx="6099175" cy="402590"/>
            </a:xfrm>
            <a:custGeom>
              <a:avLst/>
              <a:gdLst/>
              <a:ahLst/>
              <a:cxnLst/>
              <a:rect l="l" t="t" r="r" b="b"/>
              <a:pathLst>
                <a:path w="6099175" h="402589">
                  <a:moveTo>
                    <a:pt x="6099048" y="0"/>
                  </a:moveTo>
                  <a:lnTo>
                    <a:pt x="0" y="0"/>
                  </a:lnTo>
                  <a:lnTo>
                    <a:pt x="0" y="402335"/>
                  </a:lnTo>
                  <a:lnTo>
                    <a:pt x="6099048" y="402335"/>
                  </a:lnTo>
                  <a:lnTo>
                    <a:pt x="609904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032247" y="1274063"/>
            <a:ext cx="3768090" cy="641350"/>
            <a:chOff x="5032247" y="1274063"/>
            <a:chExt cx="3768090" cy="64135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3207" y="1307604"/>
              <a:ext cx="3682745" cy="5067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2247" y="1274063"/>
              <a:ext cx="3768090" cy="64084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120640" y="1335024"/>
            <a:ext cx="3575685" cy="3994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5"/>
              </a:spcBef>
            </a:pPr>
            <a:r>
              <a:rPr sz="2000" i="1" spc="-15" dirty="0">
                <a:solidFill>
                  <a:srgbClr val="212A35"/>
                </a:solidFill>
                <a:latin typeface="Arial"/>
                <a:cs typeface="Arial"/>
              </a:rPr>
              <a:t>Initialize</a:t>
            </a:r>
            <a:r>
              <a:rPr sz="2000" i="1" spc="85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212A35"/>
                </a:solidFill>
                <a:latin typeface="Arial"/>
                <a:cs typeface="Arial"/>
              </a:rPr>
              <a:t>using</a:t>
            </a:r>
            <a:r>
              <a:rPr sz="2000" i="1" spc="35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212A35"/>
                </a:solidFill>
                <a:latin typeface="Arial"/>
                <a:cs typeface="Arial"/>
              </a:rPr>
              <a:t>values</a:t>
            </a:r>
            <a:r>
              <a:rPr sz="2000" i="1" spc="25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212A35"/>
                </a:solidFill>
                <a:latin typeface="Arial"/>
                <a:cs typeface="Arial"/>
              </a:rPr>
              <a:t>from</a:t>
            </a:r>
            <a:r>
              <a:rPr sz="2000" i="1" spc="-10" dirty="0">
                <a:solidFill>
                  <a:srgbClr val="212A35"/>
                </a:solidFill>
                <a:latin typeface="Arial"/>
                <a:cs typeface="Arial"/>
              </a:rPr>
              <a:t> list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22504" y="4645152"/>
            <a:ext cx="8921750" cy="1229360"/>
            <a:chOff x="222504" y="4645152"/>
            <a:chExt cx="8921750" cy="122936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8510" y="5058142"/>
              <a:ext cx="8742437" cy="7627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2504" y="5126736"/>
              <a:ext cx="7422642" cy="74752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1376" y="5081016"/>
              <a:ext cx="8644255" cy="664845"/>
            </a:xfrm>
            <a:custGeom>
              <a:avLst/>
              <a:gdLst/>
              <a:ahLst/>
              <a:cxnLst/>
              <a:rect l="l" t="t" r="r" b="b"/>
              <a:pathLst>
                <a:path w="8644255" h="664845">
                  <a:moveTo>
                    <a:pt x="8644128" y="0"/>
                  </a:moveTo>
                  <a:lnTo>
                    <a:pt x="0" y="0"/>
                  </a:lnTo>
                  <a:lnTo>
                    <a:pt x="0" y="664463"/>
                  </a:lnTo>
                  <a:lnTo>
                    <a:pt x="8644128" y="664463"/>
                  </a:lnTo>
                  <a:lnTo>
                    <a:pt x="86441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1376" y="5081016"/>
              <a:ext cx="8644255" cy="664845"/>
            </a:xfrm>
            <a:custGeom>
              <a:avLst/>
              <a:gdLst/>
              <a:ahLst/>
              <a:cxnLst/>
              <a:rect l="l" t="t" r="r" b="b"/>
              <a:pathLst>
                <a:path w="8644255" h="664845">
                  <a:moveTo>
                    <a:pt x="0" y="664463"/>
                  </a:moveTo>
                  <a:lnTo>
                    <a:pt x="8644128" y="664463"/>
                  </a:lnTo>
                  <a:lnTo>
                    <a:pt x="8644128" y="0"/>
                  </a:lnTo>
                  <a:lnTo>
                    <a:pt x="0" y="0"/>
                  </a:lnTo>
                  <a:lnTo>
                    <a:pt x="0" y="664463"/>
                  </a:lnTo>
                  <a:close/>
                </a:path>
              </a:pathLst>
            </a:custGeom>
            <a:ln w="18288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11880" y="4675632"/>
              <a:ext cx="5532119" cy="509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50919" y="4645152"/>
              <a:ext cx="5593079" cy="6408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639312" y="4703064"/>
              <a:ext cx="5443855" cy="402590"/>
            </a:xfrm>
            <a:custGeom>
              <a:avLst/>
              <a:gdLst/>
              <a:ahLst/>
              <a:cxnLst/>
              <a:rect l="l" t="t" r="r" b="b"/>
              <a:pathLst>
                <a:path w="5443855" h="402589">
                  <a:moveTo>
                    <a:pt x="5443728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5443728" y="402336"/>
                  </a:lnTo>
                  <a:lnTo>
                    <a:pt x="544372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9811" y="3214865"/>
            <a:ext cx="8533130" cy="240728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654935">
              <a:lnSpc>
                <a:spcPct val="100000"/>
              </a:lnSpc>
              <a:spcBef>
                <a:spcPts val="855"/>
              </a:spcBef>
            </a:pPr>
            <a:r>
              <a:rPr sz="2000" i="1" spc="-15" dirty="0">
                <a:solidFill>
                  <a:srgbClr val="212A35"/>
                </a:solidFill>
                <a:latin typeface="Arial"/>
                <a:cs typeface="Arial"/>
              </a:rPr>
              <a:t>Initialize</a:t>
            </a:r>
            <a:r>
              <a:rPr sz="2000" i="1" spc="85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212A35"/>
                </a:solidFill>
                <a:latin typeface="Arial"/>
                <a:cs typeface="Arial"/>
              </a:rPr>
              <a:t>using</a:t>
            </a:r>
            <a:r>
              <a:rPr sz="2000" i="1" spc="4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212A35"/>
                </a:solidFill>
                <a:latin typeface="Arial"/>
                <a:cs typeface="Arial"/>
              </a:rPr>
              <a:t>values</a:t>
            </a:r>
            <a:r>
              <a:rPr sz="2000" i="1" spc="55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212A35"/>
                </a:solidFill>
                <a:latin typeface="Arial"/>
                <a:cs typeface="Arial"/>
              </a:rPr>
              <a:t>in</a:t>
            </a:r>
            <a:r>
              <a:rPr sz="2000" i="1" spc="15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212A35"/>
                </a:solidFill>
                <a:latin typeface="Arial"/>
                <a:cs typeface="Arial"/>
              </a:rPr>
              <a:t>[a,b)</a:t>
            </a:r>
            <a:r>
              <a:rPr sz="2000" i="1" spc="5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212A35"/>
                </a:solidFill>
                <a:latin typeface="Arial"/>
                <a:cs typeface="Arial"/>
              </a:rPr>
              <a:t>with</a:t>
            </a:r>
            <a:r>
              <a:rPr sz="2000" i="1" spc="15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212A35"/>
                </a:solidFill>
                <a:latin typeface="Arial"/>
                <a:cs typeface="Arial"/>
              </a:rPr>
              <a:t>integer</a:t>
            </a:r>
            <a:r>
              <a:rPr sz="2000" i="1" spc="5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212A35"/>
                </a:solidFill>
                <a:latin typeface="Arial"/>
                <a:cs typeface="Arial"/>
              </a:rPr>
              <a:t>spacing</a:t>
            </a:r>
            <a:r>
              <a:rPr sz="2000" i="1" spc="15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212A3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400" spc="-5" dirty="0">
                <a:latin typeface="Arial"/>
                <a:cs typeface="Arial"/>
              </a:rPr>
              <a:t>my_array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np.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arange</a:t>
            </a:r>
            <a:r>
              <a:rPr sz="24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(a,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dtype=‘float64’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312160">
              <a:lnSpc>
                <a:spcPct val="100000"/>
              </a:lnSpc>
              <a:spcBef>
                <a:spcPts val="1885"/>
              </a:spcBef>
            </a:pPr>
            <a:r>
              <a:rPr sz="2000" i="1" spc="-15" dirty="0">
                <a:solidFill>
                  <a:srgbClr val="212A35"/>
                </a:solidFill>
                <a:latin typeface="Arial"/>
                <a:cs typeface="Arial"/>
              </a:rPr>
              <a:t>Initialize</a:t>
            </a:r>
            <a:r>
              <a:rPr sz="2000" i="1" spc="8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212A35"/>
                </a:solidFill>
                <a:latin typeface="Arial"/>
                <a:cs typeface="Arial"/>
              </a:rPr>
              <a:t>using</a:t>
            </a:r>
            <a:r>
              <a:rPr sz="2000" i="1" spc="4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212A35"/>
                </a:solidFill>
                <a:latin typeface="Arial"/>
                <a:cs typeface="Arial"/>
              </a:rPr>
              <a:t>n </a:t>
            </a:r>
            <a:r>
              <a:rPr sz="2000" i="1" spc="-10" dirty="0">
                <a:solidFill>
                  <a:srgbClr val="212A35"/>
                </a:solidFill>
                <a:latin typeface="Arial"/>
                <a:cs typeface="Arial"/>
              </a:rPr>
              <a:t>evenly</a:t>
            </a:r>
            <a:r>
              <a:rPr sz="2000" i="1" spc="45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212A35"/>
                </a:solidFill>
                <a:latin typeface="Arial"/>
                <a:cs typeface="Arial"/>
              </a:rPr>
              <a:t>spaced</a:t>
            </a:r>
            <a:r>
              <a:rPr sz="2000" i="1" spc="2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212A35"/>
                </a:solidFill>
                <a:latin typeface="Arial"/>
                <a:cs typeface="Arial"/>
              </a:rPr>
              <a:t>values</a:t>
            </a:r>
            <a:r>
              <a:rPr sz="2000" i="1" spc="4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212A35"/>
                </a:solidFill>
                <a:latin typeface="Arial"/>
                <a:cs typeface="Arial"/>
              </a:rPr>
              <a:t>in</a:t>
            </a:r>
            <a:r>
              <a:rPr sz="2000" i="1" spc="1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212A35"/>
                </a:solidFill>
                <a:latin typeface="Arial"/>
                <a:cs typeface="Arial"/>
              </a:rPr>
              <a:t>[a,</a:t>
            </a:r>
            <a:r>
              <a:rPr sz="2000" i="1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212A35"/>
                </a:solidFill>
                <a:latin typeface="Arial"/>
                <a:cs typeface="Arial"/>
              </a:rPr>
              <a:t>b]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400" spc="-5" dirty="0">
                <a:latin typeface="Arial"/>
                <a:cs typeface="Arial"/>
              </a:rPr>
              <a:t>my_array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np.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linspace</a:t>
            </a:r>
            <a:r>
              <a:rPr sz="24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(a,</a:t>
            </a:r>
            <a:r>
              <a:rPr sz="2400" spc="5" dirty="0">
                <a:latin typeface="Arial"/>
                <a:cs typeface="Arial"/>
              </a:rPr>
              <a:t> b,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n,</a:t>
            </a:r>
            <a:r>
              <a:rPr sz="2400" spc="-5" dirty="0">
                <a:latin typeface="Arial"/>
                <a:cs typeface="Arial"/>
              </a:rPr>
              <a:t> dtype=‘data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type’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Recall that:</vt:lpstr>
      <vt:lpstr>Compilation vs. Interpretation</vt:lpstr>
      <vt:lpstr>Python with Numpy</vt:lpstr>
      <vt:lpstr>Vectorization?</vt:lpstr>
      <vt:lpstr>The Big Picture …if you remember nothing else…</vt:lpstr>
      <vt:lpstr>Getting started with NumPy</vt:lpstr>
      <vt:lpstr>NumPy Array Initialization</vt:lpstr>
      <vt:lpstr>Initializing Arrays with Values</vt:lpstr>
      <vt:lpstr>Quick Exercises</vt:lpstr>
      <vt:lpstr>Simple Timing</vt:lpstr>
      <vt:lpstr>Advanced Timing</vt:lpstr>
      <vt:lpstr>Use Arrays Instead of Lists</vt:lpstr>
      <vt:lpstr>Avoid Loops When Possible</vt:lpstr>
      <vt:lpstr>Exercise</vt:lpstr>
      <vt:lpstr>In-Place Operations</vt:lpstr>
      <vt:lpstr>Array Ordering</vt:lpstr>
      <vt:lpstr>Array Ordering</vt:lpstr>
      <vt:lpstr>Array Ordering: Why Care?</vt:lpstr>
      <vt:lpstr>I/O with Numpy Arrays</vt:lpstr>
      <vt:lpstr>Recall: Binary</vt:lpstr>
      <vt:lpstr>Endianness</vt:lpstr>
      <vt:lpstr>Example: 16-bit 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Series Session 1: Hello World!</dc:title>
  <dc:creator>Windows User</dc:creator>
  <cp:revision>6</cp:revision>
  <dcterms:created xsi:type="dcterms:W3CDTF">2021-10-13T17:32:20Z</dcterms:created>
  <dcterms:modified xsi:type="dcterms:W3CDTF">2021-11-17T22:22:55Z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2021-10-13T00:00:00Z</vt:filetime>
  </property>
</Properties>
</file>