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6144" y="6231489"/>
            <a:ext cx="2231136" cy="3827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245352"/>
            <a:ext cx="2310384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828" y="1240663"/>
            <a:ext cx="6546342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756" y="2971546"/>
            <a:ext cx="6689725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port.hdfgroup.org/HDF5/doc/index.html" TargetMode="External"/><Relationship Id="rId3" Type="http://schemas.openxmlformats.org/officeDocument/2006/relationships/hyperlink" Target="http://www.h5py.org/" TargetMode="External"/><Relationship Id="rId4" Type="http://schemas.openxmlformats.org/officeDocument/2006/relationships/hyperlink" Target="https://cran.r-project.org/web/packages/hdf5r/index.html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algn="ctr" marL="8255" marR="5080">
              <a:lnSpc>
                <a:spcPct val="88900"/>
              </a:lnSpc>
              <a:spcBef>
                <a:spcPts val="820"/>
              </a:spcBef>
            </a:pPr>
            <a:r>
              <a:rPr dirty="0" spc="-5"/>
              <a:t>Python</a:t>
            </a:r>
            <a:r>
              <a:rPr dirty="0" spc="-80"/>
              <a:t> </a:t>
            </a:r>
            <a:r>
              <a:rPr dirty="0"/>
              <a:t>Workshop </a:t>
            </a:r>
            <a:r>
              <a:rPr dirty="0" spc="-1785"/>
              <a:t> </a:t>
            </a:r>
            <a:r>
              <a:rPr dirty="0" spc="-5"/>
              <a:t>Series Session 7: </a:t>
            </a:r>
            <a:r>
              <a:rPr dirty="0" spc="-1789"/>
              <a:t> </a:t>
            </a:r>
            <a:r>
              <a:rPr dirty="0" sz="4650" spc="-130" i="1">
                <a:latin typeface="Arial Black"/>
                <a:cs typeface="Arial Black"/>
              </a:rPr>
              <a:t>I/O</a:t>
            </a:r>
            <a:r>
              <a:rPr dirty="0" sz="4650" spc="-95" i="1">
                <a:latin typeface="Arial Black"/>
                <a:cs typeface="Arial Black"/>
              </a:rPr>
              <a:t> </a:t>
            </a:r>
            <a:r>
              <a:rPr dirty="0" sz="4650" spc="-150" i="1">
                <a:latin typeface="Arial Black"/>
                <a:cs typeface="Arial Black"/>
              </a:rPr>
              <a:t>with</a:t>
            </a:r>
            <a:r>
              <a:rPr dirty="0" sz="4650" spc="-110" i="1">
                <a:latin typeface="Arial Black"/>
                <a:cs typeface="Arial Black"/>
              </a:rPr>
              <a:t> </a:t>
            </a:r>
            <a:r>
              <a:rPr dirty="0" sz="4650" spc="-185" i="1">
                <a:latin typeface="Arial Black"/>
                <a:cs typeface="Arial Black"/>
              </a:rPr>
              <a:t>HDF5</a:t>
            </a:r>
            <a:endParaRPr sz="46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327" y="3750691"/>
            <a:ext cx="7762875" cy="1715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2220" marR="2369820" indent="194945">
              <a:lnSpc>
                <a:spcPct val="1246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Nick Featherstone 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Research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16305" algn="l"/>
              </a:tabLst>
            </a:pPr>
            <a:r>
              <a:rPr dirty="0" sz="2000">
                <a:latin typeface="Arial"/>
                <a:cs typeface="Arial"/>
              </a:rPr>
              <a:t>Slides:	</a:t>
            </a:r>
            <a:r>
              <a:rPr dirty="0" sz="2000" spc="-5">
                <a:latin typeface="Arial"/>
                <a:cs typeface="Arial"/>
              </a:rPr>
              <a:t>https://github.com/ResearchComputing/Python_Spring_2018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1032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Attributes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477721"/>
            <a:ext cx="7646670" cy="1396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59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Small,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named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pieces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directly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attached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595"/>
              </a:lnSpc>
            </a:pP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dataset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Basically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small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dictionary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scalar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or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NumPy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array </a:t>
            </a:r>
            <a:r>
              <a:rPr dirty="0" sz="2400" spc="-6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160901"/>
            <a:ext cx="7475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>
                <a:latin typeface="Arial"/>
                <a:cs typeface="Arial"/>
              </a:rPr>
              <a:t>Once </a:t>
            </a:r>
            <a:r>
              <a:rPr dirty="0" sz="2400" spc="-10">
                <a:latin typeface="Arial"/>
                <a:cs typeface="Arial"/>
              </a:rPr>
              <a:t>we’re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finished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describing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our data,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close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069" y="3086861"/>
            <a:ext cx="5468620" cy="739140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dirty="0" sz="2100" spc="-5">
                <a:latin typeface="Arial"/>
                <a:cs typeface="Arial"/>
              </a:rPr>
              <a:t>dset1.attrs[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‘month’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]=7</a:t>
            </a:r>
            <a:endParaRPr sz="21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dirty="0" sz="2100" spc="-5">
                <a:latin typeface="Arial"/>
                <a:cs typeface="Arial"/>
              </a:rPr>
              <a:t>dset1.attrs[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5">
                <a:latin typeface="Arial"/>
                <a:cs typeface="Arial"/>
              </a:rPr>
              <a:t>‘year’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]=2017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4712970"/>
            <a:ext cx="5547360" cy="416559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  <a:tabLst>
                <a:tab pos="1783714" algn="l"/>
              </a:tabLst>
            </a:pPr>
            <a:r>
              <a:rPr dirty="0" sz="2100">
                <a:latin typeface="Arial"/>
                <a:cs typeface="Arial"/>
              </a:rPr>
              <a:t>f.close()	</a:t>
            </a:r>
            <a:r>
              <a:rPr dirty="0" sz="2100" i="1">
                <a:solidFill>
                  <a:srgbClr val="6F2F9F"/>
                </a:solidFill>
                <a:latin typeface="Arial"/>
                <a:cs typeface="Arial"/>
              </a:rPr>
              <a:t>close</a:t>
            </a:r>
            <a:r>
              <a:rPr dirty="0" sz="2100" spc="-40" i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dirty="0" sz="2100" spc="-45" i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6F2F9F"/>
                </a:solidFill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4825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21839" algn="l"/>
              </a:tabLst>
            </a:pPr>
            <a:r>
              <a:rPr dirty="0" sz="4400" spc="-15"/>
              <a:t>h5py:	</a:t>
            </a:r>
            <a:r>
              <a:rPr dirty="0" sz="4400"/>
              <a:t>File</a:t>
            </a:r>
            <a:r>
              <a:rPr dirty="0" sz="4400" spc="-75"/>
              <a:t> </a:t>
            </a:r>
            <a:r>
              <a:rPr dirty="0" sz="4400" spc="30"/>
              <a:t>Inquiry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970" y="1552448"/>
            <a:ext cx="5839460" cy="12204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80" indent="-229235">
              <a:lnSpc>
                <a:spcPct val="90000"/>
              </a:lnSpc>
              <a:spcBef>
                <a:spcPts val="430"/>
              </a:spcBef>
              <a:buChar char="•"/>
              <a:tabLst>
                <a:tab pos="241935" algn="l"/>
              </a:tabLst>
            </a:pPr>
            <a:r>
              <a:rPr dirty="0" sz="2800" spc="-30">
                <a:latin typeface="Arial"/>
                <a:cs typeface="Arial"/>
              </a:rPr>
              <a:t>We </a:t>
            </a:r>
            <a:r>
              <a:rPr dirty="0" sz="2800" spc="-5">
                <a:latin typeface="Arial"/>
                <a:cs typeface="Arial"/>
              </a:rPr>
              <a:t>can examine a </a:t>
            </a:r>
            <a:r>
              <a:rPr dirty="0" sz="2800" spc="-10">
                <a:latin typeface="Arial"/>
                <a:cs typeface="Arial"/>
              </a:rPr>
              <a:t>file’s </a:t>
            </a:r>
            <a:r>
              <a:rPr dirty="0" sz="2800">
                <a:latin typeface="Arial"/>
                <a:cs typeface="Arial"/>
              </a:rPr>
              <a:t>contents </a:t>
            </a:r>
            <a:r>
              <a:rPr dirty="0" sz="2800" spc="-10">
                <a:latin typeface="Arial"/>
                <a:cs typeface="Arial"/>
              </a:rPr>
              <a:t>at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 command </a:t>
            </a:r>
            <a:r>
              <a:rPr dirty="0" sz="2800">
                <a:latin typeface="Arial"/>
                <a:cs typeface="Arial"/>
              </a:rPr>
              <a:t>line using h5dump </a:t>
            </a:r>
            <a:r>
              <a:rPr dirty="0" sz="2800" spc="-5">
                <a:latin typeface="Arial"/>
                <a:cs typeface="Arial"/>
              </a:rPr>
              <a:t>(a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tool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that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is part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5">
                <a:latin typeface="Arial"/>
                <a:cs typeface="Arial"/>
              </a:rPr>
              <a:t> HDF5)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1727" y="3020567"/>
            <a:ext cx="6433185" cy="666115"/>
            <a:chOff x="871727" y="3020567"/>
            <a:chExt cx="6433185" cy="666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07" y="3064815"/>
              <a:ext cx="6364224" cy="5135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27" y="3020567"/>
              <a:ext cx="6234684" cy="6659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6977" y="3082289"/>
            <a:ext cx="6256020" cy="41465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  <a:tabLst>
                <a:tab pos="3039745" algn="l"/>
              </a:tabLst>
            </a:pPr>
            <a:r>
              <a:rPr dirty="0" sz="2100" spc="-5">
                <a:latin typeface="Arial"/>
                <a:cs typeface="Arial"/>
              </a:rPr>
              <a:t>h5dump –n</a:t>
            </a:r>
            <a:r>
              <a:rPr dirty="0" sz="2100" spc="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test.hdf5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display</a:t>
            </a:r>
            <a:r>
              <a:rPr dirty="0" sz="21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table</a:t>
            </a:r>
            <a:r>
              <a:rPr dirty="0" sz="2100" spc="-1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1727" y="3720084"/>
            <a:ext cx="5645150" cy="668020"/>
            <a:chOff x="871727" y="3720084"/>
            <a:chExt cx="5645150" cy="6680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0305" y="3755187"/>
              <a:ext cx="5576320" cy="5241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727" y="3720084"/>
              <a:ext cx="5077968" cy="6675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66977" y="3781805"/>
            <a:ext cx="5468620" cy="416559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  <a:tabLst>
                <a:tab pos="3070225" algn="l"/>
              </a:tabLst>
            </a:pPr>
            <a:r>
              <a:rPr dirty="0" sz="2100" spc="-5">
                <a:latin typeface="Arial"/>
                <a:cs typeface="Arial"/>
              </a:rPr>
              <a:t>h5dump –B</a:t>
            </a:r>
            <a:r>
              <a:rPr dirty="0" sz="2100" spc="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test.hdf5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display</a:t>
            </a:r>
            <a:r>
              <a:rPr dirty="0" sz="2100" spc="-4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values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1727" y="4479035"/>
            <a:ext cx="6758940" cy="666115"/>
            <a:chOff x="871727" y="4479035"/>
            <a:chExt cx="6758940" cy="66611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303" y="4523283"/>
              <a:ext cx="6690368" cy="5135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727" y="4479035"/>
              <a:ext cx="6387084" cy="6659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66977" y="4540758"/>
            <a:ext cx="6582409" cy="41465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  <a:tabLst>
                <a:tab pos="3077845" algn="l"/>
              </a:tabLst>
            </a:pPr>
            <a:r>
              <a:rPr dirty="0" sz="2100" spc="-5">
                <a:latin typeface="Arial"/>
                <a:cs typeface="Arial"/>
              </a:rPr>
              <a:t>h5dump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-h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display</a:t>
            </a:r>
            <a:r>
              <a:rPr dirty="0" sz="2100" spc="-1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additional</a:t>
            </a:r>
            <a:r>
              <a:rPr dirty="0" sz="2100" spc="-1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options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0185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H5py:</a:t>
            </a:r>
            <a:r>
              <a:rPr dirty="0" sz="4400" spc="-60"/>
              <a:t> </a:t>
            </a:r>
            <a:r>
              <a:rPr dirty="0" sz="4400" spc="-15"/>
              <a:t>Reading</a:t>
            </a:r>
            <a:r>
              <a:rPr dirty="0" sz="4400" spc="-35"/>
              <a:t> </a:t>
            </a:r>
            <a:r>
              <a:rPr dirty="0" sz="4400" spc="-20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0163" y="1585086"/>
            <a:ext cx="646493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  <a:tab pos="1962150" algn="l"/>
              </a:tabLst>
            </a:pPr>
            <a:r>
              <a:rPr dirty="0" sz="2800" spc="-5">
                <a:latin typeface="Arial"/>
                <a:cs typeface="Arial"/>
              </a:rPr>
              <a:t>When </a:t>
            </a:r>
            <a:r>
              <a:rPr dirty="0" sz="2800">
                <a:latin typeface="Arial"/>
                <a:cs typeface="Arial"/>
              </a:rPr>
              <a:t>reading </a:t>
            </a: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file, </a:t>
            </a:r>
            <a:r>
              <a:rPr dirty="0" sz="2800" spc="-10">
                <a:latin typeface="Arial"/>
                <a:cs typeface="Arial"/>
              </a:rPr>
              <a:t>we </a:t>
            </a:r>
            <a:r>
              <a:rPr dirty="0" sz="2800">
                <a:latin typeface="Arial"/>
                <a:cs typeface="Arial"/>
              </a:rPr>
              <a:t>can access </a:t>
            </a:r>
            <a:r>
              <a:rPr dirty="0" sz="2800" spc="-5">
                <a:latin typeface="Arial"/>
                <a:cs typeface="Arial"/>
              </a:rPr>
              <a:t>our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datasets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by </a:t>
            </a:r>
            <a:r>
              <a:rPr dirty="0" sz="2800">
                <a:latin typeface="Arial"/>
                <a:cs typeface="Arial"/>
              </a:rPr>
              <a:t>treating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file object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as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 dictionary	</a:t>
            </a:r>
            <a:r>
              <a:rPr dirty="0" sz="2800" spc="-5">
                <a:latin typeface="Arial"/>
                <a:cs typeface="Arial"/>
              </a:rPr>
              <a:t>(</a:t>
            </a: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read_hdf5.py</a:t>
            </a:r>
            <a:r>
              <a:rPr dirty="0" sz="2800" spc="-5">
                <a:latin typeface="Arial"/>
                <a:cs typeface="Arial"/>
              </a:rPr>
              <a:t>):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5716" y="3159251"/>
            <a:ext cx="6596380" cy="2586355"/>
            <a:chOff x="775716" y="3159251"/>
            <a:chExt cx="6596380" cy="2586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815" y="3203470"/>
              <a:ext cx="6525776" cy="24536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6" y="3159251"/>
              <a:ext cx="5088636" cy="25862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2490" y="3220973"/>
              <a:ext cx="6417945" cy="2354580"/>
            </a:xfrm>
            <a:custGeom>
              <a:avLst/>
              <a:gdLst/>
              <a:ahLst/>
              <a:cxnLst/>
              <a:rect l="l" t="t" r="r" b="b"/>
              <a:pathLst>
                <a:path w="6417945" h="2354579">
                  <a:moveTo>
                    <a:pt x="6417564" y="0"/>
                  </a:moveTo>
                  <a:lnTo>
                    <a:pt x="0" y="0"/>
                  </a:lnTo>
                  <a:lnTo>
                    <a:pt x="0" y="2354579"/>
                  </a:lnTo>
                  <a:lnTo>
                    <a:pt x="6417564" y="2354579"/>
                  </a:lnTo>
                  <a:lnTo>
                    <a:pt x="6417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2490" y="3220973"/>
              <a:ext cx="6417945" cy="2354580"/>
            </a:xfrm>
            <a:custGeom>
              <a:avLst/>
              <a:gdLst/>
              <a:ahLst/>
              <a:cxnLst/>
              <a:rect l="l" t="t" r="r" b="b"/>
              <a:pathLst>
                <a:path w="6417945" h="2354579">
                  <a:moveTo>
                    <a:pt x="0" y="2354579"/>
                  </a:moveTo>
                  <a:lnTo>
                    <a:pt x="6417564" y="2354579"/>
                  </a:lnTo>
                  <a:lnTo>
                    <a:pt x="6417564" y="0"/>
                  </a:lnTo>
                  <a:lnTo>
                    <a:pt x="0" y="0"/>
                  </a:lnTo>
                  <a:lnTo>
                    <a:pt x="0" y="2354579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23232" y="3885945"/>
            <a:ext cx="11150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dirty="0" sz="2100" spc="-4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=</a:t>
            </a:r>
            <a:r>
              <a:rPr dirty="0" sz="2100" spc="-4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“read”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863" y="3245307"/>
            <a:ext cx="3273425" cy="226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import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h5py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100" spc="-5">
                <a:latin typeface="Arial"/>
                <a:cs typeface="Arial"/>
              </a:rPr>
              <a:t>import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numpy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as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np</a:t>
            </a:r>
            <a:endParaRPr sz="21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f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h5py.File(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‘test.hdf5’</a:t>
            </a:r>
            <a:r>
              <a:rPr dirty="0" sz="2100" spc="-114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,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 spc="10">
                <a:latin typeface="Arial"/>
                <a:cs typeface="Arial"/>
              </a:rPr>
              <a:t>‘r’) </a:t>
            </a:r>
            <a:r>
              <a:rPr dirty="0" sz="2100" spc="-57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integers </a:t>
            </a:r>
            <a:r>
              <a:rPr dirty="0" sz="2100">
                <a:latin typeface="Arial"/>
                <a:cs typeface="Arial"/>
              </a:rPr>
              <a:t>= f[ </a:t>
            </a:r>
            <a:r>
              <a:rPr dirty="0" sz="2100" spc="-5">
                <a:latin typeface="Arial"/>
                <a:cs typeface="Arial"/>
              </a:rPr>
              <a:t>‘Integers’ </a:t>
            </a:r>
            <a:r>
              <a:rPr dirty="0" sz="2100">
                <a:latin typeface="Arial"/>
                <a:cs typeface="Arial"/>
              </a:rPr>
              <a:t>] 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reals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f[</a:t>
            </a:r>
            <a:r>
              <a:rPr dirty="0" sz="2100" spc="-5">
                <a:latin typeface="Arial"/>
                <a:cs typeface="Arial"/>
              </a:rPr>
              <a:t> ‘Reals’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]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755015" algn="l"/>
                <a:tab pos="2074545" algn="l"/>
              </a:tabLst>
            </a:pPr>
            <a:r>
              <a:rPr dirty="0" sz="2100" spc="-5">
                <a:latin typeface="Arial"/>
                <a:cs typeface="Arial"/>
              </a:rPr>
              <a:t>print(	integers[:]	</a:t>
            </a:r>
            <a:r>
              <a:rPr dirty="0" sz="210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f.close()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4496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6785" algn="l"/>
              </a:tabLst>
            </a:pPr>
            <a:r>
              <a:rPr dirty="0" sz="4400"/>
              <a:t>HDF5:	File</a:t>
            </a:r>
            <a:r>
              <a:rPr dirty="0" sz="4400" spc="-105"/>
              <a:t> </a:t>
            </a:r>
            <a:r>
              <a:rPr dirty="0" sz="4400" spc="25"/>
              <a:t>Structure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87781" y="1637792"/>
            <a:ext cx="7573009" cy="3575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325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HDF5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files </a:t>
            </a:r>
            <a:r>
              <a:rPr dirty="0" sz="2800">
                <a:latin typeface="Arial"/>
                <a:cs typeface="Arial"/>
              </a:rPr>
              <a:t>organized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around:</a:t>
            </a:r>
            <a:endParaRPr sz="2800">
              <a:latin typeface="Arial"/>
              <a:cs typeface="Arial"/>
            </a:endParaRPr>
          </a:p>
          <a:p>
            <a:pPr lvl="1" marL="698500" indent="-229235">
              <a:lnSpc>
                <a:spcPts val="2845"/>
              </a:lnSpc>
              <a:buChar char="•"/>
              <a:tabLst>
                <a:tab pos="699135" algn="l"/>
              </a:tabLst>
            </a:pPr>
            <a:r>
              <a:rPr dirty="0" sz="2400" spc="-5">
                <a:latin typeface="Arial"/>
                <a:cs typeface="Arial"/>
              </a:rPr>
              <a:t>Groups:</a:t>
            </a:r>
            <a:endParaRPr sz="24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folder-like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containers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hold datasets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other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groups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Think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“directories”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ts val="2355"/>
              </a:lnSpc>
              <a:spcBef>
                <a:spcPts val="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Subgroups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"/>
                <a:cs typeface="Arial"/>
              </a:rPr>
              <a:t>“subdirectories”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ts val="2835"/>
              </a:lnSpc>
              <a:buChar char="•"/>
              <a:tabLst>
                <a:tab pos="699135" algn="l"/>
              </a:tabLst>
            </a:pPr>
            <a:r>
              <a:rPr dirty="0" sz="2400" spc="-5">
                <a:latin typeface="Arial"/>
                <a:cs typeface="Arial"/>
              </a:rPr>
              <a:t>Datasets:</a:t>
            </a:r>
            <a:endParaRPr sz="24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array-like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collections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3329"/>
              </a:lnSpc>
              <a:spcBef>
                <a:spcPts val="305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In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Python:</a:t>
            </a:r>
            <a:endParaRPr sz="2800">
              <a:latin typeface="Arial"/>
              <a:cs typeface="Arial"/>
            </a:endParaRPr>
          </a:p>
          <a:p>
            <a:pPr lvl="1" marL="698500" indent="-229235">
              <a:lnSpc>
                <a:spcPts val="2810"/>
              </a:lnSpc>
              <a:buChar char="•"/>
              <a:tabLst>
                <a:tab pos="699135" algn="l"/>
              </a:tabLst>
            </a:pPr>
            <a:r>
              <a:rPr dirty="0" sz="2400" spc="-5">
                <a:latin typeface="Arial"/>
                <a:cs typeface="Arial"/>
              </a:rPr>
              <a:t>Datasets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behave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like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NumPy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  <a:p>
            <a:pPr lvl="1" marL="698500" indent="-229235">
              <a:lnSpc>
                <a:spcPts val="2840"/>
              </a:lnSpc>
              <a:buChar char="•"/>
              <a:tabLst>
                <a:tab pos="699135" algn="l"/>
              </a:tabLst>
            </a:pPr>
            <a:r>
              <a:rPr dirty="0" sz="2400" spc="-5">
                <a:latin typeface="Arial"/>
                <a:cs typeface="Arial"/>
              </a:rPr>
              <a:t>Groups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behave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like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dictionaries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4496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6785" algn="l"/>
              </a:tabLst>
            </a:pPr>
            <a:r>
              <a:rPr dirty="0" sz="4400"/>
              <a:t>HDF5:	File</a:t>
            </a:r>
            <a:r>
              <a:rPr dirty="0" sz="4400" spc="-105"/>
              <a:t> </a:t>
            </a:r>
            <a:r>
              <a:rPr dirty="0" sz="4400" spc="25"/>
              <a:t>Structure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0953" y="1639928"/>
            <a:ext cx="5861685" cy="19939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The File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object:</a:t>
            </a:r>
            <a:endParaRPr sz="2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dirty="0" sz="2400" spc="-5">
                <a:latin typeface="Arial"/>
                <a:cs typeface="Arial"/>
              </a:rPr>
              <a:t>Represents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">
                <a:latin typeface="Arial"/>
                <a:cs typeface="Arial"/>
              </a:rPr>
              <a:t> “root”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group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">
                <a:latin typeface="Arial"/>
                <a:cs typeface="Arial"/>
              </a:rPr>
              <a:t> file:</a:t>
            </a:r>
            <a:endParaRPr sz="2400">
              <a:latin typeface="Arial"/>
              <a:cs typeface="Arial"/>
            </a:endParaRPr>
          </a:p>
          <a:p>
            <a:pPr lvl="1" marL="698500" marR="836930" indent="-229235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dirty="0" sz="2400" spc="-10">
                <a:latin typeface="Arial"/>
                <a:cs typeface="Arial"/>
              </a:rPr>
              <a:t>Analogous </a:t>
            </a:r>
            <a:r>
              <a:rPr dirty="0" sz="2400">
                <a:latin typeface="Arial"/>
                <a:cs typeface="Arial"/>
              </a:rPr>
              <a:t>to “/” </a:t>
            </a:r>
            <a:r>
              <a:rPr dirty="0" sz="2400" spc="-5">
                <a:latin typeface="Arial"/>
                <a:cs typeface="Arial"/>
              </a:rPr>
              <a:t>on </a:t>
            </a:r>
            <a:r>
              <a:rPr dirty="0" sz="2400">
                <a:latin typeface="Arial"/>
                <a:cs typeface="Arial"/>
              </a:rPr>
              <a:t>a POSIX file </a:t>
            </a:r>
            <a:r>
              <a:rPr dirty="0" sz="2400" spc="-6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dirty="0" sz="2400" spc="-5">
                <a:latin typeface="Arial"/>
                <a:cs typeface="Arial"/>
              </a:rPr>
              <a:t>Each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group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has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name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4009644"/>
            <a:ext cx="5347970" cy="1626235"/>
            <a:chOff x="774191" y="4009644"/>
            <a:chExt cx="5347970" cy="16262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298" y="4053858"/>
              <a:ext cx="5277606" cy="1482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4009644"/>
              <a:ext cx="3698748" cy="16261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0966" y="4071365"/>
            <a:ext cx="5169535" cy="138430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dirty="0" sz="2100" spc="-5">
                <a:latin typeface="Arial"/>
                <a:cs typeface="Arial"/>
              </a:rPr>
              <a:t>import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h5py</a:t>
            </a:r>
            <a:endParaRPr sz="2100">
              <a:latin typeface="Arial"/>
              <a:cs typeface="Arial"/>
            </a:endParaRPr>
          </a:p>
          <a:p>
            <a:pPr marL="90170" marR="1876425">
              <a:lnSpc>
                <a:spcPct val="100000"/>
              </a:lnSpc>
              <a:tabLst>
                <a:tab pos="1972310" algn="l"/>
              </a:tabLst>
            </a:pPr>
            <a:r>
              <a:rPr dirty="0" sz="2100">
                <a:latin typeface="Arial"/>
                <a:cs typeface="Arial"/>
              </a:rPr>
              <a:t>f = </a:t>
            </a:r>
            <a:r>
              <a:rPr dirty="0" sz="2100" spc="-20">
                <a:latin typeface="Arial"/>
                <a:cs typeface="Arial"/>
              </a:rPr>
              <a:t>h5py.File( </a:t>
            </a:r>
            <a:r>
              <a:rPr dirty="0" sz="2100" spc="-5">
                <a:latin typeface="Arial"/>
                <a:cs typeface="Arial"/>
              </a:rPr>
              <a:t>‘test.hdf5’, </a:t>
            </a:r>
            <a:r>
              <a:rPr dirty="0" sz="2100" spc="10">
                <a:latin typeface="Arial"/>
                <a:cs typeface="Arial"/>
              </a:rPr>
              <a:t>‘r’) </a:t>
            </a:r>
            <a:r>
              <a:rPr dirty="0" sz="2100" spc="-57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print(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f.name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)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displays ‘/’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f.close()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503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52015" algn="l"/>
              </a:tabLst>
            </a:pPr>
            <a:r>
              <a:rPr dirty="0" sz="4400" spc="-5"/>
              <a:t>H5Py</a:t>
            </a:r>
            <a:r>
              <a:rPr dirty="0" sz="4400"/>
              <a:t>:</a:t>
            </a:r>
            <a:r>
              <a:rPr dirty="0" sz="4400"/>
              <a:t>	</a:t>
            </a:r>
            <a:r>
              <a:rPr dirty="0" sz="4400" spc="5"/>
              <a:t>G</a:t>
            </a:r>
            <a:r>
              <a:rPr dirty="0" sz="4400" spc="65"/>
              <a:t>r</a:t>
            </a:r>
            <a:r>
              <a:rPr dirty="0" sz="4400"/>
              <a:t>oups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5441" y="1570101"/>
            <a:ext cx="6998334" cy="1006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580640" algn="l"/>
              </a:tabLst>
            </a:pPr>
            <a:r>
              <a:rPr dirty="0" sz="2400" spc="-5">
                <a:latin typeface="Arial"/>
                <a:cs typeface="Arial"/>
              </a:rPr>
              <a:t>Creating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groups	(</a:t>
            </a:r>
            <a:r>
              <a:rPr dirty="0" sz="2400" spc="-5">
                <a:solidFill>
                  <a:srgbClr val="6F2F9F"/>
                </a:solidFill>
                <a:latin typeface="Arial"/>
                <a:cs typeface="Arial"/>
              </a:rPr>
              <a:t>create_groups.py</a:t>
            </a:r>
            <a:r>
              <a:rPr dirty="0" sz="2400" spc="-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5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000">
                <a:latin typeface="Arial"/>
                <a:cs typeface="Arial"/>
              </a:rPr>
              <a:t>Groups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created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within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“root”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group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file: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15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000" spc="5">
                <a:latin typeface="Arial"/>
                <a:cs typeface="Arial"/>
              </a:rPr>
              <a:t>Use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create_group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144" y="2993135"/>
            <a:ext cx="5347970" cy="1948180"/>
            <a:chOff x="771144" y="2993135"/>
            <a:chExt cx="5347970" cy="1948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50" y="3037301"/>
              <a:ext cx="5277606" cy="18075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44" y="2993135"/>
              <a:ext cx="4131563" cy="19476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67917" y="3054857"/>
            <a:ext cx="5169535" cy="170878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00"/>
              </a:spcBef>
            </a:pPr>
            <a:r>
              <a:rPr dirty="0" sz="2100" spc="-5">
                <a:latin typeface="Arial"/>
                <a:cs typeface="Arial"/>
              </a:rPr>
              <a:t>import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h5py</a:t>
            </a:r>
            <a:endParaRPr sz="2100">
              <a:latin typeface="Arial"/>
              <a:cs typeface="Arial"/>
            </a:endParaRPr>
          </a:p>
          <a:p>
            <a:pPr marL="89535" marR="144018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f = </a:t>
            </a:r>
            <a:r>
              <a:rPr dirty="0" sz="2100" spc="-20">
                <a:latin typeface="Arial"/>
                <a:cs typeface="Arial"/>
              </a:rPr>
              <a:t>h5py.File( </a:t>
            </a:r>
            <a:r>
              <a:rPr dirty="0" sz="2100" spc="-15">
                <a:latin typeface="Arial"/>
                <a:cs typeface="Arial"/>
              </a:rPr>
              <a:t>‘new.hdf5’ </a:t>
            </a:r>
            <a:r>
              <a:rPr dirty="0" sz="2100">
                <a:latin typeface="Arial"/>
                <a:cs typeface="Arial"/>
              </a:rPr>
              <a:t>, </a:t>
            </a:r>
            <a:r>
              <a:rPr dirty="0" sz="2100" spc="-5">
                <a:latin typeface="Arial"/>
                <a:cs typeface="Arial"/>
              </a:rPr>
              <a:t>‘w’ </a:t>
            </a:r>
            <a:r>
              <a:rPr dirty="0" sz="2100">
                <a:latin typeface="Arial"/>
                <a:cs typeface="Arial"/>
              </a:rPr>
              <a:t>) 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ff1 </a:t>
            </a:r>
            <a:r>
              <a:rPr dirty="0" sz="2100">
                <a:latin typeface="Arial"/>
                <a:cs typeface="Arial"/>
              </a:rPr>
              <a:t>= </a:t>
            </a:r>
            <a:r>
              <a:rPr dirty="0" sz="2100" spc="-5">
                <a:latin typeface="Arial"/>
                <a:cs typeface="Arial"/>
              </a:rPr>
              <a:t>f.create_group( “folder1” </a:t>
            </a:r>
            <a:r>
              <a:rPr dirty="0" sz="2100">
                <a:latin typeface="Arial"/>
                <a:cs typeface="Arial"/>
              </a:rPr>
              <a:t>) </a:t>
            </a:r>
            <a:r>
              <a:rPr dirty="0" sz="2100" spc="-570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ff2 </a:t>
            </a:r>
            <a:r>
              <a:rPr dirty="0" sz="2100">
                <a:latin typeface="Arial"/>
                <a:cs typeface="Arial"/>
              </a:rPr>
              <a:t>= </a:t>
            </a:r>
            <a:r>
              <a:rPr dirty="0" sz="2100" spc="-5">
                <a:latin typeface="Arial"/>
                <a:cs typeface="Arial"/>
              </a:rPr>
              <a:t>f.create_group( “folder2” </a:t>
            </a:r>
            <a:r>
              <a:rPr dirty="0" sz="2100">
                <a:latin typeface="Arial"/>
                <a:cs typeface="Arial"/>
              </a:rPr>
              <a:t>) </a:t>
            </a:r>
            <a:r>
              <a:rPr dirty="0" sz="2100" spc="-57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f.close()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1144" y="5166359"/>
            <a:ext cx="6841490" cy="668020"/>
            <a:chOff x="771144" y="5166359"/>
            <a:chExt cx="6841490" cy="6680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241" y="5201463"/>
              <a:ext cx="6771144" cy="5241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144" y="5166359"/>
              <a:ext cx="6277356" cy="66751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67917" y="5228082"/>
            <a:ext cx="6663055" cy="416559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05"/>
              </a:spcBef>
              <a:tabLst>
                <a:tab pos="3081655" algn="l"/>
              </a:tabLst>
            </a:pPr>
            <a:r>
              <a:rPr dirty="0" sz="2100" spc="-5">
                <a:latin typeface="Arial"/>
                <a:cs typeface="Arial"/>
              </a:rPr>
              <a:t>h5dump –n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new.hdf5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display</a:t>
            </a:r>
            <a:r>
              <a:rPr dirty="0" sz="2100" spc="-1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table</a:t>
            </a:r>
            <a:r>
              <a:rPr dirty="0" sz="21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376" y="204596"/>
            <a:ext cx="43497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2650" algn="l"/>
              </a:tabLst>
            </a:pPr>
            <a:r>
              <a:rPr dirty="0" sz="4400"/>
              <a:t>H5P</a:t>
            </a:r>
            <a:r>
              <a:rPr dirty="0" sz="4400" spc="5"/>
              <a:t>y</a:t>
            </a:r>
            <a:r>
              <a:rPr dirty="0" sz="4400"/>
              <a:t>:</a:t>
            </a:r>
            <a:r>
              <a:rPr dirty="0" sz="4400"/>
              <a:t>	</a:t>
            </a:r>
            <a:r>
              <a:rPr dirty="0" sz="4400"/>
              <a:t>G</a:t>
            </a:r>
            <a:r>
              <a:rPr dirty="0" sz="4400" spc="70"/>
              <a:t>r</a:t>
            </a:r>
            <a:r>
              <a:rPr dirty="0" sz="4400"/>
              <a:t>oups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3436" y="1220851"/>
            <a:ext cx="711136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413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dirty="0" sz="2400" spc="-25">
                <a:latin typeface="Arial"/>
                <a:cs typeface="Arial"/>
              </a:rPr>
              <a:t>We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can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open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file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and add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existing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groups </a:t>
            </a:r>
            <a:r>
              <a:rPr dirty="0" sz="2400" spc="-6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"/>
                <a:cs typeface="Arial"/>
              </a:rPr>
              <a:t>modify_groups.py</a:t>
            </a:r>
            <a:r>
              <a:rPr dirty="0" sz="2400" spc="1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1480" y="1987295"/>
            <a:ext cx="6818630" cy="3226435"/>
            <a:chOff x="411480" y="1987295"/>
            <a:chExt cx="6818630" cy="3226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062" y="2031491"/>
              <a:ext cx="6749791" cy="30998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" y="1987295"/>
              <a:ext cx="6669024" cy="32263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6730" y="2049017"/>
              <a:ext cx="6642100" cy="3001010"/>
            </a:xfrm>
            <a:custGeom>
              <a:avLst/>
              <a:gdLst/>
              <a:ahLst/>
              <a:cxnLst/>
              <a:rect l="l" t="t" r="r" b="b"/>
              <a:pathLst>
                <a:path w="6642100" h="3001010">
                  <a:moveTo>
                    <a:pt x="6641592" y="0"/>
                  </a:moveTo>
                  <a:lnTo>
                    <a:pt x="0" y="0"/>
                  </a:lnTo>
                  <a:lnTo>
                    <a:pt x="0" y="3000755"/>
                  </a:lnTo>
                  <a:lnTo>
                    <a:pt x="6641592" y="3000755"/>
                  </a:lnTo>
                  <a:lnTo>
                    <a:pt x="6641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6730" y="2049017"/>
              <a:ext cx="6642100" cy="3001010"/>
            </a:xfrm>
            <a:custGeom>
              <a:avLst/>
              <a:gdLst/>
              <a:ahLst/>
              <a:cxnLst/>
              <a:rect l="l" t="t" r="r" b="b"/>
              <a:pathLst>
                <a:path w="6642100" h="3001010">
                  <a:moveTo>
                    <a:pt x="0" y="3000755"/>
                  </a:moveTo>
                  <a:lnTo>
                    <a:pt x="6641592" y="3000755"/>
                  </a:lnTo>
                  <a:lnTo>
                    <a:pt x="6641592" y="0"/>
                  </a:lnTo>
                  <a:lnTo>
                    <a:pt x="0" y="0"/>
                  </a:lnTo>
                  <a:lnTo>
                    <a:pt x="0" y="3000755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67554" y="2393950"/>
            <a:ext cx="19196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r+</a:t>
            </a:r>
            <a:r>
              <a:rPr dirty="0" sz="2100" spc="-2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=</a:t>
            </a:r>
            <a:r>
              <a:rPr dirty="0" sz="21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6F2F9F"/>
                </a:solidFill>
                <a:latin typeface="Arial"/>
                <a:cs typeface="Arial"/>
              </a:rPr>
              <a:t>“read/write”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708" y="2073351"/>
            <a:ext cx="341122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import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h5py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latin typeface="Arial"/>
                <a:cs typeface="Arial"/>
              </a:rPr>
              <a:t>f = </a:t>
            </a:r>
            <a:r>
              <a:rPr dirty="0" sz="2100" spc="-20">
                <a:latin typeface="Arial"/>
                <a:cs typeface="Arial"/>
              </a:rPr>
              <a:t>h5py.File( </a:t>
            </a:r>
            <a:r>
              <a:rPr dirty="0" sz="2100" spc="-15">
                <a:latin typeface="Arial"/>
                <a:cs typeface="Arial"/>
              </a:rPr>
              <a:t>‘new.hdf5’, </a:t>
            </a:r>
            <a:r>
              <a:rPr dirty="0" sz="2100" spc="-5">
                <a:latin typeface="Arial"/>
                <a:cs typeface="Arial"/>
              </a:rPr>
              <a:t>‘r+’) </a:t>
            </a:r>
            <a:r>
              <a:rPr dirty="0" sz="2100" spc="-570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ff1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f[</a:t>
            </a:r>
            <a:r>
              <a:rPr dirty="0" sz="2100" spc="-5">
                <a:latin typeface="Arial"/>
                <a:cs typeface="Arial"/>
              </a:rPr>
              <a:t> “folder1” </a:t>
            </a:r>
            <a:r>
              <a:rPr dirty="0" sz="2100">
                <a:latin typeface="Arial"/>
                <a:cs typeface="Arial"/>
              </a:rPr>
              <a:t>]</a:t>
            </a:r>
            <a:endParaRPr sz="2100">
              <a:latin typeface="Arial"/>
              <a:cs typeface="Arial"/>
            </a:endParaRPr>
          </a:p>
          <a:p>
            <a:pPr marL="12700" marR="1663700">
              <a:lnSpc>
                <a:spcPct val="100000"/>
              </a:lnSpc>
            </a:pPr>
            <a:r>
              <a:rPr dirty="0" sz="2100" spc="-5">
                <a:latin typeface="Arial"/>
                <a:cs typeface="Arial"/>
              </a:rPr>
              <a:t>npts=10 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ndata=(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npts,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100" spc="-10">
                <a:latin typeface="Arial"/>
                <a:cs typeface="Arial"/>
              </a:rPr>
              <a:t>dname=‘data_range_1’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708" y="3994530"/>
            <a:ext cx="626935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dset1=ff1.create_dataset(dname,ndata,dtype=‘int32’) </a:t>
            </a:r>
            <a:r>
              <a:rPr dirty="0" sz="2100" spc="-57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dset1[:]=np.arange(1,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npts+1, dtype=‘int32’)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f.close()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2336" y="5300471"/>
            <a:ext cx="6827520" cy="666115"/>
            <a:chOff x="402336" y="5300471"/>
            <a:chExt cx="6827520" cy="66611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0" y="5334051"/>
              <a:ext cx="6757415" cy="5241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" y="5300471"/>
              <a:ext cx="6277355" cy="6659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99109" y="5360670"/>
            <a:ext cx="6649720" cy="416559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  <a:tabLst>
                <a:tab pos="3081655" algn="l"/>
              </a:tabLst>
            </a:pPr>
            <a:r>
              <a:rPr dirty="0" sz="2100" spc="-5">
                <a:latin typeface="Arial"/>
                <a:cs typeface="Arial"/>
              </a:rPr>
              <a:t>h5dump –n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new.hdf5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display</a:t>
            </a:r>
            <a:r>
              <a:rPr dirty="0" sz="2100" spc="-1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table</a:t>
            </a:r>
            <a:r>
              <a:rPr dirty="0" sz="21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397" y="303021"/>
            <a:ext cx="54165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2650" algn="l"/>
              </a:tabLst>
            </a:pPr>
            <a:r>
              <a:rPr dirty="0" sz="4400"/>
              <a:t>H5P</a:t>
            </a:r>
            <a:r>
              <a:rPr dirty="0" sz="4400" spc="5"/>
              <a:t>y</a:t>
            </a:r>
            <a:r>
              <a:rPr dirty="0" sz="4400"/>
              <a:t>:</a:t>
            </a:r>
            <a:r>
              <a:rPr dirty="0" sz="4400"/>
              <a:t>	</a:t>
            </a:r>
            <a:r>
              <a:rPr dirty="0" sz="4400" spc="-5"/>
              <a:t>Sub</a:t>
            </a:r>
            <a:r>
              <a:rPr dirty="0" sz="4400" spc="80"/>
              <a:t>g</a:t>
            </a:r>
            <a:r>
              <a:rPr dirty="0" sz="4400" spc="65"/>
              <a:t>r</a:t>
            </a:r>
            <a:r>
              <a:rPr dirty="0" sz="4400"/>
              <a:t>oups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85648" y="1366265"/>
            <a:ext cx="78949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latin typeface="Arial"/>
                <a:cs typeface="Arial"/>
              </a:rPr>
              <a:t>We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create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groups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within groups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data; </a:t>
            </a:r>
            <a:r>
              <a:rPr dirty="0" sz="2000">
                <a:solidFill>
                  <a:srgbClr val="6F2F9F"/>
                </a:solidFill>
                <a:latin typeface="Arial"/>
                <a:cs typeface="Arial"/>
              </a:rPr>
              <a:t>subgroups.py</a:t>
            </a:r>
            <a:r>
              <a:rPr dirty="0" sz="2000" spc="-3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9223" y="1924811"/>
            <a:ext cx="7581900" cy="3226435"/>
            <a:chOff x="649223" y="1924811"/>
            <a:chExt cx="7581900" cy="3226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800" y="1969007"/>
              <a:ext cx="7513327" cy="30998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" y="1924811"/>
              <a:ext cx="7089648" cy="32263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4473" y="1986533"/>
              <a:ext cx="7405370" cy="3001010"/>
            </a:xfrm>
            <a:custGeom>
              <a:avLst/>
              <a:gdLst/>
              <a:ahLst/>
              <a:cxnLst/>
              <a:rect l="l" t="t" r="r" b="b"/>
              <a:pathLst>
                <a:path w="7405370" h="3001010">
                  <a:moveTo>
                    <a:pt x="7405116" y="0"/>
                  </a:moveTo>
                  <a:lnTo>
                    <a:pt x="0" y="0"/>
                  </a:lnTo>
                  <a:lnTo>
                    <a:pt x="0" y="3000756"/>
                  </a:lnTo>
                  <a:lnTo>
                    <a:pt x="7405116" y="3000756"/>
                  </a:lnTo>
                  <a:lnTo>
                    <a:pt x="7405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4473" y="1986533"/>
              <a:ext cx="7405370" cy="3001010"/>
            </a:xfrm>
            <a:custGeom>
              <a:avLst/>
              <a:gdLst/>
              <a:ahLst/>
              <a:cxnLst/>
              <a:rect l="l" t="t" r="r" b="b"/>
              <a:pathLst>
                <a:path w="7405370" h="3001010">
                  <a:moveTo>
                    <a:pt x="0" y="3000756"/>
                  </a:moveTo>
                  <a:lnTo>
                    <a:pt x="7405116" y="3000756"/>
                  </a:lnTo>
                  <a:lnTo>
                    <a:pt x="7405116" y="0"/>
                  </a:lnTo>
                  <a:lnTo>
                    <a:pt x="0" y="0"/>
                  </a:lnTo>
                  <a:lnTo>
                    <a:pt x="0" y="3000756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805553" y="2330907"/>
            <a:ext cx="1920239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r+</a:t>
            </a:r>
            <a:r>
              <a:rPr dirty="0" sz="2100" spc="-5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=</a:t>
            </a:r>
            <a:r>
              <a:rPr dirty="0" sz="2100" spc="-4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“read/write”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756" y="2011171"/>
            <a:ext cx="341122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import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h5py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f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h5py.File(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‘new.hdf5’,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‘r+’)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100" spc="-15">
                <a:latin typeface="Arial"/>
                <a:cs typeface="Arial"/>
              </a:rPr>
              <a:t>ff1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f[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“folder1”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]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181225">
              <a:lnSpc>
                <a:spcPct val="100000"/>
              </a:lnSpc>
              <a:spcBef>
                <a:spcPts val="100"/>
              </a:spcBef>
            </a:pPr>
            <a:r>
              <a:rPr dirty="0"/>
              <a:t>fsub = </a:t>
            </a:r>
            <a:r>
              <a:rPr dirty="0" spc="-10"/>
              <a:t>ff1.create_group( </a:t>
            </a:r>
            <a:r>
              <a:rPr dirty="0" spc="-5"/>
              <a:t>“subfolder1” </a:t>
            </a:r>
            <a:r>
              <a:rPr dirty="0"/>
              <a:t>) </a:t>
            </a:r>
            <a:r>
              <a:rPr dirty="0" spc="-570"/>
              <a:t> </a:t>
            </a:r>
            <a:r>
              <a:rPr dirty="0" spc="-5"/>
              <a:t>ndata=(10, </a:t>
            </a:r>
            <a:r>
              <a:rPr dirty="0"/>
              <a:t>)</a:t>
            </a:r>
          </a:p>
          <a:p>
            <a:pPr marL="12700" marR="5080">
              <a:lnSpc>
                <a:spcPct val="100000"/>
              </a:lnSpc>
            </a:pPr>
            <a:r>
              <a:rPr dirty="0" spc="-5"/>
              <a:t>dname2=‘data_set_2’ </a:t>
            </a:r>
            <a:r>
              <a:rPr dirty="0"/>
              <a:t> </a:t>
            </a:r>
            <a:r>
              <a:rPr dirty="0" spc="-5"/>
              <a:t>dset2=fsub.create_dataset(dname,</a:t>
            </a:r>
            <a:r>
              <a:rPr dirty="0" spc="-20"/>
              <a:t> </a:t>
            </a:r>
            <a:r>
              <a:rPr dirty="0" spc="-5"/>
              <a:t>ndata,</a:t>
            </a:r>
            <a:r>
              <a:rPr dirty="0" spc="20"/>
              <a:t> </a:t>
            </a:r>
            <a:r>
              <a:rPr dirty="0" spc="-5"/>
              <a:t>dtype=‘int32’</a:t>
            </a:r>
            <a:r>
              <a:rPr dirty="0" spc="-95"/>
              <a:t> </a:t>
            </a:r>
            <a:r>
              <a:rPr dirty="0"/>
              <a:t>) </a:t>
            </a:r>
            <a:r>
              <a:rPr dirty="0" spc="-570"/>
              <a:t> </a:t>
            </a:r>
            <a:r>
              <a:rPr dirty="0" spc="-5"/>
              <a:t>dset2[:]=np.arange(21,</a:t>
            </a:r>
            <a:r>
              <a:rPr dirty="0" spc="-20"/>
              <a:t> </a:t>
            </a:r>
            <a:r>
              <a:rPr dirty="0" spc="-5"/>
              <a:t>31,</a:t>
            </a:r>
            <a:r>
              <a:rPr dirty="0" spc="5"/>
              <a:t> </a:t>
            </a:r>
            <a:r>
              <a:rPr dirty="0" spc="-5"/>
              <a:t>dtype=‘int32’</a:t>
            </a:r>
            <a:r>
              <a:rPr dirty="0" spc="-95"/>
              <a:t> </a:t>
            </a:r>
            <a:r>
              <a:rPr dirty="0"/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f.close()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49223" y="5210555"/>
            <a:ext cx="6903720" cy="668020"/>
            <a:chOff x="649223" y="5210555"/>
            <a:chExt cx="6903720" cy="6680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797" y="5245659"/>
              <a:ext cx="6835152" cy="5241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223" y="5210555"/>
              <a:ext cx="6277356" cy="66751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44473" y="5272278"/>
            <a:ext cx="6727190" cy="416559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  <a:tabLst>
                <a:tab pos="3082290" algn="l"/>
              </a:tabLst>
            </a:pPr>
            <a:r>
              <a:rPr dirty="0" sz="2100" spc="-5">
                <a:latin typeface="Arial"/>
                <a:cs typeface="Arial"/>
              </a:rPr>
              <a:t>h5dump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–n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new.hdf5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display</a:t>
            </a:r>
            <a:r>
              <a:rPr dirty="0" sz="2100" spc="-1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table</a:t>
            </a:r>
            <a:r>
              <a:rPr dirty="0" sz="21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956" y="324357"/>
            <a:ext cx="54165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2650" algn="l"/>
              </a:tabLst>
            </a:pPr>
            <a:r>
              <a:rPr dirty="0" sz="4400"/>
              <a:t>H5P</a:t>
            </a:r>
            <a:r>
              <a:rPr dirty="0" sz="4400" spc="5"/>
              <a:t>y</a:t>
            </a:r>
            <a:r>
              <a:rPr dirty="0" sz="4400"/>
              <a:t>:</a:t>
            </a:r>
            <a:r>
              <a:rPr dirty="0" sz="4400"/>
              <a:t>	</a:t>
            </a:r>
            <a:r>
              <a:rPr dirty="0" sz="4400" spc="-5"/>
              <a:t>Sub</a:t>
            </a:r>
            <a:r>
              <a:rPr dirty="0" sz="4400" spc="80"/>
              <a:t>g</a:t>
            </a:r>
            <a:r>
              <a:rPr dirty="0" sz="4400" spc="65"/>
              <a:t>r</a:t>
            </a:r>
            <a:r>
              <a:rPr dirty="0" sz="4400"/>
              <a:t>oups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5512" y="1607312"/>
            <a:ext cx="5564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latin typeface="Arial"/>
                <a:cs typeface="Arial"/>
              </a:rPr>
              <a:t>We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create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full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path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subgroups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once: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980" y="2346960"/>
            <a:ext cx="6981825" cy="2268220"/>
            <a:chOff x="601980" y="2346960"/>
            <a:chExt cx="6981825" cy="2268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" y="2391156"/>
              <a:ext cx="6912864" cy="2130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" y="2346960"/>
              <a:ext cx="6377940" cy="22677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7230" y="2408682"/>
              <a:ext cx="6804659" cy="2032000"/>
            </a:xfrm>
            <a:custGeom>
              <a:avLst/>
              <a:gdLst/>
              <a:ahLst/>
              <a:cxnLst/>
              <a:rect l="l" t="t" r="r" b="b"/>
              <a:pathLst>
                <a:path w="6804659" h="2032000">
                  <a:moveTo>
                    <a:pt x="6804659" y="0"/>
                  </a:moveTo>
                  <a:lnTo>
                    <a:pt x="0" y="0"/>
                  </a:lnTo>
                  <a:lnTo>
                    <a:pt x="0" y="2031492"/>
                  </a:lnTo>
                  <a:lnTo>
                    <a:pt x="6804659" y="2031492"/>
                  </a:lnTo>
                  <a:lnTo>
                    <a:pt x="6804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7230" y="2408682"/>
              <a:ext cx="6804659" cy="2032000"/>
            </a:xfrm>
            <a:custGeom>
              <a:avLst/>
              <a:gdLst/>
              <a:ahLst/>
              <a:cxnLst/>
              <a:rect l="l" t="t" r="r" b="b"/>
              <a:pathLst>
                <a:path w="6804659" h="2032000">
                  <a:moveTo>
                    <a:pt x="0" y="2031492"/>
                  </a:moveTo>
                  <a:lnTo>
                    <a:pt x="6804659" y="2031492"/>
                  </a:lnTo>
                  <a:lnTo>
                    <a:pt x="6804659" y="0"/>
                  </a:lnTo>
                  <a:lnTo>
                    <a:pt x="0" y="0"/>
                  </a:lnTo>
                  <a:lnTo>
                    <a:pt x="0" y="2031492"/>
                  </a:lnTo>
                  <a:close/>
                </a:path>
              </a:pathLst>
            </a:custGeom>
            <a:ln w="19811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771009" y="2754248"/>
            <a:ext cx="19069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r+</a:t>
            </a:r>
            <a:r>
              <a:rPr dirty="0" sz="2100" spc="-2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=</a:t>
            </a:r>
            <a:r>
              <a:rPr dirty="0" sz="21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6F2F9F"/>
                </a:solidFill>
                <a:latin typeface="Arial"/>
                <a:cs typeface="Arial"/>
              </a:rPr>
              <a:t>“read/write”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212" y="2434209"/>
            <a:ext cx="339852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import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h5py</a:t>
            </a:r>
            <a:endParaRPr sz="21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f = </a:t>
            </a:r>
            <a:r>
              <a:rPr dirty="0" sz="2100" spc="-20">
                <a:latin typeface="Arial"/>
                <a:cs typeface="Arial"/>
              </a:rPr>
              <a:t>h5py.File( </a:t>
            </a:r>
            <a:r>
              <a:rPr dirty="0" sz="2100" spc="-15">
                <a:latin typeface="Arial"/>
                <a:cs typeface="Arial"/>
              </a:rPr>
              <a:t>‘new.hdf5’, </a:t>
            </a:r>
            <a:r>
              <a:rPr dirty="0" sz="2100" spc="-5">
                <a:latin typeface="Arial"/>
                <a:cs typeface="Arial"/>
              </a:rPr>
              <a:t>‘r+’) </a:t>
            </a:r>
            <a:r>
              <a:rPr dirty="0" sz="2100" spc="-570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ff2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f[</a:t>
            </a:r>
            <a:r>
              <a:rPr dirty="0" sz="2100" spc="-5">
                <a:latin typeface="Arial"/>
                <a:cs typeface="Arial"/>
              </a:rPr>
              <a:t> “folder2” </a:t>
            </a:r>
            <a:r>
              <a:rPr dirty="0" sz="2100">
                <a:latin typeface="Arial"/>
                <a:cs typeface="Arial"/>
              </a:rPr>
              <a:t>]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212" y="3394329"/>
            <a:ext cx="502539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sfstring=‘subfolder2/subfolder3/subfolder4’ </a:t>
            </a:r>
            <a:r>
              <a:rPr dirty="0" sz="2100" spc="-57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fsub2 </a:t>
            </a:r>
            <a:r>
              <a:rPr dirty="0" sz="2100">
                <a:latin typeface="Arial"/>
                <a:cs typeface="Arial"/>
              </a:rPr>
              <a:t>= </a:t>
            </a:r>
            <a:r>
              <a:rPr dirty="0" sz="2100" spc="-5">
                <a:latin typeface="Arial"/>
                <a:cs typeface="Arial"/>
              </a:rPr>
              <a:t>ff2.create_group( </a:t>
            </a:r>
            <a:r>
              <a:rPr dirty="0" sz="2100">
                <a:latin typeface="Arial"/>
                <a:cs typeface="Arial"/>
              </a:rPr>
              <a:t>sfstring ) 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f.close()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1980" y="4887467"/>
            <a:ext cx="6981825" cy="666115"/>
            <a:chOff x="601980" y="4887467"/>
            <a:chExt cx="6981825" cy="66611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60" y="4921047"/>
              <a:ext cx="6912864" cy="5241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980" y="4887467"/>
              <a:ext cx="6277356" cy="6659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7230" y="4947665"/>
            <a:ext cx="6804659" cy="416559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  <a:tabLst>
                <a:tab pos="3082925" algn="l"/>
              </a:tabLst>
            </a:pPr>
            <a:r>
              <a:rPr dirty="0" sz="2100" spc="-5">
                <a:latin typeface="Arial"/>
                <a:cs typeface="Arial"/>
              </a:rPr>
              <a:t>h5dump –n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new.hdf5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display</a:t>
            </a:r>
            <a:r>
              <a:rPr dirty="0" sz="2100" spc="-1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table</a:t>
            </a:r>
            <a:r>
              <a:rPr dirty="0" sz="21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326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932838"/>
            <a:ext cx="4724400" cy="258000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dirty="0" sz="2800" spc="-10">
                <a:latin typeface="Arial"/>
                <a:cs typeface="Arial"/>
              </a:rPr>
              <a:t>HDF5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File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Creation/Reading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Groups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Subgroups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4663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Useful</a:t>
            </a:r>
            <a:r>
              <a:rPr dirty="0" sz="4400" spc="-65"/>
              <a:t> </a:t>
            </a:r>
            <a:r>
              <a:rPr dirty="0" sz="4400"/>
              <a:t>HDF5</a:t>
            </a:r>
            <a:r>
              <a:rPr dirty="0" sz="4400" spc="-50"/>
              <a:t> </a:t>
            </a:r>
            <a:r>
              <a:rPr dirty="0" sz="4400" spc="-10"/>
              <a:t>References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7820" y="2147061"/>
            <a:ext cx="8462010" cy="2307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852169" indent="-241300">
              <a:lnSpc>
                <a:spcPts val="3010"/>
              </a:lnSpc>
              <a:spcBef>
                <a:spcPts val="9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General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HDF5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(C++/Fortran): </a:t>
            </a:r>
            <a:r>
              <a:rPr dirty="0" sz="2400" spc="5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dirty="0" u="sng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https://support.hdfgroup.org/HDF5/doc/index.html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h5py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(Python):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dirty="0" u="sng" sz="24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http://www.h5py.org/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h5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(R):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dirty="0" u="sng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https://cran.r-project.org/web/packages/hdf5r/index.html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5798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41700" algn="l"/>
                <a:tab pos="4920615" algn="l"/>
              </a:tabLst>
            </a:pPr>
            <a:r>
              <a:rPr dirty="0" sz="4400" spc="5"/>
              <a:t>O</a:t>
            </a:r>
            <a:r>
              <a:rPr dirty="0" sz="4400" spc="-114"/>
              <a:t>v</a:t>
            </a:r>
            <a:r>
              <a:rPr dirty="0" sz="4400"/>
              <a:t>e</a:t>
            </a:r>
            <a:r>
              <a:rPr dirty="0" sz="4400" spc="245"/>
              <a:t>r</a:t>
            </a:r>
            <a:r>
              <a:rPr dirty="0" sz="4400"/>
              <a:t>vie</a:t>
            </a:r>
            <a:r>
              <a:rPr dirty="0" sz="4400" spc="-5"/>
              <a:t>w</a:t>
            </a:r>
            <a:r>
              <a:rPr dirty="0" sz="4400"/>
              <a:t>:</a:t>
            </a:r>
            <a:r>
              <a:rPr dirty="0" sz="4400"/>
              <a:t>	</a:t>
            </a:r>
            <a:r>
              <a:rPr dirty="0" sz="4400" spc="140"/>
              <a:t>W</a:t>
            </a:r>
            <a:r>
              <a:rPr dirty="0" sz="4400"/>
              <a:t>hy</a:t>
            </a:r>
            <a:r>
              <a:rPr dirty="0" sz="4400"/>
              <a:t>	</a:t>
            </a:r>
            <a:r>
              <a:rPr dirty="0" sz="4400" spc="5"/>
              <a:t>H</a:t>
            </a:r>
            <a:r>
              <a:rPr dirty="0" sz="4400" spc="-10"/>
              <a:t>D</a:t>
            </a:r>
            <a:r>
              <a:rPr dirty="0" sz="4400"/>
              <a:t>F5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4188" y="1821306"/>
            <a:ext cx="8777605" cy="276161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  <a:tab pos="3801745" algn="l"/>
              </a:tabLst>
            </a:pPr>
            <a:r>
              <a:rPr dirty="0" sz="2400" spc="-5">
                <a:latin typeface="Arial"/>
                <a:cs typeface="Arial"/>
              </a:rPr>
              <a:t>Hierarchical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Format	</a:t>
            </a:r>
            <a:r>
              <a:rPr dirty="0" sz="2400" spc="-5">
                <a:latin typeface="Arial"/>
                <a:cs typeface="Arial"/>
              </a:rPr>
              <a:t>(File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structured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as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mini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file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Standardized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Metadata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Portable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(your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HDF5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files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can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be</a:t>
            </a:r>
            <a:r>
              <a:rPr dirty="0" sz="2400">
                <a:latin typeface="Arial"/>
                <a:cs typeface="Arial"/>
              </a:rPr>
              <a:t> read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Fortran,C,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&amp; </a:t>
            </a:r>
            <a:r>
              <a:rPr dirty="0" sz="2400" spc="-5">
                <a:latin typeface="Arial"/>
                <a:cs typeface="Arial"/>
              </a:rPr>
              <a:t>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too)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Parallel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(underpins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parallel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I/O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layer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>
                <a:latin typeface="Arial"/>
                <a:cs typeface="Arial"/>
              </a:rPr>
              <a:t>many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HPC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applications)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i="1">
                <a:latin typeface="Arial"/>
                <a:cs typeface="Arial"/>
              </a:rPr>
              <a:t>Relatively</a:t>
            </a:r>
            <a:r>
              <a:rPr dirty="0" sz="2400" spc="30" i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easy</a:t>
            </a:r>
            <a:r>
              <a:rPr dirty="0" sz="2400">
                <a:latin typeface="Arial"/>
                <a:cs typeface="Arial"/>
              </a:rPr>
              <a:t> to </a:t>
            </a:r>
            <a:r>
              <a:rPr dirty="0" sz="2400" spc="-5">
                <a:latin typeface="Arial"/>
                <a:cs typeface="Arial"/>
              </a:rPr>
              <a:t>use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(esp. </a:t>
            </a:r>
            <a:r>
              <a:rPr dirty="0" sz="2400" spc="-10">
                <a:latin typeface="Arial"/>
                <a:cs typeface="Arial"/>
              </a:rPr>
              <a:t>in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Python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7104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0"/>
              <a:t>Important</a:t>
            </a:r>
            <a:r>
              <a:rPr dirty="0" sz="4400" spc="-80"/>
              <a:t> </a:t>
            </a:r>
            <a:r>
              <a:rPr dirty="0" sz="4400"/>
              <a:t>Note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7613015" cy="283781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today,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it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is best NOT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work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Jupyter.</a:t>
            </a:r>
            <a:endParaRPr sz="2800">
              <a:latin typeface="Arial"/>
              <a:cs typeface="Arial"/>
            </a:endParaRPr>
          </a:p>
          <a:p>
            <a:pPr marL="241300" marR="430530" indent="-228600">
              <a:lnSpc>
                <a:spcPts val="303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Code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spanning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multiple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cells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cause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file-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related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issues.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"/>
                <a:cs typeface="Arial"/>
              </a:rPr>
              <a:t>Instead, </a:t>
            </a:r>
            <a:r>
              <a:rPr dirty="0" sz="2800" spc="-5">
                <a:latin typeface="Arial"/>
                <a:cs typeface="Arial"/>
              </a:rPr>
              <a:t>run </a:t>
            </a:r>
            <a:r>
              <a:rPr dirty="0" sz="2800">
                <a:latin typeface="Arial"/>
                <a:cs typeface="Arial"/>
              </a:rPr>
              <a:t>sample </a:t>
            </a:r>
            <a:r>
              <a:rPr dirty="0" sz="2800" spc="-5">
                <a:latin typeface="Arial"/>
                <a:cs typeface="Arial"/>
              </a:rPr>
              <a:t>programs </a:t>
            </a:r>
            <a:r>
              <a:rPr dirty="0" sz="2800">
                <a:latin typeface="Arial"/>
                <a:cs typeface="Arial"/>
              </a:rPr>
              <a:t>directly from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command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prompt.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e.g.,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python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create_hdf5.py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7726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Getting</a:t>
            </a:r>
            <a:r>
              <a:rPr dirty="0" sz="4400" spc="-90"/>
              <a:t> </a:t>
            </a:r>
            <a:r>
              <a:rPr dirty="0" sz="4400" spc="30"/>
              <a:t>Started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39457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First, make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sure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you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can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import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h5py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numpy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modules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201133"/>
            <a:ext cx="3252470" cy="127317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If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this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fails:</a:t>
            </a:r>
            <a:endParaRPr sz="28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234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source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activate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idp</a:t>
            </a:r>
            <a:endParaRPr sz="24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conda install h5py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1432" y="2941320"/>
            <a:ext cx="3290570" cy="1112520"/>
            <a:chOff x="1551432" y="2941320"/>
            <a:chExt cx="3290570" cy="11125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4387" y="2997650"/>
              <a:ext cx="3197369" cy="9297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1432" y="2941320"/>
              <a:ext cx="3148584" cy="11125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1066" y="3015233"/>
            <a:ext cx="3089275" cy="8305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dirty="0" sz="2400" spc="-5">
                <a:latin typeface="Arial"/>
                <a:cs typeface="Arial"/>
              </a:rPr>
              <a:t>import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h5py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import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numpy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480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21839" algn="l"/>
              </a:tabLst>
            </a:pPr>
            <a:r>
              <a:rPr dirty="0" sz="4400" spc="-15"/>
              <a:t>h5py:	</a:t>
            </a:r>
            <a:r>
              <a:rPr dirty="0" sz="4400"/>
              <a:t>File</a:t>
            </a:r>
            <a:r>
              <a:rPr dirty="0" sz="4400" spc="-100"/>
              <a:t> </a:t>
            </a:r>
            <a:r>
              <a:rPr dirty="0" sz="4400"/>
              <a:t>Creation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90955" y="2511551"/>
            <a:ext cx="6390640" cy="1112520"/>
            <a:chOff x="790955" y="2511551"/>
            <a:chExt cx="6390640" cy="1112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5" y="2566357"/>
              <a:ext cx="6297176" cy="9297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2511551"/>
              <a:ext cx="5908548" cy="11125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0589" y="2583941"/>
              <a:ext cx="6189345" cy="830580"/>
            </a:xfrm>
            <a:custGeom>
              <a:avLst/>
              <a:gdLst/>
              <a:ahLst/>
              <a:cxnLst/>
              <a:rect l="l" t="t" r="r" b="b"/>
              <a:pathLst>
                <a:path w="6189345" h="830579">
                  <a:moveTo>
                    <a:pt x="6188964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6188964" y="830579"/>
                  </a:lnTo>
                  <a:lnTo>
                    <a:pt x="6188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0589" y="2583941"/>
              <a:ext cx="6189345" cy="830580"/>
            </a:xfrm>
            <a:custGeom>
              <a:avLst/>
              <a:gdLst/>
              <a:ahLst/>
              <a:cxnLst/>
              <a:rect l="l" t="t" r="r" b="b"/>
              <a:pathLst>
                <a:path w="6189345" h="830579">
                  <a:moveTo>
                    <a:pt x="0" y="830579"/>
                  </a:moveTo>
                  <a:lnTo>
                    <a:pt x="6188964" y="830579"/>
                  </a:lnTo>
                  <a:lnTo>
                    <a:pt x="6188964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07542" y="1820926"/>
            <a:ext cx="7325995" cy="3782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First,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create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file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1275"/>
              </a:spcBef>
            </a:pPr>
            <a:r>
              <a:rPr dirty="0" sz="2400" spc="-5">
                <a:latin typeface="Arial"/>
                <a:cs typeface="Arial"/>
              </a:rPr>
              <a:t>filename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‘test.hdf5’</a:t>
            </a:r>
            <a:endParaRPr sz="24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tabLst>
                <a:tab pos="4309110" algn="l"/>
              </a:tabLst>
            </a:pP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 </a:t>
            </a:r>
            <a:r>
              <a:rPr dirty="0" sz="2400" spc="-15">
                <a:latin typeface="Arial"/>
                <a:cs typeface="Arial"/>
              </a:rPr>
              <a:t>h5py.File(filename,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“w”)	</a:t>
            </a:r>
            <a:r>
              <a:rPr dirty="0" sz="240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dirty="0" sz="2400" spc="-3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6F2F9F"/>
                </a:solidFill>
                <a:latin typeface="Arial"/>
                <a:cs typeface="Arial"/>
              </a:rPr>
              <a:t>=</a:t>
            </a:r>
            <a:r>
              <a:rPr dirty="0" sz="24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6F2F9F"/>
                </a:solidFill>
                <a:latin typeface="Arial"/>
                <a:cs typeface="Arial"/>
              </a:rPr>
              <a:t>‘write’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6F2F9F"/>
                </a:solidFill>
                <a:latin typeface="Arial"/>
                <a:cs typeface="Arial"/>
              </a:rPr>
              <a:t>create_hdf5.py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File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provide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high-level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interface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interacting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file</a:t>
            </a:r>
            <a:r>
              <a:rPr dirty="0" sz="2000">
                <a:latin typeface="Arial"/>
                <a:cs typeface="Arial"/>
              </a:rPr>
              <a:t> (open,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close,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flush,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marL="241300" marR="755015" indent="-228600">
              <a:lnSpc>
                <a:spcPts val="216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 added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file</a:t>
            </a:r>
            <a:r>
              <a:rPr dirty="0" sz="2000">
                <a:latin typeface="Arial"/>
                <a:cs typeface="Arial"/>
              </a:rPr>
              <a:t> by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creating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HDF5 datasets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associated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">
                <a:latin typeface="Arial"/>
                <a:cs typeface="Arial"/>
              </a:rPr>
              <a:t> file.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7605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21839" algn="l"/>
              </a:tabLst>
            </a:pPr>
            <a:r>
              <a:rPr dirty="0" sz="4400" spc="-15"/>
              <a:t>h5py:	</a:t>
            </a:r>
            <a:r>
              <a:rPr dirty="0" sz="4400" spc="-10"/>
              <a:t>Datasets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685925"/>
            <a:ext cx="3620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Arial"/>
                <a:cs typeface="Arial"/>
              </a:rPr>
              <a:t>Next,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dataset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597399"/>
            <a:ext cx="7496175" cy="19056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Specify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Specify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dimensions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(ndata1)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Arial"/>
                <a:cs typeface="Arial"/>
              </a:rPr>
              <a:t>ndata1 </a:t>
            </a:r>
            <a:r>
              <a:rPr dirty="0" sz="2000">
                <a:latin typeface="Arial"/>
                <a:cs typeface="Arial"/>
              </a:rPr>
              <a:t>must </a:t>
            </a:r>
            <a:r>
              <a:rPr dirty="0" sz="2000" spc="-5">
                <a:latin typeface="Arial"/>
                <a:cs typeface="Arial"/>
              </a:rPr>
              <a:t>be </a:t>
            </a:r>
            <a:r>
              <a:rPr dirty="0" sz="2000">
                <a:latin typeface="Arial"/>
                <a:cs typeface="Arial"/>
              </a:rPr>
              <a:t>a tuple </a:t>
            </a:r>
            <a:r>
              <a:rPr dirty="0" sz="2000" spc="-5">
                <a:latin typeface="Arial"/>
                <a:cs typeface="Arial"/>
              </a:rPr>
              <a:t>(you need </a:t>
            </a:r>
            <a:r>
              <a:rPr dirty="0" sz="2000">
                <a:latin typeface="Arial"/>
                <a:cs typeface="Arial"/>
              </a:rPr>
              <a:t>the comma; </a:t>
            </a:r>
            <a:r>
              <a:rPr dirty="0" sz="2000" spc="-5">
                <a:latin typeface="Arial"/>
                <a:cs typeface="Arial"/>
              </a:rPr>
              <a:t>otherwise </a:t>
            </a:r>
            <a:r>
              <a:rPr dirty="0" sz="2000" spc="-15">
                <a:latin typeface="Arial"/>
                <a:cs typeface="Arial"/>
              </a:rPr>
              <a:t>it’s </a:t>
            </a:r>
            <a:r>
              <a:rPr dirty="0" sz="2000">
                <a:latin typeface="Arial"/>
                <a:cs typeface="Arial"/>
              </a:rPr>
              <a:t>cast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‘int’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isn’t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iterable).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5">
                <a:latin typeface="Arial"/>
                <a:cs typeface="Arial"/>
              </a:rPr>
              <a:t>Use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numpy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datatypes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5444" y="2267711"/>
            <a:ext cx="7359650" cy="1306195"/>
            <a:chOff x="885444" y="2267711"/>
            <a:chExt cx="7359650" cy="1306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9" y="2311884"/>
              <a:ext cx="7289288" cy="1159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444" y="2267711"/>
              <a:ext cx="7191756" cy="13060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82217" y="2329433"/>
            <a:ext cx="7181215" cy="106108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dirty="0" sz="2100" spc="-5">
                <a:latin typeface="Arial"/>
                <a:cs typeface="Arial"/>
              </a:rPr>
              <a:t>dname1=“Integers”</a:t>
            </a:r>
            <a:endParaRPr sz="21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tabLst>
                <a:tab pos="1978660" algn="l"/>
              </a:tabLst>
            </a:pPr>
            <a:r>
              <a:rPr dirty="0" sz="2100" spc="-5">
                <a:latin typeface="Arial"/>
                <a:cs typeface="Arial"/>
              </a:rPr>
              <a:t>ndata1=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(100,)	</a:t>
            </a:r>
            <a:r>
              <a:rPr dirty="0" sz="2100" spc="-5">
                <a:solidFill>
                  <a:srgbClr val="6F2F9F"/>
                </a:solidFill>
                <a:latin typeface="Arial"/>
                <a:cs typeface="Arial"/>
              </a:rPr>
              <a:t>note</a:t>
            </a:r>
            <a:r>
              <a:rPr dirty="0" sz="2100" spc="-3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dirty="0" sz="2100" spc="-2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6F2F9F"/>
                </a:solidFill>
                <a:latin typeface="Arial"/>
                <a:cs typeface="Arial"/>
              </a:rPr>
              <a:t>comma!</a:t>
            </a:r>
            <a:endParaRPr sz="21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  <a:tabLst>
                <a:tab pos="4229100" algn="l"/>
              </a:tabLst>
            </a:pPr>
            <a:r>
              <a:rPr dirty="0" sz="2100" spc="-5">
                <a:latin typeface="Arial"/>
                <a:cs typeface="Arial"/>
              </a:rPr>
              <a:t>dset1</a:t>
            </a:r>
            <a:r>
              <a:rPr dirty="0" sz="2100" spc="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f.create_dataset(dname1,	ndata1,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dtype=‘int32’)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836" y="364997"/>
            <a:ext cx="4759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21205" algn="l"/>
              </a:tabLst>
            </a:pPr>
            <a:r>
              <a:rPr dirty="0" sz="4400"/>
              <a:t>h5</a:t>
            </a:r>
            <a:r>
              <a:rPr dirty="0" sz="4400" spc="-70"/>
              <a:t>p</a:t>
            </a:r>
            <a:r>
              <a:rPr dirty="0" sz="4400"/>
              <a:t>y:</a:t>
            </a:r>
            <a:r>
              <a:rPr dirty="0" sz="4400"/>
              <a:t>	</a:t>
            </a:r>
            <a:r>
              <a:rPr dirty="0" sz="4400"/>
              <a:t>D</a:t>
            </a:r>
            <a:r>
              <a:rPr dirty="0" sz="4400" spc="-80"/>
              <a:t>a</a:t>
            </a:r>
            <a:r>
              <a:rPr dirty="0" sz="4400"/>
              <a:t>tasets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91769" y="1309878"/>
            <a:ext cx="79946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Populate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dataset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(works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like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NumPy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array):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769" y="2843275"/>
            <a:ext cx="5572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"/>
                <a:cs typeface="Arial"/>
              </a:rPr>
              <a:t>Datasets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can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be </a:t>
            </a:r>
            <a:r>
              <a:rPr dirty="0" sz="2800" spc="-5">
                <a:latin typeface="Arial"/>
                <a:cs typeface="Arial"/>
              </a:rPr>
              <a:t>multidimensional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8116" y="2010155"/>
            <a:ext cx="6594475" cy="666115"/>
            <a:chOff x="928116" y="2010155"/>
            <a:chExt cx="6594475" cy="6661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691" y="2043735"/>
              <a:ext cx="6525776" cy="5241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116" y="2010155"/>
              <a:ext cx="5370576" cy="6659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23366" y="2070354"/>
            <a:ext cx="6417945" cy="416559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latin typeface="Arial"/>
                <a:cs typeface="Arial"/>
              </a:rPr>
              <a:t>dset1[:]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5">
                <a:latin typeface="Arial"/>
                <a:cs typeface="Arial"/>
              </a:rPr>
              <a:t> np.arange(1,101,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dtype=‘int32’)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8116" y="3727703"/>
            <a:ext cx="7966075" cy="1948180"/>
            <a:chOff x="928116" y="3727703"/>
            <a:chExt cx="7966075" cy="19481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692" y="3771869"/>
              <a:ext cx="7897375" cy="18075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116" y="3727703"/>
              <a:ext cx="7266432" cy="194767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23366" y="3789426"/>
            <a:ext cx="7789545" cy="170878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170" marR="5774055">
              <a:lnSpc>
                <a:spcPct val="100000"/>
              </a:lnSpc>
              <a:spcBef>
                <a:spcPts val="300"/>
              </a:spcBef>
            </a:pPr>
            <a:r>
              <a:rPr dirty="0" sz="2100" spc="-5">
                <a:latin typeface="Arial"/>
                <a:cs typeface="Arial"/>
              </a:rPr>
              <a:t>d</a:t>
            </a:r>
            <a:r>
              <a:rPr dirty="0" sz="2100" spc="-10">
                <a:latin typeface="Arial"/>
                <a:cs typeface="Arial"/>
              </a:rPr>
              <a:t>n</a:t>
            </a:r>
            <a:r>
              <a:rPr dirty="0" sz="2100" spc="-5">
                <a:latin typeface="Arial"/>
                <a:cs typeface="Arial"/>
              </a:rPr>
              <a:t>ame</a:t>
            </a:r>
            <a:r>
              <a:rPr dirty="0" sz="2100" spc="-10">
                <a:latin typeface="Arial"/>
                <a:cs typeface="Arial"/>
              </a:rPr>
              <a:t>2</a:t>
            </a:r>
            <a:r>
              <a:rPr dirty="0" sz="2100">
                <a:latin typeface="Arial"/>
                <a:cs typeface="Arial"/>
              </a:rPr>
              <a:t>=‘R</a:t>
            </a:r>
            <a:r>
              <a:rPr dirty="0" sz="2100" spc="-10">
                <a:latin typeface="Arial"/>
                <a:cs typeface="Arial"/>
              </a:rPr>
              <a:t>e</a:t>
            </a:r>
            <a:r>
              <a:rPr dirty="0" sz="2100" spc="-5">
                <a:latin typeface="Arial"/>
                <a:cs typeface="Arial"/>
              </a:rPr>
              <a:t>als’  </a:t>
            </a:r>
            <a:r>
              <a:rPr dirty="0" sz="2100" spc="-5">
                <a:latin typeface="Arial"/>
                <a:cs typeface="Arial"/>
              </a:rPr>
              <a:t>ndata2=(2,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2)</a:t>
            </a:r>
            <a:endParaRPr sz="2100">
              <a:latin typeface="Arial"/>
              <a:cs typeface="Arial"/>
            </a:endParaRPr>
          </a:p>
          <a:p>
            <a:pPr marL="90170" marR="848994">
              <a:lnSpc>
                <a:spcPct val="100000"/>
              </a:lnSpc>
              <a:spcBef>
                <a:spcPts val="5"/>
              </a:spcBef>
            </a:pPr>
            <a:r>
              <a:rPr dirty="0" sz="2100" spc="-5">
                <a:latin typeface="Arial"/>
                <a:cs typeface="Arial"/>
              </a:rPr>
              <a:t>dset2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f.create_dataset(dname2,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ndata2,</a:t>
            </a:r>
            <a:r>
              <a:rPr dirty="0" sz="2100" spc="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dtype=‘float64’) </a:t>
            </a:r>
            <a:r>
              <a:rPr dirty="0" sz="2100" spc="-56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dset2[0,:]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 </a:t>
            </a:r>
            <a:r>
              <a:rPr dirty="0" sz="2100" spc="-5">
                <a:latin typeface="Arial"/>
                <a:cs typeface="Arial"/>
              </a:rPr>
              <a:t>np.array(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[2.1, 3.0 ],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dtype=‘float64’)</a:t>
            </a:r>
            <a:endParaRPr sz="21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dset2[1,:]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np.array(</a:t>
            </a:r>
            <a:r>
              <a:rPr dirty="0" sz="2100" spc="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[55.0,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-73.01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],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dtype=‘float64’)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Python Workshop Series Session 1: Hello World!</dc:title>
  <dcterms:created xsi:type="dcterms:W3CDTF">2021-10-13T17:32:11Z</dcterms:created>
  <dcterms:modified xsi:type="dcterms:W3CDTF">2021-10-13T17:32:11Z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2021-10-13T00:00:00Z</vt:filetime>
  </property>
</Properties>
</file>