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4C76E-DDD5-7F96-01D7-782DA30E52F2}" v="143" dt="2021-10-20T21:07:16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144" y="6231489"/>
            <a:ext cx="2231136" cy="3827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245352"/>
            <a:ext cx="2310384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2701" y="287477"/>
            <a:ext cx="503859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7" y="1322578"/>
            <a:ext cx="8506764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earchComputing/Python_Fall_202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8" TargetMode="External"/><Relationship Id="rId2" Type="http://schemas.openxmlformats.org/officeDocument/2006/relationships/hyperlink" Target="https://github.com/ResearchComputing/Python_Fall_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461848"/>
            <a:ext cx="6847840" cy="23380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 indent="-4445" algn="ctr">
              <a:lnSpc>
                <a:spcPct val="88000"/>
              </a:lnSpc>
              <a:spcBef>
                <a:spcPts val="880"/>
              </a:spcBef>
            </a:pPr>
            <a:r>
              <a:rPr sz="5400" spc="-5" dirty="0"/>
              <a:t>Python </a:t>
            </a:r>
            <a:r>
              <a:rPr sz="5400" dirty="0"/>
              <a:t>Workshop </a:t>
            </a:r>
            <a:r>
              <a:rPr sz="5400" spc="5" dirty="0"/>
              <a:t> </a:t>
            </a:r>
            <a:r>
              <a:rPr sz="5400" spc="-5" dirty="0"/>
              <a:t>Series Session </a:t>
            </a:r>
            <a:r>
              <a:rPr sz="5400" dirty="0"/>
              <a:t>2: </a:t>
            </a:r>
            <a:r>
              <a:rPr sz="5400" spc="5" dirty="0"/>
              <a:t> </a:t>
            </a:r>
            <a:r>
              <a:rPr sz="5700" i="1" spc="-185" dirty="0">
                <a:latin typeface="Arial Black"/>
                <a:cs typeface="Arial Black"/>
              </a:rPr>
              <a:t>Functions</a:t>
            </a:r>
            <a:r>
              <a:rPr sz="5700" i="1" spc="-135" dirty="0">
                <a:latin typeface="Arial Black"/>
                <a:cs typeface="Arial Black"/>
              </a:rPr>
              <a:t> </a:t>
            </a:r>
            <a:r>
              <a:rPr sz="5700" i="1" spc="-265" dirty="0">
                <a:latin typeface="Arial Black"/>
                <a:cs typeface="Arial Black"/>
              </a:rPr>
              <a:t>&amp;</a:t>
            </a:r>
            <a:r>
              <a:rPr sz="5700" i="1" spc="-130" dirty="0">
                <a:latin typeface="Arial Black"/>
                <a:cs typeface="Arial Black"/>
              </a:rPr>
              <a:t> </a:t>
            </a:r>
            <a:r>
              <a:rPr sz="5700" i="1" spc="-180" dirty="0">
                <a:latin typeface="Arial Black"/>
                <a:cs typeface="Arial Black"/>
              </a:rPr>
              <a:t>Logic</a:t>
            </a:r>
            <a:endParaRPr sz="5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328" y="3120566"/>
            <a:ext cx="7447915" cy="2396810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10"/>
              </a:spcBef>
            </a:pPr>
            <a:r>
              <a:rPr lang="en-US" sz="2200" spc="-5" dirty="0">
                <a:latin typeface="Arial"/>
                <a:cs typeface="Arial"/>
              </a:rPr>
              <a:t>Mea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Trahan</a:t>
            </a:r>
            <a:endParaRPr lang="en-US" sz="22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Arial"/>
                <a:cs typeface="Arial"/>
              </a:rPr>
              <a:t>Research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>
              <a:spcBef>
                <a:spcPts val="20"/>
              </a:spcBef>
              <a:tabLst>
                <a:tab pos="90360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tabLst>
                <a:tab pos="90360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algn="ctr">
              <a:tabLst>
                <a:tab pos="903605" algn="l"/>
              </a:tabLst>
            </a:pPr>
            <a:r>
              <a:rPr sz="2000" dirty="0">
                <a:latin typeface="Arial"/>
                <a:cs typeface="Arial"/>
              </a:rPr>
              <a:t>Slides:	</a:t>
            </a:r>
            <a:r>
              <a:rPr sz="2000" dirty="0">
                <a:latin typeface="Arial"/>
                <a:cs typeface="Arial"/>
                <a:hlinkClick r:id="rId2"/>
              </a:rPr>
              <a:t>https://github.com/ResearchComputing/Python_Fall_</a:t>
            </a:r>
            <a:r>
              <a:rPr lang="en-US" sz="2000" dirty="0">
                <a:latin typeface="Arial"/>
                <a:cs typeface="Arial"/>
                <a:hlinkClick r:id="rId2"/>
              </a:rPr>
              <a:t>2021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92099"/>
            <a:ext cx="7671434" cy="21729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15" dirty="0">
                <a:latin typeface="Arial"/>
                <a:cs typeface="Arial"/>
              </a:rPr>
              <a:t>Write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926465" lvl="1" indent="-4572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returns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difference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those</a:t>
            </a:r>
            <a:r>
              <a:rPr sz="2400" dirty="0">
                <a:latin typeface="Arial"/>
                <a:cs typeface="Arial"/>
              </a:rPr>
              <a:t> two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endParaRPr sz="32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85" dirty="0">
                <a:latin typeface="Arial"/>
                <a:cs typeface="Arial"/>
              </a:rPr>
              <a:t>Test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5" dirty="0">
                <a:latin typeface="Arial"/>
                <a:cs typeface="Arial"/>
              </a:rPr>
              <a:t> out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various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parameter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combinations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5947" y="3898379"/>
            <a:ext cx="3148965" cy="1854835"/>
            <a:chOff x="4155947" y="3898379"/>
            <a:chExt cx="3148965" cy="1854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898" y="3937987"/>
              <a:ext cx="3087641" cy="17267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5947" y="3898379"/>
              <a:ext cx="3060192" cy="1854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243578" y="3955541"/>
            <a:ext cx="2984500" cy="163258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afunc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  <a:p>
            <a:pPr marL="1006475" marR="3670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b)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myval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afunc(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0500" y="3909821"/>
            <a:ext cx="2640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Sample function definition </a:t>
            </a:r>
            <a:r>
              <a:rPr sz="1800" spc="-4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calling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42745"/>
            <a:ext cx="738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5" dirty="0">
                <a:latin typeface="Arial"/>
                <a:cs typeface="Arial"/>
              </a:rPr>
              <a:t>Write</a:t>
            </a:r>
            <a:r>
              <a:rPr sz="2800" spc="-5" dirty="0">
                <a:latin typeface="Arial"/>
                <a:cs typeface="Arial"/>
              </a:rPr>
              <a:t> a </a:t>
            </a:r>
            <a:r>
              <a:rPr sz="2800" dirty="0">
                <a:latin typeface="Arial"/>
                <a:cs typeface="Arial"/>
              </a:rPr>
              <a:t>function that</a:t>
            </a:r>
            <a:r>
              <a:rPr sz="2800" spc="-5" dirty="0">
                <a:latin typeface="Arial"/>
                <a:cs typeface="Arial"/>
              </a:rPr>
              <a:t> accepts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two</a:t>
            </a:r>
            <a:r>
              <a:rPr sz="2800" dirty="0">
                <a:latin typeface="Arial"/>
                <a:cs typeface="Arial"/>
              </a:rPr>
              <a:t> parameters: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742" y="1960879"/>
            <a:ext cx="101600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ts val="284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ts val="2845"/>
              </a:lnSpc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6698" y="1960879"/>
            <a:ext cx="2005964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‘int’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4148073"/>
            <a:ext cx="7742555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It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should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return: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ts val="2850"/>
              </a:lnSpc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msg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string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“{name}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{age}</a:t>
            </a:r>
            <a:r>
              <a:rPr sz="2400" dirty="0">
                <a:latin typeface="Arial"/>
                <a:cs typeface="Arial"/>
              </a:rPr>
              <a:t> years </a:t>
            </a:r>
            <a:r>
              <a:rPr sz="2400" spc="-10" dirty="0">
                <a:latin typeface="Arial"/>
                <a:cs typeface="Arial"/>
              </a:rPr>
              <a:t>old.”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542" y="5329529"/>
            <a:ext cx="7020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  <a:tab pos="1169035" algn="l"/>
              </a:tabLst>
            </a:pPr>
            <a:r>
              <a:rPr sz="2800" spc="-5" dirty="0">
                <a:latin typeface="Arial"/>
                <a:cs typeface="Arial"/>
              </a:rPr>
              <a:t>Hint:	</a:t>
            </a:r>
            <a:r>
              <a:rPr sz="2800" spc="-10" dirty="0">
                <a:latin typeface="Arial"/>
                <a:cs typeface="Arial"/>
              </a:rPr>
              <a:t>use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“str”</a:t>
            </a:r>
            <a:r>
              <a:rPr sz="2800" spc="-5" dirty="0">
                <a:latin typeface="Arial"/>
                <a:cs typeface="Arial"/>
              </a:rPr>
              <a:t> type </a:t>
            </a:r>
            <a:r>
              <a:rPr sz="2800" dirty="0">
                <a:latin typeface="Arial"/>
                <a:cs typeface="Arial"/>
              </a:rPr>
              <a:t>conversion </a:t>
            </a:r>
            <a:r>
              <a:rPr sz="2800" spc="-5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30367" y="2307335"/>
            <a:ext cx="3148965" cy="1854835"/>
            <a:chOff x="5230367" y="2307335"/>
            <a:chExt cx="3148965" cy="18548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318" y="2346944"/>
              <a:ext cx="3087641" cy="17267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0367" y="2307335"/>
              <a:ext cx="3060191" cy="18547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17997" y="2364485"/>
            <a:ext cx="2984500" cy="163258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afunc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  <a:p>
            <a:pPr marL="1006475" marR="3670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b)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myval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afunc(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9755" y="4055490"/>
            <a:ext cx="3268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Sample</a:t>
            </a:r>
            <a:r>
              <a:rPr sz="14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r>
              <a:rPr sz="14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definition</a:t>
            </a:r>
            <a:r>
              <a:rPr sz="14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calling</a:t>
            </a:r>
            <a:r>
              <a:rPr sz="1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syntax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57047"/>
            <a:ext cx="6968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Multiple</a:t>
            </a:r>
            <a:r>
              <a:rPr spc="-60" dirty="0"/>
              <a:t> </a:t>
            </a:r>
            <a:r>
              <a:rPr spc="15" dirty="0"/>
              <a:t>Return</a:t>
            </a:r>
            <a:r>
              <a:rPr spc="-30" dirty="0"/>
              <a:t> </a:t>
            </a:r>
            <a:r>
              <a:rPr spc="-35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6403" y="1121663"/>
            <a:ext cx="6887209" cy="3805554"/>
            <a:chOff x="946403" y="1121663"/>
            <a:chExt cx="6887209" cy="38055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75" y="1222240"/>
              <a:ext cx="6568456" cy="3509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03" y="1121663"/>
              <a:ext cx="6886956" cy="38054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5953" y="1239773"/>
              <a:ext cx="6464935" cy="3415665"/>
            </a:xfrm>
            <a:custGeom>
              <a:avLst/>
              <a:gdLst/>
              <a:ahLst/>
              <a:cxnLst/>
              <a:rect l="l" t="t" r="r" b="b"/>
              <a:pathLst>
                <a:path w="6464934" h="3415665">
                  <a:moveTo>
                    <a:pt x="6464808" y="0"/>
                  </a:moveTo>
                  <a:lnTo>
                    <a:pt x="0" y="0"/>
                  </a:lnTo>
                  <a:lnTo>
                    <a:pt x="0" y="3415283"/>
                  </a:lnTo>
                  <a:lnTo>
                    <a:pt x="6464808" y="3415283"/>
                  </a:lnTo>
                  <a:lnTo>
                    <a:pt x="6464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953" y="1239773"/>
              <a:ext cx="6464935" cy="3415665"/>
            </a:xfrm>
            <a:custGeom>
              <a:avLst/>
              <a:gdLst/>
              <a:ahLst/>
              <a:cxnLst/>
              <a:rect l="l" t="t" r="r" b="b"/>
              <a:pathLst>
                <a:path w="6464934" h="3415665">
                  <a:moveTo>
                    <a:pt x="0" y="3415283"/>
                  </a:moveTo>
                  <a:lnTo>
                    <a:pt x="6464808" y="3415283"/>
                  </a:lnTo>
                  <a:lnTo>
                    <a:pt x="6464808" y="0"/>
                  </a:lnTo>
                  <a:lnTo>
                    <a:pt x="0" y="0"/>
                  </a:lnTo>
                  <a:lnTo>
                    <a:pt x="0" y="3415283"/>
                  </a:lnTo>
                  <a:close/>
                </a:path>
              </a:pathLst>
            </a:custGeom>
            <a:ln w="19811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3932" y="1259281"/>
            <a:ext cx="626237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049145" indent="-9150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def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afunc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):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5" dirty="0">
                <a:latin typeface="Arial"/>
                <a:cs typeface="Arial"/>
              </a:rPr>
              <a:t> *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5" dirty="0">
                <a:latin typeface="Arial"/>
                <a:cs typeface="Arial"/>
              </a:rPr>
              <a:t> a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b)</a:t>
            </a:r>
            <a:endParaRPr sz="3600">
              <a:latin typeface="Arial"/>
              <a:cs typeface="Arial"/>
            </a:endParaRPr>
          </a:p>
          <a:p>
            <a:pPr marL="927100" marR="2442845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*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–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b)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return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Arial"/>
                <a:cs typeface="Arial"/>
              </a:rPr>
              <a:t>myval1,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myval2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afunc(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2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7404" y="1985771"/>
            <a:ext cx="754380" cy="1400810"/>
          </a:xfrm>
          <a:custGeom>
            <a:avLst/>
            <a:gdLst/>
            <a:ahLst/>
            <a:cxnLst/>
            <a:rect l="l" t="t" r="r" b="b"/>
            <a:pathLst>
              <a:path w="754380" h="1400810">
                <a:moveTo>
                  <a:pt x="754380" y="1174496"/>
                </a:moveTo>
                <a:lnTo>
                  <a:pt x="750824" y="1156881"/>
                </a:lnTo>
                <a:lnTo>
                  <a:pt x="741146" y="1142517"/>
                </a:lnTo>
                <a:lnTo>
                  <a:pt x="726782" y="1132840"/>
                </a:lnTo>
                <a:lnTo>
                  <a:pt x="709168" y="1129284"/>
                </a:lnTo>
                <a:lnTo>
                  <a:pt x="45212" y="1129284"/>
                </a:lnTo>
                <a:lnTo>
                  <a:pt x="27584" y="1132840"/>
                </a:lnTo>
                <a:lnTo>
                  <a:pt x="13220" y="1142517"/>
                </a:lnTo>
                <a:lnTo>
                  <a:pt x="3543" y="1156881"/>
                </a:lnTo>
                <a:lnTo>
                  <a:pt x="0" y="1174496"/>
                </a:lnTo>
                <a:lnTo>
                  <a:pt x="0" y="1355344"/>
                </a:lnTo>
                <a:lnTo>
                  <a:pt x="3543" y="1372971"/>
                </a:lnTo>
                <a:lnTo>
                  <a:pt x="13220" y="1387335"/>
                </a:lnTo>
                <a:lnTo>
                  <a:pt x="27584" y="1397012"/>
                </a:lnTo>
                <a:lnTo>
                  <a:pt x="45212" y="1400556"/>
                </a:lnTo>
                <a:lnTo>
                  <a:pt x="709168" y="1400556"/>
                </a:lnTo>
                <a:lnTo>
                  <a:pt x="726782" y="1397012"/>
                </a:lnTo>
                <a:lnTo>
                  <a:pt x="741146" y="1387335"/>
                </a:lnTo>
                <a:lnTo>
                  <a:pt x="750824" y="1372971"/>
                </a:lnTo>
                <a:lnTo>
                  <a:pt x="754380" y="1355344"/>
                </a:lnTo>
                <a:lnTo>
                  <a:pt x="754380" y="1174496"/>
                </a:lnTo>
                <a:close/>
              </a:path>
              <a:path w="754380" h="1400810">
                <a:moveTo>
                  <a:pt x="754380" y="555752"/>
                </a:moveTo>
                <a:lnTo>
                  <a:pt x="750824" y="538137"/>
                </a:lnTo>
                <a:lnTo>
                  <a:pt x="741146" y="523773"/>
                </a:lnTo>
                <a:lnTo>
                  <a:pt x="726782" y="514096"/>
                </a:lnTo>
                <a:lnTo>
                  <a:pt x="709168" y="510540"/>
                </a:lnTo>
                <a:lnTo>
                  <a:pt x="45212" y="510540"/>
                </a:lnTo>
                <a:lnTo>
                  <a:pt x="27584" y="514096"/>
                </a:lnTo>
                <a:lnTo>
                  <a:pt x="13220" y="523773"/>
                </a:lnTo>
                <a:lnTo>
                  <a:pt x="3543" y="538137"/>
                </a:lnTo>
                <a:lnTo>
                  <a:pt x="0" y="555752"/>
                </a:lnTo>
                <a:lnTo>
                  <a:pt x="0" y="736600"/>
                </a:lnTo>
                <a:lnTo>
                  <a:pt x="3543" y="754227"/>
                </a:lnTo>
                <a:lnTo>
                  <a:pt x="13220" y="768591"/>
                </a:lnTo>
                <a:lnTo>
                  <a:pt x="27584" y="778268"/>
                </a:lnTo>
                <a:lnTo>
                  <a:pt x="45212" y="781812"/>
                </a:lnTo>
                <a:lnTo>
                  <a:pt x="709168" y="781812"/>
                </a:lnTo>
                <a:lnTo>
                  <a:pt x="726782" y="778268"/>
                </a:lnTo>
                <a:lnTo>
                  <a:pt x="741146" y="768591"/>
                </a:lnTo>
                <a:lnTo>
                  <a:pt x="750824" y="754227"/>
                </a:lnTo>
                <a:lnTo>
                  <a:pt x="754380" y="736600"/>
                </a:lnTo>
                <a:lnTo>
                  <a:pt x="754380" y="555752"/>
                </a:lnTo>
                <a:close/>
              </a:path>
              <a:path w="754380" h="1400810">
                <a:moveTo>
                  <a:pt x="754380" y="45212"/>
                </a:moveTo>
                <a:lnTo>
                  <a:pt x="750824" y="27597"/>
                </a:lnTo>
                <a:lnTo>
                  <a:pt x="741146" y="13233"/>
                </a:lnTo>
                <a:lnTo>
                  <a:pt x="726782" y="3556"/>
                </a:lnTo>
                <a:lnTo>
                  <a:pt x="709168" y="0"/>
                </a:lnTo>
                <a:lnTo>
                  <a:pt x="45212" y="0"/>
                </a:lnTo>
                <a:lnTo>
                  <a:pt x="27584" y="3556"/>
                </a:lnTo>
                <a:lnTo>
                  <a:pt x="13220" y="13233"/>
                </a:lnTo>
                <a:lnTo>
                  <a:pt x="3543" y="27597"/>
                </a:lnTo>
                <a:lnTo>
                  <a:pt x="0" y="45212"/>
                </a:lnTo>
                <a:lnTo>
                  <a:pt x="0" y="226060"/>
                </a:lnTo>
                <a:lnTo>
                  <a:pt x="3543" y="243687"/>
                </a:lnTo>
                <a:lnTo>
                  <a:pt x="13220" y="258051"/>
                </a:lnTo>
                <a:lnTo>
                  <a:pt x="27584" y="267728"/>
                </a:lnTo>
                <a:lnTo>
                  <a:pt x="45212" y="271272"/>
                </a:lnTo>
                <a:lnTo>
                  <a:pt x="709168" y="271272"/>
                </a:lnTo>
                <a:lnTo>
                  <a:pt x="726782" y="267728"/>
                </a:lnTo>
                <a:lnTo>
                  <a:pt x="741146" y="258051"/>
                </a:lnTo>
                <a:lnTo>
                  <a:pt x="750824" y="243687"/>
                </a:lnTo>
                <a:lnTo>
                  <a:pt x="754380" y="226060"/>
                </a:lnTo>
                <a:lnTo>
                  <a:pt x="754380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4838522"/>
            <a:ext cx="562483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Multiple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scalar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returned.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ts val="2875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Separate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75"/>
              </a:lnSpc>
              <a:buChar char="•"/>
              <a:tabLst>
                <a:tab pos="354965" algn="l"/>
                <a:tab pos="355600" algn="l"/>
                <a:tab pos="2379345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myval1	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myval2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157429"/>
            <a:ext cx="6304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The</a:t>
            </a:r>
            <a:r>
              <a:rPr spc="-55" dirty="0"/>
              <a:t> </a:t>
            </a:r>
            <a:r>
              <a:rPr spc="-5" dirty="0"/>
              <a:t>NoneType</a:t>
            </a:r>
            <a:r>
              <a:rPr spc="-85" dirty="0"/>
              <a:t> </a:t>
            </a:r>
            <a:r>
              <a:rPr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023" y="1490472"/>
            <a:ext cx="3596640" cy="3805554"/>
            <a:chOff x="192023" y="1490472"/>
            <a:chExt cx="3596640" cy="38055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899" y="1589484"/>
              <a:ext cx="3272036" cy="35113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1490472"/>
              <a:ext cx="3596640" cy="38054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1573" y="1607058"/>
              <a:ext cx="3168650" cy="3416935"/>
            </a:xfrm>
            <a:custGeom>
              <a:avLst/>
              <a:gdLst/>
              <a:ahLst/>
              <a:cxnLst/>
              <a:rect l="l" t="t" r="r" b="b"/>
              <a:pathLst>
                <a:path w="3168650" h="3416935">
                  <a:moveTo>
                    <a:pt x="3168395" y="0"/>
                  </a:moveTo>
                  <a:lnTo>
                    <a:pt x="0" y="0"/>
                  </a:lnTo>
                  <a:lnTo>
                    <a:pt x="0" y="3416808"/>
                  </a:lnTo>
                  <a:lnTo>
                    <a:pt x="3168395" y="3416808"/>
                  </a:lnTo>
                  <a:lnTo>
                    <a:pt x="3168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1574" y="1607058"/>
            <a:ext cx="3168650" cy="3416935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3600" dirty="0">
                <a:latin typeface="Arial"/>
                <a:cs typeface="Arial"/>
              </a:rPr>
              <a:t>def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afunc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):</a:t>
            </a:r>
            <a:endParaRPr sz="36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Arial"/>
                <a:cs typeface="Arial"/>
              </a:rPr>
              <a:t>print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afunc(2)</a:t>
            </a:r>
            <a:endParaRPr sz="3600">
              <a:latin typeface="Arial"/>
              <a:cs typeface="Arial"/>
            </a:endParaRPr>
          </a:p>
          <a:p>
            <a:pPr marL="90805" marR="617855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afunc(2)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print(g)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548" y="2395727"/>
            <a:ext cx="753110" cy="273050"/>
          </a:xfrm>
          <a:custGeom>
            <a:avLst/>
            <a:gdLst/>
            <a:ahLst/>
            <a:cxnLst/>
            <a:rect l="l" t="t" r="r" b="b"/>
            <a:pathLst>
              <a:path w="753110" h="273050">
                <a:moveTo>
                  <a:pt x="707390" y="0"/>
                </a:moveTo>
                <a:lnTo>
                  <a:pt x="45465" y="0"/>
                </a:lnTo>
                <a:lnTo>
                  <a:pt x="27769" y="3567"/>
                </a:lnTo>
                <a:lnTo>
                  <a:pt x="13317" y="13303"/>
                </a:lnTo>
                <a:lnTo>
                  <a:pt x="3573" y="27753"/>
                </a:lnTo>
                <a:lnTo>
                  <a:pt x="0" y="45466"/>
                </a:lnTo>
                <a:lnTo>
                  <a:pt x="0" y="227330"/>
                </a:lnTo>
                <a:lnTo>
                  <a:pt x="3573" y="245042"/>
                </a:lnTo>
                <a:lnTo>
                  <a:pt x="13317" y="259492"/>
                </a:lnTo>
                <a:lnTo>
                  <a:pt x="27769" y="269228"/>
                </a:lnTo>
                <a:lnTo>
                  <a:pt x="45465" y="272796"/>
                </a:lnTo>
                <a:lnTo>
                  <a:pt x="707390" y="272796"/>
                </a:lnTo>
                <a:lnTo>
                  <a:pt x="725102" y="269228"/>
                </a:lnTo>
                <a:lnTo>
                  <a:pt x="739552" y="259492"/>
                </a:lnTo>
                <a:lnTo>
                  <a:pt x="749288" y="245042"/>
                </a:lnTo>
                <a:lnTo>
                  <a:pt x="752855" y="227330"/>
                </a:lnTo>
                <a:lnTo>
                  <a:pt x="752855" y="45466"/>
                </a:lnTo>
                <a:lnTo>
                  <a:pt x="749288" y="27753"/>
                </a:lnTo>
                <a:lnTo>
                  <a:pt x="739552" y="13303"/>
                </a:lnTo>
                <a:lnTo>
                  <a:pt x="725102" y="3567"/>
                </a:lnTo>
                <a:lnTo>
                  <a:pt x="70739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3240" y="2371090"/>
            <a:ext cx="485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Functions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240" y="3102990"/>
            <a:ext cx="4312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Even if no “return” statement,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 will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Nonetype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3240" y="4199966"/>
            <a:ext cx="37674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latin typeface="Arial"/>
                <a:cs typeface="Arial"/>
              </a:rPr>
              <a:t>NoneType: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empty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datatype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print()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displays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“None”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7782" y="1632330"/>
            <a:ext cx="383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Open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“nonetype.py”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88" y="505713"/>
            <a:ext cx="6346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Optional</a:t>
            </a:r>
            <a:r>
              <a:rPr spc="-65" dirty="0"/>
              <a:t> </a:t>
            </a:r>
            <a:r>
              <a:rPr spc="10" dirty="0"/>
              <a:t>Parameters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67" y="1546860"/>
            <a:ext cx="5629910" cy="3805554"/>
            <a:chOff x="10667" y="1546860"/>
            <a:chExt cx="5629910" cy="38055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40" y="1645872"/>
              <a:ext cx="5298963" cy="35113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" y="1546860"/>
              <a:ext cx="5629656" cy="38054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0217" y="1663446"/>
              <a:ext cx="5195570" cy="3416935"/>
            </a:xfrm>
            <a:custGeom>
              <a:avLst/>
              <a:gdLst/>
              <a:ahLst/>
              <a:cxnLst/>
              <a:rect l="l" t="t" r="r" b="b"/>
              <a:pathLst>
                <a:path w="5195570" h="3416935">
                  <a:moveTo>
                    <a:pt x="5195316" y="0"/>
                  </a:moveTo>
                  <a:lnTo>
                    <a:pt x="0" y="0"/>
                  </a:lnTo>
                  <a:lnTo>
                    <a:pt x="0" y="3416807"/>
                  </a:lnTo>
                  <a:lnTo>
                    <a:pt x="5195316" y="3416807"/>
                  </a:lnTo>
                  <a:lnTo>
                    <a:pt x="5195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217" y="1663446"/>
              <a:ext cx="5195570" cy="3416935"/>
            </a:xfrm>
            <a:custGeom>
              <a:avLst/>
              <a:gdLst/>
              <a:ahLst/>
              <a:cxnLst/>
              <a:rect l="l" t="t" r="r" b="b"/>
              <a:pathLst>
                <a:path w="5195570" h="3416935">
                  <a:moveTo>
                    <a:pt x="0" y="3416807"/>
                  </a:moveTo>
                  <a:lnTo>
                    <a:pt x="5195316" y="3416807"/>
                  </a:lnTo>
                  <a:lnTo>
                    <a:pt x="5195316" y="0"/>
                  </a:lnTo>
                  <a:lnTo>
                    <a:pt x="0" y="0"/>
                  </a:lnTo>
                  <a:lnTo>
                    <a:pt x="0" y="3416807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0591" y="1683765"/>
            <a:ext cx="49930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399415" indent="-9150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def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afunc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a,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b,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1):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 </a:t>
            </a:r>
            <a:r>
              <a:rPr sz="3600" dirty="0">
                <a:latin typeface="Arial"/>
                <a:cs typeface="Arial"/>
              </a:rPr>
              <a:t>= c </a:t>
            </a:r>
            <a:r>
              <a:rPr sz="3600" spc="-5" dirty="0">
                <a:latin typeface="Arial"/>
                <a:cs typeface="Arial"/>
              </a:rPr>
              <a:t>* </a:t>
            </a:r>
            <a:r>
              <a:rPr sz="3600" dirty="0">
                <a:latin typeface="Arial"/>
                <a:cs typeface="Arial"/>
              </a:rPr>
              <a:t>(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dirty="0">
                <a:latin typeface="Arial"/>
                <a:cs typeface="Arial"/>
              </a:rPr>
              <a:t>+ </a:t>
            </a:r>
            <a:r>
              <a:rPr sz="3600" spc="-5" dirty="0">
                <a:latin typeface="Arial"/>
                <a:cs typeface="Arial"/>
              </a:rPr>
              <a:t>b) 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return 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016635" algn="l"/>
              </a:tabLst>
            </a:pPr>
            <a:r>
              <a:rPr sz="3600" dirty="0">
                <a:latin typeface="Arial"/>
                <a:cs typeface="Arial"/>
              </a:rPr>
              <a:t>var	=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afunc(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1,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2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var2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afunc( </a:t>
            </a:r>
            <a:r>
              <a:rPr sz="3600" dirty="0">
                <a:latin typeface="Arial"/>
                <a:cs typeface="Arial"/>
              </a:rPr>
              <a:t>1,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c=2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616" y="2409443"/>
            <a:ext cx="767080" cy="803275"/>
          </a:xfrm>
          <a:custGeom>
            <a:avLst/>
            <a:gdLst/>
            <a:ahLst/>
            <a:cxnLst/>
            <a:rect l="l" t="t" r="r" b="b"/>
            <a:pathLst>
              <a:path w="767080" h="803275">
                <a:moveTo>
                  <a:pt x="754380" y="577088"/>
                </a:moveTo>
                <a:lnTo>
                  <a:pt x="750824" y="559473"/>
                </a:lnTo>
                <a:lnTo>
                  <a:pt x="741133" y="545109"/>
                </a:lnTo>
                <a:lnTo>
                  <a:pt x="726757" y="535432"/>
                </a:lnTo>
                <a:lnTo>
                  <a:pt x="709168" y="531876"/>
                </a:lnTo>
                <a:lnTo>
                  <a:pt x="45212" y="531876"/>
                </a:lnTo>
                <a:lnTo>
                  <a:pt x="27609" y="535432"/>
                </a:lnTo>
                <a:lnTo>
                  <a:pt x="13233" y="545109"/>
                </a:lnTo>
                <a:lnTo>
                  <a:pt x="3543" y="559473"/>
                </a:lnTo>
                <a:lnTo>
                  <a:pt x="0" y="577088"/>
                </a:lnTo>
                <a:lnTo>
                  <a:pt x="0" y="757936"/>
                </a:lnTo>
                <a:lnTo>
                  <a:pt x="3543" y="775563"/>
                </a:lnTo>
                <a:lnTo>
                  <a:pt x="13233" y="789927"/>
                </a:lnTo>
                <a:lnTo>
                  <a:pt x="27609" y="799604"/>
                </a:lnTo>
                <a:lnTo>
                  <a:pt x="45212" y="803148"/>
                </a:lnTo>
                <a:lnTo>
                  <a:pt x="709168" y="803148"/>
                </a:lnTo>
                <a:lnTo>
                  <a:pt x="726757" y="799604"/>
                </a:lnTo>
                <a:lnTo>
                  <a:pt x="741133" y="789927"/>
                </a:lnTo>
                <a:lnTo>
                  <a:pt x="750824" y="775563"/>
                </a:lnTo>
                <a:lnTo>
                  <a:pt x="754380" y="757936"/>
                </a:lnTo>
                <a:lnTo>
                  <a:pt x="754380" y="577088"/>
                </a:lnTo>
                <a:close/>
              </a:path>
              <a:path w="767080" h="803275">
                <a:moveTo>
                  <a:pt x="766572" y="45212"/>
                </a:moveTo>
                <a:lnTo>
                  <a:pt x="763016" y="27597"/>
                </a:lnTo>
                <a:lnTo>
                  <a:pt x="753325" y="13233"/>
                </a:lnTo>
                <a:lnTo>
                  <a:pt x="738949" y="3556"/>
                </a:lnTo>
                <a:lnTo>
                  <a:pt x="721360" y="0"/>
                </a:lnTo>
                <a:lnTo>
                  <a:pt x="57404" y="0"/>
                </a:lnTo>
                <a:lnTo>
                  <a:pt x="39801" y="3556"/>
                </a:lnTo>
                <a:lnTo>
                  <a:pt x="25425" y="13233"/>
                </a:lnTo>
                <a:lnTo>
                  <a:pt x="15735" y="27597"/>
                </a:lnTo>
                <a:lnTo>
                  <a:pt x="12192" y="45212"/>
                </a:lnTo>
                <a:lnTo>
                  <a:pt x="12192" y="226060"/>
                </a:lnTo>
                <a:lnTo>
                  <a:pt x="15735" y="243687"/>
                </a:lnTo>
                <a:lnTo>
                  <a:pt x="25425" y="258051"/>
                </a:lnTo>
                <a:lnTo>
                  <a:pt x="39801" y="267728"/>
                </a:lnTo>
                <a:lnTo>
                  <a:pt x="57404" y="271272"/>
                </a:lnTo>
                <a:lnTo>
                  <a:pt x="721360" y="271272"/>
                </a:lnTo>
                <a:lnTo>
                  <a:pt x="738949" y="267728"/>
                </a:lnTo>
                <a:lnTo>
                  <a:pt x="753325" y="258051"/>
                </a:lnTo>
                <a:lnTo>
                  <a:pt x="763016" y="243687"/>
                </a:lnTo>
                <a:lnTo>
                  <a:pt x="766572" y="226060"/>
                </a:lnTo>
                <a:lnTo>
                  <a:pt x="766572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83428" y="1688338"/>
            <a:ext cx="32969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Optional parameters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indicating </a:t>
            </a:r>
            <a:r>
              <a:rPr sz="2400" spc="-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default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marR="5905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b="1" i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5" dirty="0">
                <a:latin typeface="Arial"/>
                <a:cs typeface="Arial"/>
              </a:rPr>
              <a:t> have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afunc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Defaults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759" y="407619"/>
            <a:ext cx="6343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Optional</a:t>
            </a:r>
            <a:r>
              <a:rPr spc="-75" dirty="0"/>
              <a:t> </a:t>
            </a:r>
            <a:r>
              <a:rPr spc="10" dirty="0"/>
              <a:t>Parameters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9952" y="1429511"/>
            <a:ext cx="6311265" cy="2159635"/>
            <a:chOff x="1139952" y="1429511"/>
            <a:chExt cx="6311265" cy="2159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820" y="1528497"/>
              <a:ext cx="6128026" cy="18487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952" y="1429511"/>
              <a:ext cx="6263640" cy="21595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9502" y="1546097"/>
              <a:ext cx="6024880" cy="1754505"/>
            </a:xfrm>
            <a:custGeom>
              <a:avLst/>
              <a:gdLst/>
              <a:ahLst/>
              <a:cxnLst/>
              <a:rect l="l" t="t" r="r" b="b"/>
              <a:pathLst>
                <a:path w="6024880" h="1754504">
                  <a:moveTo>
                    <a:pt x="6024372" y="0"/>
                  </a:moveTo>
                  <a:lnTo>
                    <a:pt x="0" y="0"/>
                  </a:lnTo>
                  <a:lnTo>
                    <a:pt x="0" y="1754124"/>
                  </a:lnTo>
                  <a:lnTo>
                    <a:pt x="6024372" y="1754124"/>
                  </a:lnTo>
                  <a:lnTo>
                    <a:pt x="6024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49502" y="1546097"/>
            <a:ext cx="6024880" cy="1754505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005205" marR="311785" indent="-914400">
              <a:lnSpc>
                <a:spcPct val="100000"/>
              </a:lnSpc>
              <a:spcBef>
                <a:spcPts val="265"/>
              </a:spcBef>
            </a:pPr>
            <a:r>
              <a:rPr sz="3600" spc="-5" dirty="0">
                <a:latin typeface="Arial"/>
                <a:cs typeface="Arial"/>
              </a:rPr>
              <a:t>def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afunc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5" dirty="0">
                <a:latin typeface="Arial"/>
                <a:cs typeface="Arial"/>
              </a:rPr>
              <a:t> a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b </a:t>
            </a:r>
            <a:r>
              <a:rPr sz="3600" dirty="0">
                <a:latin typeface="Arial"/>
                <a:cs typeface="Arial"/>
              </a:rPr>
              <a:t>= </a:t>
            </a:r>
            <a:r>
              <a:rPr sz="3600" spc="-5" dirty="0">
                <a:latin typeface="Arial"/>
                <a:cs typeface="Arial"/>
              </a:rPr>
              <a:t>1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1):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*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b)</a:t>
            </a:r>
            <a:endParaRPr sz="36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return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5900" y="2298191"/>
            <a:ext cx="754380" cy="838200"/>
          </a:xfrm>
          <a:custGeom>
            <a:avLst/>
            <a:gdLst/>
            <a:ahLst/>
            <a:cxnLst/>
            <a:rect l="l" t="t" r="r" b="b"/>
            <a:pathLst>
              <a:path w="754380" h="838200">
                <a:moveTo>
                  <a:pt x="754380" y="612140"/>
                </a:moveTo>
                <a:lnTo>
                  <a:pt x="750824" y="594525"/>
                </a:lnTo>
                <a:lnTo>
                  <a:pt x="741146" y="580161"/>
                </a:lnTo>
                <a:lnTo>
                  <a:pt x="726782" y="570484"/>
                </a:lnTo>
                <a:lnTo>
                  <a:pt x="709168" y="566928"/>
                </a:lnTo>
                <a:lnTo>
                  <a:pt x="45212" y="566928"/>
                </a:lnTo>
                <a:lnTo>
                  <a:pt x="27584" y="570484"/>
                </a:lnTo>
                <a:lnTo>
                  <a:pt x="13220" y="580161"/>
                </a:lnTo>
                <a:lnTo>
                  <a:pt x="3543" y="594525"/>
                </a:lnTo>
                <a:lnTo>
                  <a:pt x="0" y="612140"/>
                </a:lnTo>
                <a:lnTo>
                  <a:pt x="0" y="792988"/>
                </a:lnTo>
                <a:lnTo>
                  <a:pt x="3543" y="810615"/>
                </a:lnTo>
                <a:lnTo>
                  <a:pt x="13220" y="824979"/>
                </a:lnTo>
                <a:lnTo>
                  <a:pt x="27584" y="834656"/>
                </a:lnTo>
                <a:lnTo>
                  <a:pt x="45212" y="838200"/>
                </a:lnTo>
                <a:lnTo>
                  <a:pt x="709168" y="838200"/>
                </a:lnTo>
                <a:lnTo>
                  <a:pt x="726782" y="834656"/>
                </a:lnTo>
                <a:lnTo>
                  <a:pt x="741146" y="824979"/>
                </a:lnTo>
                <a:lnTo>
                  <a:pt x="750824" y="810615"/>
                </a:lnTo>
                <a:lnTo>
                  <a:pt x="754380" y="792988"/>
                </a:lnTo>
                <a:lnTo>
                  <a:pt x="754380" y="612140"/>
                </a:lnTo>
                <a:close/>
              </a:path>
              <a:path w="754380" h="838200">
                <a:moveTo>
                  <a:pt x="754380" y="45466"/>
                </a:moveTo>
                <a:lnTo>
                  <a:pt x="750811" y="27762"/>
                </a:lnTo>
                <a:lnTo>
                  <a:pt x="741070" y="13309"/>
                </a:lnTo>
                <a:lnTo>
                  <a:pt x="726617" y="3568"/>
                </a:lnTo>
                <a:lnTo>
                  <a:pt x="708914" y="0"/>
                </a:lnTo>
                <a:lnTo>
                  <a:pt x="45466" y="0"/>
                </a:lnTo>
                <a:lnTo>
                  <a:pt x="27749" y="3568"/>
                </a:lnTo>
                <a:lnTo>
                  <a:pt x="13296" y="13309"/>
                </a:lnTo>
                <a:lnTo>
                  <a:pt x="3556" y="27762"/>
                </a:lnTo>
                <a:lnTo>
                  <a:pt x="0" y="45466"/>
                </a:lnTo>
                <a:lnTo>
                  <a:pt x="0" y="227330"/>
                </a:lnTo>
                <a:lnTo>
                  <a:pt x="3556" y="245046"/>
                </a:lnTo>
                <a:lnTo>
                  <a:pt x="13296" y="259499"/>
                </a:lnTo>
                <a:lnTo>
                  <a:pt x="27749" y="269240"/>
                </a:lnTo>
                <a:lnTo>
                  <a:pt x="45466" y="272796"/>
                </a:lnTo>
                <a:lnTo>
                  <a:pt x="708914" y="272796"/>
                </a:lnTo>
                <a:lnTo>
                  <a:pt x="726617" y="269240"/>
                </a:lnTo>
                <a:lnTo>
                  <a:pt x="741070" y="259499"/>
                </a:lnTo>
                <a:lnTo>
                  <a:pt x="750811" y="245046"/>
                </a:lnTo>
                <a:lnTo>
                  <a:pt x="754380" y="227330"/>
                </a:lnTo>
                <a:lnTo>
                  <a:pt x="754380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3612895"/>
            <a:ext cx="536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Optional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 </a:t>
            </a:r>
            <a:r>
              <a:rPr sz="2400" spc="-5" dirty="0">
                <a:latin typeface="Arial"/>
                <a:cs typeface="Arial"/>
              </a:rPr>
              <a:t>can 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specified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implicitly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position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(no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“=“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needed)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516" y="4456479"/>
            <a:ext cx="1746250" cy="118808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dirty="0">
                <a:latin typeface="Arial"/>
                <a:cs typeface="Arial"/>
              </a:rPr>
              <a:t>afun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(3,b=2)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afunc(3,2)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7230" y="4667504"/>
            <a:ext cx="233045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afunc(3,2,c=1)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latin typeface="Arial"/>
                <a:cs typeface="Arial"/>
              </a:rPr>
              <a:t>afunc(3,b=2,c=1)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0217" y="4667504"/>
            <a:ext cx="274764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afunc(3,2,1)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80"/>
              </a:spcBef>
            </a:pPr>
            <a:r>
              <a:rPr sz="2000" i="1" dirty="0">
                <a:solidFill>
                  <a:srgbClr val="6F2F9F"/>
                </a:solidFill>
                <a:latin typeface="Arial"/>
                <a:cs typeface="Arial"/>
              </a:rPr>
              <a:t>equivalent</a:t>
            </a:r>
            <a:r>
              <a:rPr sz="2000" i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6F2F9F"/>
                </a:solidFill>
                <a:latin typeface="Arial"/>
                <a:cs typeface="Arial"/>
              </a:rPr>
              <a:t>function</a:t>
            </a:r>
            <a:r>
              <a:rPr sz="2000" i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6F2F9F"/>
                </a:solidFill>
                <a:latin typeface="Arial"/>
                <a:cs typeface="Arial"/>
              </a:rPr>
              <a:t>calls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508444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0" dirty="0"/>
              <a:t>Pass</a:t>
            </a:r>
            <a:r>
              <a:rPr spc="-45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spc="-40" dirty="0"/>
              <a:t>Value</a:t>
            </a:r>
            <a:r>
              <a:rPr spc="-30" dirty="0"/>
              <a:t> </a:t>
            </a:r>
            <a:r>
              <a:rPr dirty="0"/>
              <a:t>or </a:t>
            </a:r>
            <a:r>
              <a:rPr spc="-1450" dirty="0"/>
              <a:t> </a:t>
            </a:r>
            <a:r>
              <a:rPr spc="-10" dirty="0"/>
              <a:t>Reference?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74929"/>
            <a:ext cx="8010525" cy="28028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General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rule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thumb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Scalar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behave</a:t>
            </a:r>
            <a:r>
              <a:rPr sz="2400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though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everything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reality,</a:t>
            </a:r>
            <a:r>
              <a:rPr sz="2800" spc="-5" dirty="0">
                <a:latin typeface="Arial"/>
                <a:cs typeface="Arial"/>
              </a:rPr>
              <a:t> everything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 passed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dirty="0">
                <a:latin typeface="Arial"/>
                <a:cs typeface="Arial"/>
              </a:rPr>
              <a:t> reference.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Scoping</a:t>
            </a:r>
            <a:r>
              <a:rPr sz="2800" dirty="0">
                <a:latin typeface="Arial"/>
                <a:cs typeface="Arial"/>
              </a:rPr>
              <a:t> rules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dictate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behavior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assignment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Open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F2F9F"/>
                </a:solidFill>
                <a:latin typeface="Arial"/>
                <a:cs typeface="Arial"/>
              </a:rPr>
              <a:t>pass_by_reference_or_value.py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21309"/>
            <a:ext cx="1921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92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629920" algn="l"/>
              </a:tabLst>
            </a:pPr>
            <a:r>
              <a:rPr spc="-5" dirty="0"/>
              <a:t>Scope</a:t>
            </a:r>
            <a:r>
              <a:rPr spc="15" dirty="0"/>
              <a:t> </a:t>
            </a:r>
            <a:r>
              <a:rPr spc="-5" dirty="0"/>
              <a:t>behaves</a:t>
            </a:r>
            <a:r>
              <a:rPr spc="15" dirty="0"/>
              <a:t> </a:t>
            </a:r>
            <a:r>
              <a:rPr spc="-5" dirty="0"/>
              <a:t>more</a:t>
            </a:r>
            <a:r>
              <a:rPr spc="5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-5" dirty="0"/>
              <a:t>less</a:t>
            </a:r>
            <a:r>
              <a:rPr spc="15" dirty="0"/>
              <a:t> </a:t>
            </a:r>
            <a:r>
              <a:rPr spc="-5" dirty="0"/>
              <a:t>intuitively</a:t>
            </a:r>
            <a:r>
              <a:rPr spc="35" dirty="0"/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5" dirty="0"/>
              <a:t>Python.</a:t>
            </a:r>
          </a:p>
          <a:p>
            <a:pPr marL="388620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50"/>
          </a:p>
          <a:p>
            <a:pPr marL="629920" marR="719455" indent="-228600">
              <a:lnSpc>
                <a:spcPct val="70000"/>
              </a:lnSpc>
              <a:buChar char="•"/>
              <a:tabLst>
                <a:tab pos="629920" algn="l"/>
              </a:tabLst>
            </a:pPr>
            <a:r>
              <a:rPr spc="-25" dirty="0"/>
              <a:t>Variables</a:t>
            </a:r>
            <a:r>
              <a:rPr spc="35" dirty="0"/>
              <a:t> </a:t>
            </a:r>
            <a:r>
              <a:rPr spc="-5" dirty="0"/>
              <a:t>defined</a:t>
            </a:r>
            <a:r>
              <a:rPr spc="10" dirty="0"/>
              <a:t> </a:t>
            </a:r>
            <a:r>
              <a:rPr spc="-5" dirty="0"/>
              <a:t>within</a:t>
            </a:r>
            <a:r>
              <a:rPr spc="2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function</a:t>
            </a:r>
            <a:r>
              <a:rPr spc="5"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5" dirty="0"/>
              <a:t>invisible</a:t>
            </a:r>
            <a:r>
              <a:rPr spc="40" dirty="0"/>
              <a:t> </a:t>
            </a:r>
            <a:r>
              <a:rPr dirty="0"/>
              <a:t>to the </a:t>
            </a:r>
            <a:r>
              <a:rPr spc="-650" dirty="0"/>
              <a:t> </a:t>
            </a:r>
            <a:r>
              <a:rPr dirty="0"/>
              <a:t>program</a:t>
            </a:r>
            <a:r>
              <a:rPr spc="-5" dirty="0"/>
              <a:t> unit</a:t>
            </a:r>
            <a:r>
              <a:rPr dirty="0"/>
              <a:t> that </a:t>
            </a:r>
            <a:r>
              <a:rPr spc="-5" dirty="0"/>
              <a:t>called</a:t>
            </a:r>
            <a:r>
              <a:rPr spc="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function.</a:t>
            </a:r>
          </a:p>
          <a:p>
            <a:pPr marL="388620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50"/>
          </a:p>
          <a:p>
            <a:pPr marL="629920" marR="5080" indent="-228600">
              <a:lnSpc>
                <a:spcPct val="70000"/>
              </a:lnSpc>
              <a:buChar char="•"/>
              <a:tabLst>
                <a:tab pos="629920" algn="l"/>
              </a:tabLst>
            </a:pPr>
            <a:r>
              <a:rPr spc="-5" dirty="0"/>
              <a:t>When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name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used</a:t>
            </a:r>
            <a:r>
              <a:rPr spc="10" dirty="0"/>
              <a:t> </a:t>
            </a:r>
            <a:r>
              <a:rPr spc="-5" dirty="0"/>
              <a:t>in a</a:t>
            </a:r>
            <a:r>
              <a:rPr spc="15" dirty="0"/>
              <a:t> </a:t>
            </a:r>
            <a:r>
              <a:rPr dirty="0"/>
              <a:t>function,</a:t>
            </a:r>
            <a:r>
              <a:rPr spc="-5" dirty="0"/>
              <a:t> </a:t>
            </a:r>
            <a:r>
              <a:rPr dirty="0"/>
              <a:t>it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resolved</a:t>
            </a:r>
            <a:r>
              <a:rPr spc="20" dirty="0"/>
              <a:t> </a:t>
            </a:r>
            <a:r>
              <a:rPr spc="-5" dirty="0"/>
              <a:t>using</a:t>
            </a:r>
            <a:r>
              <a:rPr spc="15" dirty="0"/>
              <a:t> </a:t>
            </a:r>
            <a:r>
              <a:rPr dirty="0"/>
              <a:t>the </a:t>
            </a:r>
            <a:r>
              <a:rPr spc="-655" dirty="0"/>
              <a:t> </a:t>
            </a:r>
            <a:r>
              <a:rPr spc="-5" dirty="0"/>
              <a:t>nearest</a:t>
            </a:r>
            <a:r>
              <a:rPr dirty="0"/>
              <a:t> </a:t>
            </a:r>
            <a:r>
              <a:rPr spc="-5" dirty="0"/>
              <a:t>enclosing</a:t>
            </a:r>
            <a:r>
              <a:rPr spc="40" dirty="0"/>
              <a:t> </a:t>
            </a:r>
            <a:r>
              <a:rPr dirty="0"/>
              <a:t>scope…</a:t>
            </a:r>
          </a:p>
          <a:p>
            <a:pPr marL="388620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450"/>
          </a:p>
          <a:p>
            <a:pPr marL="629920" marR="329565" indent="-228600">
              <a:lnSpc>
                <a:spcPct val="70000"/>
              </a:lnSpc>
              <a:buChar char="•"/>
              <a:tabLst>
                <a:tab pos="629920" algn="l"/>
              </a:tabLst>
            </a:pPr>
            <a:r>
              <a:rPr dirty="0"/>
              <a:t>… </a:t>
            </a:r>
            <a:r>
              <a:rPr spc="-5" dirty="0"/>
              <a:t>i.e., </a:t>
            </a:r>
            <a:r>
              <a:rPr dirty="0"/>
              <a:t>the </a:t>
            </a:r>
            <a:r>
              <a:rPr spc="-5" dirty="0"/>
              <a:t>block of </a:t>
            </a:r>
            <a:r>
              <a:rPr dirty="0"/>
              <a:t>code that </a:t>
            </a:r>
            <a:r>
              <a:rPr spc="-5" dirty="0"/>
              <a:t>defined </a:t>
            </a:r>
            <a:r>
              <a:rPr dirty="0"/>
              <a:t>the </a:t>
            </a:r>
            <a:r>
              <a:rPr spc="-5" dirty="0"/>
              <a:t>function </a:t>
            </a:r>
            <a:r>
              <a:rPr dirty="0"/>
              <a:t>– </a:t>
            </a:r>
            <a:r>
              <a:rPr spc="-5" dirty="0"/>
              <a:t>then </a:t>
            </a:r>
            <a:r>
              <a:rPr spc="-655" dirty="0"/>
              <a:t> </a:t>
            </a:r>
            <a:r>
              <a:rPr spc="-5" dirty="0"/>
              <a:t>on up</a:t>
            </a:r>
            <a:r>
              <a:rPr dirty="0"/>
              <a:t> the </a:t>
            </a:r>
            <a:r>
              <a:rPr spc="-5" dirty="0"/>
              <a:t>chain</a:t>
            </a:r>
          </a:p>
          <a:p>
            <a:pPr marL="629920" indent="-228600">
              <a:lnSpc>
                <a:spcPct val="100000"/>
              </a:lnSpc>
              <a:spcBef>
                <a:spcPts val="2315"/>
              </a:spcBef>
              <a:buChar char="•"/>
              <a:tabLst>
                <a:tab pos="629920" algn="l"/>
              </a:tabLst>
            </a:pPr>
            <a:r>
              <a:rPr spc="-5" dirty="0"/>
              <a:t>Open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run</a:t>
            </a:r>
            <a:r>
              <a:rPr spc="-10" dirty="0"/>
              <a:t> </a:t>
            </a:r>
            <a:r>
              <a:rPr dirty="0">
                <a:solidFill>
                  <a:srgbClr val="6F2F9F"/>
                </a:solidFill>
              </a:rPr>
              <a:t>“scope.py”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395" y="208280"/>
            <a:ext cx="5051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Scoping</a:t>
            </a:r>
            <a:r>
              <a:rPr spc="-55" dirty="0"/>
              <a:t> </a:t>
            </a:r>
            <a:r>
              <a:rPr spc="-10" dirty="0"/>
              <a:t>Gotcha!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61788" y="1569719"/>
            <a:ext cx="2254250" cy="2555875"/>
            <a:chOff x="5161788" y="1569719"/>
            <a:chExt cx="2254250" cy="2555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5198" y="1641277"/>
              <a:ext cx="2031559" cy="2340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788" y="1569719"/>
              <a:ext cx="2253995" cy="25557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1902" y="1658873"/>
              <a:ext cx="1927860" cy="2246630"/>
            </a:xfrm>
            <a:custGeom>
              <a:avLst/>
              <a:gdLst/>
              <a:ahLst/>
              <a:cxnLst/>
              <a:rect l="l" t="t" r="r" b="b"/>
              <a:pathLst>
                <a:path w="1927859" h="2246629">
                  <a:moveTo>
                    <a:pt x="1927859" y="0"/>
                  </a:moveTo>
                  <a:lnTo>
                    <a:pt x="0" y="0"/>
                  </a:lnTo>
                  <a:lnTo>
                    <a:pt x="0" y="2246376"/>
                  </a:lnTo>
                  <a:lnTo>
                    <a:pt x="1927859" y="2246376"/>
                  </a:lnTo>
                  <a:lnTo>
                    <a:pt x="1927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11902" y="1658873"/>
            <a:ext cx="1927860" cy="2246630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800" spc="-5" dirty="0">
                <a:latin typeface="Arial"/>
                <a:cs typeface="Arial"/>
              </a:rPr>
              <a:t>def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func():</a:t>
            </a:r>
            <a:endParaRPr sz="2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a+=1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0170" marR="820419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 = 1 </a:t>
            </a:r>
            <a:r>
              <a:rPr sz="2800" dirty="0">
                <a:latin typeface="Arial"/>
                <a:cs typeface="Arial"/>
              </a:rPr>
              <a:t> func(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2391" y="2225039"/>
            <a:ext cx="755903" cy="274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80160" y="1560575"/>
            <a:ext cx="2573020" cy="2555875"/>
            <a:chOff x="1280160" y="1560575"/>
            <a:chExt cx="2573020" cy="255587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2056" y="1632133"/>
              <a:ext cx="2353102" cy="23409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160" y="1560575"/>
              <a:ext cx="2572512" cy="25557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8750" y="1649729"/>
              <a:ext cx="2249805" cy="2246630"/>
            </a:xfrm>
            <a:custGeom>
              <a:avLst/>
              <a:gdLst/>
              <a:ahLst/>
              <a:cxnLst/>
              <a:rect l="l" t="t" r="r" b="b"/>
              <a:pathLst>
                <a:path w="2249804" h="2246629">
                  <a:moveTo>
                    <a:pt x="2249424" y="0"/>
                  </a:moveTo>
                  <a:lnTo>
                    <a:pt x="0" y="0"/>
                  </a:lnTo>
                  <a:lnTo>
                    <a:pt x="0" y="2246376"/>
                  </a:lnTo>
                  <a:lnTo>
                    <a:pt x="2249424" y="2246376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28750" y="1649729"/>
            <a:ext cx="2249805" cy="2246630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latin typeface="Arial"/>
                <a:cs typeface="Arial"/>
              </a:rPr>
              <a:t>def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func():</a:t>
            </a:r>
            <a:endParaRPr sz="2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print(a)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90805" marR="11410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 = 1 </a:t>
            </a:r>
            <a:r>
              <a:rPr sz="2800" dirty="0">
                <a:latin typeface="Arial"/>
                <a:cs typeface="Arial"/>
              </a:rPr>
              <a:t> func(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9239" y="2212848"/>
            <a:ext cx="755904" cy="2743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87092" y="1189101"/>
            <a:ext cx="529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5360" algn="l"/>
              </a:tabLst>
            </a:pPr>
            <a:r>
              <a:rPr sz="2400" spc="-30" dirty="0">
                <a:latin typeface="Arial"/>
                <a:cs typeface="Arial"/>
              </a:rPr>
              <a:t>Try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this…	…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702" y="4298695"/>
            <a:ext cx="2578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gives?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Examine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scope.py.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8893" y="4184874"/>
            <a:ext cx="2931160" cy="1844675"/>
            <a:chOff x="4978893" y="4184874"/>
            <a:chExt cx="2931160" cy="184467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8893" y="4184874"/>
              <a:ext cx="2930680" cy="18440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0911" y="4207764"/>
              <a:ext cx="2816351" cy="17388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03291" y="4200144"/>
              <a:ext cx="2832100" cy="1754505"/>
            </a:xfrm>
            <a:custGeom>
              <a:avLst/>
              <a:gdLst/>
              <a:ahLst/>
              <a:cxnLst/>
              <a:rect l="l" t="t" r="r" b="b"/>
              <a:pathLst>
                <a:path w="2832100" h="1754504">
                  <a:moveTo>
                    <a:pt x="0" y="1754123"/>
                  </a:moveTo>
                  <a:lnTo>
                    <a:pt x="2831591" y="1754123"/>
                  </a:lnTo>
                  <a:lnTo>
                    <a:pt x="2831591" y="0"/>
                  </a:lnTo>
                  <a:lnTo>
                    <a:pt x="0" y="0"/>
                  </a:lnTo>
                  <a:lnTo>
                    <a:pt x="0" y="1754123"/>
                  </a:lnTo>
                  <a:close/>
                </a:path>
              </a:pathLst>
            </a:custGeom>
            <a:ln w="1523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445" y="293573"/>
            <a:ext cx="5051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Scoping</a:t>
            </a:r>
            <a:r>
              <a:rPr spc="-60" dirty="0"/>
              <a:t> </a:t>
            </a:r>
            <a:r>
              <a:rPr spc="-10" dirty="0"/>
              <a:t>Gotcha!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49140" y="2904744"/>
            <a:ext cx="4447540" cy="2555875"/>
            <a:chOff x="4549140" y="2904744"/>
            <a:chExt cx="4447540" cy="2555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1040" y="2976301"/>
              <a:ext cx="4325150" cy="2340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9140" y="2904744"/>
              <a:ext cx="4393692" cy="2555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97730" y="2993898"/>
              <a:ext cx="4221480" cy="2246630"/>
            </a:xfrm>
            <a:custGeom>
              <a:avLst/>
              <a:gdLst/>
              <a:ahLst/>
              <a:cxnLst/>
              <a:rect l="l" t="t" r="r" b="b"/>
              <a:pathLst>
                <a:path w="4221480" h="2246629">
                  <a:moveTo>
                    <a:pt x="4221480" y="0"/>
                  </a:moveTo>
                  <a:lnTo>
                    <a:pt x="0" y="0"/>
                  </a:lnTo>
                  <a:lnTo>
                    <a:pt x="0" y="2246376"/>
                  </a:lnTo>
                  <a:lnTo>
                    <a:pt x="4221480" y="2246376"/>
                  </a:lnTo>
                  <a:lnTo>
                    <a:pt x="422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97729" y="2993898"/>
            <a:ext cx="4221480" cy="2246630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"/>
                <a:cs typeface="Arial"/>
              </a:rPr>
              <a:t>def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func():</a:t>
            </a:r>
            <a:endParaRPr sz="2800">
              <a:latin typeface="Arial"/>
              <a:cs typeface="Arial"/>
            </a:endParaRPr>
          </a:p>
          <a:p>
            <a:pPr marL="740410" algn="ctr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func_a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func_a+1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2075" marR="311213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 = 1 </a:t>
            </a:r>
            <a:r>
              <a:rPr sz="2800" dirty="0">
                <a:latin typeface="Arial"/>
                <a:cs typeface="Arial"/>
              </a:rPr>
              <a:t> func(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7552" y="2330183"/>
            <a:ext cx="1908810" cy="1537970"/>
            <a:chOff x="4797552" y="2330183"/>
            <a:chExt cx="1908810" cy="15379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7552" y="3593592"/>
              <a:ext cx="757427" cy="2743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3016" y="2330183"/>
              <a:ext cx="863345" cy="56770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52400" y="2904744"/>
            <a:ext cx="2723515" cy="2555875"/>
            <a:chOff x="152400" y="2904744"/>
            <a:chExt cx="2723515" cy="25558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04" y="2976301"/>
              <a:ext cx="2601499" cy="23409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2904744"/>
              <a:ext cx="2650236" cy="25557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0989" y="2993898"/>
              <a:ext cx="2498090" cy="2246630"/>
            </a:xfrm>
            <a:custGeom>
              <a:avLst/>
              <a:gdLst/>
              <a:ahLst/>
              <a:cxnLst/>
              <a:rect l="l" t="t" r="r" b="b"/>
              <a:pathLst>
                <a:path w="2498090" h="2246629">
                  <a:moveTo>
                    <a:pt x="2497836" y="0"/>
                  </a:moveTo>
                  <a:lnTo>
                    <a:pt x="0" y="0"/>
                  </a:lnTo>
                  <a:lnTo>
                    <a:pt x="0" y="2246376"/>
                  </a:lnTo>
                  <a:lnTo>
                    <a:pt x="2497836" y="2246376"/>
                  </a:lnTo>
                  <a:lnTo>
                    <a:pt x="2497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0990" y="2993898"/>
            <a:ext cx="2498090" cy="2246630"/>
          </a:xfrm>
          <a:prstGeom prst="rect">
            <a:avLst/>
          </a:prstGeom>
          <a:ln w="19812">
            <a:solidFill>
              <a:srgbClr val="001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Arial"/>
                <a:cs typeface="Arial"/>
              </a:rPr>
              <a:t>def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func():</a:t>
            </a:r>
            <a:endParaRPr sz="28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a+1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0170" marR="139001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 = 1 </a:t>
            </a:r>
            <a:r>
              <a:rPr sz="2800" dirty="0">
                <a:latin typeface="Arial"/>
                <a:cs typeface="Arial"/>
              </a:rPr>
              <a:t> func(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244" y="3581400"/>
            <a:ext cx="755904" cy="27431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78968" y="1173556"/>
            <a:ext cx="719391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3530">
              <a:lnSpc>
                <a:spcPct val="100000"/>
              </a:lnSpc>
              <a:spcBef>
                <a:spcPts val="105"/>
              </a:spcBef>
              <a:tabLst>
                <a:tab pos="2790825" algn="l"/>
              </a:tabLst>
            </a:pP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Python</a:t>
            </a:r>
            <a:r>
              <a:rPr sz="2000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Documentation:	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name binding operation </a:t>
            </a:r>
            <a:r>
              <a:rPr sz="2000" dirty="0">
                <a:latin typeface="Arial"/>
                <a:cs typeface="Arial"/>
              </a:rPr>
              <a:t>occurs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anywhere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uses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block.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always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local </a:t>
            </a:r>
            <a:r>
              <a:rPr sz="2000" dirty="0"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2526" y="3710685"/>
            <a:ext cx="1062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va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22522" y="4110228"/>
            <a:ext cx="1309370" cy="241935"/>
            <a:chOff x="3122522" y="4110228"/>
            <a:chExt cx="1309370" cy="24193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2522" y="4110810"/>
              <a:ext cx="1309371" cy="24087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30296" y="4116324"/>
              <a:ext cx="1236345" cy="172720"/>
            </a:xfrm>
            <a:custGeom>
              <a:avLst/>
              <a:gdLst/>
              <a:ahLst/>
              <a:cxnLst/>
              <a:rect l="l" t="t" r="r" b="b"/>
              <a:pathLst>
                <a:path w="1236345" h="172720">
                  <a:moveTo>
                    <a:pt x="1149858" y="0"/>
                  </a:moveTo>
                  <a:lnTo>
                    <a:pt x="1149858" y="43052"/>
                  </a:lnTo>
                  <a:lnTo>
                    <a:pt x="86106" y="43052"/>
                  </a:lnTo>
                  <a:lnTo>
                    <a:pt x="86106" y="0"/>
                  </a:lnTo>
                  <a:lnTo>
                    <a:pt x="0" y="86106"/>
                  </a:lnTo>
                  <a:lnTo>
                    <a:pt x="86106" y="172212"/>
                  </a:lnTo>
                  <a:lnTo>
                    <a:pt x="86106" y="129158"/>
                  </a:lnTo>
                  <a:lnTo>
                    <a:pt x="1149858" y="129158"/>
                  </a:lnTo>
                  <a:lnTo>
                    <a:pt x="1149858" y="172212"/>
                  </a:lnTo>
                  <a:lnTo>
                    <a:pt x="1235964" y="86106"/>
                  </a:lnTo>
                  <a:lnTo>
                    <a:pt x="114985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0296" y="4116324"/>
              <a:ext cx="1236345" cy="172720"/>
            </a:xfrm>
            <a:custGeom>
              <a:avLst/>
              <a:gdLst/>
              <a:ahLst/>
              <a:cxnLst/>
              <a:rect l="l" t="t" r="r" b="b"/>
              <a:pathLst>
                <a:path w="1236345" h="172720">
                  <a:moveTo>
                    <a:pt x="0" y="86106"/>
                  </a:moveTo>
                  <a:lnTo>
                    <a:pt x="86106" y="0"/>
                  </a:lnTo>
                  <a:lnTo>
                    <a:pt x="86106" y="43052"/>
                  </a:lnTo>
                  <a:lnTo>
                    <a:pt x="1149858" y="43052"/>
                  </a:lnTo>
                  <a:lnTo>
                    <a:pt x="1149858" y="0"/>
                  </a:lnTo>
                  <a:lnTo>
                    <a:pt x="1235964" y="86106"/>
                  </a:lnTo>
                  <a:lnTo>
                    <a:pt x="1149858" y="172212"/>
                  </a:lnTo>
                  <a:lnTo>
                    <a:pt x="1149858" y="129158"/>
                  </a:lnTo>
                  <a:lnTo>
                    <a:pt x="86106" y="129158"/>
                  </a:lnTo>
                  <a:lnTo>
                    <a:pt x="86106" y="172212"/>
                  </a:lnTo>
                  <a:lnTo>
                    <a:pt x="0" y="8610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6808" y="5585866"/>
            <a:ext cx="8104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</a:tabLst>
            </a:pP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000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1F5F"/>
                </a:solidFill>
                <a:latin typeface="Arial"/>
                <a:cs typeface="Arial"/>
              </a:rPr>
              <a:t>problem:	</a:t>
            </a:r>
            <a:r>
              <a:rPr sz="2000" i="1" dirty="0">
                <a:latin typeface="Arial"/>
                <a:cs typeface="Arial"/>
              </a:rPr>
              <a:t>func_a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175" y="965961"/>
            <a:ext cx="6991984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5" dirty="0"/>
              <a:t>Official</a:t>
            </a:r>
            <a:r>
              <a:rPr sz="4000" spc="30" dirty="0"/>
              <a:t> </a:t>
            </a:r>
            <a:r>
              <a:rPr sz="4000" spc="-10" dirty="0"/>
              <a:t>Python</a:t>
            </a:r>
            <a:r>
              <a:rPr sz="4000" spc="-15" dirty="0"/>
              <a:t> </a:t>
            </a:r>
            <a:r>
              <a:rPr sz="4000" spc="-5" dirty="0"/>
              <a:t>3 </a:t>
            </a:r>
            <a:r>
              <a:rPr sz="4000" dirty="0"/>
              <a:t> </a:t>
            </a:r>
            <a:r>
              <a:rPr sz="4000" spc="-15" dirty="0"/>
              <a:t>Documentation: </a:t>
            </a:r>
            <a:r>
              <a:rPr sz="4000" spc="-10" dirty="0"/>
              <a:t> </a:t>
            </a:r>
            <a:r>
              <a:rPr sz="4000" spc="-5" dirty="0"/>
              <a:t>https://doc</a:t>
            </a:r>
            <a:r>
              <a:rPr sz="4000" spc="-25" dirty="0"/>
              <a:t>s</a:t>
            </a:r>
            <a:r>
              <a:rPr sz="4000" spc="-5" dirty="0"/>
              <a:t>.</a:t>
            </a:r>
            <a:r>
              <a:rPr sz="4000" spc="-85" dirty="0"/>
              <a:t>p</a:t>
            </a:r>
            <a:r>
              <a:rPr sz="4000" spc="-5" dirty="0"/>
              <a:t>yth</a:t>
            </a:r>
            <a:r>
              <a:rPr sz="4000" spc="-20" dirty="0"/>
              <a:t>o</a:t>
            </a:r>
            <a:r>
              <a:rPr sz="4000" spc="-5" dirty="0"/>
              <a:t>n.o</a:t>
            </a:r>
            <a:r>
              <a:rPr sz="4000" spc="80" dirty="0"/>
              <a:t>r</a:t>
            </a:r>
            <a:r>
              <a:rPr sz="4000" spc="-5" dirty="0"/>
              <a:t>g/3/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Global</a:t>
            </a:r>
            <a:r>
              <a:rPr spc="-100" dirty="0"/>
              <a:t> </a:t>
            </a:r>
            <a:r>
              <a:rPr spc="-15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279" y="2854451"/>
            <a:ext cx="1018794" cy="567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0796" y="1394587"/>
            <a:ext cx="670179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4640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variables </a:t>
            </a:r>
            <a:r>
              <a:rPr sz="2000" dirty="0">
                <a:latin typeface="Arial"/>
                <a:cs typeface="Arial"/>
              </a:rPr>
              <a:t>you wish to be global in the top-level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namespace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(effectively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main-program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global </a:t>
            </a:r>
            <a:r>
              <a:rPr sz="2000" spc="-5" dirty="0">
                <a:latin typeface="Arial"/>
                <a:cs typeface="Arial"/>
              </a:rPr>
              <a:t>variable,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global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inside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796" y="3528440"/>
            <a:ext cx="58610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top-level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builtins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(technical)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namespaces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796" y="4443221"/>
            <a:ext cx="51828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Unlike local variables, no other namespace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 be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796" y="5357571"/>
            <a:ext cx="3364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Examine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global_scope.py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4684" y="3497579"/>
            <a:ext cx="2693035" cy="2571115"/>
            <a:chOff x="6234684" y="3497579"/>
            <a:chExt cx="2693035" cy="25711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6108" y="3552432"/>
              <a:ext cx="2601499" cy="24033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4684" y="3497579"/>
              <a:ext cx="2452116" cy="25709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52794" y="3569970"/>
            <a:ext cx="2498090" cy="230886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def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func(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1005840" marR="41465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global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a+1</a:t>
            </a:r>
            <a:endParaRPr sz="2400">
              <a:latin typeface="Arial"/>
              <a:cs typeface="Arial"/>
            </a:endParaRPr>
          </a:p>
          <a:p>
            <a:pPr marL="91440" marR="143319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func( )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rint(a)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508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Logical</a:t>
            </a:r>
            <a:r>
              <a:rPr spc="-90" dirty="0"/>
              <a:t> </a:t>
            </a:r>
            <a:r>
              <a:rPr spc="1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78253"/>
            <a:ext cx="7253605" cy="378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Boolean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 value</a:t>
            </a:r>
            <a:r>
              <a:rPr sz="2400" spc="-25" dirty="0">
                <a:latin typeface="Arial"/>
                <a:cs typeface="Arial"/>
              </a:rPr>
              <a:t> True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Note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capital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‘T’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‘F’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true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Boolean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Python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300"/>
              </a:lnSpc>
              <a:spcBef>
                <a:spcPts val="176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Boolean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combined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yield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Boolean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operators: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Open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logical_operators.py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36880"/>
            <a:ext cx="6811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</a:t>
            </a:r>
            <a:r>
              <a:rPr spc="-65" dirty="0"/>
              <a:t> </a:t>
            </a:r>
            <a:r>
              <a:rPr spc="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142" y="1339088"/>
            <a:ext cx="72701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Numeric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combined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yield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Boolean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comparison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342" y="2034895"/>
            <a:ext cx="553085" cy="20529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•	==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!=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&gt;=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&lt;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Arial"/>
                <a:cs typeface="Arial"/>
              </a:rPr>
              <a:t>&lt;=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298" y="2034895"/>
            <a:ext cx="283146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7025">
              <a:lnSpc>
                <a:spcPct val="111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“equals” </a:t>
            </a:r>
            <a:r>
              <a:rPr sz="2000" dirty="0">
                <a:latin typeface="Arial"/>
                <a:cs typeface="Arial"/>
              </a:rPr>
              <a:t> “not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equal”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Arial"/>
                <a:cs typeface="Arial"/>
              </a:rPr>
              <a:t>“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greater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"/>
                <a:cs typeface="Arial"/>
              </a:rPr>
              <a:t>“greater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equal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"/>
                <a:cs typeface="Arial"/>
              </a:rPr>
              <a:t>“less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Arial"/>
                <a:cs typeface="Arial"/>
              </a:rPr>
              <a:t>“less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equal</a:t>
            </a:r>
            <a:r>
              <a:rPr sz="2000" spc="-10" dirty="0">
                <a:latin typeface="Arial"/>
                <a:cs typeface="Arial"/>
              </a:rPr>
              <a:t> to”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42" y="4151503"/>
            <a:ext cx="6696075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Open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comparison_operators.py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“==“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“!=“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string 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622"/>
            <a:ext cx="536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50460" algn="l"/>
              </a:tabLst>
            </a:pPr>
            <a:r>
              <a:rPr dirty="0"/>
              <a:t>Conditionals</a:t>
            </a:r>
            <a:r>
              <a:rPr spc="-45" dirty="0"/>
              <a:t> </a:t>
            </a:r>
            <a:r>
              <a:rPr dirty="0"/>
              <a:t>1:	if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90927" y="3656076"/>
            <a:ext cx="2746375" cy="2159635"/>
            <a:chOff x="2090927" y="3656076"/>
            <a:chExt cx="2746375" cy="2159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5309" y="3755074"/>
              <a:ext cx="2444541" cy="18487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927" y="3656076"/>
              <a:ext cx="2746248" cy="2159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2002" y="3772662"/>
              <a:ext cx="2341245" cy="1754505"/>
            </a:xfrm>
            <a:custGeom>
              <a:avLst/>
              <a:gdLst/>
              <a:ahLst/>
              <a:cxnLst/>
              <a:rect l="l" t="t" r="r" b="b"/>
              <a:pathLst>
                <a:path w="2341245" h="1754504">
                  <a:moveTo>
                    <a:pt x="2340864" y="0"/>
                  </a:moveTo>
                  <a:lnTo>
                    <a:pt x="0" y="0"/>
                  </a:lnTo>
                  <a:lnTo>
                    <a:pt x="0" y="1754124"/>
                  </a:lnTo>
                  <a:lnTo>
                    <a:pt x="2340864" y="1754124"/>
                  </a:lnTo>
                  <a:lnTo>
                    <a:pt x="2340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2002" y="3772662"/>
              <a:ext cx="2341245" cy="1754505"/>
            </a:xfrm>
            <a:custGeom>
              <a:avLst/>
              <a:gdLst/>
              <a:ahLst/>
              <a:cxnLst/>
              <a:rect l="l" t="t" r="r" b="b"/>
              <a:pathLst>
                <a:path w="2341245" h="1754504">
                  <a:moveTo>
                    <a:pt x="0" y="1754124"/>
                  </a:moveTo>
                  <a:lnTo>
                    <a:pt x="2340864" y="1754124"/>
                  </a:lnTo>
                  <a:lnTo>
                    <a:pt x="2340864" y="0"/>
                  </a:lnTo>
                  <a:lnTo>
                    <a:pt x="0" y="0"/>
                  </a:lnTo>
                  <a:lnTo>
                    <a:pt x="0" y="1754124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79979" y="3793617"/>
            <a:ext cx="21209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if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&gt;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b):</a:t>
            </a:r>
            <a:endParaRPr sz="36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a = b 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b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-b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21410" y="3288538"/>
            <a:ext cx="4391025" cy="1532255"/>
            <a:chOff x="1121410" y="3288538"/>
            <a:chExt cx="4391025" cy="1532255"/>
          </a:xfrm>
        </p:grpSpPr>
        <p:sp>
          <p:nvSpPr>
            <p:cNvPr id="10" name="object 10"/>
            <p:cNvSpPr/>
            <p:nvPr/>
          </p:nvSpPr>
          <p:spPr>
            <a:xfrm>
              <a:off x="2438400" y="4549140"/>
              <a:ext cx="754380" cy="271780"/>
            </a:xfrm>
            <a:custGeom>
              <a:avLst/>
              <a:gdLst/>
              <a:ahLst/>
              <a:cxnLst/>
              <a:rect l="l" t="t" r="r" b="b"/>
              <a:pathLst>
                <a:path w="754380" h="271779">
                  <a:moveTo>
                    <a:pt x="709168" y="0"/>
                  </a:moveTo>
                  <a:lnTo>
                    <a:pt x="45212" y="0"/>
                  </a:lnTo>
                  <a:lnTo>
                    <a:pt x="27592" y="3546"/>
                  </a:lnTo>
                  <a:lnTo>
                    <a:pt x="13223" y="13223"/>
                  </a:lnTo>
                  <a:lnTo>
                    <a:pt x="3546" y="27592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6" y="243679"/>
                  </a:lnTo>
                  <a:lnTo>
                    <a:pt x="13223" y="258048"/>
                  </a:lnTo>
                  <a:lnTo>
                    <a:pt x="27592" y="267725"/>
                  </a:lnTo>
                  <a:lnTo>
                    <a:pt x="45212" y="271272"/>
                  </a:lnTo>
                  <a:lnTo>
                    <a:pt x="709168" y="271272"/>
                  </a:lnTo>
                  <a:lnTo>
                    <a:pt x="726787" y="267725"/>
                  </a:lnTo>
                  <a:lnTo>
                    <a:pt x="741156" y="258048"/>
                  </a:lnTo>
                  <a:lnTo>
                    <a:pt x="750833" y="243679"/>
                  </a:lnTo>
                  <a:lnTo>
                    <a:pt x="754380" y="226060"/>
                  </a:lnTo>
                  <a:lnTo>
                    <a:pt x="754380" y="45212"/>
                  </a:lnTo>
                  <a:lnTo>
                    <a:pt x="750833" y="27592"/>
                  </a:lnTo>
                  <a:lnTo>
                    <a:pt x="741156" y="13223"/>
                  </a:lnTo>
                  <a:lnTo>
                    <a:pt x="726787" y="3546"/>
                  </a:lnTo>
                  <a:lnTo>
                    <a:pt x="7091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570" y="3298698"/>
              <a:ext cx="4370705" cy="804545"/>
            </a:xfrm>
            <a:custGeom>
              <a:avLst/>
              <a:gdLst/>
              <a:ahLst/>
              <a:cxnLst/>
              <a:rect l="l" t="t" r="r" b="b"/>
              <a:pathLst>
                <a:path w="4370705" h="804545">
                  <a:moveTo>
                    <a:pt x="0" y="0"/>
                  </a:moveTo>
                  <a:lnTo>
                    <a:pt x="969137" y="610488"/>
                  </a:lnTo>
                </a:path>
                <a:path w="4370705" h="804545">
                  <a:moveTo>
                    <a:pt x="3246120" y="804290"/>
                  </a:moveTo>
                  <a:lnTo>
                    <a:pt x="4370451" y="64007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6334" y="1290573"/>
            <a:ext cx="6651625" cy="211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591185" algn="l"/>
              </a:tabLst>
            </a:pPr>
            <a:r>
              <a:rPr sz="2400" spc="-5" dirty="0">
                <a:latin typeface="Arial"/>
                <a:cs typeface="Arial"/>
              </a:rPr>
              <a:t>Syntax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similar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 definition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"/>
              <a:cs typeface="Arial"/>
            </a:endParaRPr>
          </a:p>
          <a:p>
            <a:pPr marL="35725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Boolean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  <a:p>
            <a:pPr marL="347662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(parenthesis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optional)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“if”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keyword</a:t>
            </a:r>
            <a:endParaRPr sz="1800">
              <a:latin typeface="Arial"/>
              <a:cs typeface="Arial"/>
            </a:endParaRPr>
          </a:p>
          <a:p>
            <a:pPr marL="5534025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Arial"/>
                <a:cs typeface="Arial"/>
              </a:rPr>
              <a:t>colon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8153" y="2699766"/>
            <a:ext cx="652780" cy="1002665"/>
          </a:xfrm>
          <a:custGeom>
            <a:avLst/>
            <a:gdLst/>
            <a:ahLst/>
            <a:cxnLst/>
            <a:rect l="l" t="t" r="r" b="b"/>
            <a:pathLst>
              <a:path w="652779" h="1002664">
                <a:moveTo>
                  <a:pt x="0" y="1002284"/>
                </a:moveTo>
                <a:lnTo>
                  <a:pt x="652780" y="0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479" y="5335981"/>
            <a:ext cx="1205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four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59843" y="2092443"/>
            <a:ext cx="2277110" cy="3382010"/>
            <a:chOff x="6659843" y="2092443"/>
            <a:chExt cx="2277110" cy="338201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9843" y="2092443"/>
              <a:ext cx="2276928" cy="33817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6456" y="2119883"/>
              <a:ext cx="2153411" cy="32674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86550" y="2109977"/>
              <a:ext cx="2173605" cy="3287395"/>
            </a:xfrm>
            <a:custGeom>
              <a:avLst/>
              <a:gdLst/>
              <a:ahLst/>
              <a:cxnLst/>
              <a:rect l="l" t="t" r="r" b="b"/>
              <a:pathLst>
                <a:path w="2173604" h="3287395">
                  <a:moveTo>
                    <a:pt x="0" y="3287267"/>
                  </a:moveTo>
                  <a:lnTo>
                    <a:pt x="2173224" y="3287267"/>
                  </a:lnTo>
                  <a:lnTo>
                    <a:pt x="2173224" y="0"/>
                  </a:lnTo>
                  <a:lnTo>
                    <a:pt x="0" y="0"/>
                  </a:lnTo>
                  <a:lnTo>
                    <a:pt x="0" y="3287267"/>
                  </a:lnTo>
                  <a:close/>
                </a:path>
              </a:pathLst>
            </a:custGeom>
            <a:ln w="1981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99616" y="4555235"/>
            <a:ext cx="3621404" cy="862965"/>
            <a:chOff x="1499616" y="4555235"/>
            <a:chExt cx="3621404" cy="862965"/>
          </a:xfrm>
        </p:grpSpPr>
        <p:sp>
          <p:nvSpPr>
            <p:cNvPr id="20" name="object 20"/>
            <p:cNvSpPr/>
            <p:nvPr/>
          </p:nvSpPr>
          <p:spPr>
            <a:xfrm>
              <a:off x="1509522" y="4964429"/>
              <a:ext cx="590550" cy="427990"/>
            </a:xfrm>
            <a:custGeom>
              <a:avLst/>
              <a:gdLst/>
              <a:ahLst/>
              <a:cxnLst/>
              <a:rect l="l" t="t" r="r" b="b"/>
              <a:pathLst>
                <a:path w="590550" h="427989">
                  <a:moveTo>
                    <a:pt x="590550" y="0"/>
                  </a:moveTo>
                  <a:lnTo>
                    <a:pt x="0" y="427736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45963"/>
              <a:ext cx="754380" cy="271780"/>
            </a:xfrm>
            <a:custGeom>
              <a:avLst/>
              <a:gdLst/>
              <a:ahLst/>
              <a:cxnLst/>
              <a:rect l="l" t="t" r="r" b="b"/>
              <a:pathLst>
                <a:path w="754380" h="271779">
                  <a:moveTo>
                    <a:pt x="709168" y="0"/>
                  </a:moveTo>
                  <a:lnTo>
                    <a:pt x="45212" y="0"/>
                  </a:lnTo>
                  <a:lnTo>
                    <a:pt x="27592" y="3546"/>
                  </a:lnTo>
                  <a:lnTo>
                    <a:pt x="13223" y="13223"/>
                  </a:lnTo>
                  <a:lnTo>
                    <a:pt x="3546" y="27592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6" y="243679"/>
                  </a:lnTo>
                  <a:lnTo>
                    <a:pt x="13223" y="258048"/>
                  </a:lnTo>
                  <a:lnTo>
                    <a:pt x="27592" y="267725"/>
                  </a:lnTo>
                  <a:lnTo>
                    <a:pt x="45212" y="271272"/>
                  </a:lnTo>
                  <a:lnTo>
                    <a:pt x="709168" y="271272"/>
                  </a:lnTo>
                  <a:lnTo>
                    <a:pt x="726787" y="267725"/>
                  </a:lnTo>
                  <a:lnTo>
                    <a:pt x="741156" y="258048"/>
                  </a:lnTo>
                  <a:lnTo>
                    <a:pt x="750833" y="243679"/>
                  </a:lnTo>
                  <a:lnTo>
                    <a:pt x="754380" y="226060"/>
                  </a:lnTo>
                  <a:lnTo>
                    <a:pt x="754380" y="45212"/>
                  </a:lnTo>
                  <a:lnTo>
                    <a:pt x="750833" y="27592"/>
                  </a:lnTo>
                  <a:lnTo>
                    <a:pt x="741156" y="13223"/>
                  </a:lnTo>
                  <a:lnTo>
                    <a:pt x="726787" y="3546"/>
                  </a:lnTo>
                  <a:lnTo>
                    <a:pt x="7091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6873" y="4565141"/>
              <a:ext cx="403860" cy="843280"/>
            </a:xfrm>
            <a:custGeom>
              <a:avLst/>
              <a:gdLst/>
              <a:ahLst/>
              <a:cxnLst/>
              <a:rect l="l" t="t" r="r" b="b"/>
              <a:pathLst>
                <a:path w="403860" h="843279">
                  <a:moveTo>
                    <a:pt x="0" y="0"/>
                  </a:moveTo>
                  <a:lnTo>
                    <a:pt x="53675" y="4731"/>
                  </a:lnTo>
                  <a:lnTo>
                    <a:pt x="101910" y="18081"/>
                  </a:lnTo>
                  <a:lnTo>
                    <a:pt x="142779" y="38782"/>
                  </a:lnTo>
                  <a:lnTo>
                    <a:pt x="174356" y="65569"/>
                  </a:lnTo>
                  <a:lnTo>
                    <a:pt x="201929" y="132333"/>
                  </a:lnTo>
                  <a:lnTo>
                    <a:pt x="201929" y="313054"/>
                  </a:lnTo>
                  <a:lnTo>
                    <a:pt x="209144" y="348266"/>
                  </a:lnTo>
                  <a:lnTo>
                    <a:pt x="261080" y="406717"/>
                  </a:lnTo>
                  <a:lnTo>
                    <a:pt x="301949" y="427430"/>
                  </a:lnTo>
                  <a:lnTo>
                    <a:pt x="350184" y="440784"/>
                  </a:lnTo>
                  <a:lnTo>
                    <a:pt x="403860" y="445515"/>
                  </a:lnTo>
                  <a:lnTo>
                    <a:pt x="350184" y="450238"/>
                  </a:lnTo>
                  <a:lnTo>
                    <a:pt x="301949" y="463568"/>
                  </a:lnTo>
                  <a:lnTo>
                    <a:pt x="261080" y="484250"/>
                  </a:lnTo>
                  <a:lnTo>
                    <a:pt x="229503" y="511029"/>
                  </a:lnTo>
                  <a:lnTo>
                    <a:pt x="201929" y="577849"/>
                  </a:lnTo>
                  <a:lnTo>
                    <a:pt x="201929" y="710437"/>
                  </a:lnTo>
                  <a:lnTo>
                    <a:pt x="194715" y="745596"/>
                  </a:lnTo>
                  <a:lnTo>
                    <a:pt x="174356" y="777202"/>
                  </a:lnTo>
                  <a:lnTo>
                    <a:pt x="142779" y="803989"/>
                  </a:lnTo>
                  <a:lnTo>
                    <a:pt x="101910" y="824690"/>
                  </a:lnTo>
                  <a:lnTo>
                    <a:pt x="53675" y="838040"/>
                  </a:lnTo>
                  <a:lnTo>
                    <a:pt x="0" y="842771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41111" y="4641342"/>
            <a:ext cx="94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ec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ted 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3502" y="5554471"/>
            <a:ext cx="221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7165" algn="l"/>
              </a:tabLst>
            </a:pP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it:	H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5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0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821" y="1566775"/>
            <a:ext cx="6443345" cy="20561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15" dirty="0">
                <a:latin typeface="Arial"/>
                <a:cs typeface="Arial"/>
              </a:rPr>
              <a:t>Write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named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6F2F9F"/>
                </a:solidFill>
                <a:latin typeface="Arial"/>
                <a:cs typeface="Arial"/>
              </a:rPr>
              <a:t>ispositive</a:t>
            </a:r>
            <a:r>
              <a:rPr sz="2800" b="1" i="1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dirty="0">
                <a:latin typeface="Arial"/>
                <a:cs typeface="Arial"/>
              </a:rPr>
              <a:t> a </a:t>
            </a:r>
            <a:r>
              <a:rPr sz="2400" spc="-5" dirty="0">
                <a:latin typeface="Arial"/>
                <a:cs typeface="Arial"/>
              </a:rPr>
              <a:t>single,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numeric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uses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5" dirty="0">
                <a:latin typeface="Arial"/>
                <a:cs typeface="Arial"/>
              </a:rPr>
              <a:t> (without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else)</a:t>
            </a:r>
            <a:r>
              <a:rPr sz="2400" dirty="0">
                <a:latin typeface="Arial"/>
                <a:cs typeface="Arial"/>
              </a:rPr>
              <a:t> 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return: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6335" algn="l"/>
              </a:tabLst>
            </a:pPr>
            <a:r>
              <a:rPr sz="2400" spc="-25" dirty="0">
                <a:latin typeface="Arial"/>
                <a:cs typeface="Arial"/>
              </a:rPr>
              <a:t>True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positive.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False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6096" y="3636251"/>
            <a:ext cx="4599940" cy="2129155"/>
            <a:chOff x="3816096" y="3636251"/>
            <a:chExt cx="4599940" cy="2129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8009" y="3707864"/>
              <a:ext cx="4477524" cy="19095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6096" y="3636251"/>
              <a:ext cx="4218432" cy="21290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64686" y="3725418"/>
              <a:ext cx="4373880" cy="1815464"/>
            </a:xfrm>
            <a:custGeom>
              <a:avLst/>
              <a:gdLst/>
              <a:ahLst/>
              <a:cxnLst/>
              <a:rect l="l" t="t" r="r" b="b"/>
              <a:pathLst>
                <a:path w="4373880" h="1815464">
                  <a:moveTo>
                    <a:pt x="4373879" y="0"/>
                  </a:moveTo>
                  <a:lnTo>
                    <a:pt x="0" y="0"/>
                  </a:lnTo>
                  <a:lnTo>
                    <a:pt x="0" y="1815083"/>
                  </a:lnTo>
                  <a:lnTo>
                    <a:pt x="4373879" y="1815083"/>
                  </a:lnTo>
                  <a:lnTo>
                    <a:pt x="4373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4685" y="3725417"/>
            <a:ext cx="4373880" cy="1815464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800" dirty="0">
                <a:latin typeface="Arial"/>
                <a:cs typeface="Arial"/>
              </a:rPr>
              <a:t>def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ispositive(a):</a:t>
            </a:r>
            <a:endParaRPr sz="2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):</a:t>
            </a:r>
            <a:endParaRPr sz="2800">
              <a:latin typeface="Arial"/>
              <a:cs typeface="Arial"/>
            </a:endParaRPr>
          </a:p>
          <a:p>
            <a:pPr marL="191960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statement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statement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4988" y="4305300"/>
            <a:ext cx="1645920" cy="1109980"/>
          </a:xfrm>
          <a:custGeom>
            <a:avLst/>
            <a:gdLst/>
            <a:ahLst/>
            <a:cxnLst/>
            <a:rect l="l" t="t" r="r" b="b"/>
            <a:pathLst>
              <a:path w="1645920" h="1109979">
                <a:moveTo>
                  <a:pt x="754380" y="883412"/>
                </a:moveTo>
                <a:lnTo>
                  <a:pt x="750824" y="865797"/>
                </a:lnTo>
                <a:lnTo>
                  <a:pt x="741146" y="851433"/>
                </a:lnTo>
                <a:lnTo>
                  <a:pt x="726782" y="841756"/>
                </a:lnTo>
                <a:lnTo>
                  <a:pt x="709168" y="838200"/>
                </a:lnTo>
                <a:lnTo>
                  <a:pt x="45212" y="838200"/>
                </a:lnTo>
                <a:lnTo>
                  <a:pt x="27584" y="841756"/>
                </a:lnTo>
                <a:lnTo>
                  <a:pt x="13220" y="851433"/>
                </a:lnTo>
                <a:lnTo>
                  <a:pt x="3543" y="865797"/>
                </a:lnTo>
                <a:lnTo>
                  <a:pt x="0" y="883412"/>
                </a:lnTo>
                <a:lnTo>
                  <a:pt x="0" y="1064260"/>
                </a:lnTo>
                <a:lnTo>
                  <a:pt x="3543" y="1081887"/>
                </a:lnTo>
                <a:lnTo>
                  <a:pt x="13220" y="1096251"/>
                </a:lnTo>
                <a:lnTo>
                  <a:pt x="27584" y="1105928"/>
                </a:lnTo>
                <a:lnTo>
                  <a:pt x="45212" y="1109472"/>
                </a:lnTo>
                <a:lnTo>
                  <a:pt x="709168" y="1109472"/>
                </a:lnTo>
                <a:lnTo>
                  <a:pt x="726782" y="1105928"/>
                </a:lnTo>
                <a:lnTo>
                  <a:pt x="741146" y="1096251"/>
                </a:lnTo>
                <a:lnTo>
                  <a:pt x="750824" y="1081887"/>
                </a:lnTo>
                <a:lnTo>
                  <a:pt x="754380" y="1064260"/>
                </a:lnTo>
                <a:lnTo>
                  <a:pt x="754380" y="883412"/>
                </a:lnTo>
                <a:close/>
              </a:path>
              <a:path w="1645920" h="1109979">
                <a:moveTo>
                  <a:pt x="754380" y="502412"/>
                </a:moveTo>
                <a:lnTo>
                  <a:pt x="750824" y="484797"/>
                </a:lnTo>
                <a:lnTo>
                  <a:pt x="741146" y="470433"/>
                </a:lnTo>
                <a:lnTo>
                  <a:pt x="726782" y="460756"/>
                </a:lnTo>
                <a:lnTo>
                  <a:pt x="709168" y="457200"/>
                </a:lnTo>
                <a:lnTo>
                  <a:pt x="45212" y="457200"/>
                </a:lnTo>
                <a:lnTo>
                  <a:pt x="27584" y="460756"/>
                </a:lnTo>
                <a:lnTo>
                  <a:pt x="13220" y="470433"/>
                </a:lnTo>
                <a:lnTo>
                  <a:pt x="3543" y="484797"/>
                </a:lnTo>
                <a:lnTo>
                  <a:pt x="0" y="502412"/>
                </a:lnTo>
                <a:lnTo>
                  <a:pt x="0" y="683260"/>
                </a:lnTo>
                <a:lnTo>
                  <a:pt x="3543" y="700887"/>
                </a:lnTo>
                <a:lnTo>
                  <a:pt x="13220" y="715251"/>
                </a:lnTo>
                <a:lnTo>
                  <a:pt x="27584" y="724928"/>
                </a:lnTo>
                <a:lnTo>
                  <a:pt x="45212" y="728472"/>
                </a:lnTo>
                <a:lnTo>
                  <a:pt x="709168" y="728472"/>
                </a:lnTo>
                <a:lnTo>
                  <a:pt x="726782" y="724928"/>
                </a:lnTo>
                <a:lnTo>
                  <a:pt x="741146" y="715251"/>
                </a:lnTo>
                <a:lnTo>
                  <a:pt x="750824" y="700887"/>
                </a:lnTo>
                <a:lnTo>
                  <a:pt x="754380" y="683260"/>
                </a:lnTo>
                <a:lnTo>
                  <a:pt x="754380" y="502412"/>
                </a:lnTo>
                <a:close/>
              </a:path>
              <a:path w="1645920" h="1109979">
                <a:moveTo>
                  <a:pt x="754380" y="45212"/>
                </a:moveTo>
                <a:lnTo>
                  <a:pt x="750824" y="27597"/>
                </a:lnTo>
                <a:lnTo>
                  <a:pt x="741146" y="13233"/>
                </a:lnTo>
                <a:lnTo>
                  <a:pt x="726782" y="3556"/>
                </a:lnTo>
                <a:lnTo>
                  <a:pt x="709168" y="0"/>
                </a:lnTo>
                <a:lnTo>
                  <a:pt x="45212" y="0"/>
                </a:lnTo>
                <a:lnTo>
                  <a:pt x="27584" y="3556"/>
                </a:lnTo>
                <a:lnTo>
                  <a:pt x="13220" y="13233"/>
                </a:lnTo>
                <a:lnTo>
                  <a:pt x="3543" y="27597"/>
                </a:lnTo>
                <a:lnTo>
                  <a:pt x="0" y="45212"/>
                </a:lnTo>
                <a:lnTo>
                  <a:pt x="0" y="226060"/>
                </a:lnTo>
                <a:lnTo>
                  <a:pt x="3543" y="243687"/>
                </a:lnTo>
                <a:lnTo>
                  <a:pt x="13220" y="258051"/>
                </a:lnTo>
                <a:lnTo>
                  <a:pt x="27584" y="267728"/>
                </a:lnTo>
                <a:lnTo>
                  <a:pt x="45212" y="271272"/>
                </a:lnTo>
                <a:lnTo>
                  <a:pt x="709168" y="271272"/>
                </a:lnTo>
                <a:lnTo>
                  <a:pt x="726782" y="267728"/>
                </a:lnTo>
                <a:lnTo>
                  <a:pt x="741146" y="258051"/>
                </a:lnTo>
                <a:lnTo>
                  <a:pt x="750824" y="243687"/>
                </a:lnTo>
                <a:lnTo>
                  <a:pt x="754380" y="226060"/>
                </a:lnTo>
                <a:lnTo>
                  <a:pt x="754380" y="45212"/>
                </a:lnTo>
                <a:close/>
              </a:path>
              <a:path w="1645920" h="1109979">
                <a:moveTo>
                  <a:pt x="1645920" y="502412"/>
                </a:moveTo>
                <a:lnTo>
                  <a:pt x="1642364" y="484797"/>
                </a:lnTo>
                <a:lnTo>
                  <a:pt x="1632686" y="470433"/>
                </a:lnTo>
                <a:lnTo>
                  <a:pt x="1618322" y="460756"/>
                </a:lnTo>
                <a:lnTo>
                  <a:pt x="1600708" y="457200"/>
                </a:lnTo>
                <a:lnTo>
                  <a:pt x="936752" y="457200"/>
                </a:lnTo>
                <a:lnTo>
                  <a:pt x="919124" y="460756"/>
                </a:lnTo>
                <a:lnTo>
                  <a:pt x="904760" y="470433"/>
                </a:lnTo>
                <a:lnTo>
                  <a:pt x="895083" y="484797"/>
                </a:lnTo>
                <a:lnTo>
                  <a:pt x="891540" y="502412"/>
                </a:lnTo>
                <a:lnTo>
                  <a:pt x="891540" y="683260"/>
                </a:lnTo>
                <a:lnTo>
                  <a:pt x="895083" y="700887"/>
                </a:lnTo>
                <a:lnTo>
                  <a:pt x="904760" y="715251"/>
                </a:lnTo>
                <a:lnTo>
                  <a:pt x="919124" y="724928"/>
                </a:lnTo>
                <a:lnTo>
                  <a:pt x="936752" y="728472"/>
                </a:lnTo>
                <a:lnTo>
                  <a:pt x="1600708" y="728472"/>
                </a:lnTo>
                <a:lnTo>
                  <a:pt x="1618322" y="724928"/>
                </a:lnTo>
                <a:lnTo>
                  <a:pt x="1632686" y="715251"/>
                </a:lnTo>
                <a:lnTo>
                  <a:pt x="1642364" y="700887"/>
                </a:lnTo>
                <a:lnTo>
                  <a:pt x="1645920" y="683260"/>
                </a:lnTo>
                <a:lnTo>
                  <a:pt x="1645920" y="5024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19441" y="6548729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E8D8B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8370"/>
            <a:ext cx="7199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51095" algn="l"/>
              </a:tabLst>
            </a:pPr>
            <a:r>
              <a:rPr dirty="0"/>
              <a:t>Conditionals</a:t>
            </a:r>
            <a:r>
              <a:rPr spc="-20" dirty="0"/>
              <a:t> </a:t>
            </a:r>
            <a:r>
              <a:rPr dirty="0"/>
              <a:t>2:	if</a:t>
            </a:r>
            <a:r>
              <a:rPr spc="180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dirty="0"/>
              <a:t>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8661"/>
            <a:ext cx="7158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0" dirty="0">
                <a:latin typeface="Arial"/>
                <a:cs typeface="Arial"/>
              </a:rPr>
              <a:t>Can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 </a:t>
            </a:r>
            <a:r>
              <a:rPr sz="2800" dirty="0">
                <a:latin typeface="Arial"/>
                <a:cs typeface="Arial"/>
              </a:rPr>
              <a:t>an “else”</a:t>
            </a:r>
            <a:r>
              <a:rPr sz="2800" spc="-5" dirty="0">
                <a:latin typeface="Arial"/>
                <a:cs typeface="Arial"/>
              </a:rPr>
              <a:t> clause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our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931" y="2327148"/>
            <a:ext cx="2554605" cy="3394075"/>
            <a:chOff x="598931" y="2327148"/>
            <a:chExt cx="2554605" cy="3394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831" y="2412474"/>
              <a:ext cx="2270808" cy="31425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1" y="2327148"/>
              <a:ext cx="2554224" cy="33939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9526" y="2430018"/>
              <a:ext cx="2167255" cy="3048000"/>
            </a:xfrm>
            <a:custGeom>
              <a:avLst/>
              <a:gdLst/>
              <a:ahLst/>
              <a:cxnLst/>
              <a:rect l="l" t="t" r="r" b="b"/>
              <a:pathLst>
                <a:path w="2167255" h="3048000">
                  <a:moveTo>
                    <a:pt x="2167128" y="0"/>
                  </a:moveTo>
                  <a:lnTo>
                    <a:pt x="0" y="0"/>
                  </a:lnTo>
                  <a:lnTo>
                    <a:pt x="0" y="3047999"/>
                  </a:lnTo>
                  <a:lnTo>
                    <a:pt x="2167128" y="3047999"/>
                  </a:lnTo>
                  <a:lnTo>
                    <a:pt x="2167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9526" y="2430017"/>
            <a:ext cx="2167255" cy="3048000"/>
          </a:xfrm>
          <a:prstGeom prst="rect">
            <a:avLst/>
          </a:prstGeom>
          <a:ln w="19812">
            <a:solidFill>
              <a:srgbClr val="001F5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&gt;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b):</a:t>
            </a:r>
            <a:endParaRPr sz="3200">
              <a:latin typeface="Arial"/>
              <a:cs typeface="Arial"/>
            </a:endParaRPr>
          </a:p>
          <a:p>
            <a:pPr marL="1004569" marR="10350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 = b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-b</a:t>
            </a:r>
            <a:endParaRPr sz="3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else:</a:t>
            </a:r>
            <a:endParaRPr sz="3200">
              <a:latin typeface="Arial"/>
              <a:cs typeface="Arial"/>
            </a:endParaRPr>
          </a:p>
          <a:p>
            <a:pPr marL="1004569" marR="10350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b = a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-a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7926" y="3073145"/>
            <a:ext cx="643255" cy="841375"/>
          </a:xfrm>
          <a:custGeom>
            <a:avLst/>
            <a:gdLst/>
            <a:ahLst/>
            <a:cxnLst/>
            <a:rect l="l" t="t" r="r" b="b"/>
            <a:pathLst>
              <a:path w="643254" h="841375">
                <a:moveTo>
                  <a:pt x="0" y="0"/>
                </a:moveTo>
                <a:lnTo>
                  <a:pt x="57788" y="3386"/>
                </a:lnTo>
                <a:lnTo>
                  <a:pt x="112184" y="13151"/>
                </a:lnTo>
                <a:lnTo>
                  <a:pt x="162277" y="28701"/>
                </a:lnTo>
                <a:lnTo>
                  <a:pt x="207159" y="49445"/>
                </a:lnTo>
                <a:lnTo>
                  <a:pt x="245920" y="74788"/>
                </a:lnTo>
                <a:lnTo>
                  <a:pt x="277650" y="104139"/>
                </a:lnTo>
                <a:lnTo>
                  <a:pt x="301440" y="136905"/>
                </a:lnTo>
                <a:lnTo>
                  <a:pt x="316381" y="172494"/>
                </a:lnTo>
                <a:lnTo>
                  <a:pt x="321563" y="210312"/>
                </a:lnTo>
                <a:lnTo>
                  <a:pt x="326746" y="248129"/>
                </a:lnTo>
                <a:lnTo>
                  <a:pt x="341687" y="283717"/>
                </a:lnTo>
                <a:lnTo>
                  <a:pt x="365477" y="316483"/>
                </a:lnTo>
                <a:lnTo>
                  <a:pt x="397207" y="345835"/>
                </a:lnTo>
                <a:lnTo>
                  <a:pt x="435968" y="371178"/>
                </a:lnTo>
                <a:lnTo>
                  <a:pt x="480850" y="391921"/>
                </a:lnTo>
                <a:lnTo>
                  <a:pt x="530943" y="407472"/>
                </a:lnTo>
                <a:lnTo>
                  <a:pt x="585339" y="417237"/>
                </a:lnTo>
                <a:lnTo>
                  <a:pt x="643127" y="420624"/>
                </a:lnTo>
                <a:lnTo>
                  <a:pt x="585339" y="424010"/>
                </a:lnTo>
                <a:lnTo>
                  <a:pt x="530943" y="433775"/>
                </a:lnTo>
                <a:lnTo>
                  <a:pt x="480850" y="449325"/>
                </a:lnTo>
                <a:lnTo>
                  <a:pt x="435968" y="470069"/>
                </a:lnTo>
                <a:lnTo>
                  <a:pt x="397207" y="495412"/>
                </a:lnTo>
                <a:lnTo>
                  <a:pt x="365477" y="524763"/>
                </a:lnTo>
                <a:lnTo>
                  <a:pt x="341687" y="557529"/>
                </a:lnTo>
                <a:lnTo>
                  <a:pt x="326746" y="593118"/>
                </a:lnTo>
                <a:lnTo>
                  <a:pt x="321563" y="630935"/>
                </a:lnTo>
                <a:lnTo>
                  <a:pt x="316381" y="668753"/>
                </a:lnTo>
                <a:lnTo>
                  <a:pt x="301440" y="704341"/>
                </a:lnTo>
                <a:lnTo>
                  <a:pt x="277650" y="737107"/>
                </a:lnTo>
                <a:lnTo>
                  <a:pt x="245920" y="766459"/>
                </a:lnTo>
                <a:lnTo>
                  <a:pt x="207159" y="791802"/>
                </a:lnTo>
                <a:lnTo>
                  <a:pt x="162277" y="812545"/>
                </a:lnTo>
                <a:lnTo>
                  <a:pt x="112184" y="828096"/>
                </a:lnTo>
                <a:lnTo>
                  <a:pt x="57788" y="837861"/>
                </a:lnTo>
                <a:lnTo>
                  <a:pt x="0" y="841247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12875" y="3105911"/>
            <a:ext cx="2906395" cy="2303145"/>
            <a:chOff x="912875" y="3105911"/>
            <a:chExt cx="2906395" cy="2303145"/>
          </a:xfrm>
        </p:grpSpPr>
        <p:sp>
          <p:nvSpPr>
            <p:cNvPr id="11" name="object 11"/>
            <p:cNvSpPr/>
            <p:nvPr/>
          </p:nvSpPr>
          <p:spPr>
            <a:xfrm>
              <a:off x="915924" y="3105911"/>
              <a:ext cx="754380" cy="759460"/>
            </a:xfrm>
            <a:custGeom>
              <a:avLst/>
              <a:gdLst/>
              <a:ahLst/>
              <a:cxnLst/>
              <a:rect l="l" t="t" r="r" b="b"/>
              <a:pathLst>
                <a:path w="754380" h="759460">
                  <a:moveTo>
                    <a:pt x="754380" y="532892"/>
                  </a:moveTo>
                  <a:lnTo>
                    <a:pt x="750824" y="515277"/>
                  </a:lnTo>
                  <a:lnTo>
                    <a:pt x="741146" y="500913"/>
                  </a:lnTo>
                  <a:lnTo>
                    <a:pt x="726782" y="491236"/>
                  </a:lnTo>
                  <a:lnTo>
                    <a:pt x="709168" y="487680"/>
                  </a:lnTo>
                  <a:lnTo>
                    <a:pt x="45212" y="487680"/>
                  </a:lnTo>
                  <a:lnTo>
                    <a:pt x="27609" y="491236"/>
                  </a:lnTo>
                  <a:lnTo>
                    <a:pt x="13233" y="500913"/>
                  </a:lnTo>
                  <a:lnTo>
                    <a:pt x="3543" y="515277"/>
                  </a:lnTo>
                  <a:lnTo>
                    <a:pt x="0" y="532892"/>
                  </a:lnTo>
                  <a:lnTo>
                    <a:pt x="0" y="713740"/>
                  </a:lnTo>
                  <a:lnTo>
                    <a:pt x="3543" y="731367"/>
                  </a:lnTo>
                  <a:lnTo>
                    <a:pt x="13233" y="745731"/>
                  </a:lnTo>
                  <a:lnTo>
                    <a:pt x="27609" y="755408"/>
                  </a:lnTo>
                  <a:lnTo>
                    <a:pt x="45212" y="758952"/>
                  </a:lnTo>
                  <a:lnTo>
                    <a:pt x="709168" y="758952"/>
                  </a:lnTo>
                  <a:lnTo>
                    <a:pt x="726782" y="755408"/>
                  </a:lnTo>
                  <a:lnTo>
                    <a:pt x="741146" y="745731"/>
                  </a:lnTo>
                  <a:lnTo>
                    <a:pt x="750824" y="731367"/>
                  </a:lnTo>
                  <a:lnTo>
                    <a:pt x="754380" y="713740"/>
                  </a:lnTo>
                  <a:lnTo>
                    <a:pt x="754380" y="532892"/>
                  </a:lnTo>
                  <a:close/>
                </a:path>
                <a:path w="754380" h="759460">
                  <a:moveTo>
                    <a:pt x="754380" y="45212"/>
                  </a:moveTo>
                  <a:lnTo>
                    <a:pt x="750824" y="27597"/>
                  </a:lnTo>
                  <a:lnTo>
                    <a:pt x="741146" y="13233"/>
                  </a:lnTo>
                  <a:lnTo>
                    <a:pt x="726782" y="3556"/>
                  </a:lnTo>
                  <a:lnTo>
                    <a:pt x="709168" y="0"/>
                  </a:lnTo>
                  <a:lnTo>
                    <a:pt x="45212" y="0"/>
                  </a:lnTo>
                  <a:lnTo>
                    <a:pt x="27609" y="3556"/>
                  </a:lnTo>
                  <a:lnTo>
                    <a:pt x="13233" y="13233"/>
                  </a:lnTo>
                  <a:lnTo>
                    <a:pt x="3543" y="27597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3" y="243687"/>
                  </a:lnTo>
                  <a:lnTo>
                    <a:pt x="13233" y="258051"/>
                  </a:lnTo>
                  <a:lnTo>
                    <a:pt x="27609" y="267728"/>
                  </a:lnTo>
                  <a:lnTo>
                    <a:pt x="45212" y="271272"/>
                  </a:lnTo>
                  <a:lnTo>
                    <a:pt x="709168" y="271272"/>
                  </a:lnTo>
                  <a:lnTo>
                    <a:pt x="726782" y="267728"/>
                  </a:lnTo>
                  <a:lnTo>
                    <a:pt x="741146" y="258051"/>
                  </a:lnTo>
                  <a:lnTo>
                    <a:pt x="750824" y="243687"/>
                  </a:lnTo>
                  <a:lnTo>
                    <a:pt x="754380" y="226060"/>
                  </a:lnTo>
                  <a:lnTo>
                    <a:pt x="754380" y="452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2876" y="4573523"/>
              <a:ext cx="753110" cy="723900"/>
            </a:xfrm>
            <a:custGeom>
              <a:avLst/>
              <a:gdLst/>
              <a:ahLst/>
              <a:cxnLst/>
              <a:rect l="l" t="t" r="r" b="b"/>
              <a:pathLst>
                <a:path w="753110" h="723900">
                  <a:moveTo>
                    <a:pt x="752856" y="496570"/>
                  </a:moveTo>
                  <a:lnTo>
                    <a:pt x="749287" y="478866"/>
                  </a:lnTo>
                  <a:lnTo>
                    <a:pt x="739546" y="464413"/>
                  </a:lnTo>
                  <a:lnTo>
                    <a:pt x="725093" y="454672"/>
                  </a:lnTo>
                  <a:lnTo>
                    <a:pt x="707390" y="451104"/>
                  </a:lnTo>
                  <a:lnTo>
                    <a:pt x="45466" y="451104"/>
                  </a:lnTo>
                  <a:lnTo>
                    <a:pt x="27762" y="454672"/>
                  </a:lnTo>
                  <a:lnTo>
                    <a:pt x="13309" y="464413"/>
                  </a:lnTo>
                  <a:lnTo>
                    <a:pt x="3568" y="478866"/>
                  </a:lnTo>
                  <a:lnTo>
                    <a:pt x="0" y="496570"/>
                  </a:lnTo>
                  <a:lnTo>
                    <a:pt x="0" y="678434"/>
                  </a:lnTo>
                  <a:lnTo>
                    <a:pt x="3568" y="696150"/>
                  </a:lnTo>
                  <a:lnTo>
                    <a:pt x="13309" y="710603"/>
                  </a:lnTo>
                  <a:lnTo>
                    <a:pt x="27762" y="720344"/>
                  </a:lnTo>
                  <a:lnTo>
                    <a:pt x="45466" y="723900"/>
                  </a:lnTo>
                  <a:lnTo>
                    <a:pt x="707390" y="723900"/>
                  </a:lnTo>
                  <a:lnTo>
                    <a:pt x="725093" y="720344"/>
                  </a:lnTo>
                  <a:lnTo>
                    <a:pt x="739546" y="710603"/>
                  </a:lnTo>
                  <a:lnTo>
                    <a:pt x="749287" y="696150"/>
                  </a:lnTo>
                  <a:lnTo>
                    <a:pt x="752856" y="678434"/>
                  </a:lnTo>
                  <a:lnTo>
                    <a:pt x="752856" y="496570"/>
                  </a:lnTo>
                  <a:close/>
                </a:path>
                <a:path w="753110" h="723900">
                  <a:moveTo>
                    <a:pt x="752856" y="45212"/>
                  </a:moveTo>
                  <a:lnTo>
                    <a:pt x="749300" y="27597"/>
                  </a:lnTo>
                  <a:lnTo>
                    <a:pt x="739622" y="13233"/>
                  </a:lnTo>
                  <a:lnTo>
                    <a:pt x="725258" y="3556"/>
                  </a:lnTo>
                  <a:lnTo>
                    <a:pt x="707644" y="0"/>
                  </a:lnTo>
                  <a:lnTo>
                    <a:pt x="45212" y="0"/>
                  </a:lnTo>
                  <a:lnTo>
                    <a:pt x="27609" y="3556"/>
                  </a:lnTo>
                  <a:lnTo>
                    <a:pt x="13233" y="13233"/>
                  </a:lnTo>
                  <a:lnTo>
                    <a:pt x="3543" y="27597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3" y="243687"/>
                  </a:lnTo>
                  <a:lnTo>
                    <a:pt x="13233" y="258051"/>
                  </a:lnTo>
                  <a:lnTo>
                    <a:pt x="27609" y="267728"/>
                  </a:lnTo>
                  <a:lnTo>
                    <a:pt x="45212" y="271272"/>
                  </a:lnTo>
                  <a:lnTo>
                    <a:pt x="707644" y="271272"/>
                  </a:lnTo>
                  <a:lnTo>
                    <a:pt x="725258" y="267728"/>
                  </a:lnTo>
                  <a:lnTo>
                    <a:pt x="739622" y="258051"/>
                  </a:lnTo>
                  <a:lnTo>
                    <a:pt x="749300" y="243687"/>
                  </a:lnTo>
                  <a:lnTo>
                    <a:pt x="752856" y="226060"/>
                  </a:lnTo>
                  <a:lnTo>
                    <a:pt x="752856" y="452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6109" y="4555997"/>
              <a:ext cx="643255" cy="843280"/>
            </a:xfrm>
            <a:custGeom>
              <a:avLst/>
              <a:gdLst/>
              <a:ahLst/>
              <a:cxnLst/>
              <a:rect l="l" t="t" r="r" b="b"/>
              <a:pathLst>
                <a:path w="643254" h="843279">
                  <a:moveTo>
                    <a:pt x="0" y="0"/>
                  </a:moveTo>
                  <a:lnTo>
                    <a:pt x="57788" y="3395"/>
                  </a:lnTo>
                  <a:lnTo>
                    <a:pt x="112184" y="13185"/>
                  </a:lnTo>
                  <a:lnTo>
                    <a:pt x="162277" y="28772"/>
                  </a:lnTo>
                  <a:lnTo>
                    <a:pt x="207159" y="49562"/>
                  </a:lnTo>
                  <a:lnTo>
                    <a:pt x="245920" y="74958"/>
                  </a:lnTo>
                  <a:lnTo>
                    <a:pt x="277650" y="104365"/>
                  </a:lnTo>
                  <a:lnTo>
                    <a:pt x="301440" y="137187"/>
                  </a:lnTo>
                  <a:lnTo>
                    <a:pt x="316381" y="172828"/>
                  </a:lnTo>
                  <a:lnTo>
                    <a:pt x="321563" y="210693"/>
                  </a:lnTo>
                  <a:lnTo>
                    <a:pt x="326746" y="248557"/>
                  </a:lnTo>
                  <a:lnTo>
                    <a:pt x="341687" y="284198"/>
                  </a:lnTo>
                  <a:lnTo>
                    <a:pt x="365477" y="317020"/>
                  </a:lnTo>
                  <a:lnTo>
                    <a:pt x="397207" y="346427"/>
                  </a:lnTo>
                  <a:lnTo>
                    <a:pt x="435968" y="371823"/>
                  </a:lnTo>
                  <a:lnTo>
                    <a:pt x="480850" y="392613"/>
                  </a:lnTo>
                  <a:lnTo>
                    <a:pt x="530943" y="408200"/>
                  </a:lnTo>
                  <a:lnTo>
                    <a:pt x="585339" y="417990"/>
                  </a:lnTo>
                  <a:lnTo>
                    <a:pt x="643127" y="421385"/>
                  </a:lnTo>
                  <a:lnTo>
                    <a:pt x="585339" y="424781"/>
                  </a:lnTo>
                  <a:lnTo>
                    <a:pt x="530943" y="434571"/>
                  </a:lnTo>
                  <a:lnTo>
                    <a:pt x="480850" y="450158"/>
                  </a:lnTo>
                  <a:lnTo>
                    <a:pt x="435968" y="470948"/>
                  </a:lnTo>
                  <a:lnTo>
                    <a:pt x="397207" y="496344"/>
                  </a:lnTo>
                  <a:lnTo>
                    <a:pt x="365477" y="525751"/>
                  </a:lnTo>
                  <a:lnTo>
                    <a:pt x="341687" y="558573"/>
                  </a:lnTo>
                  <a:lnTo>
                    <a:pt x="326746" y="594214"/>
                  </a:lnTo>
                  <a:lnTo>
                    <a:pt x="321563" y="632078"/>
                  </a:lnTo>
                  <a:lnTo>
                    <a:pt x="316381" y="669943"/>
                  </a:lnTo>
                  <a:lnTo>
                    <a:pt x="301440" y="705584"/>
                  </a:lnTo>
                  <a:lnTo>
                    <a:pt x="277650" y="738406"/>
                  </a:lnTo>
                  <a:lnTo>
                    <a:pt x="245920" y="767813"/>
                  </a:lnTo>
                  <a:lnTo>
                    <a:pt x="207159" y="793209"/>
                  </a:lnTo>
                  <a:lnTo>
                    <a:pt x="162277" y="813999"/>
                  </a:lnTo>
                  <a:lnTo>
                    <a:pt x="112184" y="829586"/>
                  </a:lnTo>
                  <a:lnTo>
                    <a:pt x="57788" y="839376"/>
                  </a:lnTo>
                  <a:lnTo>
                    <a:pt x="0" y="842771"/>
                  </a:lnTo>
                </a:path>
              </a:pathLst>
            </a:custGeom>
            <a:ln w="1981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18534" y="3219449"/>
            <a:ext cx="11582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executed  if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&gt;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6717" y="4702809"/>
            <a:ext cx="11582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executed  if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&lt;=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13451" y="2301206"/>
            <a:ext cx="2809240" cy="3240405"/>
            <a:chOff x="5713451" y="2301206"/>
            <a:chExt cx="2809240" cy="324040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3451" y="2301206"/>
              <a:ext cx="2808781" cy="32400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0051" y="2328672"/>
              <a:ext cx="2685288" cy="31257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40145" y="2318766"/>
              <a:ext cx="2705100" cy="3145790"/>
            </a:xfrm>
            <a:custGeom>
              <a:avLst/>
              <a:gdLst/>
              <a:ahLst/>
              <a:cxnLst/>
              <a:rect l="l" t="t" r="r" b="b"/>
              <a:pathLst>
                <a:path w="2705100" h="3145790">
                  <a:moveTo>
                    <a:pt x="0" y="3145536"/>
                  </a:moveTo>
                  <a:lnTo>
                    <a:pt x="2705100" y="3145536"/>
                  </a:lnTo>
                  <a:lnTo>
                    <a:pt x="2705100" y="0"/>
                  </a:lnTo>
                  <a:lnTo>
                    <a:pt x="0" y="0"/>
                  </a:lnTo>
                  <a:lnTo>
                    <a:pt x="0" y="3145536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10147" y="5602630"/>
            <a:ext cx="1968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image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credit: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HTLCS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8370"/>
            <a:ext cx="592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49190" algn="l"/>
              </a:tabLst>
            </a:pPr>
            <a:r>
              <a:rPr dirty="0"/>
              <a:t>Conditionals</a:t>
            </a:r>
            <a:r>
              <a:rPr spc="-30" dirty="0"/>
              <a:t> </a:t>
            </a:r>
            <a:r>
              <a:rPr dirty="0"/>
              <a:t>3:	elif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8661"/>
            <a:ext cx="679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Can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also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else-if </a:t>
            </a:r>
            <a:r>
              <a:rPr sz="2800" spc="-5" dirty="0">
                <a:latin typeface="Arial"/>
                <a:cs typeface="Arial"/>
              </a:rPr>
              <a:t>clause(s)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via</a:t>
            </a:r>
            <a:r>
              <a:rPr sz="2800" dirty="0">
                <a:latin typeface="Arial"/>
                <a:cs typeface="Arial"/>
              </a:rPr>
              <a:t> “elif”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476" y="2269235"/>
            <a:ext cx="2364105" cy="3836035"/>
            <a:chOff x="760476" y="2269235"/>
            <a:chExt cx="2364105" cy="3836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389" y="2339317"/>
              <a:ext cx="2183904" cy="363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6" y="2269235"/>
              <a:ext cx="2363724" cy="3835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9066" y="2356865"/>
              <a:ext cx="2080260" cy="3540760"/>
            </a:xfrm>
            <a:custGeom>
              <a:avLst/>
              <a:gdLst/>
              <a:ahLst/>
              <a:cxnLst/>
              <a:rect l="l" t="t" r="r" b="b"/>
              <a:pathLst>
                <a:path w="2080260" h="3540760">
                  <a:moveTo>
                    <a:pt x="2080260" y="0"/>
                  </a:moveTo>
                  <a:lnTo>
                    <a:pt x="0" y="0"/>
                  </a:lnTo>
                  <a:lnTo>
                    <a:pt x="0" y="3540252"/>
                  </a:lnTo>
                  <a:lnTo>
                    <a:pt x="2080260" y="3540252"/>
                  </a:lnTo>
                  <a:lnTo>
                    <a:pt x="2080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9066" y="2356866"/>
            <a:ext cx="2080260" cy="3540760"/>
          </a:xfrm>
          <a:prstGeom prst="rect">
            <a:avLst/>
          </a:prstGeom>
          <a:ln w="19812">
            <a:solidFill>
              <a:srgbClr val="001F5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  <a:tabLst>
                <a:tab pos="959485" algn="l"/>
                <a:tab pos="1363980" algn="l"/>
              </a:tabLst>
            </a:pPr>
            <a:r>
              <a:rPr sz="2800" spc="-5" dirty="0">
                <a:latin typeface="Arial"/>
                <a:cs typeface="Arial"/>
              </a:rPr>
              <a:t>if (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	&lt;	y):</a:t>
            </a:r>
            <a:endParaRPr sz="28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R="329565" algn="r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elif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(x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y):</a:t>
            </a:r>
            <a:endParaRPr sz="2800">
              <a:latin typeface="Arial"/>
              <a:cs typeface="Arial"/>
            </a:endParaRPr>
          </a:p>
          <a:p>
            <a:pPr marR="266065" algn="r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else:</a:t>
            </a:r>
            <a:endParaRPr sz="28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2416" y="2933700"/>
            <a:ext cx="759460" cy="2849880"/>
            <a:chOff x="1042416" y="2933700"/>
            <a:chExt cx="759460" cy="2849880"/>
          </a:xfrm>
        </p:grpSpPr>
        <p:sp>
          <p:nvSpPr>
            <p:cNvPr id="10" name="object 10"/>
            <p:cNvSpPr/>
            <p:nvPr/>
          </p:nvSpPr>
          <p:spPr>
            <a:xfrm>
              <a:off x="1046988" y="2933700"/>
              <a:ext cx="754380" cy="273050"/>
            </a:xfrm>
            <a:custGeom>
              <a:avLst/>
              <a:gdLst/>
              <a:ahLst/>
              <a:cxnLst/>
              <a:rect l="l" t="t" r="r" b="b"/>
              <a:pathLst>
                <a:path w="754380" h="273050">
                  <a:moveTo>
                    <a:pt x="708913" y="0"/>
                  </a:moveTo>
                  <a:lnTo>
                    <a:pt x="45465" y="0"/>
                  </a:lnTo>
                  <a:lnTo>
                    <a:pt x="27769" y="3567"/>
                  </a:lnTo>
                  <a:lnTo>
                    <a:pt x="13317" y="13303"/>
                  </a:lnTo>
                  <a:lnTo>
                    <a:pt x="3573" y="27753"/>
                  </a:lnTo>
                  <a:lnTo>
                    <a:pt x="0" y="45465"/>
                  </a:lnTo>
                  <a:lnTo>
                    <a:pt x="0" y="227329"/>
                  </a:lnTo>
                  <a:lnTo>
                    <a:pt x="3573" y="245042"/>
                  </a:lnTo>
                  <a:lnTo>
                    <a:pt x="13317" y="259492"/>
                  </a:lnTo>
                  <a:lnTo>
                    <a:pt x="27769" y="269228"/>
                  </a:lnTo>
                  <a:lnTo>
                    <a:pt x="45465" y="272796"/>
                  </a:lnTo>
                  <a:lnTo>
                    <a:pt x="708913" y="272796"/>
                  </a:lnTo>
                  <a:lnTo>
                    <a:pt x="726626" y="269228"/>
                  </a:lnTo>
                  <a:lnTo>
                    <a:pt x="741076" y="259492"/>
                  </a:lnTo>
                  <a:lnTo>
                    <a:pt x="750812" y="245042"/>
                  </a:lnTo>
                  <a:lnTo>
                    <a:pt x="754380" y="227329"/>
                  </a:lnTo>
                  <a:lnTo>
                    <a:pt x="754380" y="45465"/>
                  </a:lnTo>
                  <a:lnTo>
                    <a:pt x="750812" y="27753"/>
                  </a:lnTo>
                  <a:lnTo>
                    <a:pt x="741076" y="13303"/>
                  </a:lnTo>
                  <a:lnTo>
                    <a:pt x="726626" y="3567"/>
                  </a:lnTo>
                  <a:lnTo>
                    <a:pt x="70891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416" y="5510783"/>
              <a:ext cx="754380" cy="273050"/>
            </a:xfrm>
            <a:custGeom>
              <a:avLst/>
              <a:gdLst/>
              <a:ahLst/>
              <a:cxnLst/>
              <a:rect l="l" t="t" r="r" b="b"/>
              <a:pathLst>
                <a:path w="754380" h="273050">
                  <a:moveTo>
                    <a:pt x="708914" y="0"/>
                  </a:moveTo>
                  <a:lnTo>
                    <a:pt x="45465" y="0"/>
                  </a:lnTo>
                  <a:lnTo>
                    <a:pt x="27769" y="3567"/>
                  </a:lnTo>
                  <a:lnTo>
                    <a:pt x="13317" y="13303"/>
                  </a:lnTo>
                  <a:lnTo>
                    <a:pt x="3573" y="27753"/>
                  </a:lnTo>
                  <a:lnTo>
                    <a:pt x="0" y="45465"/>
                  </a:lnTo>
                  <a:lnTo>
                    <a:pt x="0" y="227329"/>
                  </a:lnTo>
                  <a:lnTo>
                    <a:pt x="3573" y="245026"/>
                  </a:lnTo>
                  <a:lnTo>
                    <a:pt x="13317" y="259478"/>
                  </a:lnTo>
                  <a:lnTo>
                    <a:pt x="27769" y="269222"/>
                  </a:lnTo>
                  <a:lnTo>
                    <a:pt x="45465" y="272795"/>
                  </a:lnTo>
                  <a:lnTo>
                    <a:pt x="708914" y="272795"/>
                  </a:lnTo>
                  <a:lnTo>
                    <a:pt x="726626" y="269222"/>
                  </a:lnTo>
                  <a:lnTo>
                    <a:pt x="741076" y="259478"/>
                  </a:lnTo>
                  <a:lnTo>
                    <a:pt x="750812" y="245026"/>
                  </a:lnTo>
                  <a:lnTo>
                    <a:pt x="754379" y="227329"/>
                  </a:lnTo>
                  <a:lnTo>
                    <a:pt x="754379" y="45465"/>
                  </a:lnTo>
                  <a:lnTo>
                    <a:pt x="750812" y="27753"/>
                  </a:lnTo>
                  <a:lnTo>
                    <a:pt x="741076" y="13303"/>
                  </a:lnTo>
                  <a:lnTo>
                    <a:pt x="726626" y="3567"/>
                  </a:lnTo>
                  <a:lnTo>
                    <a:pt x="7089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6988" y="4223003"/>
              <a:ext cx="754380" cy="271780"/>
            </a:xfrm>
            <a:custGeom>
              <a:avLst/>
              <a:gdLst/>
              <a:ahLst/>
              <a:cxnLst/>
              <a:rect l="l" t="t" r="r" b="b"/>
              <a:pathLst>
                <a:path w="754380" h="271779">
                  <a:moveTo>
                    <a:pt x="709168" y="0"/>
                  </a:moveTo>
                  <a:lnTo>
                    <a:pt x="45212" y="0"/>
                  </a:lnTo>
                  <a:lnTo>
                    <a:pt x="27614" y="3546"/>
                  </a:lnTo>
                  <a:lnTo>
                    <a:pt x="13242" y="13223"/>
                  </a:lnTo>
                  <a:lnTo>
                    <a:pt x="3553" y="27592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53" y="243679"/>
                  </a:lnTo>
                  <a:lnTo>
                    <a:pt x="13242" y="258048"/>
                  </a:lnTo>
                  <a:lnTo>
                    <a:pt x="27614" y="267725"/>
                  </a:lnTo>
                  <a:lnTo>
                    <a:pt x="45212" y="271272"/>
                  </a:lnTo>
                  <a:lnTo>
                    <a:pt x="709168" y="271272"/>
                  </a:lnTo>
                  <a:lnTo>
                    <a:pt x="726787" y="267725"/>
                  </a:lnTo>
                  <a:lnTo>
                    <a:pt x="741156" y="258048"/>
                  </a:lnTo>
                  <a:lnTo>
                    <a:pt x="750833" y="243679"/>
                  </a:lnTo>
                  <a:lnTo>
                    <a:pt x="754380" y="226060"/>
                  </a:lnTo>
                  <a:lnTo>
                    <a:pt x="754380" y="45212"/>
                  </a:lnTo>
                  <a:lnTo>
                    <a:pt x="750833" y="27592"/>
                  </a:lnTo>
                  <a:lnTo>
                    <a:pt x="741156" y="13223"/>
                  </a:lnTo>
                  <a:lnTo>
                    <a:pt x="726787" y="3546"/>
                  </a:lnTo>
                  <a:lnTo>
                    <a:pt x="7091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199638" y="2937510"/>
            <a:ext cx="641985" cy="588645"/>
          </a:xfrm>
          <a:custGeom>
            <a:avLst/>
            <a:gdLst/>
            <a:ahLst/>
            <a:cxnLst/>
            <a:rect l="l" t="t" r="r" b="b"/>
            <a:pathLst>
              <a:path w="641985" h="588645">
                <a:moveTo>
                  <a:pt x="0" y="0"/>
                </a:moveTo>
                <a:lnTo>
                  <a:pt x="73554" y="1340"/>
                </a:lnTo>
                <a:lnTo>
                  <a:pt x="141076" y="5158"/>
                </a:lnTo>
                <a:lnTo>
                  <a:pt x="200641" y="11146"/>
                </a:lnTo>
                <a:lnTo>
                  <a:pt x="250322" y="18998"/>
                </a:lnTo>
                <a:lnTo>
                  <a:pt x="288193" y="28408"/>
                </a:lnTo>
                <a:lnTo>
                  <a:pt x="320801" y="50673"/>
                </a:lnTo>
                <a:lnTo>
                  <a:pt x="320801" y="235330"/>
                </a:lnTo>
                <a:lnTo>
                  <a:pt x="329275" y="246982"/>
                </a:lnTo>
                <a:lnTo>
                  <a:pt x="391281" y="267108"/>
                </a:lnTo>
                <a:lnTo>
                  <a:pt x="440962" y="274974"/>
                </a:lnTo>
                <a:lnTo>
                  <a:pt x="500527" y="280969"/>
                </a:lnTo>
                <a:lnTo>
                  <a:pt x="568049" y="284789"/>
                </a:lnTo>
                <a:lnTo>
                  <a:pt x="641603" y="286130"/>
                </a:lnTo>
                <a:lnTo>
                  <a:pt x="568049" y="287471"/>
                </a:lnTo>
                <a:lnTo>
                  <a:pt x="500527" y="291289"/>
                </a:lnTo>
                <a:lnTo>
                  <a:pt x="440962" y="297277"/>
                </a:lnTo>
                <a:lnTo>
                  <a:pt x="391281" y="305129"/>
                </a:lnTo>
                <a:lnTo>
                  <a:pt x="353410" y="314539"/>
                </a:lnTo>
                <a:lnTo>
                  <a:pt x="320801" y="336803"/>
                </a:lnTo>
                <a:lnTo>
                  <a:pt x="320801" y="537590"/>
                </a:lnTo>
                <a:lnTo>
                  <a:pt x="312328" y="549195"/>
                </a:lnTo>
                <a:lnTo>
                  <a:pt x="250322" y="569265"/>
                </a:lnTo>
                <a:lnTo>
                  <a:pt x="200641" y="577117"/>
                </a:lnTo>
                <a:lnTo>
                  <a:pt x="141076" y="583105"/>
                </a:lnTo>
                <a:lnTo>
                  <a:pt x="73554" y="586923"/>
                </a:lnTo>
                <a:lnTo>
                  <a:pt x="0" y="588263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89908" y="2769488"/>
            <a:ext cx="10585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executed  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2288" y="5235702"/>
            <a:ext cx="1058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executed  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53431" y="2328663"/>
            <a:ext cx="3420110" cy="3354704"/>
            <a:chOff x="5553431" y="2328663"/>
            <a:chExt cx="3420110" cy="3354704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3431" y="2328663"/>
              <a:ext cx="3419904" cy="33543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0031" y="2356103"/>
              <a:ext cx="3296412" cy="3240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80125" y="2346197"/>
              <a:ext cx="3316604" cy="3260090"/>
            </a:xfrm>
            <a:custGeom>
              <a:avLst/>
              <a:gdLst/>
              <a:ahLst/>
              <a:cxnLst/>
              <a:rect l="l" t="t" r="r" b="b"/>
              <a:pathLst>
                <a:path w="3316604" h="3260090">
                  <a:moveTo>
                    <a:pt x="0" y="3259836"/>
                  </a:moveTo>
                  <a:lnTo>
                    <a:pt x="3316224" y="3259836"/>
                  </a:lnTo>
                  <a:lnTo>
                    <a:pt x="3316224" y="0"/>
                  </a:lnTo>
                  <a:lnTo>
                    <a:pt x="0" y="0"/>
                  </a:lnTo>
                  <a:lnTo>
                    <a:pt x="0" y="3259836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53078" y="4172458"/>
            <a:ext cx="10585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executed  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65545" y="5701995"/>
            <a:ext cx="2211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7800" algn="l"/>
              </a:tabLst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dirty="0">
                <a:latin typeface="Arial"/>
                <a:cs typeface="Arial"/>
              </a:rPr>
              <a:t>it:	H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81350" y="4147565"/>
            <a:ext cx="641985" cy="746760"/>
          </a:xfrm>
          <a:custGeom>
            <a:avLst/>
            <a:gdLst/>
            <a:ahLst/>
            <a:cxnLst/>
            <a:rect l="l" t="t" r="r" b="b"/>
            <a:pathLst>
              <a:path w="641985" h="746760">
                <a:moveTo>
                  <a:pt x="0" y="0"/>
                </a:moveTo>
                <a:lnTo>
                  <a:pt x="73554" y="1461"/>
                </a:lnTo>
                <a:lnTo>
                  <a:pt x="141076" y="5623"/>
                </a:lnTo>
                <a:lnTo>
                  <a:pt x="200641" y="12156"/>
                </a:lnTo>
                <a:lnTo>
                  <a:pt x="250322" y="20728"/>
                </a:lnTo>
                <a:lnTo>
                  <a:pt x="288193" y="31009"/>
                </a:lnTo>
                <a:lnTo>
                  <a:pt x="320801" y="55371"/>
                </a:lnTo>
                <a:lnTo>
                  <a:pt x="320801" y="307847"/>
                </a:lnTo>
                <a:lnTo>
                  <a:pt x="329275" y="320552"/>
                </a:lnTo>
                <a:lnTo>
                  <a:pt x="391281" y="342491"/>
                </a:lnTo>
                <a:lnTo>
                  <a:pt x="440962" y="351063"/>
                </a:lnTo>
                <a:lnTo>
                  <a:pt x="500527" y="357596"/>
                </a:lnTo>
                <a:lnTo>
                  <a:pt x="568049" y="361758"/>
                </a:lnTo>
                <a:lnTo>
                  <a:pt x="641603" y="363219"/>
                </a:lnTo>
                <a:lnTo>
                  <a:pt x="568049" y="364680"/>
                </a:lnTo>
                <a:lnTo>
                  <a:pt x="500527" y="368840"/>
                </a:lnTo>
                <a:lnTo>
                  <a:pt x="440962" y="375366"/>
                </a:lnTo>
                <a:lnTo>
                  <a:pt x="391281" y="383925"/>
                </a:lnTo>
                <a:lnTo>
                  <a:pt x="353410" y="394183"/>
                </a:lnTo>
                <a:lnTo>
                  <a:pt x="320801" y="418464"/>
                </a:lnTo>
                <a:lnTo>
                  <a:pt x="320801" y="691387"/>
                </a:lnTo>
                <a:lnTo>
                  <a:pt x="312328" y="704092"/>
                </a:lnTo>
                <a:lnTo>
                  <a:pt x="250322" y="726031"/>
                </a:lnTo>
                <a:lnTo>
                  <a:pt x="200641" y="734603"/>
                </a:lnTo>
                <a:lnTo>
                  <a:pt x="141076" y="741136"/>
                </a:lnTo>
                <a:lnTo>
                  <a:pt x="73554" y="745298"/>
                </a:lnTo>
                <a:lnTo>
                  <a:pt x="0" y="746759"/>
                </a:lnTo>
              </a:path>
            </a:pathLst>
          </a:custGeom>
          <a:ln w="19811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0305" y="5209794"/>
            <a:ext cx="643255" cy="676910"/>
          </a:xfrm>
          <a:custGeom>
            <a:avLst/>
            <a:gdLst/>
            <a:ahLst/>
            <a:cxnLst/>
            <a:rect l="l" t="t" r="r" b="b"/>
            <a:pathLst>
              <a:path w="643254" h="676910">
                <a:moveTo>
                  <a:pt x="0" y="0"/>
                </a:moveTo>
                <a:lnTo>
                  <a:pt x="73716" y="1468"/>
                </a:lnTo>
                <a:lnTo>
                  <a:pt x="141394" y="5648"/>
                </a:lnTo>
                <a:lnTo>
                  <a:pt x="201101" y="12206"/>
                </a:lnTo>
                <a:lnTo>
                  <a:pt x="250904" y="20805"/>
                </a:lnTo>
                <a:lnTo>
                  <a:pt x="288871" y="31111"/>
                </a:lnTo>
                <a:lnTo>
                  <a:pt x="321564" y="55498"/>
                </a:lnTo>
                <a:lnTo>
                  <a:pt x="321564" y="273684"/>
                </a:lnTo>
                <a:lnTo>
                  <a:pt x="330059" y="286389"/>
                </a:lnTo>
                <a:lnTo>
                  <a:pt x="392223" y="308328"/>
                </a:lnTo>
                <a:lnTo>
                  <a:pt x="442026" y="316900"/>
                </a:lnTo>
                <a:lnTo>
                  <a:pt x="501733" y="323433"/>
                </a:lnTo>
                <a:lnTo>
                  <a:pt x="569411" y="327595"/>
                </a:lnTo>
                <a:lnTo>
                  <a:pt x="643128" y="329056"/>
                </a:lnTo>
                <a:lnTo>
                  <a:pt x="569411" y="330525"/>
                </a:lnTo>
                <a:lnTo>
                  <a:pt x="501733" y="334705"/>
                </a:lnTo>
                <a:lnTo>
                  <a:pt x="442026" y="341262"/>
                </a:lnTo>
                <a:lnTo>
                  <a:pt x="392223" y="349860"/>
                </a:lnTo>
                <a:lnTo>
                  <a:pt x="354256" y="360163"/>
                </a:lnTo>
                <a:lnTo>
                  <a:pt x="321564" y="384543"/>
                </a:lnTo>
                <a:lnTo>
                  <a:pt x="321564" y="621195"/>
                </a:lnTo>
                <a:lnTo>
                  <a:pt x="313068" y="633912"/>
                </a:lnTo>
                <a:lnTo>
                  <a:pt x="250904" y="655883"/>
                </a:lnTo>
                <a:lnTo>
                  <a:pt x="201101" y="664472"/>
                </a:lnTo>
                <a:lnTo>
                  <a:pt x="141394" y="671019"/>
                </a:lnTo>
                <a:lnTo>
                  <a:pt x="73716" y="675191"/>
                </a:lnTo>
                <a:lnTo>
                  <a:pt x="0" y="676655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14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18869"/>
            <a:ext cx="7571105" cy="1731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Using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 elif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 else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write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dirty="0">
                <a:latin typeface="Arial"/>
                <a:cs typeface="Arial"/>
              </a:rPr>
              <a:t> takes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number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between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100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returns</a:t>
            </a:r>
            <a:r>
              <a:rPr sz="2800" spc="-5" dirty="0">
                <a:latin typeface="Arial"/>
                <a:cs typeface="Arial"/>
              </a:rPr>
              <a:t> the </a:t>
            </a:r>
            <a:r>
              <a:rPr sz="2800" dirty="0">
                <a:latin typeface="Arial"/>
                <a:cs typeface="Arial"/>
              </a:rPr>
              <a:t> associated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letter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grade.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e.g,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grade(75)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will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‘C’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8215" y="3494532"/>
            <a:ext cx="1976755" cy="2159635"/>
            <a:chOff x="5538215" y="3494532"/>
            <a:chExt cx="1976755" cy="2159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9168" y="3535626"/>
              <a:ext cx="1873010" cy="2033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8215" y="3494532"/>
              <a:ext cx="1976628" cy="21595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25846" y="3553205"/>
            <a:ext cx="1769745" cy="193865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  <a:tabLst>
                <a:tab pos="709295" algn="l"/>
                <a:tab pos="997585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	&lt;	</a:t>
            </a:r>
            <a:r>
              <a:rPr sz="2000" spc="-5" dirty="0">
                <a:latin typeface="Arial"/>
                <a:cs typeface="Arial"/>
              </a:rPr>
              <a:t>y):</a:t>
            </a:r>
            <a:endParaRPr sz="20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elif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y):</a:t>
            </a:r>
            <a:endParaRPr sz="20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0016" y="3494532"/>
            <a:ext cx="3629025" cy="1550035"/>
            <a:chOff x="890016" y="3494532"/>
            <a:chExt cx="3629025" cy="15500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956" y="3535565"/>
              <a:ext cx="3567722" cy="14174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016" y="3494532"/>
              <a:ext cx="3560064" cy="15499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77646" y="3553205"/>
            <a:ext cx="3464560" cy="132334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ispositive(a):</a:t>
            </a:r>
            <a:endParaRPr sz="20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  <a:p>
            <a:pPr marL="1920239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5215" y="5012563"/>
            <a:ext cx="224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r>
              <a:rPr sz="1600" i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Arial"/>
                <a:cs typeface="Arial"/>
              </a:rPr>
              <a:t>definition</a:t>
            </a:r>
            <a:r>
              <a:rPr sz="16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8927" y="5520334"/>
            <a:ext cx="9283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006FC0"/>
                </a:solidFill>
                <a:latin typeface="Arial"/>
                <a:cs typeface="Arial"/>
              </a:rPr>
              <a:t>elif</a:t>
            </a:r>
            <a:r>
              <a:rPr sz="1600" i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26212"/>
            <a:ext cx="6142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Recursion</a:t>
            </a:r>
            <a:r>
              <a:rPr spc="-45" dirty="0"/>
              <a:t>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91843"/>
            <a:ext cx="7286625" cy="13931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Python </a:t>
            </a:r>
            <a:r>
              <a:rPr sz="2400" spc="-5" dirty="0">
                <a:latin typeface="Arial"/>
                <a:cs typeface="Arial"/>
              </a:rPr>
              <a:t>allows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user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define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recursive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extra keywords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recursive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virtue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itself: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3523" y="2961132"/>
            <a:ext cx="6076315" cy="2936875"/>
            <a:chOff x="763523" y="2961132"/>
            <a:chExt cx="6076315" cy="2936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478" y="3015946"/>
              <a:ext cx="5983242" cy="27722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523" y="2961132"/>
              <a:ext cx="5433060" cy="2936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3157" y="3033522"/>
              <a:ext cx="5880100" cy="2677795"/>
            </a:xfrm>
            <a:custGeom>
              <a:avLst/>
              <a:gdLst/>
              <a:ahLst/>
              <a:cxnLst/>
              <a:rect l="l" t="t" r="r" b="b"/>
              <a:pathLst>
                <a:path w="5880100" h="2677795">
                  <a:moveTo>
                    <a:pt x="5879592" y="0"/>
                  </a:moveTo>
                  <a:lnTo>
                    <a:pt x="0" y="0"/>
                  </a:lnTo>
                  <a:lnTo>
                    <a:pt x="0" y="2677667"/>
                  </a:lnTo>
                  <a:lnTo>
                    <a:pt x="5879592" y="2677667"/>
                  </a:lnTo>
                  <a:lnTo>
                    <a:pt x="5879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3158" y="3033522"/>
            <a:ext cx="5880100" cy="2677795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04569" marR="2528570" indent="-91503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def afunc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parameters):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 expr):</a:t>
            </a:r>
            <a:endParaRPr sz="2400">
              <a:latin typeface="Arial"/>
              <a:cs typeface="Arial"/>
            </a:endParaRPr>
          </a:p>
          <a:p>
            <a:pPr marL="1918970" marR="14960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something</a:t>
            </a:r>
            <a:endParaRPr sz="24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else:</a:t>
            </a:r>
            <a:endParaRPr sz="2400">
              <a:latin typeface="Arial"/>
              <a:cs typeface="Arial"/>
            </a:endParaRPr>
          </a:p>
          <a:p>
            <a:pPr marL="1918970" marR="8178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group 2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afunc(new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1748" y="3514344"/>
            <a:ext cx="1658620" cy="2148840"/>
          </a:xfrm>
          <a:custGeom>
            <a:avLst/>
            <a:gdLst/>
            <a:ahLst/>
            <a:cxnLst/>
            <a:rect l="l" t="t" r="r" b="b"/>
            <a:pathLst>
              <a:path w="1658620" h="2148840">
                <a:moveTo>
                  <a:pt x="754380" y="1915160"/>
                </a:moveTo>
                <a:lnTo>
                  <a:pt x="750824" y="1897545"/>
                </a:lnTo>
                <a:lnTo>
                  <a:pt x="741146" y="1883181"/>
                </a:lnTo>
                <a:lnTo>
                  <a:pt x="726782" y="1873504"/>
                </a:lnTo>
                <a:lnTo>
                  <a:pt x="709168" y="1869948"/>
                </a:lnTo>
                <a:lnTo>
                  <a:pt x="45212" y="1869948"/>
                </a:lnTo>
                <a:lnTo>
                  <a:pt x="27609" y="1873504"/>
                </a:lnTo>
                <a:lnTo>
                  <a:pt x="13233" y="1883181"/>
                </a:lnTo>
                <a:lnTo>
                  <a:pt x="3543" y="1897545"/>
                </a:lnTo>
                <a:lnTo>
                  <a:pt x="0" y="1915160"/>
                </a:lnTo>
                <a:lnTo>
                  <a:pt x="0" y="2096008"/>
                </a:lnTo>
                <a:lnTo>
                  <a:pt x="3543" y="2113610"/>
                </a:lnTo>
                <a:lnTo>
                  <a:pt x="13233" y="2127986"/>
                </a:lnTo>
                <a:lnTo>
                  <a:pt x="27609" y="2137676"/>
                </a:lnTo>
                <a:lnTo>
                  <a:pt x="45212" y="2141220"/>
                </a:lnTo>
                <a:lnTo>
                  <a:pt x="709168" y="2141220"/>
                </a:lnTo>
                <a:lnTo>
                  <a:pt x="726782" y="2137676"/>
                </a:lnTo>
                <a:lnTo>
                  <a:pt x="741146" y="2127986"/>
                </a:lnTo>
                <a:lnTo>
                  <a:pt x="750824" y="2113610"/>
                </a:lnTo>
                <a:lnTo>
                  <a:pt x="754380" y="2096008"/>
                </a:lnTo>
                <a:lnTo>
                  <a:pt x="754380" y="1915160"/>
                </a:lnTo>
                <a:close/>
              </a:path>
              <a:path w="1658620" h="2148840">
                <a:moveTo>
                  <a:pt x="754380" y="1537462"/>
                </a:moveTo>
                <a:lnTo>
                  <a:pt x="750811" y="1519758"/>
                </a:lnTo>
                <a:lnTo>
                  <a:pt x="741070" y="1505305"/>
                </a:lnTo>
                <a:lnTo>
                  <a:pt x="726617" y="1495564"/>
                </a:lnTo>
                <a:lnTo>
                  <a:pt x="708914" y="1491996"/>
                </a:lnTo>
                <a:lnTo>
                  <a:pt x="45466" y="1491996"/>
                </a:lnTo>
                <a:lnTo>
                  <a:pt x="27762" y="1495564"/>
                </a:lnTo>
                <a:lnTo>
                  <a:pt x="13309" y="1505305"/>
                </a:lnTo>
                <a:lnTo>
                  <a:pt x="3568" y="1519758"/>
                </a:lnTo>
                <a:lnTo>
                  <a:pt x="0" y="1537462"/>
                </a:lnTo>
                <a:lnTo>
                  <a:pt x="0" y="1719326"/>
                </a:lnTo>
                <a:lnTo>
                  <a:pt x="3568" y="1737042"/>
                </a:lnTo>
                <a:lnTo>
                  <a:pt x="13309" y="1751495"/>
                </a:lnTo>
                <a:lnTo>
                  <a:pt x="27762" y="1761236"/>
                </a:lnTo>
                <a:lnTo>
                  <a:pt x="45466" y="1764792"/>
                </a:lnTo>
                <a:lnTo>
                  <a:pt x="708914" y="1764792"/>
                </a:lnTo>
                <a:lnTo>
                  <a:pt x="726617" y="1761236"/>
                </a:lnTo>
                <a:lnTo>
                  <a:pt x="741070" y="1751495"/>
                </a:lnTo>
                <a:lnTo>
                  <a:pt x="750811" y="1737042"/>
                </a:lnTo>
                <a:lnTo>
                  <a:pt x="754380" y="1719326"/>
                </a:lnTo>
                <a:lnTo>
                  <a:pt x="754380" y="1537462"/>
                </a:lnTo>
                <a:close/>
              </a:path>
              <a:path w="1658620" h="2148840">
                <a:moveTo>
                  <a:pt x="754380" y="1169924"/>
                </a:moveTo>
                <a:lnTo>
                  <a:pt x="750824" y="1152309"/>
                </a:lnTo>
                <a:lnTo>
                  <a:pt x="741146" y="1137945"/>
                </a:lnTo>
                <a:lnTo>
                  <a:pt x="726782" y="1128268"/>
                </a:lnTo>
                <a:lnTo>
                  <a:pt x="709168" y="1124712"/>
                </a:lnTo>
                <a:lnTo>
                  <a:pt x="45212" y="1124712"/>
                </a:lnTo>
                <a:lnTo>
                  <a:pt x="27609" y="1128268"/>
                </a:lnTo>
                <a:lnTo>
                  <a:pt x="13233" y="1137945"/>
                </a:lnTo>
                <a:lnTo>
                  <a:pt x="3543" y="1152309"/>
                </a:lnTo>
                <a:lnTo>
                  <a:pt x="0" y="1169924"/>
                </a:lnTo>
                <a:lnTo>
                  <a:pt x="0" y="1350772"/>
                </a:lnTo>
                <a:lnTo>
                  <a:pt x="3543" y="1368399"/>
                </a:lnTo>
                <a:lnTo>
                  <a:pt x="13233" y="1382763"/>
                </a:lnTo>
                <a:lnTo>
                  <a:pt x="27609" y="1392440"/>
                </a:lnTo>
                <a:lnTo>
                  <a:pt x="45212" y="1395984"/>
                </a:lnTo>
                <a:lnTo>
                  <a:pt x="709168" y="1395984"/>
                </a:lnTo>
                <a:lnTo>
                  <a:pt x="726782" y="1392440"/>
                </a:lnTo>
                <a:lnTo>
                  <a:pt x="741146" y="1382763"/>
                </a:lnTo>
                <a:lnTo>
                  <a:pt x="750824" y="1368399"/>
                </a:lnTo>
                <a:lnTo>
                  <a:pt x="754380" y="1350772"/>
                </a:lnTo>
                <a:lnTo>
                  <a:pt x="754380" y="1169924"/>
                </a:lnTo>
                <a:close/>
              </a:path>
              <a:path w="1658620" h="2148840">
                <a:moveTo>
                  <a:pt x="754380" y="792226"/>
                </a:moveTo>
                <a:lnTo>
                  <a:pt x="750811" y="774522"/>
                </a:lnTo>
                <a:lnTo>
                  <a:pt x="741070" y="760069"/>
                </a:lnTo>
                <a:lnTo>
                  <a:pt x="726617" y="750328"/>
                </a:lnTo>
                <a:lnTo>
                  <a:pt x="708914" y="746760"/>
                </a:lnTo>
                <a:lnTo>
                  <a:pt x="45466" y="746760"/>
                </a:lnTo>
                <a:lnTo>
                  <a:pt x="27762" y="750328"/>
                </a:lnTo>
                <a:lnTo>
                  <a:pt x="13309" y="760069"/>
                </a:lnTo>
                <a:lnTo>
                  <a:pt x="3568" y="774522"/>
                </a:lnTo>
                <a:lnTo>
                  <a:pt x="0" y="792226"/>
                </a:lnTo>
                <a:lnTo>
                  <a:pt x="0" y="974090"/>
                </a:lnTo>
                <a:lnTo>
                  <a:pt x="3568" y="991806"/>
                </a:lnTo>
                <a:lnTo>
                  <a:pt x="13309" y="1006259"/>
                </a:lnTo>
                <a:lnTo>
                  <a:pt x="27762" y="1016000"/>
                </a:lnTo>
                <a:lnTo>
                  <a:pt x="45466" y="1019556"/>
                </a:lnTo>
                <a:lnTo>
                  <a:pt x="708914" y="1019556"/>
                </a:lnTo>
                <a:lnTo>
                  <a:pt x="726617" y="1016000"/>
                </a:lnTo>
                <a:lnTo>
                  <a:pt x="741070" y="1006259"/>
                </a:lnTo>
                <a:lnTo>
                  <a:pt x="750811" y="991806"/>
                </a:lnTo>
                <a:lnTo>
                  <a:pt x="754380" y="974090"/>
                </a:lnTo>
                <a:lnTo>
                  <a:pt x="754380" y="792226"/>
                </a:lnTo>
                <a:close/>
              </a:path>
              <a:path w="1658620" h="2148840">
                <a:moveTo>
                  <a:pt x="754380" y="410972"/>
                </a:moveTo>
                <a:lnTo>
                  <a:pt x="750824" y="393357"/>
                </a:lnTo>
                <a:lnTo>
                  <a:pt x="741146" y="378993"/>
                </a:lnTo>
                <a:lnTo>
                  <a:pt x="726782" y="369316"/>
                </a:lnTo>
                <a:lnTo>
                  <a:pt x="709168" y="365760"/>
                </a:lnTo>
                <a:lnTo>
                  <a:pt x="45212" y="365760"/>
                </a:lnTo>
                <a:lnTo>
                  <a:pt x="27609" y="369316"/>
                </a:lnTo>
                <a:lnTo>
                  <a:pt x="13233" y="378993"/>
                </a:lnTo>
                <a:lnTo>
                  <a:pt x="3543" y="393357"/>
                </a:lnTo>
                <a:lnTo>
                  <a:pt x="0" y="410972"/>
                </a:lnTo>
                <a:lnTo>
                  <a:pt x="0" y="591820"/>
                </a:lnTo>
                <a:lnTo>
                  <a:pt x="3543" y="609447"/>
                </a:lnTo>
                <a:lnTo>
                  <a:pt x="13233" y="623811"/>
                </a:lnTo>
                <a:lnTo>
                  <a:pt x="27609" y="633488"/>
                </a:lnTo>
                <a:lnTo>
                  <a:pt x="45212" y="637032"/>
                </a:lnTo>
                <a:lnTo>
                  <a:pt x="709168" y="637032"/>
                </a:lnTo>
                <a:lnTo>
                  <a:pt x="726782" y="633488"/>
                </a:lnTo>
                <a:lnTo>
                  <a:pt x="741146" y="623811"/>
                </a:lnTo>
                <a:lnTo>
                  <a:pt x="750824" y="609447"/>
                </a:lnTo>
                <a:lnTo>
                  <a:pt x="754380" y="591820"/>
                </a:lnTo>
                <a:lnTo>
                  <a:pt x="754380" y="410972"/>
                </a:lnTo>
                <a:close/>
              </a:path>
              <a:path w="1658620" h="2148840">
                <a:moveTo>
                  <a:pt x="754380" y="45212"/>
                </a:moveTo>
                <a:lnTo>
                  <a:pt x="750824" y="27597"/>
                </a:lnTo>
                <a:lnTo>
                  <a:pt x="741146" y="13233"/>
                </a:lnTo>
                <a:lnTo>
                  <a:pt x="726782" y="3556"/>
                </a:lnTo>
                <a:lnTo>
                  <a:pt x="709168" y="0"/>
                </a:lnTo>
                <a:lnTo>
                  <a:pt x="45212" y="0"/>
                </a:lnTo>
                <a:lnTo>
                  <a:pt x="27609" y="3556"/>
                </a:lnTo>
                <a:lnTo>
                  <a:pt x="13233" y="13233"/>
                </a:lnTo>
                <a:lnTo>
                  <a:pt x="3543" y="27597"/>
                </a:lnTo>
                <a:lnTo>
                  <a:pt x="0" y="45212"/>
                </a:lnTo>
                <a:lnTo>
                  <a:pt x="0" y="226060"/>
                </a:lnTo>
                <a:lnTo>
                  <a:pt x="3543" y="243687"/>
                </a:lnTo>
                <a:lnTo>
                  <a:pt x="13233" y="258051"/>
                </a:lnTo>
                <a:lnTo>
                  <a:pt x="27609" y="267728"/>
                </a:lnTo>
                <a:lnTo>
                  <a:pt x="45212" y="271272"/>
                </a:lnTo>
                <a:lnTo>
                  <a:pt x="709168" y="271272"/>
                </a:lnTo>
                <a:lnTo>
                  <a:pt x="726782" y="267728"/>
                </a:lnTo>
                <a:lnTo>
                  <a:pt x="741146" y="258051"/>
                </a:lnTo>
                <a:lnTo>
                  <a:pt x="750824" y="243687"/>
                </a:lnTo>
                <a:lnTo>
                  <a:pt x="754380" y="226060"/>
                </a:lnTo>
                <a:lnTo>
                  <a:pt x="754380" y="45212"/>
                </a:lnTo>
                <a:close/>
              </a:path>
              <a:path w="1658620" h="2148840">
                <a:moveTo>
                  <a:pt x="1618488" y="418592"/>
                </a:moveTo>
                <a:lnTo>
                  <a:pt x="1614932" y="400977"/>
                </a:lnTo>
                <a:lnTo>
                  <a:pt x="1605254" y="386613"/>
                </a:lnTo>
                <a:lnTo>
                  <a:pt x="1590890" y="376936"/>
                </a:lnTo>
                <a:lnTo>
                  <a:pt x="1573276" y="373380"/>
                </a:lnTo>
                <a:lnTo>
                  <a:pt x="910844" y="373380"/>
                </a:lnTo>
                <a:lnTo>
                  <a:pt x="893216" y="376936"/>
                </a:lnTo>
                <a:lnTo>
                  <a:pt x="878852" y="386613"/>
                </a:lnTo>
                <a:lnTo>
                  <a:pt x="869175" y="400977"/>
                </a:lnTo>
                <a:lnTo>
                  <a:pt x="865632" y="418592"/>
                </a:lnTo>
                <a:lnTo>
                  <a:pt x="865632" y="599440"/>
                </a:lnTo>
                <a:lnTo>
                  <a:pt x="869175" y="617067"/>
                </a:lnTo>
                <a:lnTo>
                  <a:pt x="878852" y="631431"/>
                </a:lnTo>
                <a:lnTo>
                  <a:pt x="893216" y="641108"/>
                </a:lnTo>
                <a:lnTo>
                  <a:pt x="910844" y="644652"/>
                </a:lnTo>
                <a:lnTo>
                  <a:pt x="1573276" y="644652"/>
                </a:lnTo>
                <a:lnTo>
                  <a:pt x="1590890" y="641108"/>
                </a:lnTo>
                <a:lnTo>
                  <a:pt x="1605254" y="631431"/>
                </a:lnTo>
                <a:lnTo>
                  <a:pt x="1614932" y="617067"/>
                </a:lnTo>
                <a:lnTo>
                  <a:pt x="1618488" y="599440"/>
                </a:lnTo>
                <a:lnTo>
                  <a:pt x="1618488" y="418592"/>
                </a:lnTo>
                <a:close/>
              </a:path>
              <a:path w="1658620" h="2148840">
                <a:moveTo>
                  <a:pt x="1635252" y="784352"/>
                </a:moveTo>
                <a:lnTo>
                  <a:pt x="1631696" y="766737"/>
                </a:lnTo>
                <a:lnTo>
                  <a:pt x="1622018" y="752373"/>
                </a:lnTo>
                <a:lnTo>
                  <a:pt x="1607654" y="742696"/>
                </a:lnTo>
                <a:lnTo>
                  <a:pt x="1590040" y="739140"/>
                </a:lnTo>
                <a:lnTo>
                  <a:pt x="926084" y="739140"/>
                </a:lnTo>
                <a:lnTo>
                  <a:pt x="908456" y="742696"/>
                </a:lnTo>
                <a:lnTo>
                  <a:pt x="894092" y="752373"/>
                </a:lnTo>
                <a:lnTo>
                  <a:pt x="884415" y="766737"/>
                </a:lnTo>
                <a:lnTo>
                  <a:pt x="880872" y="784352"/>
                </a:lnTo>
                <a:lnTo>
                  <a:pt x="880872" y="965200"/>
                </a:lnTo>
                <a:lnTo>
                  <a:pt x="884415" y="982827"/>
                </a:lnTo>
                <a:lnTo>
                  <a:pt x="894092" y="997191"/>
                </a:lnTo>
                <a:lnTo>
                  <a:pt x="908456" y="1006868"/>
                </a:lnTo>
                <a:lnTo>
                  <a:pt x="926084" y="1010412"/>
                </a:lnTo>
                <a:lnTo>
                  <a:pt x="1590040" y="1010412"/>
                </a:lnTo>
                <a:lnTo>
                  <a:pt x="1607654" y="1006868"/>
                </a:lnTo>
                <a:lnTo>
                  <a:pt x="1622018" y="997191"/>
                </a:lnTo>
                <a:lnTo>
                  <a:pt x="1631696" y="982827"/>
                </a:lnTo>
                <a:lnTo>
                  <a:pt x="1635252" y="965200"/>
                </a:lnTo>
                <a:lnTo>
                  <a:pt x="1635252" y="784352"/>
                </a:lnTo>
                <a:close/>
              </a:path>
              <a:path w="1658620" h="2148840">
                <a:moveTo>
                  <a:pt x="1647444" y="1515872"/>
                </a:moveTo>
                <a:lnTo>
                  <a:pt x="1643888" y="1498257"/>
                </a:lnTo>
                <a:lnTo>
                  <a:pt x="1634210" y="1483893"/>
                </a:lnTo>
                <a:lnTo>
                  <a:pt x="1619846" y="1474216"/>
                </a:lnTo>
                <a:lnTo>
                  <a:pt x="1602232" y="1470660"/>
                </a:lnTo>
                <a:lnTo>
                  <a:pt x="939800" y="1470660"/>
                </a:lnTo>
                <a:lnTo>
                  <a:pt x="922172" y="1474216"/>
                </a:lnTo>
                <a:lnTo>
                  <a:pt x="907808" y="1483893"/>
                </a:lnTo>
                <a:lnTo>
                  <a:pt x="898131" y="1498257"/>
                </a:lnTo>
                <a:lnTo>
                  <a:pt x="894588" y="1515872"/>
                </a:lnTo>
                <a:lnTo>
                  <a:pt x="894588" y="1696720"/>
                </a:lnTo>
                <a:lnTo>
                  <a:pt x="898131" y="1714347"/>
                </a:lnTo>
                <a:lnTo>
                  <a:pt x="907808" y="1728711"/>
                </a:lnTo>
                <a:lnTo>
                  <a:pt x="922172" y="1738388"/>
                </a:lnTo>
                <a:lnTo>
                  <a:pt x="939800" y="1741932"/>
                </a:lnTo>
                <a:lnTo>
                  <a:pt x="1602232" y="1741932"/>
                </a:lnTo>
                <a:lnTo>
                  <a:pt x="1619846" y="1738388"/>
                </a:lnTo>
                <a:lnTo>
                  <a:pt x="1634210" y="1728711"/>
                </a:lnTo>
                <a:lnTo>
                  <a:pt x="1643888" y="1714347"/>
                </a:lnTo>
                <a:lnTo>
                  <a:pt x="1647444" y="1696720"/>
                </a:lnTo>
                <a:lnTo>
                  <a:pt x="1647444" y="1515872"/>
                </a:lnTo>
                <a:close/>
              </a:path>
              <a:path w="1658620" h="2148840">
                <a:moveTo>
                  <a:pt x="1658112" y="1922780"/>
                </a:moveTo>
                <a:lnTo>
                  <a:pt x="1654556" y="1905165"/>
                </a:lnTo>
                <a:lnTo>
                  <a:pt x="1644878" y="1890801"/>
                </a:lnTo>
                <a:lnTo>
                  <a:pt x="1630514" y="1881124"/>
                </a:lnTo>
                <a:lnTo>
                  <a:pt x="1612900" y="1877568"/>
                </a:lnTo>
                <a:lnTo>
                  <a:pt x="948944" y="1877568"/>
                </a:lnTo>
                <a:lnTo>
                  <a:pt x="931316" y="1881124"/>
                </a:lnTo>
                <a:lnTo>
                  <a:pt x="916952" y="1890801"/>
                </a:lnTo>
                <a:lnTo>
                  <a:pt x="907275" y="1905165"/>
                </a:lnTo>
                <a:lnTo>
                  <a:pt x="903732" y="1922780"/>
                </a:lnTo>
                <a:lnTo>
                  <a:pt x="903732" y="2103628"/>
                </a:lnTo>
                <a:lnTo>
                  <a:pt x="907275" y="2121230"/>
                </a:lnTo>
                <a:lnTo>
                  <a:pt x="916952" y="2135606"/>
                </a:lnTo>
                <a:lnTo>
                  <a:pt x="931316" y="2145296"/>
                </a:lnTo>
                <a:lnTo>
                  <a:pt x="948944" y="2148840"/>
                </a:lnTo>
                <a:lnTo>
                  <a:pt x="1612900" y="2148840"/>
                </a:lnTo>
                <a:lnTo>
                  <a:pt x="1630514" y="2145296"/>
                </a:lnTo>
                <a:lnTo>
                  <a:pt x="1644878" y="2135606"/>
                </a:lnTo>
                <a:lnTo>
                  <a:pt x="1654556" y="2121230"/>
                </a:lnTo>
                <a:lnTo>
                  <a:pt x="1658112" y="2103628"/>
                </a:lnTo>
                <a:lnTo>
                  <a:pt x="1658112" y="1922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84657"/>
            <a:ext cx="737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Recursion</a:t>
            </a:r>
            <a:r>
              <a:rPr sz="3600" spc="-20" dirty="0"/>
              <a:t> </a:t>
            </a:r>
            <a:r>
              <a:rPr sz="3600" dirty="0"/>
              <a:t>Example:</a:t>
            </a:r>
            <a:r>
              <a:rPr sz="3600" spc="-15" dirty="0"/>
              <a:t> Factorial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596389"/>
            <a:ext cx="2174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Open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factorial.py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201416"/>
            <a:ext cx="1992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Quick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exercise: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544316"/>
            <a:ext cx="581660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copy/modify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</a:t>
            </a:r>
            <a:r>
              <a:rPr sz="1800" dirty="0">
                <a:latin typeface="Arial"/>
                <a:cs typeface="Arial"/>
              </a:rPr>
              <a:t> sum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through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latin typeface="Arial"/>
                <a:cs typeface="Arial"/>
              </a:rPr>
              <a:t>Test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numbers: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Arial"/>
                <a:cs typeface="Arial"/>
              </a:rPr>
              <a:t>10000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13988" y="1645920"/>
            <a:ext cx="3462654" cy="1854835"/>
            <a:chOff x="3713988" y="1645920"/>
            <a:chExt cx="3462654" cy="18548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6467" y="1687036"/>
              <a:ext cx="3400052" cy="17252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988" y="1645920"/>
              <a:ext cx="3366516" cy="185470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803141" y="1704594"/>
            <a:ext cx="3296920" cy="16306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factorial(n):</a:t>
            </a:r>
            <a:endParaRPr sz="2000">
              <a:latin typeface="Arial"/>
              <a:cs typeface="Arial"/>
            </a:endParaRPr>
          </a:p>
          <a:p>
            <a:pPr marL="650240" marR="1764030" indent="-2806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1):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6502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n*factorial(n-1)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3046"/>
            <a:ext cx="4472305" cy="5740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 err="1"/>
              <a:t>Jupyter</a:t>
            </a:r>
            <a:r>
              <a:rPr lang="en-US" sz="3600" spc="-5" dirty="0" err="1"/>
              <a:t>Lab</a:t>
            </a:r>
            <a:endParaRPr sz="3600" dirty="0" err="1"/>
          </a:p>
        </p:txBody>
      </p:sp>
      <p:sp>
        <p:nvSpPr>
          <p:cNvPr id="3" name="object 3"/>
          <p:cNvSpPr txBox="1"/>
          <p:nvPr/>
        </p:nvSpPr>
        <p:spPr>
          <a:xfrm>
            <a:off x="535940" y="1595374"/>
            <a:ext cx="7974965" cy="385554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latin typeface="Arial"/>
                <a:cs typeface="Arial"/>
              </a:rPr>
              <a:t>Today’s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workshop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various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samples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suggest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cutting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Jupyter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notebook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Recall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notebook: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spc="-15" dirty="0">
                <a:latin typeface="Arial"/>
                <a:cs typeface="Arial"/>
              </a:rPr>
              <a:t>your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shell (“anaconda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prompt”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Windows)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spcBef>
                <a:spcPts val="290"/>
              </a:spcBef>
              <a:buChar char="•"/>
              <a:tabLst>
                <a:tab pos="698500" algn="l"/>
                <a:tab pos="699135" algn="l"/>
                <a:tab pos="1384300" algn="l"/>
              </a:tabLst>
            </a:pPr>
            <a:r>
              <a:rPr sz="1800" spc="-25" dirty="0">
                <a:latin typeface="Arial"/>
                <a:cs typeface="Arial"/>
              </a:rPr>
              <a:t>Type:	</a:t>
            </a:r>
            <a:r>
              <a:rPr sz="1800" spc="-5" dirty="0" err="1">
                <a:latin typeface="Arial"/>
                <a:cs typeface="Arial"/>
              </a:rPr>
              <a:t>conda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activate</a:t>
            </a:r>
            <a:r>
              <a:rPr lang="en-US" spc="-10" dirty="0">
                <a:latin typeface="Arial"/>
                <a:cs typeface="Arial"/>
              </a:rPr>
              <a:t> pyclass21</a:t>
            </a:r>
            <a:endParaRPr sz="1800" spc="-5" dirty="0">
              <a:latin typeface="Arial"/>
              <a:cs typeface="Arial"/>
            </a:endParaRPr>
          </a:p>
          <a:p>
            <a:pPr marL="698500" lvl="1" indent="-229235">
              <a:spcBef>
                <a:spcPts val="275"/>
              </a:spcBef>
              <a:buChar char="•"/>
              <a:tabLst>
                <a:tab pos="698500" algn="l"/>
                <a:tab pos="699135" algn="l"/>
                <a:tab pos="1384300" algn="l"/>
                <a:tab pos="3201035" algn="l"/>
              </a:tabLst>
            </a:pPr>
            <a:r>
              <a:rPr sz="1800" spc="-25" dirty="0">
                <a:latin typeface="Arial"/>
                <a:cs typeface="Arial"/>
              </a:rPr>
              <a:t>Type:	</a:t>
            </a:r>
            <a:r>
              <a:rPr sz="1800" spc="-10" dirty="0" err="1">
                <a:latin typeface="Arial"/>
                <a:cs typeface="Arial"/>
              </a:rPr>
              <a:t>jupyter</a:t>
            </a:r>
            <a:r>
              <a:rPr lang="en-US" spc="-10" dirty="0">
                <a:latin typeface="Arial"/>
                <a:cs typeface="Arial"/>
              </a:rPr>
              <a:t> lab</a:t>
            </a:r>
            <a:r>
              <a:rPr sz="1800" spc="-5" dirty="0">
                <a:latin typeface="Arial"/>
                <a:cs typeface="Arial"/>
              </a:rPr>
              <a:t>	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note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“Y”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Arial"/>
                <a:cs typeface="Arial"/>
              </a:rPr>
              <a:t>Follow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along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  <a:tab pos="988060" algn="l"/>
              </a:tabLst>
            </a:pPr>
            <a:r>
              <a:rPr sz="2000" dirty="0">
                <a:latin typeface="Arial"/>
                <a:cs typeface="Arial"/>
              </a:rPr>
              <a:t>Note:	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notebook,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browser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ctrl+c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84657"/>
            <a:ext cx="416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Recursion</a:t>
            </a:r>
            <a:r>
              <a:rPr sz="3600" spc="-70" dirty="0"/>
              <a:t> </a:t>
            </a:r>
            <a:r>
              <a:rPr sz="3600" dirty="0"/>
              <a:t>Depth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20926"/>
            <a:ext cx="7844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Python 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maximum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recursion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depth.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crash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reached.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221738"/>
            <a:ext cx="3883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sys.setrecursionlimit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025267"/>
            <a:ext cx="878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Arial"/>
                <a:cs typeface="Arial"/>
              </a:rPr>
              <a:t>Try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3329152"/>
            <a:ext cx="3706495" cy="1231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Useful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sometimes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Generally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inefficient;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loops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  <a:tab pos="944880" algn="l"/>
              </a:tabLst>
            </a:pPr>
            <a:r>
              <a:rPr sz="2000" dirty="0">
                <a:latin typeface="Arial"/>
                <a:cs typeface="Arial"/>
              </a:rPr>
              <a:t>Also:	sys.getrecursionlimit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8720" y="2330195"/>
            <a:ext cx="4054475" cy="3683635"/>
            <a:chOff x="4998720" y="2330195"/>
            <a:chExt cx="4054475" cy="3683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73" y="2369804"/>
              <a:ext cx="3992893" cy="35722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0" y="2330195"/>
              <a:ext cx="3974591" cy="36835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86350" y="2387345"/>
            <a:ext cx="3889375" cy="347789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import</a:t>
            </a:r>
            <a:r>
              <a:rPr sz="20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sys</a:t>
            </a:r>
            <a:endParaRPr sz="2000">
              <a:latin typeface="Arial"/>
              <a:cs typeface="Arial"/>
            </a:endParaRPr>
          </a:p>
          <a:p>
            <a:pPr marL="369570" marR="2093595" indent="-2794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factorial(n):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1):</a:t>
            </a:r>
            <a:endParaRPr sz="2000">
              <a:latin typeface="Arial"/>
              <a:cs typeface="Arial"/>
            </a:endParaRPr>
          </a:p>
          <a:p>
            <a:pPr marL="6502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n*factorial(n-1)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90805" marR="2228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mstr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input("Enter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")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 = int(mstr)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sys.setrecursionlimit(m+2) </a:t>
            </a: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print('m!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is‘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factorial(m)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'.')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3926" y="2535173"/>
            <a:ext cx="3264535" cy="2887980"/>
          </a:xfrm>
          <a:custGeom>
            <a:avLst/>
            <a:gdLst/>
            <a:ahLst/>
            <a:cxnLst/>
            <a:rect l="l" t="t" r="r" b="b"/>
            <a:pathLst>
              <a:path w="3264535" h="2887979">
                <a:moveTo>
                  <a:pt x="3264408" y="2887979"/>
                </a:moveTo>
                <a:lnTo>
                  <a:pt x="3213738" y="2882548"/>
                </a:lnTo>
                <a:lnTo>
                  <a:pt x="3167225" y="2867077"/>
                </a:lnTo>
                <a:lnTo>
                  <a:pt x="3126194" y="2842803"/>
                </a:lnTo>
                <a:lnTo>
                  <a:pt x="3091973" y="2810959"/>
                </a:lnTo>
                <a:lnTo>
                  <a:pt x="3065888" y="2772782"/>
                </a:lnTo>
                <a:lnTo>
                  <a:pt x="3049264" y="2729506"/>
                </a:lnTo>
                <a:lnTo>
                  <a:pt x="3043428" y="2682367"/>
                </a:lnTo>
                <a:lnTo>
                  <a:pt x="3043428" y="856361"/>
                </a:lnTo>
                <a:lnTo>
                  <a:pt x="3037591" y="809221"/>
                </a:lnTo>
                <a:lnTo>
                  <a:pt x="3020967" y="765945"/>
                </a:lnTo>
                <a:lnTo>
                  <a:pt x="2994882" y="727768"/>
                </a:lnTo>
                <a:lnTo>
                  <a:pt x="2960661" y="695924"/>
                </a:lnTo>
                <a:lnTo>
                  <a:pt x="2919630" y="671650"/>
                </a:lnTo>
                <a:lnTo>
                  <a:pt x="2873117" y="656179"/>
                </a:lnTo>
                <a:lnTo>
                  <a:pt x="2822448" y="650748"/>
                </a:lnTo>
                <a:lnTo>
                  <a:pt x="2873117" y="645316"/>
                </a:lnTo>
                <a:lnTo>
                  <a:pt x="2919630" y="629845"/>
                </a:lnTo>
                <a:lnTo>
                  <a:pt x="2960661" y="605571"/>
                </a:lnTo>
                <a:lnTo>
                  <a:pt x="2994882" y="573727"/>
                </a:lnTo>
                <a:lnTo>
                  <a:pt x="3020967" y="535550"/>
                </a:lnTo>
                <a:lnTo>
                  <a:pt x="3037591" y="492274"/>
                </a:lnTo>
                <a:lnTo>
                  <a:pt x="3043428" y="445135"/>
                </a:lnTo>
                <a:lnTo>
                  <a:pt x="3043428" y="205612"/>
                </a:lnTo>
                <a:lnTo>
                  <a:pt x="3049264" y="158473"/>
                </a:lnTo>
                <a:lnTo>
                  <a:pt x="3065888" y="115197"/>
                </a:lnTo>
                <a:lnTo>
                  <a:pt x="3091973" y="77020"/>
                </a:lnTo>
                <a:lnTo>
                  <a:pt x="3126194" y="45176"/>
                </a:lnTo>
                <a:lnTo>
                  <a:pt x="3167225" y="20902"/>
                </a:lnTo>
                <a:lnTo>
                  <a:pt x="3213738" y="5431"/>
                </a:lnTo>
                <a:lnTo>
                  <a:pt x="3264408" y="0"/>
                </a:lnTo>
              </a:path>
              <a:path w="3264535" h="2887979">
                <a:moveTo>
                  <a:pt x="0" y="650239"/>
                </a:moveTo>
                <a:lnTo>
                  <a:pt x="2823464" y="646176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21232"/>
            <a:ext cx="4359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Exception</a:t>
            </a:r>
            <a:r>
              <a:rPr sz="3200" spc="-80" dirty="0"/>
              <a:t> </a:t>
            </a:r>
            <a:r>
              <a:rPr sz="3200" dirty="0"/>
              <a:t>Handling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7542" y="1730400"/>
            <a:ext cx="6173470" cy="11093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Arial"/>
                <a:cs typeface="Arial"/>
              </a:rPr>
              <a:t>Occasionally,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you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get some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wonky input.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doesn’t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have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crash: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try/except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Open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exception_handling.py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283" y="3200400"/>
            <a:ext cx="4259580" cy="2205355"/>
            <a:chOff x="1510283" y="3200400"/>
            <a:chExt cx="4259580" cy="2205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713" y="3255223"/>
              <a:ext cx="4119392" cy="203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0283" y="3200400"/>
              <a:ext cx="4259580" cy="22052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8393" y="3272789"/>
              <a:ext cx="4015740" cy="1940560"/>
            </a:xfrm>
            <a:custGeom>
              <a:avLst/>
              <a:gdLst/>
              <a:ahLst/>
              <a:cxnLst/>
              <a:rect l="l" t="t" r="r" b="b"/>
              <a:pathLst>
                <a:path w="4015740" h="1940560">
                  <a:moveTo>
                    <a:pt x="4015739" y="0"/>
                  </a:moveTo>
                  <a:lnTo>
                    <a:pt x="0" y="0"/>
                  </a:lnTo>
                  <a:lnTo>
                    <a:pt x="0" y="1940051"/>
                  </a:lnTo>
                  <a:lnTo>
                    <a:pt x="4015739" y="1940051"/>
                  </a:lnTo>
                  <a:lnTo>
                    <a:pt x="4015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28394" y="3272790"/>
            <a:ext cx="4015740" cy="1940560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try:</a:t>
            </a:r>
            <a:endParaRPr sz="2400">
              <a:latin typeface="Arial"/>
              <a:cs typeface="Arial"/>
            </a:endParaRPr>
          </a:p>
          <a:p>
            <a:pPr marL="91440" marR="271145" indent="9144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thing you 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except:</a:t>
            </a:r>
            <a:endParaRPr sz="2400">
              <a:latin typeface="Arial"/>
              <a:cs typeface="Arial"/>
            </a:endParaRPr>
          </a:p>
          <a:p>
            <a:pPr marL="91440" marR="121920" indent="9144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thing</a:t>
            </a:r>
            <a:r>
              <a:rPr sz="2400" dirty="0">
                <a:latin typeface="Arial"/>
                <a:cs typeface="Arial"/>
              </a:rPr>
              <a:t> 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 if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remainder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1368" y="3768851"/>
            <a:ext cx="753110" cy="992505"/>
          </a:xfrm>
          <a:custGeom>
            <a:avLst/>
            <a:gdLst/>
            <a:ahLst/>
            <a:cxnLst/>
            <a:rect l="l" t="t" r="r" b="b"/>
            <a:pathLst>
              <a:path w="753110" h="992504">
                <a:moveTo>
                  <a:pt x="752856" y="766064"/>
                </a:moveTo>
                <a:lnTo>
                  <a:pt x="749300" y="748449"/>
                </a:lnTo>
                <a:lnTo>
                  <a:pt x="739622" y="734085"/>
                </a:lnTo>
                <a:lnTo>
                  <a:pt x="725258" y="724408"/>
                </a:lnTo>
                <a:lnTo>
                  <a:pt x="707644" y="720852"/>
                </a:lnTo>
                <a:lnTo>
                  <a:pt x="45212" y="720852"/>
                </a:lnTo>
                <a:lnTo>
                  <a:pt x="27584" y="724408"/>
                </a:lnTo>
                <a:lnTo>
                  <a:pt x="13220" y="734085"/>
                </a:lnTo>
                <a:lnTo>
                  <a:pt x="3543" y="748449"/>
                </a:lnTo>
                <a:lnTo>
                  <a:pt x="0" y="766064"/>
                </a:lnTo>
                <a:lnTo>
                  <a:pt x="0" y="946912"/>
                </a:lnTo>
                <a:lnTo>
                  <a:pt x="3543" y="964539"/>
                </a:lnTo>
                <a:lnTo>
                  <a:pt x="13220" y="978903"/>
                </a:lnTo>
                <a:lnTo>
                  <a:pt x="27584" y="988580"/>
                </a:lnTo>
                <a:lnTo>
                  <a:pt x="45212" y="992124"/>
                </a:lnTo>
                <a:lnTo>
                  <a:pt x="707644" y="992124"/>
                </a:lnTo>
                <a:lnTo>
                  <a:pt x="725258" y="988580"/>
                </a:lnTo>
                <a:lnTo>
                  <a:pt x="739622" y="978903"/>
                </a:lnTo>
                <a:lnTo>
                  <a:pt x="749300" y="964539"/>
                </a:lnTo>
                <a:lnTo>
                  <a:pt x="752856" y="946912"/>
                </a:lnTo>
                <a:lnTo>
                  <a:pt x="752856" y="766064"/>
                </a:lnTo>
                <a:close/>
              </a:path>
              <a:path w="753110" h="992504">
                <a:moveTo>
                  <a:pt x="752856" y="45466"/>
                </a:moveTo>
                <a:lnTo>
                  <a:pt x="749287" y="27762"/>
                </a:lnTo>
                <a:lnTo>
                  <a:pt x="739546" y="13309"/>
                </a:lnTo>
                <a:lnTo>
                  <a:pt x="725093" y="3568"/>
                </a:lnTo>
                <a:lnTo>
                  <a:pt x="707390" y="0"/>
                </a:lnTo>
                <a:lnTo>
                  <a:pt x="45466" y="0"/>
                </a:lnTo>
                <a:lnTo>
                  <a:pt x="27749" y="3568"/>
                </a:lnTo>
                <a:lnTo>
                  <a:pt x="13296" y="13309"/>
                </a:lnTo>
                <a:lnTo>
                  <a:pt x="3556" y="27762"/>
                </a:lnTo>
                <a:lnTo>
                  <a:pt x="0" y="45466"/>
                </a:lnTo>
                <a:lnTo>
                  <a:pt x="0" y="227330"/>
                </a:lnTo>
                <a:lnTo>
                  <a:pt x="3556" y="245046"/>
                </a:lnTo>
                <a:lnTo>
                  <a:pt x="13296" y="259499"/>
                </a:lnTo>
                <a:lnTo>
                  <a:pt x="27749" y="269240"/>
                </a:lnTo>
                <a:lnTo>
                  <a:pt x="45466" y="272796"/>
                </a:lnTo>
                <a:lnTo>
                  <a:pt x="707390" y="272796"/>
                </a:lnTo>
                <a:lnTo>
                  <a:pt x="725093" y="269240"/>
                </a:lnTo>
                <a:lnTo>
                  <a:pt x="739546" y="259499"/>
                </a:lnTo>
                <a:lnTo>
                  <a:pt x="749287" y="245046"/>
                </a:lnTo>
                <a:lnTo>
                  <a:pt x="752856" y="227330"/>
                </a:lnTo>
                <a:lnTo>
                  <a:pt x="752856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179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Next</a:t>
            </a:r>
            <a:r>
              <a:rPr spc="-100" dirty="0"/>
              <a:t> </a:t>
            </a:r>
            <a:r>
              <a:rPr spc="-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16860"/>
            <a:ext cx="7788956" cy="4082528"/>
          </a:xfrm>
          <a:prstGeom prst="rect">
            <a:avLst/>
          </a:prstGeom>
        </p:spPr>
        <p:txBody>
          <a:bodyPr vert="horz" wrap="square" lIns="0" tIns="95885" rIns="0" bIns="0" rtlCol="0" anchor="t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Lists,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tuples,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dictionaries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Iteration</a:t>
            </a:r>
          </a:p>
          <a:p>
            <a:pPr marL="241300" indent="-228600">
              <a:spcBef>
                <a:spcPts val="660"/>
              </a:spcBef>
              <a:buChar char="•"/>
              <a:tabLst>
                <a:tab pos="2413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241300" indent="-228600">
              <a:spcBef>
                <a:spcPts val="660"/>
              </a:spcBef>
              <a:buChar char="•"/>
              <a:tabLst>
                <a:tab pos="2413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241300" indent="-228600">
              <a:spcBef>
                <a:spcPts val="660"/>
              </a:spcBef>
              <a:buChar char="•"/>
              <a:tabLst>
                <a:tab pos="2413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241300" indent="-228600"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</a:rPr>
              <a:t>Slides: </a:t>
            </a:r>
            <a:r>
              <a:rPr lang="en-US" sz="2800" dirty="0">
                <a:latin typeface="Arial"/>
                <a:cs typeface="Arial"/>
                <a:hlinkClick r:id="rId2"/>
              </a:rPr>
              <a:t>https://github.com/ResearchComputing/Python_Fall_2021</a:t>
            </a:r>
            <a:endParaRPr lang="en-US" sz="2800">
              <a:ea typeface="+mn-lt"/>
              <a:cs typeface="+mn-lt"/>
            </a:endParaRPr>
          </a:p>
          <a:p>
            <a:pPr marL="241300" indent="-228600"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Arial"/>
                <a:cs typeface="Arial"/>
              </a:rPr>
              <a:t>Survey: </a:t>
            </a:r>
            <a:r>
              <a:rPr lang="en-US" sz="2800" dirty="0">
                <a:ea typeface="+mn-lt"/>
                <a:cs typeface="+mn-lt"/>
                <a:hlinkClick r:id="rId3"/>
              </a:rPr>
              <a:t>http://tinyurl.com/curc-survey18</a:t>
            </a:r>
            <a:endParaRPr lang="en-US" sz="28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466" y="244856"/>
            <a:ext cx="6658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The</a:t>
            </a:r>
            <a:r>
              <a:rPr spc="-40" dirty="0"/>
              <a:t> </a:t>
            </a:r>
            <a:r>
              <a:rPr spc="-25" dirty="0"/>
              <a:t>Jupyter</a:t>
            </a:r>
            <a:r>
              <a:rPr spc="-7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0792" y="5274491"/>
            <a:ext cx="8130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Jupyter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supports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different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interactive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notebook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(e.g.,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Python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2.x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Start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Python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notebook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454698-E9DA-4990-A10F-90B56EA8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8" y="936170"/>
            <a:ext cx="8318176" cy="42884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742" y="244856"/>
            <a:ext cx="6658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The</a:t>
            </a:r>
            <a:r>
              <a:rPr spc="-45" dirty="0"/>
              <a:t> </a:t>
            </a:r>
            <a:r>
              <a:rPr spc="-25" dirty="0"/>
              <a:t>Jupyter</a:t>
            </a:r>
            <a:r>
              <a:rPr spc="-75" dirty="0"/>
              <a:t> </a:t>
            </a:r>
            <a:r>
              <a:rPr spc="-5" dirty="0"/>
              <a:t>Interface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4355" y="1031747"/>
            <a:ext cx="6219825" cy="3870960"/>
            <a:chOff x="1324355" y="1031747"/>
            <a:chExt cx="6219825" cy="3870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547" y="1043939"/>
              <a:ext cx="6194933" cy="38465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30451" y="1037843"/>
              <a:ext cx="6207760" cy="3858895"/>
            </a:xfrm>
            <a:custGeom>
              <a:avLst/>
              <a:gdLst/>
              <a:ahLst/>
              <a:cxnLst/>
              <a:rect l="l" t="t" r="r" b="b"/>
              <a:pathLst>
                <a:path w="6207759" h="3858895">
                  <a:moveTo>
                    <a:pt x="0" y="3858767"/>
                  </a:moveTo>
                  <a:lnTo>
                    <a:pt x="6207252" y="3858767"/>
                  </a:lnTo>
                  <a:lnTo>
                    <a:pt x="6207252" y="0"/>
                  </a:lnTo>
                  <a:lnTo>
                    <a:pt x="0" y="0"/>
                  </a:lnTo>
                  <a:lnTo>
                    <a:pt x="0" y="3858767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0227" y="5081396"/>
            <a:ext cx="65189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Pressing </a:t>
            </a:r>
            <a:r>
              <a:rPr sz="1800" spc="5" dirty="0">
                <a:latin typeface="Arial"/>
                <a:cs typeface="Arial"/>
              </a:rPr>
              <a:t>‘enter’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new </a:t>
            </a:r>
            <a:r>
              <a:rPr sz="1800" spc="-10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Pressing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‘shift’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5" dirty="0">
                <a:latin typeface="Arial"/>
                <a:cs typeface="Arial"/>
              </a:rPr>
              <a:t>‘enter’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within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cell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3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19790"/>
            <a:ext cx="3752215" cy="22904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Conditionals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241300" algn="l"/>
              </a:tabLst>
            </a:pPr>
            <a:r>
              <a:rPr sz="3200" dirty="0">
                <a:latin typeface="Arial"/>
                <a:cs typeface="Arial"/>
              </a:rPr>
              <a:t>Recursion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Exception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Handling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980" y="275082"/>
            <a:ext cx="487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Defining</a:t>
            </a:r>
            <a:r>
              <a:rPr sz="3600" spc="-55" dirty="0"/>
              <a:t> </a:t>
            </a:r>
            <a:r>
              <a:rPr sz="3600" dirty="0"/>
              <a:t>a</a:t>
            </a:r>
            <a:r>
              <a:rPr sz="3600" spc="-55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90396"/>
            <a:ext cx="7951470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Functions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must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defined before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Definition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52161"/>
            <a:ext cx="405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Several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things to note…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6963" y="2645664"/>
            <a:ext cx="5623560" cy="2159635"/>
            <a:chOff x="1616963" y="2645664"/>
            <a:chExt cx="5623560" cy="2159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5" y="2746174"/>
              <a:ext cx="5439161" cy="1848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6963" y="2645664"/>
              <a:ext cx="4841748" cy="21595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8038" y="2763774"/>
              <a:ext cx="5335905" cy="1754505"/>
            </a:xfrm>
            <a:custGeom>
              <a:avLst/>
              <a:gdLst/>
              <a:ahLst/>
              <a:cxnLst/>
              <a:rect l="l" t="t" r="r" b="b"/>
              <a:pathLst>
                <a:path w="5335905" h="1754504">
                  <a:moveTo>
                    <a:pt x="5335523" y="0"/>
                  </a:moveTo>
                  <a:lnTo>
                    <a:pt x="0" y="0"/>
                  </a:lnTo>
                  <a:lnTo>
                    <a:pt x="0" y="1754124"/>
                  </a:lnTo>
                  <a:lnTo>
                    <a:pt x="5335523" y="1754124"/>
                  </a:lnTo>
                  <a:lnTo>
                    <a:pt x="5335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8038" y="2763773"/>
            <a:ext cx="5335905" cy="1754505"/>
          </a:xfrm>
          <a:prstGeom prst="rect">
            <a:avLst/>
          </a:prstGeom>
          <a:ln w="19811">
            <a:solidFill>
              <a:srgbClr val="006FC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04569" marR="1044575" indent="-915035">
              <a:lnSpc>
                <a:spcPct val="100000"/>
              </a:lnSpc>
              <a:spcBef>
                <a:spcPts val="254"/>
              </a:spcBef>
            </a:pPr>
            <a:r>
              <a:rPr sz="3600" spc="-5" dirty="0">
                <a:latin typeface="Arial"/>
                <a:cs typeface="Arial"/>
              </a:rPr>
              <a:t>def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afunc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5" dirty="0">
                <a:latin typeface="Arial"/>
                <a:cs typeface="Arial"/>
              </a:rPr>
              <a:t> a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5" dirty="0">
                <a:latin typeface="Arial"/>
                <a:cs typeface="Arial"/>
              </a:rPr>
              <a:t> b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): </a:t>
            </a:r>
            <a:r>
              <a:rPr sz="3600" spc="-98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 </a:t>
            </a:r>
            <a:r>
              <a:rPr sz="3600" dirty="0">
                <a:latin typeface="Arial"/>
                <a:cs typeface="Arial"/>
              </a:rPr>
              <a:t>= c </a:t>
            </a:r>
            <a:r>
              <a:rPr sz="3600" spc="-5" dirty="0">
                <a:latin typeface="Arial"/>
                <a:cs typeface="Arial"/>
              </a:rPr>
              <a:t>* </a:t>
            </a:r>
            <a:r>
              <a:rPr sz="3600" dirty="0">
                <a:latin typeface="Arial"/>
                <a:cs typeface="Arial"/>
              </a:rPr>
              <a:t>(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dirty="0">
                <a:latin typeface="Arial"/>
                <a:cs typeface="Arial"/>
              </a:rPr>
              <a:t>+ </a:t>
            </a:r>
            <a:r>
              <a:rPr sz="3600" spc="-5" dirty="0">
                <a:latin typeface="Arial"/>
                <a:cs typeface="Arial"/>
              </a:rPr>
              <a:t>b) </a:t>
            </a:r>
            <a:r>
              <a:rPr sz="3600" dirty="0">
                <a:latin typeface="Arial"/>
                <a:cs typeface="Arial"/>
              </a:rPr>
              <a:t> return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6628" y="3503675"/>
            <a:ext cx="754380" cy="782320"/>
          </a:xfrm>
          <a:custGeom>
            <a:avLst/>
            <a:gdLst/>
            <a:ahLst/>
            <a:cxnLst/>
            <a:rect l="l" t="t" r="r" b="b"/>
            <a:pathLst>
              <a:path w="754380" h="782320">
                <a:moveTo>
                  <a:pt x="754380" y="554482"/>
                </a:moveTo>
                <a:lnTo>
                  <a:pt x="750811" y="536778"/>
                </a:lnTo>
                <a:lnTo>
                  <a:pt x="741070" y="522325"/>
                </a:lnTo>
                <a:lnTo>
                  <a:pt x="726617" y="512584"/>
                </a:lnTo>
                <a:lnTo>
                  <a:pt x="708914" y="509016"/>
                </a:lnTo>
                <a:lnTo>
                  <a:pt x="45466" y="509016"/>
                </a:lnTo>
                <a:lnTo>
                  <a:pt x="27749" y="512584"/>
                </a:lnTo>
                <a:lnTo>
                  <a:pt x="13296" y="522325"/>
                </a:lnTo>
                <a:lnTo>
                  <a:pt x="3556" y="536778"/>
                </a:lnTo>
                <a:lnTo>
                  <a:pt x="0" y="554482"/>
                </a:lnTo>
                <a:lnTo>
                  <a:pt x="0" y="736346"/>
                </a:lnTo>
                <a:lnTo>
                  <a:pt x="3556" y="754062"/>
                </a:lnTo>
                <a:lnTo>
                  <a:pt x="13296" y="768515"/>
                </a:lnTo>
                <a:lnTo>
                  <a:pt x="27749" y="778256"/>
                </a:lnTo>
                <a:lnTo>
                  <a:pt x="45466" y="781812"/>
                </a:lnTo>
                <a:lnTo>
                  <a:pt x="708914" y="781812"/>
                </a:lnTo>
                <a:lnTo>
                  <a:pt x="726617" y="778256"/>
                </a:lnTo>
                <a:lnTo>
                  <a:pt x="741070" y="768515"/>
                </a:lnTo>
                <a:lnTo>
                  <a:pt x="750811" y="754062"/>
                </a:lnTo>
                <a:lnTo>
                  <a:pt x="754380" y="736346"/>
                </a:lnTo>
                <a:lnTo>
                  <a:pt x="754380" y="554482"/>
                </a:lnTo>
                <a:close/>
              </a:path>
              <a:path w="754380" h="782320">
                <a:moveTo>
                  <a:pt x="754380" y="45212"/>
                </a:moveTo>
                <a:lnTo>
                  <a:pt x="750824" y="27597"/>
                </a:lnTo>
                <a:lnTo>
                  <a:pt x="741146" y="13233"/>
                </a:lnTo>
                <a:lnTo>
                  <a:pt x="726782" y="3556"/>
                </a:lnTo>
                <a:lnTo>
                  <a:pt x="709168" y="0"/>
                </a:lnTo>
                <a:lnTo>
                  <a:pt x="45212" y="0"/>
                </a:lnTo>
                <a:lnTo>
                  <a:pt x="27584" y="3556"/>
                </a:lnTo>
                <a:lnTo>
                  <a:pt x="13220" y="13233"/>
                </a:lnTo>
                <a:lnTo>
                  <a:pt x="3543" y="27597"/>
                </a:lnTo>
                <a:lnTo>
                  <a:pt x="0" y="45212"/>
                </a:lnTo>
                <a:lnTo>
                  <a:pt x="0" y="226060"/>
                </a:lnTo>
                <a:lnTo>
                  <a:pt x="3543" y="243687"/>
                </a:lnTo>
                <a:lnTo>
                  <a:pt x="13220" y="258051"/>
                </a:lnTo>
                <a:lnTo>
                  <a:pt x="27584" y="267728"/>
                </a:lnTo>
                <a:lnTo>
                  <a:pt x="45212" y="271272"/>
                </a:lnTo>
                <a:lnTo>
                  <a:pt x="709168" y="271272"/>
                </a:lnTo>
                <a:lnTo>
                  <a:pt x="726782" y="267728"/>
                </a:lnTo>
                <a:lnTo>
                  <a:pt x="741146" y="258051"/>
                </a:lnTo>
                <a:lnTo>
                  <a:pt x="750824" y="243687"/>
                </a:lnTo>
                <a:lnTo>
                  <a:pt x="754380" y="226060"/>
                </a:lnTo>
                <a:lnTo>
                  <a:pt x="754380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436" y="273507"/>
            <a:ext cx="5962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5329" algn="l"/>
              </a:tabLst>
            </a:pPr>
            <a:r>
              <a:rPr dirty="0"/>
              <a:t>Defining</a:t>
            </a:r>
            <a:r>
              <a:rPr spc="-25" dirty="0"/>
              <a:t> </a:t>
            </a:r>
            <a:r>
              <a:rPr dirty="0"/>
              <a:t>a	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910" y="2217801"/>
            <a:ext cx="187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“def”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2892" y="3328415"/>
            <a:ext cx="4587240" cy="2159635"/>
            <a:chOff x="1802892" y="3328415"/>
            <a:chExt cx="4587240" cy="2159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5758" y="3428925"/>
              <a:ext cx="4236746" cy="18487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2892" y="3328415"/>
              <a:ext cx="4587239" cy="21595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2442" y="3446525"/>
              <a:ext cx="4133215" cy="1754505"/>
            </a:xfrm>
            <a:custGeom>
              <a:avLst/>
              <a:gdLst/>
              <a:ahLst/>
              <a:cxnLst/>
              <a:rect l="l" t="t" r="r" b="b"/>
              <a:pathLst>
                <a:path w="4133215" h="1754504">
                  <a:moveTo>
                    <a:pt x="4133087" y="0"/>
                  </a:moveTo>
                  <a:lnTo>
                    <a:pt x="0" y="0"/>
                  </a:lnTo>
                  <a:lnTo>
                    <a:pt x="0" y="1754124"/>
                  </a:lnTo>
                  <a:lnTo>
                    <a:pt x="4133087" y="1754124"/>
                  </a:lnTo>
                  <a:lnTo>
                    <a:pt x="4133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12442" y="3446526"/>
            <a:ext cx="4133215" cy="1754505"/>
          </a:xfrm>
          <a:prstGeom prst="rect">
            <a:avLst/>
          </a:prstGeom>
          <a:ln w="19811">
            <a:solidFill>
              <a:srgbClr val="006FC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005840" marR="95250" indent="-914400" algn="just">
              <a:lnSpc>
                <a:spcPct val="100000"/>
              </a:lnSpc>
              <a:spcBef>
                <a:spcPts val="259"/>
              </a:spcBef>
            </a:pPr>
            <a:r>
              <a:rPr sz="3600" dirty="0">
                <a:latin typeface="Arial"/>
                <a:cs typeface="Arial"/>
              </a:rPr>
              <a:t>def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afunc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a,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b,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): </a:t>
            </a:r>
            <a:r>
              <a:rPr sz="3600" spc="-9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 </a:t>
            </a:r>
            <a:r>
              <a:rPr sz="3600" dirty="0">
                <a:latin typeface="Arial"/>
                <a:cs typeface="Arial"/>
              </a:rPr>
              <a:t>= c </a:t>
            </a:r>
            <a:r>
              <a:rPr sz="3600" spc="-5" dirty="0">
                <a:latin typeface="Arial"/>
                <a:cs typeface="Arial"/>
              </a:rPr>
              <a:t>* </a:t>
            </a:r>
            <a:r>
              <a:rPr sz="3600" dirty="0">
                <a:latin typeface="Arial"/>
                <a:cs typeface="Arial"/>
              </a:rPr>
              <a:t>(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dirty="0">
                <a:latin typeface="Arial"/>
                <a:cs typeface="Arial"/>
              </a:rPr>
              <a:t>+ </a:t>
            </a:r>
            <a:r>
              <a:rPr sz="3600" spc="-5" dirty="0">
                <a:latin typeface="Arial"/>
                <a:cs typeface="Arial"/>
              </a:rPr>
              <a:t>b) </a:t>
            </a:r>
            <a:r>
              <a:rPr sz="3600" spc="-9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return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5632" y="2686811"/>
            <a:ext cx="6670675" cy="2281555"/>
            <a:chOff x="865632" y="2686811"/>
            <a:chExt cx="6670675" cy="2281555"/>
          </a:xfrm>
        </p:grpSpPr>
        <p:sp>
          <p:nvSpPr>
            <p:cNvPr id="10" name="object 10"/>
            <p:cNvSpPr/>
            <p:nvPr/>
          </p:nvSpPr>
          <p:spPr>
            <a:xfrm>
              <a:off x="2162556" y="4186427"/>
              <a:ext cx="754380" cy="782320"/>
            </a:xfrm>
            <a:custGeom>
              <a:avLst/>
              <a:gdLst/>
              <a:ahLst/>
              <a:cxnLst/>
              <a:rect l="l" t="t" r="r" b="b"/>
              <a:pathLst>
                <a:path w="754380" h="782320">
                  <a:moveTo>
                    <a:pt x="754380" y="555752"/>
                  </a:moveTo>
                  <a:lnTo>
                    <a:pt x="750824" y="538137"/>
                  </a:lnTo>
                  <a:lnTo>
                    <a:pt x="741146" y="523773"/>
                  </a:lnTo>
                  <a:lnTo>
                    <a:pt x="726782" y="514096"/>
                  </a:lnTo>
                  <a:lnTo>
                    <a:pt x="709168" y="510540"/>
                  </a:lnTo>
                  <a:lnTo>
                    <a:pt x="45212" y="510540"/>
                  </a:lnTo>
                  <a:lnTo>
                    <a:pt x="27584" y="514096"/>
                  </a:lnTo>
                  <a:lnTo>
                    <a:pt x="13220" y="523773"/>
                  </a:lnTo>
                  <a:lnTo>
                    <a:pt x="3543" y="538137"/>
                  </a:lnTo>
                  <a:lnTo>
                    <a:pt x="0" y="555752"/>
                  </a:lnTo>
                  <a:lnTo>
                    <a:pt x="0" y="736600"/>
                  </a:lnTo>
                  <a:lnTo>
                    <a:pt x="3543" y="754227"/>
                  </a:lnTo>
                  <a:lnTo>
                    <a:pt x="13220" y="768591"/>
                  </a:lnTo>
                  <a:lnTo>
                    <a:pt x="27584" y="778268"/>
                  </a:lnTo>
                  <a:lnTo>
                    <a:pt x="45212" y="781812"/>
                  </a:lnTo>
                  <a:lnTo>
                    <a:pt x="709168" y="781812"/>
                  </a:lnTo>
                  <a:lnTo>
                    <a:pt x="726782" y="778268"/>
                  </a:lnTo>
                  <a:lnTo>
                    <a:pt x="741146" y="768591"/>
                  </a:lnTo>
                  <a:lnTo>
                    <a:pt x="750824" y="754227"/>
                  </a:lnTo>
                  <a:lnTo>
                    <a:pt x="754380" y="736600"/>
                  </a:lnTo>
                  <a:lnTo>
                    <a:pt x="754380" y="555752"/>
                  </a:lnTo>
                  <a:close/>
                </a:path>
                <a:path w="754380" h="782320">
                  <a:moveTo>
                    <a:pt x="754380" y="45212"/>
                  </a:moveTo>
                  <a:lnTo>
                    <a:pt x="750824" y="27597"/>
                  </a:lnTo>
                  <a:lnTo>
                    <a:pt x="741146" y="13233"/>
                  </a:lnTo>
                  <a:lnTo>
                    <a:pt x="726782" y="3556"/>
                  </a:lnTo>
                  <a:lnTo>
                    <a:pt x="709168" y="0"/>
                  </a:lnTo>
                  <a:lnTo>
                    <a:pt x="45212" y="0"/>
                  </a:lnTo>
                  <a:lnTo>
                    <a:pt x="27584" y="3556"/>
                  </a:lnTo>
                  <a:lnTo>
                    <a:pt x="13220" y="13233"/>
                  </a:lnTo>
                  <a:lnTo>
                    <a:pt x="3543" y="27597"/>
                  </a:lnTo>
                  <a:lnTo>
                    <a:pt x="0" y="45212"/>
                  </a:lnTo>
                  <a:lnTo>
                    <a:pt x="0" y="226060"/>
                  </a:lnTo>
                  <a:lnTo>
                    <a:pt x="3543" y="243687"/>
                  </a:lnTo>
                  <a:lnTo>
                    <a:pt x="13220" y="258051"/>
                  </a:lnTo>
                  <a:lnTo>
                    <a:pt x="27584" y="267728"/>
                  </a:lnTo>
                  <a:lnTo>
                    <a:pt x="45212" y="271272"/>
                  </a:lnTo>
                  <a:lnTo>
                    <a:pt x="709168" y="271272"/>
                  </a:lnTo>
                  <a:lnTo>
                    <a:pt x="726782" y="267728"/>
                  </a:lnTo>
                  <a:lnTo>
                    <a:pt x="741146" y="258051"/>
                  </a:lnTo>
                  <a:lnTo>
                    <a:pt x="750824" y="243687"/>
                  </a:lnTo>
                  <a:lnTo>
                    <a:pt x="754380" y="226060"/>
                  </a:lnTo>
                  <a:lnTo>
                    <a:pt x="754380" y="452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062" y="2698241"/>
              <a:ext cx="6647815" cy="866775"/>
            </a:xfrm>
            <a:custGeom>
              <a:avLst/>
              <a:gdLst/>
              <a:ahLst/>
              <a:cxnLst/>
              <a:rect l="l" t="t" r="r" b="b"/>
              <a:pathLst>
                <a:path w="6647815" h="866775">
                  <a:moveTo>
                    <a:pt x="0" y="0"/>
                  </a:moveTo>
                  <a:lnTo>
                    <a:pt x="969137" y="610488"/>
                  </a:lnTo>
                </a:path>
                <a:path w="6647815" h="866775">
                  <a:moveTo>
                    <a:pt x="5522976" y="866775"/>
                  </a:moveTo>
                  <a:lnTo>
                    <a:pt x="6647307" y="126492"/>
                  </a:lnTo>
                </a:path>
              </a:pathLst>
            </a:custGeom>
            <a:ln w="2286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55560" y="2410714"/>
            <a:ext cx="75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8509" y="2283714"/>
            <a:ext cx="3736975" cy="2810510"/>
          </a:xfrm>
          <a:custGeom>
            <a:avLst/>
            <a:gdLst/>
            <a:ahLst/>
            <a:cxnLst/>
            <a:rect l="l" t="t" r="r" b="b"/>
            <a:pathLst>
              <a:path w="3736975" h="2810510">
                <a:moveTo>
                  <a:pt x="20447" y="1005459"/>
                </a:moveTo>
                <a:lnTo>
                  <a:pt x="0" y="0"/>
                </a:lnTo>
              </a:path>
              <a:path w="3736975" h="2810510">
                <a:moveTo>
                  <a:pt x="1696212" y="1025144"/>
                </a:moveTo>
                <a:lnTo>
                  <a:pt x="2171573" y="22860"/>
                </a:lnTo>
              </a:path>
              <a:path w="3736975" h="2810510">
                <a:moveTo>
                  <a:pt x="3133343" y="1882140"/>
                </a:moveTo>
                <a:lnTo>
                  <a:pt x="3194149" y="1885580"/>
                </a:lnTo>
                <a:lnTo>
                  <a:pt x="3250787" y="1895449"/>
                </a:lnTo>
                <a:lnTo>
                  <a:pt x="3302043" y="1911065"/>
                </a:lnTo>
                <a:lnTo>
                  <a:pt x="3346703" y="1931749"/>
                </a:lnTo>
                <a:lnTo>
                  <a:pt x="3383553" y="1956820"/>
                </a:lnTo>
                <a:lnTo>
                  <a:pt x="3411378" y="1985599"/>
                </a:lnTo>
                <a:lnTo>
                  <a:pt x="3435095" y="2051558"/>
                </a:lnTo>
                <a:lnTo>
                  <a:pt x="3435095" y="2176780"/>
                </a:lnTo>
                <a:lnTo>
                  <a:pt x="3441227" y="2210932"/>
                </a:lnTo>
                <a:lnTo>
                  <a:pt x="3486638" y="2271517"/>
                </a:lnTo>
                <a:lnTo>
                  <a:pt x="3523488" y="2296588"/>
                </a:lnTo>
                <a:lnTo>
                  <a:pt x="3568148" y="2317272"/>
                </a:lnTo>
                <a:lnTo>
                  <a:pt x="3619404" y="2332888"/>
                </a:lnTo>
                <a:lnTo>
                  <a:pt x="3676042" y="2342757"/>
                </a:lnTo>
                <a:lnTo>
                  <a:pt x="3736847" y="2346198"/>
                </a:lnTo>
                <a:lnTo>
                  <a:pt x="3676042" y="2349638"/>
                </a:lnTo>
                <a:lnTo>
                  <a:pt x="3619404" y="2359507"/>
                </a:lnTo>
                <a:lnTo>
                  <a:pt x="3568148" y="2375123"/>
                </a:lnTo>
                <a:lnTo>
                  <a:pt x="3523488" y="2395807"/>
                </a:lnTo>
                <a:lnTo>
                  <a:pt x="3486638" y="2420878"/>
                </a:lnTo>
                <a:lnTo>
                  <a:pt x="3458813" y="2449657"/>
                </a:lnTo>
                <a:lnTo>
                  <a:pt x="3435095" y="2515616"/>
                </a:lnTo>
                <a:lnTo>
                  <a:pt x="3435095" y="2640838"/>
                </a:lnTo>
                <a:lnTo>
                  <a:pt x="3428964" y="2674990"/>
                </a:lnTo>
                <a:lnTo>
                  <a:pt x="3383553" y="2735575"/>
                </a:lnTo>
                <a:lnTo>
                  <a:pt x="3346703" y="2760646"/>
                </a:lnTo>
                <a:lnTo>
                  <a:pt x="3302043" y="2781330"/>
                </a:lnTo>
                <a:lnTo>
                  <a:pt x="3250787" y="2796946"/>
                </a:lnTo>
                <a:lnTo>
                  <a:pt x="3194149" y="2806815"/>
                </a:lnTo>
                <a:lnTo>
                  <a:pt x="3133343" y="2810256"/>
                </a:lnTo>
              </a:path>
            </a:pathLst>
          </a:custGeom>
          <a:ln w="2286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10861" y="1361694"/>
            <a:ext cx="1871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parenthesis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2773" y="5607811"/>
            <a:ext cx="331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5761" y="4185666"/>
            <a:ext cx="183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8269" y="4141470"/>
            <a:ext cx="492759" cy="929640"/>
          </a:xfrm>
          <a:custGeom>
            <a:avLst/>
            <a:gdLst/>
            <a:ahLst/>
            <a:cxnLst/>
            <a:rect l="l" t="t" r="r" b="b"/>
            <a:pathLst>
              <a:path w="492760" h="929639">
                <a:moveTo>
                  <a:pt x="492252" y="0"/>
                </a:moveTo>
                <a:lnTo>
                  <a:pt x="435830" y="3648"/>
                </a:lnTo>
                <a:lnTo>
                  <a:pt x="384030" y="14041"/>
                </a:lnTo>
                <a:lnTo>
                  <a:pt x="338330" y="30351"/>
                </a:lnTo>
                <a:lnTo>
                  <a:pt x="300210" y="51747"/>
                </a:lnTo>
                <a:lnTo>
                  <a:pt x="271149" y="77403"/>
                </a:lnTo>
                <a:lnTo>
                  <a:pt x="246125" y="138175"/>
                </a:lnTo>
                <a:lnTo>
                  <a:pt x="246125" y="326643"/>
                </a:lnTo>
                <a:lnTo>
                  <a:pt x="239623" y="358331"/>
                </a:lnTo>
                <a:lnTo>
                  <a:pt x="192041" y="413072"/>
                </a:lnTo>
                <a:lnTo>
                  <a:pt x="153921" y="434468"/>
                </a:lnTo>
                <a:lnTo>
                  <a:pt x="108221" y="450778"/>
                </a:lnTo>
                <a:lnTo>
                  <a:pt x="56421" y="461171"/>
                </a:lnTo>
                <a:lnTo>
                  <a:pt x="0" y="464819"/>
                </a:lnTo>
                <a:lnTo>
                  <a:pt x="56421" y="468468"/>
                </a:lnTo>
                <a:lnTo>
                  <a:pt x="108221" y="478861"/>
                </a:lnTo>
                <a:lnTo>
                  <a:pt x="153921" y="495171"/>
                </a:lnTo>
                <a:lnTo>
                  <a:pt x="192041" y="516567"/>
                </a:lnTo>
                <a:lnTo>
                  <a:pt x="221102" y="542223"/>
                </a:lnTo>
                <a:lnTo>
                  <a:pt x="246125" y="602995"/>
                </a:lnTo>
                <a:lnTo>
                  <a:pt x="246125" y="791463"/>
                </a:lnTo>
                <a:lnTo>
                  <a:pt x="252628" y="823151"/>
                </a:lnTo>
                <a:lnTo>
                  <a:pt x="300210" y="877892"/>
                </a:lnTo>
                <a:lnTo>
                  <a:pt x="338330" y="899288"/>
                </a:lnTo>
                <a:lnTo>
                  <a:pt x="384030" y="915598"/>
                </a:lnTo>
                <a:lnTo>
                  <a:pt x="435830" y="925991"/>
                </a:lnTo>
                <a:lnTo>
                  <a:pt x="492252" y="929639"/>
                </a:lnTo>
              </a:path>
            </a:pathLst>
          </a:custGeom>
          <a:ln w="2286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2625" y="4181347"/>
            <a:ext cx="99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four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1394" y="1399794"/>
            <a:ext cx="1092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uncti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  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73145" y="5308853"/>
            <a:ext cx="1507490" cy="231775"/>
          </a:xfrm>
          <a:custGeom>
            <a:avLst/>
            <a:gdLst/>
            <a:ahLst/>
            <a:cxnLst/>
            <a:rect l="l" t="t" r="r" b="b"/>
            <a:pathLst>
              <a:path w="1507489" h="231775">
                <a:moveTo>
                  <a:pt x="1507236" y="0"/>
                </a:moveTo>
                <a:lnTo>
                  <a:pt x="1502130" y="45100"/>
                </a:lnTo>
                <a:lnTo>
                  <a:pt x="1488201" y="81915"/>
                </a:lnTo>
                <a:lnTo>
                  <a:pt x="1467534" y="106727"/>
                </a:lnTo>
                <a:lnTo>
                  <a:pt x="1442212" y="115824"/>
                </a:lnTo>
                <a:lnTo>
                  <a:pt x="818642" y="115824"/>
                </a:lnTo>
                <a:lnTo>
                  <a:pt x="793319" y="124920"/>
                </a:lnTo>
                <a:lnTo>
                  <a:pt x="772652" y="149733"/>
                </a:lnTo>
                <a:lnTo>
                  <a:pt x="758723" y="186547"/>
                </a:lnTo>
                <a:lnTo>
                  <a:pt x="753618" y="231648"/>
                </a:lnTo>
                <a:lnTo>
                  <a:pt x="748512" y="186547"/>
                </a:lnTo>
                <a:lnTo>
                  <a:pt x="734583" y="149733"/>
                </a:lnTo>
                <a:lnTo>
                  <a:pt x="713916" y="124920"/>
                </a:lnTo>
                <a:lnTo>
                  <a:pt x="688594" y="115824"/>
                </a:lnTo>
                <a:lnTo>
                  <a:pt x="65024" y="115824"/>
                </a:lnTo>
                <a:lnTo>
                  <a:pt x="39701" y="106727"/>
                </a:lnTo>
                <a:lnTo>
                  <a:pt x="19034" y="81915"/>
                </a:lnTo>
                <a:lnTo>
                  <a:pt x="5105" y="45100"/>
                </a:lnTo>
                <a:lnTo>
                  <a:pt x="0" y="0"/>
                </a:lnTo>
              </a:path>
            </a:pathLst>
          </a:custGeom>
          <a:ln w="2286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339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Calling</a:t>
            </a:r>
            <a:r>
              <a:rPr spc="-50" dirty="0"/>
              <a:t> </a:t>
            </a:r>
            <a:r>
              <a:rPr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120" y="1933955"/>
            <a:ext cx="4954905" cy="2906395"/>
            <a:chOff x="198120" y="1933955"/>
            <a:chExt cx="4954905" cy="290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4" y="2019289"/>
              <a:ext cx="4696979" cy="26502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" y="1933955"/>
              <a:ext cx="4954524" cy="29062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7190" y="2036825"/>
              <a:ext cx="4593590" cy="2555875"/>
            </a:xfrm>
            <a:custGeom>
              <a:avLst/>
              <a:gdLst/>
              <a:ahLst/>
              <a:cxnLst/>
              <a:rect l="l" t="t" r="r" b="b"/>
              <a:pathLst>
                <a:path w="4593590" h="2555875">
                  <a:moveTo>
                    <a:pt x="4593336" y="0"/>
                  </a:moveTo>
                  <a:lnTo>
                    <a:pt x="0" y="0"/>
                  </a:lnTo>
                  <a:lnTo>
                    <a:pt x="0" y="2555748"/>
                  </a:lnTo>
                  <a:lnTo>
                    <a:pt x="4593336" y="2555748"/>
                  </a:lnTo>
                  <a:lnTo>
                    <a:pt x="4593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7190" y="2036826"/>
            <a:ext cx="4593590" cy="2555875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05840" marR="772795" indent="-915035">
              <a:lnSpc>
                <a:spcPct val="100000"/>
              </a:lnSpc>
              <a:spcBef>
                <a:spcPts val="270"/>
              </a:spcBef>
            </a:pPr>
            <a:r>
              <a:rPr sz="3200" spc="-5" dirty="0">
                <a:latin typeface="Arial"/>
                <a:cs typeface="Arial"/>
              </a:rPr>
              <a:t>def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afunc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):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 = c * ( a + b)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return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myval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afunc(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936" y="2695955"/>
            <a:ext cx="753110" cy="789940"/>
          </a:xfrm>
          <a:custGeom>
            <a:avLst/>
            <a:gdLst/>
            <a:ahLst/>
            <a:cxnLst/>
            <a:rect l="l" t="t" r="r" b="b"/>
            <a:pathLst>
              <a:path w="753110" h="789939">
                <a:moveTo>
                  <a:pt x="752856" y="563372"/>
                </a:moveTo>
                <a:lnTo>
                  <a:pt x="749300" y="545757"/>
                </a:lnTo>
                <a:lnTo>
                  <a:pt x="739622" y="531393"/>
                </a:lnTo>
                <a:lnTo>
                  <a:pt x="725258" y="521716"/>
                </a:lnTo>
                <a:lnTo>
                  <a:pt x="707644" y="518160"/>
                </a:lnTo>
                <a:lnTo>
                  <a:pt x="45212" y="518160"/>
                </a:lnTo>
                <a:lnTo>
                  <a:pt x="27609" y="521716"/>
                </a:lnTo>
                <a:lnTo>
                  <a:pt x="13233" y="531393"/>
                </a:lnTo>
                <a:lnTo>
                  <a:pt x="3543" y="545757"/>
                </a:lnTo>
                <a:lnTo>
                  <a:pt x="0" y="563372"/>
                </a:lnTo>
                <a:lnTo>
                  <a:pt x="0" y="744220"/>
                </a:lnTo>
                <a:lnTo>
                  <a:pt x="3543" y="761847"/>
                </a:lnTo>
                <a:lnTo>
                  <a:pt x="13233" y="776211"/>
                </a:lnTo>
                <a:lnTo>
                  <a:pt x="27609" y="785888"/>
                </a:lnTo>
                <a:lnTo>
                  <a:pt x="45212" y="789432"/>
                </a:lnTo>
                <a:lnTo>
                  <a:pt x="707644" y="789432"/>
                </a:lnTo>
                <a:lnTo>
                  <a:pt x="725258" y="785888"/>
                </a:lnTo>
                <a:lnTo>
                  <a:pt x="739622" y="776211"/>
                </a:lnTo>
                <a:lnTo>
                  <a:pt x="749300" y="761847"/>
                </a:lnTo>
                <a:lnTo>
                  <a:pt x="752856" y="744220"/>
                </a:lnTo>
                <a:lnTo>
                  <a:pt x="752856" y="563372"/>
                </a:lnTo>
                <a:close/>
              </a:path>
              <a:path w="753110" h="789939">
                <a:moveTo>
                  <a:pt x="752856" y="45212"/>
                </a:moveTo>
                <a:lnTo>
                  <a:pt x="749300" y="27597"/>
                </a:lnTo>
                <a:lnTo>
                  <a:pt x="739622" y="13233"/>
                </a:lnTo>
                <a:lnTo>
                  <a:pt x="725258" y="3556"/>
                </a:lnTo>
                <a:lnTo>
                  <a:pt x="707644" y="0"/>
                </a:lnTo>
                <a:lnTo>
                  <a:pt x="45212" y="0"/>
                </a:lnTo>
                <a:lnTo>
                  <a:pt x="27609" y="3556"/>
                </a:lnTo>
                <a:lnTo>
                  <a:pt x="13233" y="13233"/>
                </a:lnTo>
                <a:lnTo>
                  <a:pt x="3543" y="27597"/>
                </a:lnTo>
                <a:lnTo>
                  <a:pt x="0" y="45212"/>
                </a:lnTo>
                <a:lnTo>
                  <a:pt x="0" y="226060"/>
                </a:lnTo>
                <a:lnTo>
                  <a:pt x="3543" y="243687"/>
                </a:lnTo>
                <a:lnTo>
                  <a:pt x="13233" y="258051"/>
                </a:lnTo>
                <a:lnTo>
                  <a:pt x="27609" y="267728"/>
                </a:lnTo>
                <a:lnTo>
                  <a:pt x="45212" y="271272"/>
                </a:lnTo>
                <a:lnTo>
                  <a:pt x="707644" y="271272"/>
                </a:lnTo>
                <a:lnTo>
                  <a:pt x="725258" y="267728"/>
                </a:lnTo>
                <a:lnTo>
                  <a:pt x="739622" y="258051"/>
                </a:lnTo>
                <a:lnTo>
                  <a:pt x="749300" y="243687"/>
                </a:lnTo>
                <a:lnTo>
                  <a:pt x="752856" y="226060"/>
                </a:lnTo>
                <a:lnTo>
                  <a:pt x="752856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29276" y="1982470"/>
            <a:ext cx="39566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512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Functions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Value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b="1" i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assigned</a:t>
            </a:r>
            <a:r>
              <a:rPr sz="2400" dirty="0">
                <a:latin typeface="Arial"/>
                <a:cs typeface="Arial"/>
              </a:rPr>
              <a:t> to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b="1" i="1" spc="-5" dirty="0">
                <a:solidFill>
                  <a:srgbClr val="6F2F9F"/>
                </a:solidFill>
                <a:latin typeface="Arial"/>
                <a:cs typeface="Arial"/>
              </a:rPr>
              <a:t>myval</a:t>
            </a:r>
            <a:r>
              <a:rPr sz="2400" b="1" i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Python Workshop  Series Session 2:  Functions &amp; Logic</vt:lpstr>
      <vt:lpstr>Official Python 3  Documentation:  https://docs.python.org/3/</vt:lpstr>
      <vt:lpstr>JupyterLab</vt:lpstr>
      <vt:lpstr>The Jupyter Interface</vt:lpstr>
      <vt:lpstr>The Jupyter Interface</vt:lpstr>
      <vt:lpstr>Outline</vt:lpstr>
      <vt:lpstr>Defining a Function</vt:lpstr>
      <vt:lpstr>Defining a Function</vt:lpstr>
      <vt:lpstr>Calling Functions</vt:lpstr>
      <vt:lpstr>Exercise 1</vt:lpstr>
      <vt:lpstr>Exercise 2</vt:lpstr>
      <vt:lpstr>Multiple Return Values</vt:lpstr>
      <vt:lpstr>The NoneType Class</vt:lpstr>
      <vt:lpstr>Optional Parameters</vt:lpstr>
      <vt:lpstr>Optional Parameters</vt:lpstr>
      <vt:lpstr>Pass by Value or  Reference?</vt:lpstr>
      <vt:lpstr>Scope</vt:lpstr>
      <vt:lpstr>Scoping Gotcha!</vt:lpstr>
      <vt:lpstr>Scoping Gotcha!</vt:lpstr>
      <vt:lpstr>Global Variables</vt:lpstr>
      <vt:lpstr>Logical Operators</vt:lpstr>
      <vt:lpstr>Comparison operators</vt:lpstr>
      <vt:lpstr>Conditionals 1: if</vt:lpstr>
      <vt:lpstr>Exercise 3</vt:lpstr>
      <vt:lpstr>Conditionals 2: if / else</vt:lpstr>
      <vt:lpstr>Conditionals 3: elif</vt:lpstr>
      <vt:lpstr>Exercise 4</vt:lpstr>
      <vt:lpstr>Recursion in Python</vt:lpstr>
      <vt:lpstr>Recursion Example: Factorial</vt:lpstr>
      <vt:lpstr>Recursion Depth</vt:lpstr>
      <vt:lpstr>Exception Handling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 Session 1: Hello World!</dc:title>
  <dc:creator>Windows User</dc:creator>
  <cp:revision>27</cp:revision>
  <dcterms:created xsi:type="dcterms:W3CDTF">2021-10-13T17:32:32Z</dcterms:created>
  <dcterms:modified xsi:type="dcterms:W3CDTF">2021-10-20T21:07:17Z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2021-10-13T00:00:00Z</vt:filetime>
  </property>
</Properties>
</file>