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F712-2306-B79D-896B-7BAA70363335}" v="56" dt="2021-11-03T21:19:49.8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144" y="6231489"/>
            <a:ext cx="2231136" cy="3827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6245352"/>
            <a:ext cx="2310384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7728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814829"/>
            <a:ext cx="7675245" cy="1961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c.colorado.edu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666" y="311277"/>
            <a:ext cx="6543675" cy="3384516"/>
          </a:xfrm>
          <a:prstGeom prst="rect">
            <a:avLst/>
          </a:prstGeom>
        </p:spPr>
        <p:txBody>
          <a:bodyPr vert="horz" wrap="square" lIns="0" tIns="118745" rIns="0" bIns="0" rtlCol="0" anchor="t">
            <a:spAutoFit/>
          </a:bodyPr>
          <a:lstStyle/>
          <a:p>
            <a:pPr marL="12700" marR="5080" algn="ctr">
              <a:lnSpc>
                <a:spcPct val="87100"/>
              </a:lnSpc>
              <a:spcBef>
                <a:spcPts val="935"/>
              </a:spcBef>
            </a:pPr>
            <a:r>
              <a:rPr sz="5400" spc="-5" dirty="0">
                <a:latin typeface="Arial Black"/>
                <a:cs typeface="Arial Black"/>
              </a:rPr>
              <a:t>Python</a:t>
            </a:r>
            <a:r>
              <a:rPr sz="5400" spc="-75" dirty="0">
                <a:latin typeface="Arial Black"/>
                <a:cs typeface="Arial Black"/>
              </a:rPr>
              <a:t> </a:t>
            </a:r>
            <a:r>
              <a:rPr sz="5400" dirty="0">
                <a:latin typeface="Arial Black"/>
                <a:cs typeface="Arial Black"/>
              </a:rPr>
              <a:t>Workshop </a:t>
            </a:r>
            <a:r>
              <a:rPr sz="5400" spc="-1785" dirty="0">
                <a:latin typeface="Arial Black"/>
                <a:cs typeface="Arial Black"/>
              </a:rPr>
              <a:t> </a:t>
            </a:r>
            <a:r>
              <a:rPr sz="5400" spc="-5" dirty="0">
                <a:latin typeface="Arial Black"/>
                <a:cs typeface="Arial Black"/>
              </a:rPr>
              <a:t>Series Session </a:t>
            </a:r>
            <a:r>
              <a:rPr sz="5400" dirty="0">
                <a:latin typeface="Arial Black"/>
                <a:cs typeface="Arial Black"/>
              </a:rPr>
              <a:t>4: </a:t>
            </a:r>
            <a:r>
              <a:rPr sz="5400" spc="-1789" dirty="0">
                <a:latin typeface="Arial Black"/>
                <a:cs typeface="Arial Black"/>
              </a:rPr>
              <a:t> </a:t>
            </a:r>
            <a:r>
              <a:rPr sz="5700" i="1" spc="-190" dirty="0">
                <a:latin typeface="Arial Black"/>
                <a:cs typeface="Arial Black"/>
              </a:rPr>
              <a:t>Objects</a:t>
            </a:r>
            <a:r>
              <a:rPr sz="5700" i="1" spc="-114" dirty="0">
                <a:latin typeface="Arial Black"/>
                <a:cs typeface="Arial Black"/>
              </a:rPr>
              <a:t> </a:t>
            </a:r>
            <a:r>
              <a:rPr sz="5700" i="1" spc="-204" dirty="0">
                <a:latin typeface="Arial Black"/>
                <a:cs typeface="Arial Black"/>
              </a:rPr>
              <a:t>and </a:t>
            </a:r>
            <a:r>
              <a:rPr sz="5700" i="1" spc="-200" dirty="0">
                <a:latin typeface="Arial Black"/>
                <a:cs typeface="Arial Black"/>
              </a:rPr>
              <a:t> </a:t>
            </a:r>
            <a:r>
              <a:rPr sz="5700" i="1" spc="-195" dirty="0">
                <a:latin typeface="Arial Black"/>
                <a:cs typeface="Arial Black"/>
              </a:rPr>
              <a:t>Modules</a:t>
            </a:r>
            <a:endParaRPr sz="5700">
              <a:latin typeface="Arial Black"/>
              <a:cs typeface="Arial Black"/>
            </a:endParaRPr>
          </a:p>
          <a:p>
            <a:pPr>
              <a:spcBef>
                <a:spcPts val="20"/>
              </a:spcBef>
            </a:pPr>
            <a:endParaRPr sz="1900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327" y="5530697"/>
            <a:ext cx="7772400" cy="3308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</a:tabLst>
            </a:pPr>
            <a:r>
              <a:rPr sz="2000">
                <a:latin typeface="Arial"/>
                <a:cs typeface="Arial"/>
              </a:rPr>
              <a:t>Slides:	https://github.com/ResearchComputing/Python</a:t>
            </a:r>
            <a:r>
              <a:rPr lang="en-US" sz="2000">
                <a:latin typeface="Arial"/>
                <a:cs typeface="Arial"/>
              </a:rPr>
              <a:t>_Fall_2021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88ED2-6789-44B5-8C61-9A8067249987}"/>
              </a:ext>
            </a:extLst>
          </p:cNvPr>
          <p:cNvSpPr txBox="1"/>
          <p:nvPr/>
        </p:nvSpPr>
        <p:spPr>
          <a:xfrm>
            <a:off x="3105937" y="39875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Mea Trahan</a:t>
            </a:r>
            <a:endParaRPr lang="en-US" dirty="0">
              <a:latin typeface="Calibri"/>
              <a:cs typeface="Calibri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Research Computing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93852"/>
            <a:ext cx="295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Exercise</a:t>
            </a:r>
            <a:r>
              <a:rPr sz="4000" spc="-100" dirty="0"/>
              <a:t> </a:t>
            </a:r>
            <a:r>
              <a:rPr sz="4000" spc="-5" dirty="0"/>
              <a:t>3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525600"/>
            <a:ext cx="7676515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a method</a:t>
            </a:r>
            <a:r>
              <a:rPr sz="2400" spc="-5" dirty="0">
                <a:latin typeface="Arial"/>
                <a:cs typeface="Arial"/>
              </a:rPr>
              <a:t> named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dot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additional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other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Assume</a:t>
            </a:r>
            <a:r>
              <a:rPr sz="2400" dirty="0">
                <a:latin typeface="Arial"/>
                <a:cs typeface="Arial"/>
              </a:rPr>
              <a:t> that</a:t>
            </a:r>
            <a:r>
              <a:rPr sz="2400" spc="-5" dirty="0">
                <a:latin typeface="Arial"/>
                <a:cs typeface="Arial"/>
              </a:rPr>
              <a:t> other </a:t>
            </a:r>
            <a:r>
              <a:rPr sz="2400" spc="-1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an object of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“vector”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735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should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vector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dot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product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self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other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464507"/>
            <a:ext cx="7531100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30" dirty="0">
                <a:latin typeface="Arial"/>
                <a:cs typeface="Arial"/>
              </a:rPr>
              <a:t>Finally,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that’s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finished,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similarly-structured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cross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returns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 cross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two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75303" y="3352800"/>
            <a:ext cx="3754120" cy="868680"/>
            <a:chOff x="3575303" y="3352800"/>
            <a:chExt cx="3754120" cy="8686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873" y="3525012"/>
              <a:ext cx="3445653" cy="560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85209" y="3362705"/>
              <a:ext cx="3733800" cy="848994"/>
            </a:xfrm>
            <a:custGeom>
              <a:avLst/>
              <a:gdLst/>
              <a:ahLst/>
              <a:cxnLst/>
              <a:rect l="l" t="t" r="r" b="b"/>
              <a:pathLst>
                <a:path w="3733800" h="848995">
                  <a:moveTo>
                    <a:pt x="0" y="848868"/>
                  </a:moveTo>
                  <a:lnTo>
                    <a:pt x="3733799" y="848868"/>
                  </a:lnTo>
                  <a:lnTo>
                    <a:pt x="3733799" y="0"/>
                  </a:lnTo>
                  <a:lnTo>
                    <a:pt x="0" y="0"/>
                  </a:lnTo>
                  <a:lnTo>
                    <a:pt x="0" y="848868"/>
                  </a:lnTo>
                  <a:close/>
                </a:path>
              </a:pathLst>
            </a:custGeom>
            <a:ln w="1981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5" y="418845"/>
            <a:ext cx="65824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</a:t>
            </a:r>
            <a:r>
              <a:rPr spc="-114" dirty="0"/>
              <a:t> </a:t>
            </a:r>
            <a:r>
              <a:rPr spc="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255" y="1433829"/>
            <a:ext cx="766572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0"/>
              </a:spcBef>
              <a:buChar char="•"/>
              <a:tabLst>
                <a:tab pos="382905" algn="l"/>
                <a:tab pos="383540" algn="l"/>
              </a:tabLst>
            </a:pPr>
            <a:r>
              <a:rPr sz="2400" spc="-25" dirty="0">
                <a:latin typeface="Arial"/>
                <a:cs typeface="Arial"/>
              </a:rPr>
              <a:t>v.add(w)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concise,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non-intuitive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  <a:tab pos="4432300" algn="l"/>
              </a:tabLst>
            </a:pP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way </a:t>
            </a:r>
            <a:r>
              <a:rPr sz="2400" dirty="0">
                <a:latin typeface="Arial"/>
                <a:cs typeface="Arial"/>
              </a:rPr>
              <a:t>to say “v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+w”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	</a:t>
            </a:r>
            <a:r>
              <a:rPr sz="2400" spc="-60" dirty="0">
                <a:latin typeface="Arial"/>
                <a:cs typeface="Arial"/>
              </a:rPr>
              <a:t>Yes!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Follow these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Open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vectors_completed.py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Create </a:t>
            </a:r>
            <a:r>
              <a:rPr sz="2400" dirty="0">
                <a:latin typeface="Arial"/>
                <a:cs typeface="Arial"/>
              </a:rPr>
              <a:t>a COPY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  <a:tab pos="4297680" algn="l"/>
                <a:tab pos="5225415" algn="l"/>
              </a:tabLst>
            </a:pPr>
            <a:r>
              <a:rPr sz="2400" spc="-5" dirty="0">
                <a:latin typeface="Arial"/>
                <a:cs typeface="Arial"/>
              </a:rPr>
              <a:t>Name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add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(two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underscores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 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side)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30" dirty="0">
                <a:latin typeface="Arial"/>
                <a:cs typeface="Arial"/>
              </a:rPr>
              <a:t>Try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584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</a:t>
            </a:r>
            <a:r>
              <a:rPr spc="-100" dirty="0"/>
              <a:t> </a:t>
            </a:r>
            <a:r>
              <a:rPr spc="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605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Several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special </a:t>
            </a:r>
            <a:r>
              <a:rPr sz="2800" spc="-5" dirty="0">
                <a:latin typeface="Arial"/>
                <a:cs typeface="Arial"/>
              </a:rPr>
              <a:t>method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names</a:t>
            </a:r>
            <a:r>
              <a:rPr sz="2800" dirty="0">
                <a:latin typeface="Arial"/>
                <a:cs typeface="Arial"/>
              </a:rPr>
              <a:t> exist: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2233277"/>
            <a:ext cx="1993900" cy="2384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  <a:tab pos="579120" algn="l"/>
                <a:tab pos="14903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Arial"/>
                <a:cs typeface="Arial"/>
              </a:rPr>
              <a:t>sub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  <a:tab pos="579120" algn="l"/>
                <a:tab pos="14903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Arial"/>
                <a:cs typeface="Arial"/>
              </a:rPr>
              <a:t>mul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  <a:tab pos="579120" algn="l"/>
                <a:tab pos="159258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Arial"/>
                <a:cs typeface="Arial"/>
              </a:rPr>
              <a:t>rmul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  <a:tab pos="579120" algn="l"/>
                <a:tab pos="191325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Arial"/>
                <a:cs typeface="Arial"/>
              </a:rPr>
              <a:t>truediv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  <a:tab pos="579120" algn="l"/>
                <a:tab pos="1980564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Arial"/>
                <a:cs typeface="Arial"/>
              </a:rPr>
              <a:t>floordiv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1300" algn="l"/>
                <a:tab pos="579755" algn="l"/>
                <a:tab pos="155702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10" dirty="0">
                <a:latin typeface="Arial"/>
                <a:cs typeface="Arial"/>
              </a:rPr>
              <a:t>pow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1097" y="2233277"/>
            <a:ext cx="1669414" cy="238442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dirty="0">
                <a:latin typeface="Arial"/>
                <a:cs typeface="Arial"/>
              </a:rPr>
              <a:t> 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dirty="0">
                <a:latin typeface="Arial"/>
                <a:cs typeface="Arial"/>
              </a:rPr>
              <a:t> //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latin typeface="Arial"/>
                <a:cs typeface="Arial"/>
              </a:rPr>
              <a:t>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**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9301" y="2627502"/>
            <a:ext cx="327660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object)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(object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scalar)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4829"/>
            <a:ext cx="729234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  <a:tab pos="2479675" algn="l"/>
                <a:tab pos="3406775" algn="l"/>
              </a:tabLst>
            </a:pP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our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add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example,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overload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remaining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2837814"/>
            <a:ext cx="1482090" cy="12052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1300" algn="l"/>
                <a:tab pos="1384300" algn="l"/>
              </a:tabLst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dirty="0">
                <a:latin typeface="Arial"/>
                <a:cs typeface="Arial"/>
              </a:rPr>
              <a:t>	: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1384300" algn="l"/>
              </a:tabLst>
            </a:pP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ot	: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1384300" algn="l"/>
              </a:tabLst>
            </a:pPr>
            <a:r>
              <a:rPr sz="2400" dirty="0">
                <a:latin typeface="Arial"/>
                <a:cs typeface="Arial"/>
              </a:rPr>
              <a:t>cross	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1097" y="2837814"/>
            <a:ext cx="1958975" cy="12052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3845" algn="l"/>
                <a:tab pos="807085" algn="l"/>
                <a:tab pos="1717675" algn="l"/>
              </a:tabLst>
            </a:pPr>
            <a:r>
              <a:rPr sz="2400" dirty="0">
                <a:latin typeface="Arial"/>
                <a:cs typeface="Arial"/>
              </a:rPr>
              <a:t>-	(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sub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00355" algn="l"/>
                <a:tab pos="823594" algn="l"/>
                <a:tab pos="1734185" algn="l"/>
              </a:tabLst>
            </a:pPr>
            <a:r>
              <a:rPr sz="2400" spc="-5" dirty="0">
                <a:latin typeface="Arial"/>
                <a:cs typeface="Arial"/>
              </a:rPr>
              <a:t>*	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mul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858519" algn="l"/>
                <a:tab pos="1835785" algn="l"/>
              </a:tabLst>
            </a:pPr>
            <a:r>
              <a:rPr sz="2400" spc="-5" dirty="0">
                <a:latin typeface="Arial"/>
                <a:cs typeface="Arial"/>
              </a:rPr>
              <a:t>**</a:t>
            </a:r>
            <a:r>
              <a:rPr sz="2400" dirty="0">
                <a:latin typeface="Arial"/>
                <a:cs typeface="Arial"/>
              </a:rPr>
              <a:t> (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pow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575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4829"/>
            <a:ext cx="7624445" cy="2418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Python</a:t>
            </a:r>
            <a:r>
              <a:rPr sz="2400" spc="-5" dirty="0">
                <a:latin typeface="Arial"/>
                <a:cs typeface="Arial"/>
              </a:rPr>
              <a:t> allows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collect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associated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functions,</a:t>
            </a:r>
            <a:r>
              <a:rPr sz="2400" spc="-5" dirty="0">
                <a:latin typeface="Arial"/>
                <a:cs typeface="Arial"/>
              </a:rPr>
              <a:t> class,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241300" marR="342265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 main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Essentially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.py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 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 imported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spc="-5" dirty="0">
                <a:latin typeface="Arial"/>
                <a:cs typeface="Arial"/>
              </a:rPr>
              <a:t> have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look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my_module.py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1243"/>
            <a:ext cx="479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Defining</a:t>
            </a:r>
            <a:r>
              <a:rPr sz="4000" spc="-50" dirty="0"/>
              <a:t> </a:t>
            </a:r>
            <a:r>
              <a:rPr sz="4000" spc="-5" dirty="0"/>
              <a:t>Modules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19" y="1775460"/>
            <a:ext cx="4297680" cy="4034154"/>
            <a:chOff x="502919" y="1775460"/>
            <a:chExt cx="4297680" cy="40341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6" y="1830295"/>
              <a:ext cx="4159002" cy="3880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" y="1775460"/>
              <a:ext cx="4297680" cy="40340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1030" y="1847850"/>
            <a:ext cx="4055745" cy="378587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def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myfunc():</a:t>
            </a:r>
            <a:endParaRPr sz="2400">
              <a:latin typeface="Arial"/>
              <a:cs typeface="Arial"/>
            </a:endParaRPr>
          </a:p>
          <a:p>
            <a:pPr marL="90805" marR="552450" indent="9144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print(‘my function’)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 main(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print(“hello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world”)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val1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val2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tabLst>
                <a:tab pos="665480" algn="l"/>
                <a:tab pos="1840230" algn="l"/>
                <a:tab pos="2734945" algn="l"/>
                <a:tab pos="3733800" algn="l"/>
              </a:tabLst>
            </a:pPr>
            <a:r>
              <a:rPr sz="2400" spc="-5" dirty="0">
                <a:latin typeface="Arial"/>
                <a:cs typeface="Arial"/>
              </a:rPr>
              <a:t>if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== “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main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”:</a:t>
            </a:r>
            <a:endParaRPr sz="24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main(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69585" y="2113026"/>
            <a:ext cx="615950" cy="2158365"/>
          </a:xfrm>
          <a:custGeom>
            <a:avLst/>
            <a:gdLst/>
            <a:ahLst/>
            <a:cxnLst/>
            <a:rect l="l" t="t" r="r" b="b"/>
            <a:pathLst>
              <a:path w="615950" h="2158365">
                <a:moveTo>
                  <a:pt x="0" y="0"/>
                </a:moveTo>
                <a:lnTo>
                  <a:pt x="49942" y="3760"/>
                </a:lnTo>
                <a:lnTo>
                  <a:pt x="97316" y="14648"/>
                </a:lnTo>
                <a:lnTo>
                  <a:pt x="141488" y="32071"/>
                </a:lnTo>
                <a:lnTo>
                  <a:pt x="181825" y="55437"/>
                </a:lnTo>
                <a:lnTo>
                  <a:pt x="217693" y="84153"/>
                </a:lnTo>
                <a:lnTo>
                  <a:pt x="248460" y="117628"/>
                </a:lnTo>
                <a:lnTo>
                  <a:pt x="273492" y="155270"/>
                </a:lnTo>
                <a:lnTo>
                  <a:pt x="292156" y="196486"/>
                </a:lnTo>
                <a:lnTo>
                  <a:pt x="303819" y="240684"/>
                </a:lnTo>
                <a:lnTo>
                  <a:pt x="307848" y="287274"/>
                </a:lnTo>
                <a:lnTo>
                  <a:pt x="307848" y="791718"/>
                </a:lnTo>
                <a:lnTo>
                  <a:pt x="311876" y="838307"/>
                </a:lnTo>
                <a:lnTo>
                  <a:pt x="323539" y="882505"/>
                </a:lnTo>
                <a:lnTo>
                  <a:pt x="342203" y="923721"/>
                </a:lnTo>
                <a:lnTo>
                  <a:pt x="367235" y="961363"/>
                </a:lnTo>
                <a:lnTo>
                  <a:pt x="398002" y="994838"/>
                </a:lnTo>
                <a:lnTo>
                  <a:pt x="433870" y="1023554"/>
                </a:lnTo>
                <a:lnTo>
                  <a:pt x="474207" y="1046920"/>
                </a:lnTo>
                <a:lnTo>
                  <a:pt x="518379" y="1064343"/>
                </a:lnTo>
                <a:lnTo>
                  <a:pt x="565753" y="1075231"/>
                </a:lnTo>
                <a:lnTo>
                  <a:pt x="615696" y="1078991"/>
                </a:lnTo>
                <a:lnTo>
                  <a:pt x="565753" y="1082752"/>
                </a:lnTo>
                <a:lnTo>
                  <a:pt x="518379" y="1093640"/>
                </a:lnTo>
                <a:lnTo>
                  <a:pt x="474207" y="1111063"/>
                </a:lnTo>
                <a:lnTo>
                  <a:pt x="433870" y="1134429"/>
                </a:lnTo>
                <a:lnTo>
                  <a:pt x="398002" y="1163145"/>
                </a:lnTo>
                <a:lnTo>
                  <a:pt x="367235" y="1196620"/>
                </a:lnTo>
                <a:lnTo>
                  <a:pt x="342203" y="1234262"/>
                </a:lnTo>
                <a:lnTo>
                  <a:pt x="323539" y="1275478"/>
                </a:lnTo>
                <a:lnTo>
                  <a:pt x="311876" y="1319676"/>
                </a:lnTo>
                <a:lnTo>
                  <a:pt x="307848" y="1366265"/>
                </a:lnTo>
                <a:lnTo>
                  <a:pt x="307848" y="1870710"/>
                </a:lnTo>
                <a:lnTo>
                  <a:pt x="303819" y="1917299"/>
                </a:lnTo>
                <a:lnTo>
                  <a:pt x="292156" y="1961497"/>
                </a:lnTo>
                <a:lnTo>
                  <a:pt x="273492" y="2002713"/>
                </a:lnTo>
                <a:lnTo>
                  <a:pt x="248460" y="2040355"/>
                </a:lnTo>
                <a:lnTo>
                  <a:pt x="217693" y="2073830"/>
                </a:lnTo>
                <a:lnTo>
                  <a:pt x="181825" y="2102546"/>
                </a:lnTo>
                <a:lnTo>
                  <a:pt x="141488" y="2125912"/>
                </a:lnTo>
                <a:lnTo>
                  <a:pt x="97316" y="2143335"/>
                </a:lnTo>
                <a:lnTo>
                  <a:pt x="49942" y="2154223"/>
                </a:lnTo>
                <a:lnTo>
                  <a:pt x="0" y="2157984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9585" y="4775453"/>
            <a:ext cx="615950" cy="661670"/>
          </a:xfrm>
          <a:custGeom>
            <a:avLst/>
            <a:gdLst/>
            <a:ahLst/>
            <a:cxnLst/>
            <a:rect l="l" t="t" r="r" b="b"/>
            <a:pathLst>
              <a:path w="615950" h="661670">
                <a:moveTo>
                  <a:pt x="0" y="0"/>
                </a:moveTo>
                <a:lnTo>
                  <a:pt x="62051" y="3359"/>
                </a:lnTo>
                <a:lnTo>
                  <a:pt x="119842" y="12995"/>
                </a:lnTo>
                <a:lnTo>
                  <a:pt x="172135" y="28242"/>
                </a:lnTo>
                <a:lnTo>
                  <a:pt x="217693" y="48434"/>
                </a:lnTo>
                <a:lnTo>
                  <a:pt x="255281" y="72907"/>
                </a:lnTo>
                <a:lnTo>
                  <a:pt x="283660" y="100994"/>
                </a:lnTo>
                <a:lnTo>
                  <a:pt x="307848" y="165354"/>
                </a:lnTo>
                <a:lnTo>
                  <a:pt x="332035" y="229713"/>
                </a:lnTo>
                <a:lnTo>
                  <a:pt x="360414" y="257800"/>
                </a:lnTo>
                <a:lnTo>
                  <a:pt x="398002" y="282273"/>
                </a:lnTo>
                <a:lnTo>
                  <a:pt x="443560" y="302465"/>
                </a:lnTo>
                <a:lnTo>
                  <a:pt x="495853" y="317712"/>
                </a:lnTo>
                <a:lnTo>
                  <a:pt x="553644" y="327348"/>
                </a:lnTo>
                <a:lnTo>
                  <a:pt x="615696" y="330708"/>
                </a:lnTo>
                <a:lnTo>
                  <a:pt x="553644" y="334067"/>
                </a:lnTo>
                <a:lnTo>
                  <a:pt x="495853" y="343703"/>
                </a:lnTo>
                <a:lnTo>
                  <a:pt x="443560" y="358950"/>
                </a:lnTo>
                <a:lnTo>
                  <a:pt x="398002" y="379142"/>
                </a:lnTo>
                <a:lnTo>
                  <a:pt x="360414" y="403615"/>
                </a:lnTo>
                <a:lnTo>
                  <a:pt x="332035" y="431702"/>
                </a:lnTo>
                <a:lnTo>
                  <a:pt x="307848" y="496062"/>
                </a:lnTo>
                <a:lnTo>
                  <a:pt x="283660" y="560421"/>
                </a:lnTo>
                <a:lnTo>
                  <a:pt x="255281" y="588508"/>
                </a:lnTo>
                <a:lnTo>
                  <a:pt x="217693" y="612981"/>
                </a:lnTo>
                <a:lnTo>
                  <a:pt x="172135" y="633173"/>
                </a:lnTo>
                <a:lnTo>
                  <a:pt x="119842" y="648420"/>
                </a:lnTo>
                <a:lnTo>
                  <a:pt x="62051" y="658056"/>
                </a:lnTo>
                <a:lnTo>
                  <a:pt x="0" y="661416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3604" y="2814955"/>
            <a:ext cx="21723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Executed when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3604" y="4531233"/>
            <a:ext cx="27222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Executed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9" y="1211656"/>
            <a:ext cx="8037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Any </a:t>
            </a:r>
            <a:r>
              <a:rPr sz="2400" spc="-5" dirty="0">
                <a:latin typeface="Arial"/>
                <a:cs typeface="Arial"/>
              </a:rPr>
              <a:t>.py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5" dirty="0">
                <a:latin typeface="Arial"/>
                <a:cs typeface="Arial"/>
              </a:rPr>
              <a:t> with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definitions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Importing</a:t>
            </a:r>
            <a:r>
              <a:rPr spc="-55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1529334"/>
            <a:ext cx="8169909" cy="2830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certain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items</a:t>
            </a:r>
            <a:endParaRPr sz="2400">
              <a:latin typeface="Arial"/>
              <a:cs typeface="Arial"/>
            </a:endParaRPr>
          </a:p>
          <a:p>
            <a:pPr marL="299085" marR="1373505" indent="-299085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  <a:tab pos="3030220" algn="l"/>
                <a:tab pos="4739640" algn="l"/>
              </a:tabLst>
            </a:pPr>
            <a:r>
              <a:rPr sz="2400" spc="-135" dirty="0">
                <a:latin typeface="Arial"/>
                <a:cs typeface="Arial"/>
              </a:rPr>
              <a:t>To</a:t>
            </a:r>
            <a:r>
              <a:rPr sz="2400" dirty="0">
                <a:latin typeface="Arial"/>
                <a:cs typeface="Arial"/>
              </a:rPr>
              <a:t> reference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variable,	use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syntax: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module_name	</a:t>
            </a:r>
            <a:r>
              <a:rPr sz="2400" dirty="0">
                <a:latin typeface="Arial"/>
                <a:cs typeface="Arial"/>
              </a:rPr>
              <a:t>(DOT)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variable_name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assign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alias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as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See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import_module.py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955" y="4584204"/>
            <a:ext cx="3740150" cy="1473835"/>
            <a:chOff x="409955" y="4584204"/>
            <a:chExt cx="3740150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384" y="4639013"/>
              <a:ext cx="3634762" cy="12954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955" y="4584204"/>
              <a:ext cx="3739896" cy="14737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8066" y="4656582"/>
            <a:ext cx="3531235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161290">
              <a:lnSpc>
                <a:spcPct val="100000"/>
              </a:lnSpc>
              <a:spcBef>
                <a:spcPts val="300"/>
              </a:spcBef>
              <a:tabLst>
                <a:tab pos="954405" algn="l"/>
              </a:tabLst>
            </a:pP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spc="6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my_module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	my_module.val1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my_module.myfunc()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9076" y="4584204"/>
            <a:ext cx="3977640" cy="1473835"/>
            <a:chOff x="4799076" y="4584204"/>
            <a:chExt cx="3977640" cy="1473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2029" y="4639013"/>
              <a:ext cx="3808497" cy="12954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9076" y="4584204"/>
              <a:ext cx="3977639" cy="14737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18709" y="4656582"/>
            <a:ext cx="3705225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96520">
              <a:lnSpc>
                <a:spcPct val="100000"/>
              </a:lnSpc>
              <a:spcBef>
                <a:spcPts val="300"/>
              </a:spcBef>
              <a:tabLst>
                <a:tab pos="954405" algn="l"/>
              </a:tabLst>
            </a:pP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my_module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mm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	</a:t>
            </a:r>
            <a:r>
              <a:rPr sz="2400" dirty="0">
                <a:latin typeface="Arial"/>
                <a:cs typeface="Arial"/>
              </a:rPr>
              <a:t>mm.val1 )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mm.myfunc()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00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Selective</a:t>
            </a:r>
            <a:r>
              <a:rPr spc="-110" dirty="0"/>
              <a:t> </a:t>
            </a:r>
            <a:r>
              <a:rPr spc="25" dirty="0"/>
              <a:t>importing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44" y="1681734"/>
            <a:ext cx="78524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Selectively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from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‘module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‘variable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name’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 everything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 (take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care!)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When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prepended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75" y="4204703"/>
            <a:ext cx="4312920" cy="1108075"/>
            <a:chOff x="341375" y="4204703"/>
            <a:chExt cx="4312920" cy="1108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20" y="4259451"/>
              <a:ext cx="4197135" cy="9267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4204703"/>
              <a:ext cx="4312920" cy="11079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1009" y="4277105"/>
            <a:ext cx="4093845" cy="83248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 marR="147955">
              <a:lnSpc>
                <a:spcPct val="100000"/>
              </a:lnSpc>
              <a:spcBef>
                <a:spcPts val="305"/>
              </a:spcBef>
              <a:tabLst>
                <a:tab pos="953769" algn="l"/>
              </a:tabLst>
            </a:pPr>
            <a:r>
              <a:rPr sz="240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my_module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import val1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	val1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28032" y="4204728"/>
            <a:ext cx="3888104" cy="1473835"/>
            <a:chOff x="4828032" y="4204728"/>
            <a:chExt cx="3888104" cy="1473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53" y="4259537"/>
              <a:ext cx="3796320" cy="12954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032" y="4204728"/>
              <a:ext cx="3874008" cy="14737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46141" y="4277105"/>
            <a:ext cx="3693160" cy="120142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86055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my_module import *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print( val2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myfunc(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600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Intrinsic</a:t>
            </a:r>
            <a:r>
              <a:rPr spc="-45" dirty="0"/>
              <a:t> </a:t>
            </a:r>
            <a:r>
              <a:rPr spc="-5" dirty="0"/>
              <a:t>Python</a:t>
            </a:r>
            <a:r>
              <a:rPr spc="-40" dirty="0"/>
              <a:t> </a:t>
            </a: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333615" cy="340550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https://docs.python.org/3/py-modindex.html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particularly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useful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modules: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math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" dirty="0">
                <a:latin typeface="Arial"/>
                <a:cs typeface="Arial"/>
              </a:rPr>
              <a:t> provides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cosinie,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random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 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random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time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useful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measuring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  <a:tab pos="6541770" algn="l"/>
              </a:tabLst>
            </a:pPr>
            <a:r>
              <a:rPr sz="2400" spc="-5" dirty="0">
                <a:latin typeface="Arial"/>
                <a:cs typeface="Arial"/>
              </a:rPr>
              <a:t>sys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system/</a:t>
            </a:r>
            <a:r>
              <a:rPr sz="2400" spc="-5" dirty="0">
                <a:latin typeface="Arial"/>
                <a:cs typeface="Arial"/>
              </a:rPr>
              <a:t> info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getrecursionlimit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	argv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09"/>
              </a:spcBef>
              <a:buChar char="•"/>
              <a:tabLst>
                <a:tab pos="698500" algn="l"/>
                <a:tab pos="1188720" algn="l"/>
                <a:tab pos="1560830" algn="l"/>
                <a:tab pos="4932045" algn="l"/>
              </a:tabLst>
            </a:pPr>
            <a:r>
              <a:rPr sz="2400" spc="-5" dirty="0">
                <a:latin typeface="Arial"/>
                <a:cs typeface="Arial"/>
              </a:rPr>
              <a:t>os	</a:t>
            </a:r>
            <a:r>
              <a:rPr sz="2400" dirty="0">
                <a:latin typeface="Arial"/>
                <a:cs typeface="Arial"/>
              </a:rPr>
              <a:t>--	</a:t>
            </a:r>
            <a:r>
              <a:rPr sz="2400" spc="-5" dirty="0">
                <a:latin typeface="Arial"/>
                <a:cs typeface="Arial"/>
              </a:rPr>
              <a:t>various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routines	(ls,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mkdir,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tkinter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5" dirty="0">
                <a:latin typeface="Arial"/>
                <a:cs typeface="Arial"/>
              </a:rPr>
              <a:t> Python</a:t>
            </a:r>
            <a:r>
              <a:rPr sz="2400" dirty="0">
                <a:latin typeface="Arial"/>
                <a:cs typeface="Arial"/>
              </a:rPr>
              <a:t> GUI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utilities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03775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/>
              <a:t>Argument</a:t>
            </a:r>
            <a:r>
              <a:rPr spc="-75" dirty="0"/>
              <a:t> </a:t>
            </a:r>
            <a:r>
              <a:rPr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7207250" cy="245364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sys.argv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particularly useful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scripting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Lists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command-line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arguments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passed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sys.argv[0]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Open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examine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argv.py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99412"/>
            <a:ext cx="7699375" cy="3910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3200" dirty="0">
                <a:latin typeface="Arial"/>
                <a:cs typeface="Arial"/>
              </a:rPr>
              <a:t>Objects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Methods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3200" dirty="0">
                <a:latin typeface="Arial"/>
                <a:cs typeface="Arial"/>
              </a:rPr>
              <a:t>Operator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Overloading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Modules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35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buChar char="•"/>
              <a:tabLst>
                <a:tab pos="241300" algn="l"/>
                <a:tab pos="1436370" algn="l"/>
                <a:tab pos="4029710" algn="l"/>
              </a:tabLst>
            </a:pPr>
            <a:r>
              <a:rPr sz="3200" spc="-5" dirty="0">
                <a:latin typeface="Arial"/>
                <a:cs typeface="Arial"/>
              </a:rPr>
              <a:t>Note:	</a:t>
            </a:r>
            <a:r>
              <a:rPr sz="3200" dirty="0">
                <a:latin typeface="Arial"/>
                <a:cs typeface="Arial"/>
              </a:rPr>
              <a:t>Due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time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constraints,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will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discuss </a:t>
            </a:r>
            <a:r>
              <a:rPr sz="3200" spc="-5" dirty="0">
                <a:latin typeface="Arial"/>
                <a:cs typeface="Arial"/>
              </a:rPr>
              <a:t>inheritance.	</a:t>
            </a:r>
            <a:r>
              <a:rPr sz="3200" dirty="0">
                <a:latin typeface="Arial"/>
                <a:cs typeface="Arial"/>
              </a:rPr>
              <a:t>See </a:t>
            </a:r>
            <a:r>
              <a:rPr sz="3200" spc="-5" dirty="0">
                <a:latin typeface="Arial"/>
                <a:cs typeface="Arial"/>
              </a:rPr>
              <a:t>online </a:t>
            </a:r>
            <a:r>
              <a:rPr sz="3200" dirty="0">
                <a:latin typeface="Arial"/>
                <a:cs typeface="Arial"/>
              </a:rPr>
              <a:t>text,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chapter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23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</a:t>
            </a:r>
            <a:r>
              <a:rPr sz="3200" dirty="0">
                <a:latin typeface="Arial"/>
                <a:cs typeface="Arial"/>
              </a:rPr>
              <a:t>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concise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745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Where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modules</a:t>
            </a:r>
            <a:r>
              <a:rPr spc="-35" dirty="0"/>
              <a:t> </a:t>
            </a:r>
            <a:r>
              <a:rPr spc="-25" dirty="0"/>
              <a:t>live?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093" y="1511299"/>
            <a:ext cx="8034020" cy="13925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Python </a:t>
            </a:r>
            <a:r>
              <a:rPr sz="2400" spc="-5" dirty="0">
                <a:latin typeface="Arial"/>
                <a:cs typeface="Arial"/>
              </a:rPr>
              <a:t>places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deep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Best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here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  <a:tab pos="3573779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quick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look.	(Bash commands follow)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659" y="3144024"/>
            <a:ext cx="1705610" cy="582295"/>
            <a:chOff x="708659" y="3144024"/>
            <a:chExt cx="1705610" cy="582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887" y="3175915"/>
              <a:ext cx="1633761" cy="4634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59" y="3144024"/>
              <a:ext cx="1705355" cy="5821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2573" y="3193542"/>
            <a:ext cx="1530350" cy="368935"/>
          </a:xfrm>
          <a:prstGeom prst="rect">
            <a:avLst/>
          </a:prstGeom>
          <a:solidFill>
            <a:srgbClr val="FFFFFF"/>
          </a:solidFill>
          <a:ln w="19812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0"/>
              </a:spcBef>
            </a:pPr>
            <a:r>
              <a:rPr sz="1800" spc="-15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python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28672" y="3756672"/>
            <a:ext cx="5951220" cy="582295"/>
            <a:chOff x="2328672" y="3756672"/>
            <a:chExt cx="5951220" cy="5822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5911" y="3788563"/>
              <a:ext cx="5903985" cy="4634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8672" y="3756672"/>
              <a:ext cx="5942076" cy="5821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02585" y="3806190"/>
            <a:ext cx="5800725" cy="36893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/custom/software/miniconda3/envs/idp3</a:t>
            </a:r>
            <a:r>
              <a:rPr sz="1800" b="1" spc="-5" dirty="0">
                <a:latin typeface="Arial"/>
                <a:cs typeface="Arial"/>
              </a:rPr>
              <a:t>/bin/python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8659" y="4363224"/>
            <a:ext cx="6253480" cy="582295"/>
            <a:chOff x="708659" y="4363224"/>
            <a:chExt cx="6253480" cy="5822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899" y="4396639"/>
              <a:ext cx="6205736" cy="4634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59" y="4363224"/>
              <a:ext cx="6237732" cy="58215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82573" y="4414265"/>
            <a:ext cx="6102350" cy="368935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latin typeface="Arial"/>
                <a:cs typeface="Arial"/>
              </a:rPr>
              <a:t>export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PYDIR=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/custom/software/miniconda3/envs/idp3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8659" y="5038344"/>
            <a:ext cx="4323715" cy="582295"/>
            <a:chOff x="708659" y="5038344"/>
            <a:chExt cx="4323715" cy="58229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897" y="5061200"/>
              <a:ext cx="4276356" cy="4739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59" y="5038344"/>
              <a:ext cx="4319016" cy="58215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82573" y="5087873"/>
            <a:ext cx="4173220" cy="37084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$PYDIR/lib/python3.6/site-packages/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74392" y="3342119"/>
            <a:ext cx="1309370" cy="460375"/>
            <a:chOff x="2374392" y="3342119"/>
            <a:chExt cx="1309370" cy="46037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4392" y="3342119"/>
              <a:ext cx="1309116" cy="4602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00300" y="3368293"/>
              <a:ext cx="1130300" cy="301625"/>
            </a:xfrm>
            <a:custGeom>
              <a:avLst/>
              <a:gdLst/>
              <a:ahLst/>
              <a:cxnLst/>
              <a:rect l="l" t="t" r="r" b="b"/>
              <a:pathLst>
                <a:path w="1130300" h="301625">
                  <a:moveTo>
                    <a:pt x="1053858" y="273761"/>
                  </a:moveTo>
                  <a:lnTo>
                    <a:pt x="1047241" y="301116"/>
                  </a:lnTo>
                  <a:lnTo>
                    <a:pt x="1130300" y="281939"/>
                  </a:lnTo>
                  <a:lnTo>
                    <a:pt x="1124116" y="276732"/>
                  </a:lnTo>
                  <a:lnTo>
                    <a:pt x="1066164" y="276732"/>
                  </a:lnTo>
                  <a:lnTo>
                    <a:pt x="1053858" y="273761"/>
                  </a:lnTo>
                  <a:close/>
                </a:path>
                <a:path w="1130300" h="301625">
                  <a:moveTo>
                    <a:pt x="1058528" y="254450"/>
                  </a:moveTo>
                  <a:lnTo>
                    <a:pt x="1053858" y="273761"/>
                  </a:lnTo>
                  <a:lnTo>
                    <a:pt x="1066164" y="276732"/>
                  </a:lnTo>
                  <a:lnTo>
                    <a:pt x="1070864" y="257428"/>
                  </a:lnTo>
                  <a:lnTo>
                    <a:pt x="1058528" y="254450"/>
                  </a:lnTo>
                  <a:close/>
                </a:path>
                <a:path w="1130300" h="301625">
                  <a:moveTo>
                    <a:pt x="1065149" y="227075"/>
                  </a:moveTo>
                  <a:lnTo>
                    <a:pt x="1058528" y="254450"/>
                  </a:lnTo>
                  <a:lnTo>
                    <a:pt x="1070864" y="257428"/>
                  </a:lnTo>
                  <a:lnTo>
                    <a:pt x="1066164" y="276732"/>
                  </a:lnTo>
                  <a:lnTo>
                    <a:pt x="1124116" y="276732"/>
                  </a:lnTo>
                  <a:lnTo>
                    <a:pt x="1065149" y="227075"/>
                  </a:lnTo>
                  <a:close/>
                </a:path>
                <a:path w="1130300" h="301625">
                  <a:moveTo>
                    <a:pt x="4572" y="0"/>
                  </a:moveTo>
                  <a:lnTo>
                    <a:pt x="0" y="19303"/>
                  </a:lnTo>
                  <a:lnTo>
                    <a:pt x="1053858" y="273761"/>
                  </a:lnTo>
                  <a:lnTo>
                    <a:pt x="1058528" y="25445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7776"/>
            <a:ext cx="3892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PYTHONPATH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12648" y="3364979"/>
            <a:ext cx="5770245" cy="1108075"/>
            <a:chOff x="612648" y="3364979"/>
            <a:chExt cx="5770245" cy="1108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075" y="3419698"/>
              <a:ext cx="5643396" cy="9252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3364979"/>
              <a:ext cx="5769864" cy="11079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30758" y="3437382"/>
            <a:ext cx="5539740" cy="8305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 marR="1397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"/>
                <a:cs typeface="Arial"/>
              </a:rPr>
              <a:t>import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sys.path.append('/path/to/my/modules')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895" y="1557654"/>
            <a:ext cx="81470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Python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PYTHONPATH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possible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manipulate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PYTHONPATH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895" y="4875987"/>
            <a:ext cx="79648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PYTHONPATH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package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next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50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RC</a:t>
            </a:r>
            <a:r>
              <a:rPr spc="-80" dirty="0"/>
              <a:t> </a:t>
            </a:r>
            <a:r>
              <a:rPr spc="-15" dirty="0"/>
              <a:t>Jupyterhub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084695" cy="1859483"/>
          </a:xfrm>
          <a:prstGeom prst="rect">
            <a:avLst/>
          </a:prstGeom>
        </p:spPr>
        <p:txBody>
          <a:bodyPr vert="horz" wrap="square" lIns="0" tIns="60960" rIns="0" bIns="0" rtlCol="0" anchor="t">
            <a:spAutoFit/>
          </a:bodyPr>
          <a:lstStyle/>
          <a:p>
            <a:pPr marL="241300" marR="3810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Arial"/>
                <a:cs typeface="Arial"/>
              </a:rPr>
              <a:t>Web-based </a:t>
            </a:r>
            <a:r>
              <a:rPr sz="2800" dirty="0">
                <a:latin typeface="Arial"/>
                <a:cs typeface="Arial"/>
              </a:rPr>
              <a:t>access</a:t>
            </a:r>
            <a:r>
              <a:rPr sz="2800" spc="-5" dirty="0">
                <a:latin typeface="Arial"/>
                <a:cs typeface="Arial"/>
              </a:rPr>
              <a:t> to your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Summit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Petalibrary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Char char="•"/>
              <a:tabLst>
                <a:tab pos="241300" algn="l"/>
                <a:tab pos="5112385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https://jupyter.rc.colorado.edu</a:t>
            </a:r>
            <a:r>
              <a:rPr sz="2800" spc="-5" dirty="0">
                <a:solidFill>
                  <a:srgbClr val="0462C1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(note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‘https’)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41300" algn="l"/>
              </a:tabLst>
            </a:pPr>
            <a:endParaRPr sz="28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46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JupyterLab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23157"/>
            <a:ext cx="6944359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More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sophisticated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notebook </a:t>
            </a:r>
            <a:r>
              <a:rPr sz="2800" dirty="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https://jupyterlab.readthedocs.io/en/stable/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14350"/>
            <a:ext cx="7112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Classes</a:t>
            </a:r>
            <a:r>
              <a:rPr sz="3600" spc="-20" dirty="0"/>
              <a:t> </a:t>
            </a:r>
            <a:r>
              <a:rPr sz="3600" dirty="0"/>
              <a:t>&amp;</a:t>
            </a:r>
            <a:r>
              <a:rPr sz="3600" spc="-15" dirty="0"/>
              <a:t> </a:t>
            </a:r>
            <a:r>
              <a:rPr sz="3600" spc="-5" dirty="0"/>
              <a:t>Objects</a:t>
            </a:r>
            <a:r>
              <a:rPr sz="3600" spc="-20" dirty="0"/>
              <a:t> </a:t>
            </a:r>
            <a:r>
              <a:rPr sz="3600" spc="-5" dirty="0"/>
              <a:t>in</a:t>
            </a:r>
            <a:r>
              <a:rPr sz="3600" spc="-2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04873"/>
            <a:ext cx="8030209" cy="17970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Class</a:t>
            </a:r>
            <a:r>
              <a:rPr sz="2400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complex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 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associated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associated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Distinct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referred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Methods</a:t>
            </a:r>
            <a:r>
              <a:rPr sz="24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Class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Definition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syntax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1027" y="3637788"/>
            <a:ext cx="3758565" cy="2464435"/>
            <a:chOff x="2891027" y="3637788"/>
            <a:chExt cx="3758565" cy="2464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1980" y="3677353"/>
              <a:ext cx="3672855" cy="2342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027" y="3637788"/>
              <a:ext cx="3758183" cy="24643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78657" y="3694938"/>
              <a:ext cx="3569335" cy="2247900"/>
            </a:xfrm>
            <a:custGeom>
              <a:avLst/>
              <a:gdLst/>
              <a:ahLst/>
              <a:cxnLst/>
              <a:rect l="l" t="t" r="r" b="b"/>
              <a:pathLst>
                <a:path w="3569334" h="2247900">
                  <a:moveTo>
                    <a:pt x="3569208" y="0"/>
                  </a:moveTo>
                  <a:lnTo>
                    <a:pt x="0" y="0"/>
                  </a:lnTo>
                  <a:lnTo>
                    <a:pt x="0" y="2247900"/>
                  </a:lnTo>
                  <a:lnTo>
                    <a:pt x="3569208" y="2247900"/>
                  </a:lnTo>
                  <a:lnTo>
                    <a:pt x="3569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8657" y="3694938"/>
              <a:ext cx="3569335" cy="2247900"/>
            </a:xfrm>
            <a:custGeom>
              <a:avLst/>
              <a:gdLst/>
              <a:ahLst/>
              <a:cxnLst/>
              <a:rect l="l" t="t" r="r" b="b"/>
              <a:pathLst>
                <a:path w="3569334" h="2247900">
                  <a:moveTo>
                    <a:pt x="0" y="2247900"/>
                  </a:moveTo>
                  <a:lnTo>
                    <a:pt x="3569208" y="2247900"/>
                  </a:lnTo>
                  <a:lnTo>
                    <a:pt x="3569208" y="0"/>
                  </a:lnTo>
                  <a:lnTo>
                    <a:pt x="0" y="0"/>
                  </a:lnTo>
                  <a:lnTo>
                    <a:pt x="0" y="2247900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57270" y="3721100"/>
            <a:ext cx="28911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class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myclass: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632585" algn="l"/>
                <a:tab pos="2240280" algn="l"/>
              </a:tabLst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latin typeface="Arial"/>
                <a:cs typeface="Arial"/>
              </a:rPr>
              <a:t>ini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lf):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325" y="4330700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self.val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1925" y="4635753"/>
            <a:ext cx="22923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1920" algn="l"/>
              </a:tabLst>
            </a:pPr>
            <a:r>
              <a:rPr sz="2000" dirty="0">
                <a:latin typeface="Arial"/>
                <a:cs typeface="Arial"/>
              </a:rPr>
              <a:t>def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setval(	self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1925" y="4940553"/>
            <a:ext cx="239712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540" indent="914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self.val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display(self):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print(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elf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923" y="3531234"/>
            <a:ext cx="1623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class</a:t>
            </a:r>
            <a:r>
              <a:rPr sz="2000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keyword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6248" y="4019169"/>
            <a:ext cx="1651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self</a:t>
            </a:r>
            <a:r>
              <a:rPr sz="2000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986" y="4103877"/>
            <a:ext cx="126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Arial"/>
                <a:cs typeface="Arial"/>
              </a:rPr>
              <a:t>init</a:t>
            </a:r>
            <a:r>
              <a:rPr sz="2000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986" y="4410202"/>
            <a:ext cx="218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(double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underscores)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403" y="5042357"/>
            <a:ext cx="11150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addit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96795" y="3698747"/>
            <a:ext cx="5455285" cy="2197735"/>
            <a:chOff x="1796795" y="3698747"/>
            <a:chExt cx="5455285" cy="2197735"/>
          </a:xfrm>
        </p:grpSpPr>
        <p:sp>
          <p:nvSpPr>
            <p:cNvPr id="19" name="object 19"/>
            <p:cNvSpPr/>
            <p:nvPr/>
          </p:nvSpPr>
          <p:spPr>
            <a:xfrm>
              <a:off x="5862827" y="4192523"/>
              <a:ext cx="1383665" cy="1260475"/>
            </a:xfrm>
            <a:custGeom>
              <a:avLst/>
              <a:gdLst/>
              <a:ahLst/>
              <a:cxnLst/>
              <a:rect l="l" t="t" r="r" b="b"/>
              <a:pathLst>
                <a:path w="1383665" h="1260475">
                  <a:moveTo>
                    <a:pt x="1383665" y="0"/>
                  </a:moveTo>
                  <a:lnTo>
                    <a:pt x="164592" y="0"/>
                  </a:lnTo>
                </a:path>
                <a:path w="1383665" h="1260475">
                  <a:moveTo>
                    <a:pt x="1382902" y="0"/>
                  </a:moveTo>
                  <a:lnTo>
                    <a:pt x="0" y="567689"/>
                  </a:lnTo>
                </a:path>
                <a:path w="1383665" h="1260475">
                  <a:moveTo>
                    <a:pt x="1382902" y="0"/>
                  </a:moveTo>
                  <a:lnTo>
                    <a:pt x="0" y="1260475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5529" y="4761737"/>
              <a:ext cx="504825" cy="1123315"/>
            </a:xfrm>
            <a:custGeom>
              <a:avLst/>
              <a:gdLst/>
              <a:ahLst/>
              <a:cxnLst/>
              <a:rect l="l" t="t" r="r" b="b"/>
              <a:pathLst>
                <a:path w="504825" h="1123314">
                  <a:moveTo>
                    <a:pt x="504444" y="1123188"/>
                  </a:moveTo>
                  <a:lnTo>
                    <a:pt x="453606" y="1118430"/>
                  </a:lnTo>
                  <a:lnTo>
                    <a:pt x="406259" y="1104783"/>
                  </a:lnTo>
                  <a:lnTo>
                    <a:pt x="363415" y="1083191"/>
                  </a:lnTo>
                  <a:lnTo>
                    <a:pt x="326088" y="1054593"/>
                  </a:lnTo>
                  <a:lnTo>
                    <a:pt x="295292" y="1019932"/>
                  </a:lnTo>
                  <a:lnTo>
                    <a:pt x="272039" y="980150"/>
                  </a:lnTo>
                  <a:lnTo>
                    <a:pt x="257345" y="936188"/>
                  </a:lnTo>
                  <a:lnTo>
                    <a:pt x="252221" y="888987"/>
                  </a:lnTo>
                  <a:lnTo>
                    <a:pt x="252221" y="795782"/>
                  </a:lnTo>
                  <a:lnTo>
                    <a:pt x="247098" y="748600"/>
                  </a:lnTo>
                  <a:lnTo>
                    <a:pt x="232404" y="704647"/>
                  </a:lnTo>
                  <a:lnTo>
                    <a:pt x="209151" y="664868"/>
                  </a:lnTo>
                  <a:lnTo>
                    <a:pt x="178355" y="630205"/>
                  </a:lnTo>
                  <a:lnTo>
                    <a:pt x="141028" y="601603"/>
                  </a:lnTo>
                  <a:lnTo>
                    <a:pt x="98184" y="580005"/>
                  </a:lnTo>
                  <a:lnTo>
                    <a:pt x="50837" y="566354"/>
                  </a:lnTo>
                  <a:lnTo>
                    <a:pt x="0" y="561594"/>
                  </a:lnTo>
                  <a:lnTo>
                    <a:pt x="50837" y="556833"/>
                  </a:lnTo>
                  <a:lnTo>
                    <a:pt x="98184" y="543182"/>
                  </a:lnTo>
                  <a:lnTo>
                    <a:pt x="141028" y="521584"/>
                  </a:lnTo>
                  <a:lnTo>
                    <a:pt x="178355" y="492982"/>
                  </a:lnTo>
                  <a:lnTo>
                    <a:pt x="209151" y="458319"/>
                  </a:lnTo>
                  <a:lnTo>
                    <a:pt x="232404" y="418540"/>
                  </a:lnTo>
                  <a:lnTo>
                    <a:pt x="247098" y="374587"/>
                  </a:lnTo>
                  <a:lnTo>
                    <a:pt x="252221" y="327406"/>
                  </a:lnTo>
                  <a:lnTo>
                    <a:pt x="252221" y="234187"/>
                  </a:lnTo>
                  <a:lnTo>
                    <a:pt x="257345" y="187006"/>
                  </a:lnTo>
                  <a:lnTo>
                    <a:pt x="272039" y="143053"/>
                  </a:lnTo>
                  <a:lnTo>
                    <a:pt x="295292" y="103274"/>
                  </a:lnTo>
                  <a:lnTo>
                    <a:pt x="326088" y="68611"/>
                  </a:lnTo>
                  <a:lnTo>
                    <a:pt x="363415" y="40009"/>
                  </a:lnTo>
                  <a:lnTo>
                    <a:pt x="406259" y="18411"/>
                  </a:lnTo>
                  <a:lnTo>
                    <a:pt x="453606" y="4760"/>
                  </a:lnTo>
                  <a:lnTo>
                    <a:pt x="504444" y="0"/>
                  </a:lnTo>
                </a:path>
              </a:pathLst>
            </a:custGeom>
            <a:ln w="2285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6795" y="3704843"/>
              <a:ext cx="2101850" cy="553720"/>
            </a:xfrm>
            <a:custGeom>
              <a:avLst/>
              <a:gdLst/>
              <a:ahLst/>
              <a:cxnLst/>
              <a:rect l="l" t="t" r="r" b="b"/>
              <a:pathLst>
                <a:path w="2101850" h="553720">
                  <a:moveTo>
                    <a:pt x="2101469" y="553211"/>
                  </a:moveTo>
                  <a:lnTo>
                    <a:pt x="0" y="553211"/>
                  </a:lnTo>
                </a:path>
                <a:path w="2101850" h="553720">
                  <a:moveTo>
                    <a:pt x="1221105" y="195198"/>
                  </a:moveTo>
                  <a:lnTo>
                    <a:pt x="708660" y="0"/>
                  </a:lnTo>
                </a:path>
              </a:pathLst>
            </a:custGeom>
            <a:ln w="1219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9325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Instantiation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8981"/>
            <a:ext cx="7796530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Initialize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run at </a:t>
            </a:r>
            <a:r>
              <a:rPr sz="2400" spc="-5" dirty="0">
                <a:latin typeface="Arial"/>
                <a:cs typeface="Arial"/>
              </a:rPr>
              <a:t>instantiation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23869"/>
            <a:ext cx="79133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Object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 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referred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prepending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</a:t>
            </a:r>
            <a:r>
              <a:rPr sz="2400" dirty="0">
                <a:latin typeface="Arial"/>
                <a:cs typeface="Arial"/>
              </a:rPr>
              <a:t>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attribute,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DOT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4004" y="2622791"/>
            <a:ext cx="2781300" cy="742315"/>
            <a:chOff x="794004" y="2622791"/>
            <a:chExt cx="2781300" cy="742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412" y="2668525"/>
              <a:ext cx="2633534" cy="5654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004" y="2622791"/>
              <a:ext cx="2781299" cy="74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2113" y="2695194"/>
            <a:ext cx="2529840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obj1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myclass(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004" y="4728959"/>
            <a:ext cx="2637155" cy="742315"/>
            <a:chOff x="794004" y="4728959"/>
            <a:chExt cx="2637155" cy="742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422" y="4774693"/>
              <a:ext cx="2545123" cy="565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004" y="4728959"/>
              <a:ext cx="2485644" cy="7422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2113" y="4801361"/>
            <a:ext cx="2441575" cy="462280"/>
          </a:xfrm>
          <a:prstGeom prst="rect">
            <a:avLst/>
          </a:prstGeom>
          <a:solidFill>
            <a:srgbClr val="FFFFFF"/>
          </a:solidFill>
          <a:ln w="19811">
            <a:solidFill>
              <a:srgbClr val="001F5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print(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obj1.val</a:t>
            </a:r>
            <a:r>
              <a:rPr sz="2400" dirty="0">
                <a:latin typeface="Arial"/>
                <a:cs typeface="Arial"/>
              </a:rPr>
              <a:t> 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82955"/>
            <a:ext cx="414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Using</a:t>
            </a:r>
            <a:r>
              <a:rPr sz="4000" spc="-65" dirty="0"/>
              <a:t> </a:t>
            </a:r>
            <a:r>
              <a:rPr sz="4000" spc="-5" dirty="0"/>
              <a:t>Methods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52855" y="3119627"/>
            <a:ext cx="2717800" cy="2769235"/>
            <a:chOff x="752855" y="3119627"/>
            <a:chExt cx="2717800" cy="2769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00" y="3159231"/>
              <a:ext cx="2656363" cy="26487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855" y="3119627"/>
              <a:ext cx="2400300" cy="2769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0485" y="3176777"/>
              <a:ext cx="2552700" cy="2554605"/>
            </a:xfrm>
            <a:custGeom>
              <a:avLst/>
              <a:gdLst/>
              <a:ahLst/>
              <a:cxnLst/>
              <a:rect l="l" t="t" r="r" b="b"/>
              <a:pathLst>
                <a:path w="2552700" h="2554604">
                  <a:moveTo>
                    <a:pt x="2552700" y="0"/>
                  </a:moveTo>
                  <a:lnTo>
                    <a:pt x="0" y="0"/>
                  </a:lnTo>
                  <a:lnTo>
                    <a:pt x="0" y="2554224"/>
                  </a:lnTo>
                  <a:lnTo>
                    <a:pt x="2552700" y="2554224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0485" y="3176777"/>
              <a:ext cx="2552700" cy="2554605"/>
            </a:xfrm>
            <a:custGeom>
              <a:avLst/>
              <a:gdLst/>
              <a:ahLst/>
              <a:cxnLst/>
              <a:rect l="l" t="t" r="r" b="b"/>
              <a:pathLst>
                <a:path w="2552700" h="2554604">
                  <a:moveTo>
                    <a:pt x="0" y="2554224"/>
                  </a:moveTo>
                  <a:lnTo>
                    <a:pt x="2552700" y="2554224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5142" y="1117854"/>
            <a:ext cx="7617459" cy="27209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Class methods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called by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prepending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 method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 DOT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between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Arial"/>
                <a:cs typeface="Arial"/>
              </a:rPr>
              <a:t>self</a:t>
            </a:r>
            <a:r>
              <a:rPr sz="22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parameter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“silent”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(not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explicitly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passed).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Self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understood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refer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particular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instance 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375"/>
              </a:lnSpc>
            </a:pPr>
            <a:r>
              <a:rPr sz="2200" dirty="0">
                <a:latin typeface="Arial"/>
                <a:cs typeface="Arial"/>
              </a:rPr>
              <a:t>class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calling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"/>
              <a:cs typeface="Arial"/>
            </a:endParaRPr>
          </a:p>
          <a:p>
            <a:pPr marL="3759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obj1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myclass(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759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obj2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myclass(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768" y="4117085"/>
            <a:ext cx="1694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obj1.s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al(</a:t>
            </a:r>
            <a:r>
              <a:rPr sz="2000" spc="5" dirty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2)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8768" y="4726381"/>
            <a:ext cx="160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obj1.display(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768" y="5336540"/>
            <a:ext cx="16948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obj2.s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al(</a:t>
            </a:r>
            <a:r>
              <a:rPr sz="2000" spc="5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034" y="4296917"/>
            <a:ext cx="1815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self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obj1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23566" y="4339590"/>
            <a:ext cx="2141855" cy="1173480"/>
          </a:xfrm>
          <a:custGeom>
            <a:avLst/>
            <a:gdLst/>
            <a:ahLst/>
            <a:cxnLst/>
            <a:rect l="l" t="t" r="r" b="b"/>
            <a:pathLst>
              <a:path w="2141854" h="1173479">
                <a:moveTo>
                  <a:pt x="88391" y="0"/>
                </a:moveTo>
                <a:lnTo>
                  <a:pt x="2141728" y="114173"/>
                </a:lnTo>
              </a:path>
              <a:path w="2141854" h="1173479">
                <a:moveTo>
                  <a:pt x="0" y="581660"/>
                </a:moveTo>
                <a:lnTo>
                  <a:pt x="2141600" y="114300"/>
                </a:lnTo>
              </a:path>
              <a:path w="2141854" h="1173479">
                <a:moveTo>
                  <a:pt x="38100" y="1173480"/>
                </a:moveTo>
                <a:lnTo>
                  <a:pt x="2141855" y="1173480"/>
                </a:lnTo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44034" y="5356047"/>
            <a:ext cx="1815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self</a:t>
            </a:r>
            <a:r>
              <a:rPr sz="18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obj2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623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Object</a:t>
            </a:r>
            <a:r>
              <a:rPr sz="3600" spc="-40" dirty="0"/>
              <a:t> </a:t>
            </a:r>
            <a:r>
              <a:rPr sz="3600" spc="-5" dirty="0"/>
              <a:t>Example:</a:t>
            </a:r>
            <a:r>
              <a:rPr sz="3600" spc="-35" dirty="0"/>
              <a:t> </a:t>
            </a:r>
            <a:r>
              <a:rPr sz="3600" spc="-20" dirty="0"/>
              <a:t>Vectors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001394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pc="-5" dirty="0"/>
              <a:t>Recall</a:t>
            </a:r>
            <a:r>
              <a:rPr spc="10" dirty="0"/>
              <a:t> </a:t>
            </a:r>
            <a:r>
              <a:rPr dirty="0"/>
              <a:t>that </a:t>
            </a:r>
            <a:r>
              <a:rPr spc="-5" dirty="0"/>
              <a:t>a</a:t>
            </a:r>
            <a:r>
              <a:rPr spc="5" dirty="0"/>
              <a:t> </a:t>
            </a:r>
            <a:r>
              <a:rPr dirty="0"/>
              <a:t>vector </a:t>
            </a:r>
            <a:r>
              <a:rPr spc="-5" dirty="0"/>
              <a:t>in N-dimensional</a:t>
            </a:r>
            <a:r>
              <a:rPr spc="55"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spc="-5" dirty="0"/>
              <a:t>a </a:t>
            </a:r>
            <a:r>
              <a:rPr spc="-655" dirty="0"/>
              <a:t> </a:t>
            </a:r>
            <a:r>
              <a:rPr spc="-5" dirty="0"/>
              <a:t>combination</a:t>
            </a:r>
            <a:r>
              <a:rPr spc="15" dirty="0"/>
              <a:t> </a:t>
            </a:r>
            <a:r>
              <a:rPr dirty="0"/>
              <a:t>of </a:t>
            </a:r>
            <a:r>
              <a:rPr spc="-5" dirty="0"/>
              <a:t>N</a:t>
            </a:r>
            <a:r>
              <a:rPr spc="-10" dirty="0"/>
              <a:t> </a:t>
            </a:r>
            <a:r>
              <a:rPr spc="-5" dirty="0"/>
              <a:t>numbers.</a:t>
            </a:r>
          </a:p>
          <a:p>
            <a:pPr marL="241300" indent="-228600">
              <a:lnSpc>
                <a:spcPts val="2735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i="1" spc="-5" dirty="0">
                <a:latin typeface="Arial"/>
                <a:cs typeface="Arial"/>
              </a:rPr>
              <a:t>ith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spc="-5" dirty="0"/>
              <a:t>number</a:t>
            </a:r>
            <a:r>
              <a:rPr spc="5" dirty="0"/>
              <a:t> </a:t>
            </a:r>
            <a:r>
              <a:rPr dirty="0"/>
              <a:t>represents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magnitude</a:t>
            </a:r>
            <a:r>
              <a:rPr spc="2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i="1" spc="-5" dirty="0">
                <a:latin typeface="Arial"/>
                <a:cs typeface="Arial"/>
              </a:rPr>
              <a:t>something</a:t>
            </a:r>
          </a:p>
          <a:p>
            <a:pPr marL="241300">
              <a:lnSpc>
                <a:spcPts val="2735"/>
              </a:lnSpc>
            </a:pPr>
            <a:r>
              <a:rPr spc="-5"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i="1" spc="-5" dirty="0">
                <a:latin typeface="Arial"/>
                <a:cs typeface="Arial"/>
              </a:rPr>
              <a:t>i</a:t>
            </a:r>
            <a:r>
              <a:rPr spc="-5" dirty="0"/>
              <a:t>-direction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  <a:tab pos="1681480" algn="l"/>
              </a:tabLst>
            </a:pPr>
            <a:r>
              <a:rPr spc="-5" dirty="0"/>
              <a:t>Example:	</a:t>
            </a:r>
            <a:r>
              <a:rPr spc="-20" dirty="0"/>
              <a:t>Velocity</a:t>
            </a:r>
            <a:r>
              <a:rPr spc="-5" dirty="0"/>
              <a:t> (miles</a:t>
            </a:r>
            <a:r>
              <a:rPr dirty="0"/>
              <a:t> </a:t>
            </a:r>
            <a:r>
              <a:rPr spc="-5" dirty="0"/>
              <a:t>per</a:t>
            </a:r>
            <a:r>
              <a:rPr spc="-10" dirty="0"/>
              <a:t> </a:t>
            </a:r>
            <a:r>
              <a:rPr spc="-5" dirty="0"/>
              <a:t>hour)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9342" y="3751046"/>
            <a:ext cx="3263900" cy="10147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6550" indent="-29908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36550" algn="l"/>
                <a:tab pos="337185" algn="l"/>
              </a:tabLst>
            </a:pPr>
            <a:r>
              <a:rPr sz="2000" b="1" dirty="0">
                <a:latin typeface="Arial"/>
                <a:cs typeface="Arial"/>
              </a:rPr>
              <a:t>v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1950" spc="7" baseline="-21367" dirty="0">
                <a:latin typeface="Arial"/>
                <a:cs typeface="Arial"/>
              </a:rPr>
              <a:t>x</a:t>
            </a:r>
            <a:r>
              <a:rPr sz="1950" spc="15" baseline="-21367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x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y</a:t>
            </a:r>
            <a:r>
              <a:rPr sz="1950" spc="15" baseline="-21367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y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z</a:t>
            </a:r>
            <a:r>
              <a:rPr sz="1950" spc="15" baseline="-21367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336550" indent="-2990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36550" algn="l"/>
                <a:tab pos="337185" algn="l"/>
              </a:tabLst>
            </a:pPr>
            <a:r>
              <a:rPr sz="2000" b="1" dirty="0">
                <a:latin typeface="Arial"/>
                <a:cs typeface="Arial"/>
              </a:rPr>
              <a:t>v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b="1" i="1" dirty="0">
                <a:latin typeface="Arial"/>
                <a:cs typeface="Arial"/>
              </a:rPr>
              <a:t>x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</a:t>
            </a:r>
            <a:r>
              <a:rPr sz="2000" b="1" i="1" dirty="0">
                <a:latin typeface="Arial"/>
                <a:cs typeface="Arial"/>
              </a:rPr>
              <a:t>y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b="1" i="1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723265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latin typeface="Arial"/>
                <a:cs typeface="Arial"/>
              </a:rPr>
              <a:t>Speed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x-direction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(v</a:t>
            </a:r>
            <a:r>
              <a:rPr sz="1800" spc="-7" baseline="-20833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4199" y="4465701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1116" y="4738497"/>
            <a:ext cx="3721735" cy="647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291465" algn="l"/>
                <a:tab pos="292100" algn="l"/>
                <a:tab pos="2908300" algn="l"/>
              </a:tabLst>
            </a:pPr>
            <a:r>
              <a:rPr sz="1800" spc="-5" dirty="0">
                <a:latin typeface="Arial"/>
                <a:cs typeface="Arial"/>
              </a:rPr>
              <a:t>Speed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y-direction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(v</a:t>
            </a:r>
            <a:r>
              <a:rPr sz="1800" spc="-7" baseline="-20833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):	12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mph</a:t>
            </a:r>
            <a:endParaRPr sz="1800">
              <a:latin typeface="Arial"/>
              <a:cs typeface="Arial"/>
            </a:endParaRPr>
          </a:p>
          <a:p>
            <a:pPr marL="2921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91465" algn="l"/>
                <a:tab pos="292100" algn="l"/>
                <a:tab pos="3035300" algn="l"/>
              </a:tabLst>
            </a:pPr>
            <a:r>
              <a:rPr sz="1800" spc="-5" dirty="0">
                <a:latin typeface="Arial"/>
                <a:cs typeface="Arial"/>
              </a:rPr>
              <a:t>Speed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z-direction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(v</a:t>
            </a:r>
            <a:r>
              <a:rPr sz="1800" spc="-7" baseline="-20833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):	3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2952" y="3259073"/>
            <a:ext cx="2354580" cy="2266950"/>
          </a:xfrm>
          <a:custGeom>
            <a:avLst/>
            <a:gdLst/>
            <a:ahLst/>
            <a:cxnLst/>
            <a:rect l="l" t="t" r="r" b="b"/>
            <a:pathLst>
              <a:path w="2354579" h="2266950">
                <a:moveTo>
                  <a:pt x="2354580" y="2228088"/>
                </a:moveTo>
                <a:lnTo>
                  <a:pt x="2335047" y="2218436"/>
                </a:lnTo>
                <a:lnTo>
                  <a:pt x="2278253" y="2190369"/>
                </a:lnTo>
                <a:lnTo>
                  <a:pt x="2278342" y="2218499"/>
                </a:lnTo>
                <a:lnTo>
                  <a:pt x="128905" y="2227491"/>
                </a:lnTo>
                <a:lnTo>
                  <a:pt x="1987346" y="184950"/>
                </a:lnTo>
                <a:lnTo>
                  <a:pt x="2008251" y="203962"/>
                </a:lnTo>
                <a:lnTo>
                  <a:pt x="2020011" y="162179"/>
                </a:lnTo>
                <a:lnTo>
                  <a:pt x="2031365" y="121920"/>
                </a:lnTo>
                <a:lnTo>
                  <a:pt x="1951863" y="152654"/>
                </a:lnTo>
                <a:lnTo>
                  <a:pt x="1972716" y="171640"/>
                </a:lnTo>
                <a:lnTo>
                  <a:pt x="110998" y="2217636"/>
                </a:lnTo>
                <a:lnTo>
                  <a:pt x="47993" y="75907"/>
                </a:lnTo>
                <a:lnTo>
                  <a:pt x="76200" y="75057"/>
                </a:lnTo>
                <a:lnTo>
                  <a:pt x="69773" y="63119"/>
                </a:lnTo>
                <a:lnTo>
                  <a:pt x="35814" y="0"/>
                </a:lnTo>
                <a:lnTo>
                  <a:pt x="0" y="77343"/>
                </a:lnTo>
                <a:lnTo>
                  <a:pt x="28181" y="76504"/>
                </a:lnTo>
                <a:lnTo>
                  <a:pt x="91948" y="2243836"/>
                </a:lnTo>
                <a:lnTo>
                  <a:pt x="101968" y="2243582"/>
                </a:lnTo>
                <a:lnTo>
                  <a:pt x="105918" y="2247163"/>
                </a:lnTo>
                <a:lnTo>
                  <a:pt x="105918" y="2247392"/>
                </a:lnTo>
                <a:lnTo>
                  <a:pt x="106172" y="2247392"/>
                </a:lnTo>
                <a:lnTo>
                  <a:pt x="108712" y="2249678"/>
                </a:lnTo>
                <a:lnTo>
                  <a:pt x="110807" y="2247379"/>
                </a:lnTo>
                <a:lnTo>
                  <a:pt x="2278405" y="2238311"/>
                </a:lnTo>
                <a:lnTo>
                  <a:pt x="2278507" y="2266569"/>
                </a:lnTo>
                <a:lnTo>
                  <a:pt x="2354580" y="2228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4571" y="5529478"/>
            <a:ext cx="28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x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8152" y="4205681"/>
            <a:ext cx="287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y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1618" y="413080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19532"/>
            <a:ext cx="600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Some</a:t>
            </a:r>
            <a:r>
              <a:rPr sz="3600" spc="-25" dirty="0"/>
              <a:t> </a:t>
            </a:r>
            <a:r>
              <a:rPr sz="3600" spc="-35" dirty="0"/>
              <a:t>Vector </a:t>
            </a:r>
            <a:r>
              <a:rPr sz="3600" spc="20" dirty="0"/>
              <a:t>Properties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55952" y="2541651"/>
            <a:ext cx="18415" cy="219075"/>
          </a:xfrm>
          <a:custGeom>
            <a:avLst/>
            <a:gdLst/>
            <a:ahLst/>
            <a:cxnLst/>
            <a:rect l="l" t="t" r="r" b="b"/>
            <a:pathLst>
              <a:path w="18414" h="219075">
                <a:moveTo>
                  <a:pt x="18034" y="0"/>
                </a:moveTo>
                <a:lnTo>
                  <a:pt x="0" y="0"/>
                </a:lnTo>
                <a:lnTo>
                  <a:pt x="0" y="218821"/>
                </a:lnTo>
                <a:lnTo>
                  <a:pt x="18034" y="218821"/>
                </a:lnTo>
                <a:lnTo>
                  <a:pt x="18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4972" y="2541651"/>
            <a:ext cx="18415" cy="219075"/>
          </a:xfrm>
          <a:custGeom>
            <a:avLst/>
            <a:gdLst/>
            <a:ahLst/>
            <a:cxnLst/>
            <a:rect l="l" t="t" r="r" b="b"/>
            <a:pathLst>
              <a:path w="18415" h="219075">
                <a:moveTo>
                  <a:pt x="18034" y="0"/>
                </a:moveTo>
                <a:lnTo>
                  <a:pt x="0" y="0"/>
                </a:lnTo>
                <a:lnTo>
                  <a:pt x="0" y="218821"/>
                </a:lnTo>
                <a:lnTo>
                  <a:pt x="18034" y="218821"/>
                </a:lnTo>
                <a:lnTo>
                  <a:pt x="18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2601" y="2479548"/>
            <a:ext cx="1771650" cy="299085"/>
          </a:xfrm>
          <a:custGeom>
            <a:avLst/>
            <a:gdLst/>
            <a:ahLst/>
            <a:cxnLst/>
            <a:rect l="l" t="t" r="r" b="b"/>
            <a:pathLst>
              <a:path w="1771650" h="299085">
                <a:moveTo>
                  <a:pt x="183642" y="0"/>
                </a:moveTo>
                <a:lnTo>
                  <a:pt x="150622" y="0"/>
                </a:lnTo>
                <a:lnTo>
                  <a:pt x="79248" y="267462"/>
                </a:lnTo>
                <a:lnTo>
                  <a:pt x="38608" y="176656"/>
                </a:lnTo>
                <a:lnTo>
                  <a:pt x="0" y="194310"/>
                </a:lnTo>
                <a:lnTo>
                  <a:pt x="3683" y="203073"/>
                </a:lnTo>
                <a:lnTo>
                  <a:pt x="23622" y="194310"/>
                </a:lnTo>
                <a:lnTo>
                  <a:pt x="72262" y="298957"/>
                </a:lnTo>
                <a:lnTo>
                  <a:pt x="83693" y="298957"/>
                </a:lnTo>
                <a:lnTo>
                  <a:pt x="160020" y="15621"/>
                </a:lnTo>
                <a:lnTo>
                  <a:pt x="1771396" y="15493"/>
                </a:lnTo>
                <a:lnTo>
                  <a:pt x="1771396" y="253"/>
                </a:lnTo>
                <a:lnTo>
                  <a:pt x="183642" y="253"/>
                </a:lnTo>
                <a:lnTo>
                  <a:pt x="183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6742" y="1155318"/>
            <a:ext cx="5846445" cy="418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indent="-228600">
              <a:lnSpc>
                <a:spcPts val="2545"/>
              </a:lnSpc>
              <a:spcBef>
                <a:spcPts val="95"/>
              </a:spcBef>
              <a:buChar char="•"/>
              <a:tabLst>
                <a:tab pos="291465" algn="l"/>
                <a:tab pos="292100" algn="l"/>
              </a:tabLst>
            </a:pPr>
            <a:r>
              <a:rPr sz="2200" spc="-5" dirty="0">
                <a:latin typeface="Arial"/>
                <a:cs typeface="Arial"/>
              </a:rPr>
              <a:t>Addition and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Subtraction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component-wise:</a:t>
            </a:r>
            <a:endParaRPr sz="2200">
              <a:latin typeface="Arial"/>
              <a:cs typeface="Arial"/>
            </a:endParaRPr>
          </a:p>
          <a:p>
            <a:pPr marL="748665" lvl="1" indent="-228600">
              <a:lnSpc>
                <a:spcPts val="2185"/>
              </a:lnSpc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1900" b="1" spc="-5" dirty="0">
                <a:latin typeface="Arial"/>
                <a:cs typeface="Arial"/>
              </a:rPr>
              <a:t>v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w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(v</a:t>
            </a:r>
            <a:r>
              <a:rPr sz="1875" spc="-7" baseline="-20000" dirty="0"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-w</a:t>
            </a:r>
            <a:r>
              <a:rPr sz="1875" spc="-7" baseline="-20000" dirty="0"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b="1" spc="-5" dirty="0">
                <a:latin typeface="Arial"/>
                <a:cs typeface="Arial"/>
              </a:rPr>
              <a:t>x</a:t>
            </a:r>
            <a:r>
              <a:rPr sz="1900" b="1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(v</a:t>
            </a:r>
            <a:r>
              <a:rPr sz="1875" spc="-7" baseline="-2000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-w</a:t>
            </a:r>
            <a:r>
              <a:rPr sz="1875" spc="-7" baseline="-2000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b="1" spc="-5" dirty="0">
                <a:latin typeface="Arial"/>
                <a:cs typeface="Arial"/>
              </a:rPr>
              <a:t>y</a:t>
            </a:r>
            <a:r>
              <a:rPr sz="1900" b="1" spc="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(v</a:t>
            </a:r>
            <a:r>
              <a:rPr sz="1875" spc="-7" baseline="-20000" dirty="0">
                <a:latin typeface="Arial"/>
                <a:cs typeface="Arial"/>
              </a:rPr>
              <a:t>z</a:t>
            </a:r>
            <a:r>
              <a:rPr sz="1900" spc="-5" dirty="0">
                <a:latin typeface="Arial"/>
                <a:cs typeface="Arial"/>
              </a:rPr>
              <a:t>-w</a:t>
            </a:r>
            <a:r>
              <a:rPr sz="1875" spc="-7" baseline="-20000" dirty="0">
                <a:latin typeface="Arial"/>
                <a:cs typeface="Arial"/>
              </a:rPr>
              <a:t>z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b="1" spc="-5" dirty="0">
                <a:latin typeface="Arial"/>
                <a:cs typeface="Arial"/>
              </a:rPr>
              <a:t>z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92100" indent="-228600">
              <a:lnSpc>
                <a:spcPct val="100000"/>
              </a:lnSpc>
              <a:buChar char="•"/>
              <a:tabLst>
                <a:tab pos="291465" algn="l"/>
                <a:tab pos="292100" algn="l"/>
              </a:tabLst>
            </a:pPr>
            <a:r>
              <a:rPr sz="2200" spc="-25" dirty="0">
                <a:latin typeface="Arial"/>
                <a:cs typeface="Arial"/>
              </a:rPr>
              <a:t>Vector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magnitude </a:t>
            </a:r>
            <a:r>
              <a:rPr sz="2200" spc="-15" dirty="0">
                <a:latin typeface="Arial"/>
                <a:cs typeface="Arial"/>
              </a:rPr>
              <a:t>|</a:t>
            </a:r>
            <a:r>
              <a:rPr sz="2200" b="1" spc="-15" dirty="0">
                <a:latin typeface="Arial"/>
                <a:cs typeface="Arial"/>
              </a:rPr>
              <a:t>v</a:t>
            </a:r>
            <a:r>
              <a:rPr sz="2200" spc="-15" dirty="0">
                <a:latin typeface="Arial"/>
                <a:cs typeface="Arial"/>
              </a:rPr>
              <a:t>|:</a:t>
            </a:r>
            <a:endParaRPr sz="2200">
              <a:latin typeface="Arial"/>
              <a:cs typeface="Arial"/>
            </a:endParaRPr>
          </a:p>
          <a:p>
            <a:pPr marL="824865" lvl="1" indent="-3048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824865" algn="l"/>
                <a:tab pos="825500" algn="l"/>
                <a:tab pos="1113155" algn="l"/>
                <a:tab pos="1540510" algn="l"/>
              </a:tabLst>
            </a:pPr>
            <a:r>
              <a:rPr sz="1900" spc="-5" dirty="0">
                <a:latin typeface="Cambria Math"/>
                <a:cs typeface="Cambria Math"/>
              </a:rPr>
              <a:t>𝒗	=	</a:t>
            </a:r>
            <a:r>
              <a:rPr sz="1900" spc="50" dirty="0">
                <a:latin typeface="Cambria Math"/>
                <a:cs typeface="Cambria Math"/>
              </a:rPr>
              <a:t>𝑣</a:t>
            </a:r>
            <a:r>
              <a:rPr sz="1875" spc="75" baseline="-20000" dirty="0">
                <a:latin typeface="Cambria Math"/>
                <a:cs typeface="Cambria Math"/>
              </a:rPr>
              <a:t>𝑥</a:t>
            </a:r>
            <a:r>
              <a:rPr sz="2025" spc="75" baseline="22633" dirty="0">
                <a:latin typeface="Cambria Math"/>
                <a:cs typeface="Cambria Math"/>
              </a:rPr>
              <a:t>2</a:t>
            </a:r>
            <a:r>
              <a:rPr sz="2025" spc="284" baseline="22633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50" dirty="0">
                <a:latin typeface="Cambria Math"/>
                <a:cs typeface="Cambria Math"/>
              </a:rPr>
              <a:t>𝑣</a:t>
            </a:r>
            <a:r>
              <a:rPr sz="1875" spc="75" baseline="-20000" dirty="0">
                <a:latin typeface="Cambria Math"/>
                <a:cs typeface="Cambria Math"/>
              </a:rPr>
              <a:t>𝑦</a:t>
            </a:r>
            <a:r>
              <a:rPr sz="2025" spc="75" baseline="22633" dirty="0">
                <a:latin typeface="Cambria Math"/>
                <a:cs typeface="Cambria Math"/>
              </a:rPr>
              <a:t>2</a:t>
            </a:r>
            <a:r>
              <a:rPr sz="2025" spc="284" baseline="22633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45" dirty="0">
                <a:latin typeface="Cambria Math"/>
                <a:cs typeface="Cambria Math"/>
              </a:rPr>
              <a:t>𝑣</a:t>
            </a:r>
            <a:r>
              <a:rPr sz="1875" spc="67" baseline="-20000" dirty="0">
                <a:latin typeface="Cambria Math"/>
                <a:cs typeface="Cambria Math"/>
              </a:rPr>
              <a:t>𝑧</a:t>
            </a:r>
            <a:r>
              <a:rPr sz="2025" spc="67" baseline="22633" dirty="0">
                <a:latin typeface="Cambria Math"/>
                <a:cs typeface="Cambria Math"/>
              </a:rPr>
              <a:t>2</a:t>
            </a:r>
            <a:endParaRPr sz="2025" baseline="22633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>
              <a:latin typeface="Cambria Math"/>
              <a:cs typeface="Cambria Math"/>
            </a:endParaRPr>
          </a:p>
          <a:p>
            <a:pPr marL="292100" indent="-228600">
              <a:lnSpc>
                <a:spcPts val="2550"/>
              </a:lnSpc>
              <a:spcBef>
                <a:spcPts val="5"/>
              </a:spcBef>
              <a:buChar char="•"/>
              <a:tabLst>
                <a:tab pos="291465" algn="l"/>
                <a:tab pos="292100" algn="l"/>
                <a:tab pos="2718435" algn="l"/>
              </a:tabLst>
            </a:pPr>
            <a:r>
              <a:rPr sz="2200" spc="-25" dirty="0">
                <a:latin typeface="Arial"/>
                <a:cs typeface="Arial"/>
              </a:rPr>
              <a:t>Vector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product	</a:t>
            </a:r>
            <a:r>
              <a:rPr sz="2200" spc="-5" dirty="0">
                <a:latin typeface="Cambria Math"/>
                <a:cs typeface="Cambria Math"/>
              </a:rPr>
              <a:t>𝒗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75" dirty="0">
                <a:latin typeface="Cambria Math"/>
                <a:cs typeface="Cambria Math"/>
              </a:rPr>
              <a:t>∙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𝒘</a:t>
            </a:r>
            <a:endParaRPr sz="2200">
              <a:latin typeface="Cambria Math"/>
              <a:cs typeface="Cambria Math"/>
            </a:endParaRPr>
          </a:p>
          <a:p>
            <a:pPr marL="748665" lvl="1" indent="-228600">
              <a:lnSpc>
                <a:spcPts val="2190"/>
              </a:lnSpc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1900" spc="-5" dirty="0">
                <a:latin typeface="Cambria Math"/>
                <a:cs typeface="Cambria Math"/>
              </a:rPr>
              <a:t>𝒗</a:t>
            </a:r>
            <a:r>
              <a:rPr sz="1900" spc="-10" dirty="0">
                <a:latin typeface="Cambria Math"/>
                <a:cs typeface="Cambria Math"/>
              </a:rPr>
              <a:t> </a:t>
            </a:r>
            <a:r>
              <a:rPr sz="1900" spc="65" dirty="0">
                <a:latin typeface="Cambria Math"/>
                <a:cs typeface="Cambria Math"/>
              </a:rPr>
              <a:t>∙</a:t>
            </a:r>
            <a:r>
              <a:rPr sz="190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𝒘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b="1" spc="-5" dirty="0">
                <a:latin typeface="Arial"/>
                <a:cs typeface="Arial"/>
              </a:rPr>
              <a:t>=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v</a:t>
            </a:r>
            <a:r>
              <a:rPr sz="1875" baseline="-20000" dirty="0">
                <a:latin typeface="Arial"/>
                <a:cs typeface="Arial"/>
              </a:rPr>
              <a:t>x</a:t>
            </a:r>
            <a:r>
              <a:rPr sz="1900" dirty="0">
                <a:latin typeface="Arial"/>
                <a:cs typeface="Arial"/>
              </a:rPr>
              <a:t>w</a:t>
            </a:r>
            <a:r>
              <a:rPr sz="1875" baseline="-20000" dirty="0">
                <a:latin typeface="Arial"/>
                <a:cs typeface="Arial"/>
              </a:rPr>
              <a:t>x</a:t>
            </a:r>
            <a:r>
              <a:rPr sz="1875" spc="292" baseline="-200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+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v</a:t>
            </a:r>
            <a:r>
              <a:rPr sz="1875" spc="-7" baseline="-2000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w</a:t>
            </a:r>
            <a:r>
              <a:rPr sz="1875" spc="-7" baseline="-20000" dirty="0">
                <a:latin typeface="Arial"/>
                <a:cs typeface="Arial"/>
              </a:rPr>
              <a:t>y</a:t>
            </a:r>
            <a:r>
              <a:rPr sz="1875" spc="307" baseline="-200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+ </a:t>
            </a:r>
            <a:r>
              <a:rPr sz="1900" dirty="0">
                <a:latin typeface="Arial"/>
                <a:cs typeface="Arial"/>
              </a:rPr>
              <a:t>v</a:t>
            </a:r>
            <a:r>
              <a:rPr sz="1875" baseline="-20000" dirty="0">
                <a:latin typeface="Arial"/>
                <a:cs typeface="Arial"/>
              </a:rPr>
              <a:t>z</a:t>
            </a:r>
            <a:r>
              <a:rPr sz="1900" dirty="0">
                <a:latin typeface="Arial"/>
                <a:cs typeface="Arial"/>
              </a:rPr>
              <a:t>w</a:t>
            </a:r>
            <a:r>
              <a:rPr sz="1875" baseline="-20000" dirty="0">
                <a:latin typeface="Arial"/>
                <a:cs typeface="Arial"/>
              </a:rPr>
              <a:t>z</a:t>
            </a:r>
            <a:endParaRPr sz="1875" baseline="-20000">
              <a:latin typeface="Arial"/>
              <a:cs typeface="Arial"/>
            </a:endParaRPr>
          </a:p>
          <a:p>
            <a:pPr marL="292100" indent="-228600">
              <a:lnSpc>
                <a:spcPts val="2550"/>
              </a:lnSpc>
              <a:spcBef>
                <a:spcPts val="1764"/>
              </a:spcBef>
              <a:buChar char="•"/>
              <a:tabLst>
                <a:tab pos="291465" algn="l"/>
                <a:tab pos="292100" algn="l"/>
              </a:tabLst>
            </a:pPr>
            <a:r>
              <a:rPr sz="2200" spc="-25" dirty="0">
                <a:latin typeface="Arial"/>
                <a:cs typeface="Arial"/>
              </a:rPr>
              <a:t>Vector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cross product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 Math"/>
                <a:cs typeface="Cambria Math"/>
              </a:rPr>
              <a:t>𝒗</a:t>
            </a:r>
            <a:r>
              <a:rPr sz="2200" spc="5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 Math"/>
                <a:cs typeface="Cambria Math"/>
              </a:rPr>
              <a:t>×</a:t>
            </a:r>
            <a:r>
              <a:rPr sz="2200" spc="5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 Math"/>
                <a:cs typeface="Cambria Math"/>
              </a:rPr>
              <a:t>𝒘</a:t>
            </a:r>
            <a:endParaRPr sz="2200">
              <a:latin typeface="Cambria Math"/>
              <a:cs typeface="Cambria Math"/>
            </a:endParaRPr>
          </a:p>
          <a:p>
            <a:pPr marL="748665" lvl="1" indent="-228600">
              <a:lnSpc>
                <a:spcPts val="2080"/>
              </a:lnSpc>
              <a:buClr>
                <a:srgbClr val="A9A47B"/>
              </a:buClr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1900" spc="-5" dirty="0">
                <a:solidFill>
                  <a:srgbClr val="2E2B1F"/>
                </a:solidFill>
                <a:latin typeface="Cambria Math"/>
                <a:cs typeface="Cambria Math"/>
              </a:rPr>
              <a:t>if</a:t>
            </a:r>
            <a:r>
              <a:rPr sz="1900" spc="-10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 Math"/>
                <a:cs typeface="Cambria Math"/>
              </a:rPr>
              <a:t>𝒃</a:t>
            </a:r>
            <a:r>
              <a:rPr sz="1900" spc="85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 Math"/>
                <a:cs typeface="Cambria Math"/>
              </a:rPr>
              <a:t>=</a:t>
            </a:r>
            <a:r>
              <a:rPr sz="1900" spc="110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 Math"/>
                <a:cs typeface="Cambria Math"/>
              </a:rPr>
              <a:t>𝒗</a:t>
            </a:r>
            <a:r>
              <a:rPr sz="1900" spc="-10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 Math"/>
                <a:cs typeface="Cambria Math"/>
              </a:rPr>
              <a:t>× 𝒘</a:t>
            </a:r>
            <a:r>
              <a:rPr sz="1900" spc="105" dirty="0">
                <a:solidFill>
                  <a:srgbClr val="2E2B1F"/>
                </a:solidFill>
                <a:latin typeface="Cambria Math"/>
                <a:cs typeface="Cambria Math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Arial"/>
                <a:cs typeface="Arial"/>
              </a:rPr>
              <a:t>then</a:t>
            </a:r>
            <a:r>
              <a:rPr sz="1900" b="1" spc="-5" dirty="0">
                <a:solidFill>
                  <a:srgbClr val="2E2B1F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1205865" lvl="2" indent="-229235">
              <a:lnSpc>
                <a:spcPts val="2180"/>
              </a:lnSpc>
              <a:buClr>
                <a:srgbClr val="A9A47B"/>
              </a:buClr>
              <a:buChar char="•"/>
              <a:tabLst>
                <a:tab pos="1205865" algn="l"/>
                <a:tab pos="1206500" algn="l"/>
              </a:tabLst>
            </a:pP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b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x</a:t>
            </a:r>
            <a:r>
              <a:rPr sz="1950" spc="240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baseline="-21367" dirty="0">
                <a:solidFill>
                  <a:srgbClr val="2E2B1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2E2B1F"/>
                </a:solidFill>
                <a:latin typeface="Arial"/>
                <a:cs typeface="Arial"/>
              </a:rPr>
              <a:t>z</a:t>
            </a:r>
            <a:r>
              <a:rPr sz="1950" spc="300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y</a:t>
            </a:r>
            <a:endParaRPr sz="1950" baseline="-21367">
              <a:latin typeface="Arial"/>
              <a:cs typeface="Arial"/>
            </a:endParaRPr>
          </a:p>
          <a:p>
            <a:pPr marL="1205865" lvl="2" indent="-229235">
              <a:lnSpc>
                <a:spcPts val="2180"/>
              </a:lnSpc>
              <a:buClr>
                <a:srgbClr val="A9A47B"/>
              </a:buClr>
              <a:buChar char="•"/>
              <a:tabLst>
                <a:tab pos="1205865" algn="l"/>
                <a:tab pos="1206500" algn="l"/>
              </a:tabLst>
            </a:pP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b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y</a:t>
            </a:r>
            <a:r>
              <a:rPr sz="1950" spc="240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x</a:t>
            </a:r>
            <a:r>
              <a:rPr sz="1950" spc="247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–</a:t>
            </a:r>
            <a:r>
              <a:rPr sz="2000" spc="-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z</a:t>
            </a:r>
            <a:endParaRPr sz="1950" baseline="-21367">
              <a:latin typeface="Arial"/>
              <a:cs typeface="Arial"/>
            </a:endParaRPr>
          </a:p>
          <a:p>
            <a:pPr marL="1205865" lvl="2" indent="-229235">
              <a:lnSpc>
                <a:spcPts val="2285"/>
              </a:lnSpc>
              <a:buClr>
                <a:srgbClr val="A9A47B"/>
              </a:buClr>
              <a:buChar char="•"/>
              <a:tabLst>
                <a:tab pos="1205865" algn="l"/>
                <a:tab pos="1206500" algn="l"/>
              </a:tabLst>
            </a:pPr>
            <a:r>
              <a:rPr sz="2000" spc="5" dirty="0">
                <a:solidFill>
                  <a:srgbClr val="2E2B1F"/>
                </a:solidFill>
                <a:latin typeface="Arial"/>
                <a:cs typeface="Arial"/>
              </a:rPr>
              <a:t>b</a:t>
            </a:r>
            <a:r>
              <a:rPr sz="1950" spc="7" baseline="-21367" dirty="0">
                <a:solidFill>
                  <a:srgbClr val="2E2B1F"/>
                </a:solidFill>
                <a:latin typeface="Arial"/>
                <a:cs typeface="Arial"/>
              </a:rPr>
              <a:t>z</a:t>
            </a:r>
            <a:r>
              <a:rPr sz="1950" spc="254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baseline="-21367" dirty="0">
                <a:solidFill>
                  <a:srgbClr val="2E2B1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baseline="-21367" dirty="0">
                <a:solidFill>
                  <a:srgbClr val="2E2B1F"/>
                </a:solidFill>
                <a:latin typeface="Arial"/>
                <a:cs typeface="Arial"/>
              </a:rPr>
              <a:t>y</a:t>
            </a:r>
            <a:r>
              <a:rPr sz="1950" spc="277" baseline="-21367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–</a:t>
            </a:r>
            <a:r>
              <a:rPr sz="2000" spc="-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v</a:t>
            </a:r>
            <a:r>
              <a:rPr sz="1950" spc="-7" baseline="-21367" dirty="0">
                <a:solidFill>
                  <a:srgbClr val="2E2B1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w</a:t>
            </a:r>
            <a:r>
              <a:rPr sz="1950" spc="-7" baseline="-21367" dirty="0">
                <a:solidFill>
                  <a:srgbClr val="2E2B1F"/>
                </a:solidFill>
                <a:latin typeface="Arial"/>
                <a:cs typeface="Arial"/>
              </a:rPr>
              <a:t>x</a:t>
            </a:r>
            <a:endParaRPr sz="1950" baseline="-213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31793"/>
            <a:ext cx="7224395" cy="34207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15" dirty="0">
                <a:latin typeface="Arial"/>
                <a:cs typeface="Arial"/>
              </a:rPr>
              <a:t>Let’s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look 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vectors.py</a:t>
            </a:r>
            <a:endParaRPr sz="2400">
              <a:latin typeface="Arial"/>
              <a:cs typeface="Arial"/>
            </a:endParaRPr>
          </a:p>
          <a:p>
            <a:pPr marL="241300" marR="24765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Add a</a:t>
            </a:r>
            <a:r>
              <a:rPr sz="2400" dirty="0">
                <a:latin typeface="Arial"/>
                <a:cs typeface="Arial"/>
              </a:rPr>
              <a:t> method </a:t>
            </a:r>
            <a:r>
              <a:rPr sz="2400" spc="-5" dirty="0">
                <a:latin typeface="Arial"/>
                <a:cs typeface="Arial"/>
              </a:rPr>
              <a:t>named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mag</a:t>
            </a:r>
            <a:r>
              <a:rPr sz="2400" spc="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vector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(other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than</a:t>
            </a:r>
            <a:r>
              <a:rPr sz="2400" dirty="0">
                <a:latin typeface="Arial"/>
                <a:cs typeface="Arial"/>
              </a:rPr>
              <a:t> self).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  <a:tab pos="1122680" algn="l"/>
              </a:tabLst>
            </a:pPr>
            <a:r>
              <a:rPr sz="2400" spc="-5" dirty="0">
                <a:latin typeface="Arial"/>
                <a:cs typeface="Arial"/>
              </a:rPr>
              <a:t>Have	your method return </a:t>
            </a:r>
            <a:r>
              <a:rPr sz="2400" dirty="0">
                <a:latin typeface="Arial"/>
                <a:cs typeface="Arial"/>
              </a:rPr>
              <a:t>the vector’s magnitude (a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scalar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Recall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exponentiation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**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  <a:tab pos="1020444" algn="l"/>
              </a:tabLst>
            </a:pPr>
            <a:r>
              <a:rPr sz="2400" dirty="0">
                <a:latin typeface="Arial"/>
                <a:cs typeface="Arial"/>
              </a:rPr>
              <a:t>A**2	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squared’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A**(0.5)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‘square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7973" y="5527040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9185" y="5527040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4" y="0"/>
                </a:moveTo>
                <a:lnTo>
                  <a:pt x="0" y="0"/>
                </a:lnTo>
                <a:lnTo>
                  <a:pt x="0" y="207772"/>
                </a:lnTo>
                <a:lnTo>
                  <a:pt x="17144" y="207772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4684" y="5467350"/>
            <a:ext cx="1677035" cy="285115"/>
          </a:xfrm>
          <a:custGeom>
            <a:avLst/>
            <a:gdLst/>
            <a:ahLst/>
            <a:cxnLst/>
            <a:rect l="l" t="t" r="r" b="b"/>
            <a:pathLst>
              <a:path w="1677034" h="285114">
                <a:moveTo>
                  <a:pt x="1677035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2875" y="762"/>
                </a:lnTo>
                <a:lnTo>
                  <a:pt x="75183" y="254698"/>
                </a:lnTo>
                <a:lnTo>
                  <a:pt x="36575" y="168528"/>
                </a:lnTo>
                <a:lnTo>
                  <a:pt x="0" y="185267"/>
                </a:lnTo>
                <a:lnTo>
                  <a:pt x="3428" y="193636"/>
                </a:lnTo>
                <a:lnTo>
                  <a:pt x="22225" y="185267"/>
                </a:lnTo>
                <a:lnTo>
                  <a:pt x="68452" y="284606"/>
                </a:lnTo>
                <a:lnTo>
                  <a:pt x="79248" y="284606"/>
                </a:lnTo>
                <a:lnTo>
                  <a:pt x="151891" y="15621"/>
                </a:lnTo>
                <a:lnTo>
                  <a:pt x="174116" y="15621"/>
                </a:lnTo>
                <a:lnTo>
                  <a:pt x="174116" y="15240"/>
                </a:lnTo>
                <a:lnTo>
                  <a:pt x="1677035" y="15240"/>
                </a:lnTo>
                <a:lnTo>
                  <a:pt x="1677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4514" y="5071109"/>
            <a:ext cx="3642360" cy="760730"/>
          </a:xfrm>
          <a:prstGeom prst="rect">
            <a:avLst/>
          </a:prstGeom>
          <a:ln w="19811">
            <a:solidFill>
              <a:srgbClr val="5B9BD4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20675" indent="-229870">
              <a:lnSpc>
                <a:spcPct val="100000"/>
              </a:lnSpc>
              <a:spcBef>
                <a:spcPts val="60"/>
              </a:spcBef>
              <a:buChar char="•"/>
              <a:tabLst>
                <a:tab pos="320675" algn="l"/>
                <a:tab pos="321310" algn="l"/>
              </a:tabLst>
            </a:pPr>
            <a:r>
              <a:rPr sz="2000" spc="-20" dirty="0">
                <a:latin typeface="Arial"/>
                <a:cs typeface="Arial"/>
              </a:rPr>
              <a:t>Vector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magnitude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|:</a:t>
            </a:r>
            <a:endParaRPr sz="2000">
              <a:latin typeface="Arial"/>
              <a:cs typeface="Arial"/>
            </a:endParaRPr>
          </a:p>
          <a:p>
            <a:pPr marL="849630" lvl="1" indent="-3003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848994" algn="l"/>
                <a:tab pos="849630" algn="l"/>
                <a:tab pos="1122045" algn="l"/>
                <a:tab pos="1527175" algn="l"/>
              </a:tabLst>
            </a:pPr>
            <a:r>
              <a:rPr sz="1800" dirty="0">
                <a:latin typeface="Cambria Math"/>
                <a:cs typeface="Cambria Math"/>
              </a:rPr>
              <a:t>𝒗	=	</a:t>
            </a:r>
            <a:r>
              <a:rPr sz="1800" spc="45" dirty="0">
                <a:latin typeface="Cambria Math"/>
                <a:cs typeface="Cambria Math"/>
              </a:rPr>
              <a:t>𝑣</a:t>
            </a:r>
            <a:r>
              <a:rPr sz="1800" spc="67" baseline="-20833" dirty="0">
                <a:latin typeface="Cambria Math"/>
                <a:cs typeface="Cambria Math"/>
              </a:rPr>
              <a:t>𝑥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r>
              <a:rPr sz="1950" spc="21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𝑣</a:t>
            </a:r>
            <a:r>
              <a:rPr sz="1800" spc="67" baseline="-20833" dirty="0">
                <a:latin typeface="Cambria Math"/>
                <a:cs typeface="Cambria Math"/>
              </a:rPr>
              <a:t>𝑦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r>
              <a:rPr sz="1950" spc="217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𝑣</a:t>
            </a:r>
            <a:r>
              <a:rPr sz="1800" spc="67" baseline="-20833" dirty="0">
                <a:latin typeface="Cambria Math"/>
                <a:cs typeface="Cambria Math"/>
              </a:rPr>
              <a:t>𝑧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114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14829"/>
            <a:ext cx="7555865" cy="3203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1277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Add a </a:t>
            </a:r>
            <a:r>
              <a:rPr sz="2400" dirty="0">
                <a:latin typeface="Arial"/>
                <a:cs typeface="Arial"/>
              </a:rPr>
              <a:t>method </a:t>
            </a:r>
            <a:r>
              <a:rPr sz="2400" spc="-5" dirty="0">
                <a:latin typeface="Arial"/>
                <a:cs typeface="Arial"/>
              </a:rPr>
              <a:t>named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plus </a:t>
            </a:r>
            <a:r>
              <a:rPr sz="2400" dirty="0">
                <a:latin typeface="Arial"/>
                <a:cs typeface="Arial"/>
              </a:rPr>
              <a:t>to the vector </a:t>
            </a: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additional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other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Assume</a:t>
            </a:r>
            <a:r>
              <a:rPr sz="2400" dirty="0">
                <a:latin typeface="Arial"/>
                <a:cs typeface="Arial"/>
              </a:rPr>
              <a:t> that</a:t>
            </a:r>
            <a:r>
              <a:rPr sz="2400" spc="-5" dirty="0">
                <a:latin typeface="Arial"/>
                <a:cs typeface="Arial"/>
              </a:rPr>
              <a:t> other </a:t>
            </a:r>
            <a:r>
              <a:rPr sz="2400" spc="-1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an object of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“vector”</a:t>
            </a:r>
            <a:endParaRPr sz="2400">
              <a:latin typeface="Arial"/>
              <a:cs typeface="Arial"/>
            </a:endParaRPr>
          </a:p>
          <a:p>
            <a:pPr marL="241300" marR="5626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5" dirty="0">
                <a:latin typeface="Arial"/>
                <a:cs typeface="Arial"/>
              </a:rPr>
              <a:t> should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new</a:t>
            </a:r>
            <a:r>
              <a:rPr sz="2400" dirty="0">
                <a:latin typeface="Arial"/>
                <a:cs typeface="Arial"/>
              </a:rPr>
              <a:t> vector</a:t>
            </a:r>
            <a:r>
              <a:rPr sz="2400" spc="-5" dirty="0">
                <a:latin typeface="Arial"/>
                <a:cs typeface="Arial"/>
              </a:rPr>
              <a:t> which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taking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vector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sum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self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Arial"/>
                <a:cs typeface="Arial"/>
              </a:rPr>
              <a:t>other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Once </a:t>
            </a:r>
            <a:r>
              <a:rPr sz="2400" spc="-5" dirty="0">
                <a:latin typeface="Arial"/>
                <a:cs typeface="Arial"/>
              </a:rPr>
              <a:t>you’ve done </a:t>
            </a:r>
            <a:r>
              <a:rPr sz="2400" dirty="0">
                <a:latin typeface="Arial"/>
                <a:cs typeface="Arial"/>
              </a:rPr>
              <a:t>that, create </a:t>
            </a:r>
            <a:r>
              <a:rPr sz="2400" spc="-5" dirty="0">
                <a:latin typeface="Arial"/>
                <a:cs typeface="Arial"/>
              </a:rPr>
              <a:t>another method named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Arial"/>
                <a:cs typeface="Arial"/>
              </a:rPr>
              <a:t>minus</a:t>
            </a:r>
            <a:r>
              <a:rPr sz="2400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returns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Arial"/>
                <a:cs typeface="Arial"/>
              </a:rPr>
              <a:t>difference</a:t>
            </a:r>
            <a:r>
              <a:rPr sz="24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self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Outline</vt:lpstr>
      <vt:lpstr>Classes &amp; Objects in Python</vt:lpstr>
      <vt:lpstr>Instantiation</vt:lpstr>
      <vt:lpstr>Using Methods</vt:lpstr>
      <vt:lpstr>Object Example: Vectors</vt:lpstr>
      <vt:lpstr>Some Vector Properties</vt:lpstr>
      <vt:lpstr>Exercise 1</vt:lpstr>
      <vt:lpstr>Exercise 2</vt:lpstr>
      <vt:lpstr>Exercise 3</vt:lpstr>
      <vt:lpstr>Operator Overloading</vt:lpstr>
      <vt:lpstr>Operator Overloading</vt:lpstr>
      <vt:lpstr>Exercise 4</vt:lpstr>
      <vt:lpstr>Modules</vt:lpstr>
      <vt:lpstr>Defining Modules</vt:lpstr>
      <vt:lpstr>Importing Modules</vt:lpstr>
      <vt:lpstr>Selective importing</vt:lpstr>
      <vt:lpstr>Intrinsic Python Modules</vt:lpstr>
      <vt:lpstr>Argument Lists</vt:lpstr>
      <vt:lpstr>Where do modules live?</vt:lpstr>
      <vt:lpstr>PYTHONPATH</vt:lpstr>
      <vt:lpstr>RC Jupyterhub</vt:lpstr>
      <vt:lpstr>JupyterLab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Series Session 1: Hello World!</dc:title>
  <dc:creator>Windows User</dc:creator>
  <cp:revision>17</cp:revision>
  <dcterms:created xsi:type="dcterms:W3CDTF">2021-10-13T17:32:23Z</dcterms:created>
  <dcterms:modified xsi:type="dcterms:W3CDTF">2021-11-03T21:19:51Z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2021-10-13T00:00:00Z</vt:filetime>
  </property>
</Properties>
</file>