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3AF6-AB7D-1530-4702-3DF6ACEAF21D}" v="24" dt="2021-11-10T22:18:47.814"/>
    <p1510:client id="{6E9600F1-7E7D-DA1A-F5B7-CD5691B62192}" v="101" dt="2021-11-10T19:39:53.157"/>
    <p1510:client id="{EF84E2FF-FD10-58B3-8802-B01D4F157FC0}" v="17" dt="2021-11-10T19:29:45.6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144" y="6231489"/>
            <a:ext cx="2231136" cy="3827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245352"/>
            <a:ext cx="2310384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7706" y="308228"/>
            <a:ext cx="7228586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290663"/>
            <a:ext cx="7656195" cy="245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659" y="129616"/>
            <a:ext cx="7926621" cy="3440173"/>
          </a:xfrm>
          <a:prstGeom prst="rect">
            <a:avLst/>
          </a:prstGeom>
        </p:spPr>
        <p:txBody>
          <a:bodyPr vert="horz" wrap="square" lIns="0" tIns="118745" rIns="0" bIns="0" rtlCol="0" anchor="t">
            <a:spAutoFit/>
          </a:bodyPr>
          <a:lstStyle/>
          <a:p>
            <a:pPr marL="12700" marR="5080" indent="-1905" algn="ctr">
              <a:lnSpc>
                <a:spcPct val="87100"/>
              </a:lnSpc>
              <a:spcBef>
                <a:spcPts val="935"/>
              </a:spcBef>
            </a:pPr>
            <a:r>
              <a:rPr sz="5400" spc="-5" dirty="0">
                <a:latin typeface="Arial Black"/>
                <a:cs typeface="Arial Black"/>
              </a:rPr>
              <a:t>Python</a:t>
            </a:r>
            <a:r>
              <a:rPr lang="en-US" sz="5400" spc="-5" dirty="0">
                <a:latin typeface="Arial Black"/>
                <a:cs typeface="Arial Black"/>
              </a:rPr>
              <a:t> </a:t>
            </a:r>
            <a:r>
              <a:rPr sz="5400" dirty="0">
                <a:latin typeface="Arial Black"/>
                <a:cs typeface="Arial Black"/>
              </a:rPr>
              <a:t>Workshop</a:t>
            </a:r>
            <a:endParaRPr lang="en-US" sz="5700" dirty="0">
              <a:latin typeface="Arial Black"/>
              <a:cs typeface="Arial"/>
            </a:endParaRPr>
          </a:p>
          <a:p>
            <a:pPr marL="12700" marR="5080" indent="-1905" algn="ctr">
              <a:lnSpc>
                <a:spcPct val="87100"/>
              </a:lnSpc>
              <a:spcBef>
                <a:spcPts val="935"/>
              </a:spcBef>
            </a:pPr>
            <a:r>
              <a:rPr sz="5400" spc="-5" dirty="0">
                <a:latin typeface="Arial Black"/>
                <a:cs typeface="Arial Black"/>
              </a:rPr>
              <a:t>Series</a:t>
            </a:r>
            <a:r>
              <a:rPr lang="en-US" sz="5400" spc="-5" dirty="0">
                <a:latin typeface="Arial Black"/>
                <a:cs typeface="Arial Black"/>
              </a:rPr>
              <a:t> </a:t>
            </a:r>
            <a:r>
              <a:rPr sz="5400" spc="-5" dirty="0">
                <a:latin typeface="Arial Black"/>
                <a:cs typeface="Arial Black"/>
              </a:rPr>
              <a:t>Session</a:t>
            </a:r>
            <a:r>
              <a:rPr lang="en-US" sz="5400" spc="-5" dirty="0">
                <a:latin typeface="Arial Black"/>
                <a:cs typeface="Arial Black"/>
              </a:rPr>
              <a:t> </a:t>
            </a:r>
            <a:r>
              <a:rPr sz="5400" spc="-5" dirty="0">
                <a:latin typeface="Arial Black"/>
                <a:cs typeface="Arial Black"/>
              </a:rPr>
              <a:t>5:</a:t>
            </a:r>
            <a:endParaRPr lang="en-US" sz="5700" dirty="0">
              <a:latin typeface="Arial Black"/>
              <a:cs typeface="Arial"/>
            </a:endParaRPr>
          </a:p>
          <a:p>
            <a:pPr marL="12700" marR="5080" indent="-1905" algn="ctr">
              <a:lnSpc>
                <a:spcPct val="87100"/>
              </a:lnSpc>
              <a:spcBef>
                <a:spcPts val="935"/>
              </a:spcBef>
            </a:pPr>
            <a:r>
              <a:rPr lang="en-US" sz="5700" i="1" spc="-190" dirty="0">
                <a:latin typeface="Arial Black"/>
                <a:cs typeface="Arial Black"/>
              </a:rPr>
              <a:t>Managing </a:t>
            </a:r>
            <a:r>
              <a:rPr lang="en-US" sz="5700" i="1" spc="-204" dirty="0">
                <a:latin typeface="Arial Black"/>
                <a:cs typeface="Arial Black"/>
              </a:rPr>
              <a:t>your </a:t>
            </a:r>
            <a:endParaRPr lang="en-US" sz="5700" dirty="0">
              <a:latin typeface="Arial Black"/>
              <a:cs typeface="Arial"/>
            </a:endParaRPr>
          </a:p>
          <a:p>
            <a:pPr marL="12700" marR="5080" indent="-1905" algn="ctr">
              <a:lnSpc>
                <a:spcPct val="87100"/>
              </a:lnSpc>
              <a:spcBef>
                <a:spcPts val="935"/>
              </a:spcBef>
            </a:pPr>
            <a:r>
              <a:rPr lang="en-US" sz="5700" i="1" spc="-195" dirty="0">
                <a:latin typeface="Arial Black"/>
                <a:cs typeface="Arial Black"/>
              </a:rPr>
              <a:t>Python Environment</a:t>
            </a:r>
            <a:endParaRPr lang="en-US" sz="5700">
              <a:latin typeface="Arial Black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327" y="5441696"/>
            <a:ext cx="7772400" cy="3308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</a:tabLst>
            </a:pPr>
            <a:r>
              <a:rPr sz="2000" dirty="0">
                <a:latin typeface="Arial"/>
                <a:cs typeface="Arial"/>
              </a:rPr>
              <a:t>Slides:	https://github.com/ResearchComputing/Python_</a:t>
            </a:r>
            <a:r>
              <a:rPr lang="en-US" sz="2000" dirty="0">
                <a:latin typeface="Arial"/>
                <a:cs typeface="Arial"/>
              </a:rPr>
              <a:t>Fall_2021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95148-674B-4F14-883F-18133BD48BA4}"/>
              </a:ext>
            </a:extLst>
          </p:cNvPr>
          <p:cNvSpPr txBox="1"/>
          <p:nvPr/>
        </p:nvSpPr>
        <p:spPr>
          <a:xfrm>
            <a:off x="3056028" y="38579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Mea Trahan</a:t>
            </a:r>
          </a:p>
          <a:p>
            <a:pPr algn="ctr"/>
            <a:r>
              <a:rPr lang="en-US" dirty="0">
                <a:cs typeface="Calibri"/>
              </a:rPr>
              <a:t>Research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7599"/>
            <a:ext cx="7108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PYTHONPATH</a:t>
            </a:r>
            <a:r>
              <a:rPr spc="-12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234637"/>
            <a:ext cx="7685405" cy="42608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Activate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Jupyter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notebook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Change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session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directory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241300" indent="-228600">
              <a:lnSpc>
                <a:spcPts val="2345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latin typeface="Arial"/>
                <a:cs typeface="Arial"/>
              </a:rPr>
              <a:t>Two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directories: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ts val="1935"/>
              </a:lnSpc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modules1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–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contains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mod1.py</a:t>
            </a:r>
            <a:endParaRPr sz="1700">
              <a:latin typeface="Arial"/>
              <a:cs typeface="Arial"/>
            </a:endParaRPr>
          </a:p>
          <a:p>
            <a:pPr marL="697865" lvl="1" indent="-228600">
              <a:lnSpc>
                <a:spcPts val="1989"/>
              </a:lnSpc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modules1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–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contains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mod1.py and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mod2.py</a:t>
            </a:r>
            <a:endParaRPr sz="1700">
              <a:latin typeface="Arial"/>
              <a:cs typeface="Arial"/>
            </a:endParaRPr>
          </a:p>
          <a:p>
            <a:pPr marL="240665" marR="5080" indent="-240665">
              <a:lnSpc>
                <a:spcPct val="1115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Copy/paste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6FC0"/>
                </a:solidFill>
                <a:latin typeface="Arial"/>
                <a:cs typeface="Arial"/>
              </a:rPr>
              <a:t>export</a:t>
            </a:r>
            <a:r>
              <a:rPr sz="2000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commands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test_path.py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(Omit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hastag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  <a:tab pos="918210" algn="l"/>
              </a:tabLst>
            </a:pPr>
            <a:r>
              <a:rPr sz="2000" dirty="0">
                <a:latin typeface="Arial"/>
                <a:cs typeface="Arial"/>
              </a:rPr>
              <a:t>Run:	python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test_path.py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Rerun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copy/pasting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export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302132"/>
            <a:ext cx="7974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Introspection</a:t>
            </a:r>
            <a:r>
              <a:rPr spc="-7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10" dirty="0"/>
              <a:t>sys.path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472" y="1234821"/>
            <a:ext cx="7151370" cy="59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45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Can</a:t>
            </a:r>
            <a:r>
              <a:rPr sz="2200" dirty="0">
                <a:latin typeface="Arial"/>
                <a:cs typeface="Arial"/>
              </a:rPr>
              <a:t> access </a:t>
            </a:r>
            <a:r>
              <a:rPr sz="2200" spc="-5" dirty="0">
                <a:latin typeface="Arial"/>
                <a:cs typeface="Arial"/>
              </a:rPr>
              <a:t>list of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module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directories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within program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via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245"/>
              </a:lnSpc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path</a:t>
            </a:r>
            <a:r>
              <a:rPr sz="22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list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FC0"/>
                </a:solidFill>
                <a:latin typeface="Arial"/>
                <a:cs typeface="Arial"/>
              </a:rPr>
              <a:t>sys </a:t>
            </a:r>
            <a:r>
              <a:rPr sz="2200" spc="-5" dirty="0">
                <a:latin typeface="Arial"/>
                <a:cs typeface="Arial"/>
              </a:rPr>
              <a:t>module)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72" y="2554986"/>
            <a:ext cx="7466330" cy="282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49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Path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list: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34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Can be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manipulated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other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list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49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populated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ts val="2050"/>
              </a:lnSpc>
              <a:spcBef>
                <a:spcPts val="110"/>
              </a:spcBef>
            </a:pPr>
            <a:r>
              <a:rPr sz="1800" dirty="0">
                <a:latin typeface="Arial"/>
                <a:cs typeface="Arial"/>
              </a:rPr>
              <a:t>[ </a:t>
            </a:r>
            <a:r>
              <a:rPr sz="1800" spc="-5" dirty="0">
                <a:latin typeface="Arial"/>
                <a:cs typeface="Arial"/>
              </a:rPr>
              <a:t>script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directory,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PYTHONPATH,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installation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dependent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defaults]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ts val="253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path[0] is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null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string “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 when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running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interactively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50">
              <a:latin typeface="Arial"/>
              <a:cs typeface="Arial"/>
            </a:endParaRPr>
          </a:p>
          <a:p>
            <a:pPr marL="241300" indent="-228600">
              <a:lnSpc>
                <a:spcPts val="2775"/>
              </a:lnSpc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Windows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185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don’t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usually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229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When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manipulate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PYTHONPATH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85259" y="1795284"/>
            <a:ext cx="1819910" cy="856615"/>
            <a:chOff x="3985259" y="1795284"/>
            <a:chExt cx="1819910" cy="8566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7036" y="1831823"/>
              <a:ext cx="1738962" cy="7300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5259" y="1795284"/>
              <a:ext cx="1819656" cy="8564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58411" y="1844039"/>
            <a:ext cx="1645920" cy="646430"/>
          </a:xfrm>
          <a:prstGeom prst="rect">
            <a:avLst/>
          </a:prstGeom>
          <a:solidFill>
            <a:srgbClr val="FFFFFF"/>
          </a:solidFill>
          <a:ln w="9144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0287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import </a:t>
            </a:r>
            <a:r>
              <a:rPr sz="1800" spc="-10" dirty="0">
                <a:latin typeface="Arial"/>
                <a:cs typeface="Arial"/>
              </a:rPr>
              <a:t>sys </a:t>
            </a:r>
            <a:r>
              <a:rPr sz="1800" spc="-5" dirty="0">
                <a:latin typeface="Arial"/>
                <a:cs typeface="Arial"/>
              </a:rPr>
              <a:t> pr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s.p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216150" marR="5080" indent="-1358265">
              <a:lnSpc>
                <a:spcPts val="3890"/>
              </a:lnSpc>
              <a:spcBef>
                <a:spcPts val="590"/>
              </a:spcBef>
            </a:pPr>
            <a:r>
              <a:rPr sz="3600" spc="-10" dirty="0"/>
              <a:t>Package</a:t>
            </a:r>
            <a:r>
              <a:rPr sz="3600" spc="-75" dirty="0"/>
              <a:t> </a:t>
            </a:r>
            <a:r>
              <a:rPr sz="3600" dirty="0"/>
              <a:t>Management </a:t>
            </a:r>
            <a:r>
              <a:rPr sz="3600" spc="-1185" dirty="0"/>
              <a:t> </a:t>
            </a:r>
            <a:r>
              <a:rPr sz="3600" dirty="0"/>
              <a:t>with</a:t>
            </a:r>
            <a:r>
              <a:rPr sz="3600" spc="-10" dirty="0"/>
              <a:t> </a:t>
            </a:r>
            <a:r>
              <a:rPr sz="3600" dirty="0"/>
              <a:t>Conda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675" y="1490598"/>
            <a:ext cx="8304530" cy="418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General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just 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Anaconda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(full-blown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distro)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Manages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within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Conda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775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Packages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downloaded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channels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295"/>
              </a:lnSpc>
              <a:buFont typeface="Arial"/>
              <a:buChar char="•"/>
              <a:tabLst>
                <a:tab pos="697865" algn="l"/>
                <a:tab pos="698500" algn="l"/>
                <a:tab pos="1256030" algn="l"/>
              </a:tabLst>
            </a:pPr>
            <a:r>
              <a:rPr sz="2000" i="1" spc="-35" dirty="0">
                <a:latin typeface="Arial"/>
                <a:cs typeface="Arial"/>
              </a:rPr>
              <a:t>Try</a:t>
            </a:r>
            <a:r>
              <a:rPr sz="2000" spc="-35" dirty="0">
                <a:latin typeface="Arial"/>
                <a:cs typeface="Arial"/>
              </a:rPr>
              <a:t>:	</a:t>
            </a:r>
            <a:r>
              <a:rPr sz="2000" dirty="0">
                <a:latin typeface="Arial"/>
                <a:cs typeface="Arial"/>
              </a:rPr>
              <a:t>conda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--get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channels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Intel)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Manages</a:t>
            </a:r>
            <a:r>
              <a:rPr sz="2400" dirty="0">
                <a:latin typeface="Arial"/>
                <a:cs typeface="Arial"/>
              </a:rPr>
              <a:t> &amp; tracks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non-python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dependencies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LAPack)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sz="2400" spc="-40" dirty="0">
                <a:latin typeface="Arial"/>
                <a:cs typeface="Arial"/>
              </a:rPr>
              <a:t>Very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useful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multiple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python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indent="-228600">
              <a:lnSpc>
                <a:spcPts val="2775"/>
              </a:lnSpc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Advice/Opinions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prefer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Conda):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Arial"/>
                <a:cs typeface="Arial"/>
              </a:rPr>
              <a:t>In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my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experience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</a:t>
            </a:r>
            <a:r>
              <a:rPr sz="2000" spc="-5" dirty="0">
                <a:latin typeface="Arial"/>
                <a:cs typeface="Arial"/>
              </a:rPr>
              <a:t> more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intuitive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PIP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2180"/>
              </a:lnSpc>
              <a:buFont typeface="Arial"/>
              <a:buChar char="•"/>
              <a:tabLst>
                <a:tab pos="697865" algn="l"/>
                <a:tab pos="698500" algn="l"/>
                <a:tab pos="2840355" algn="l"/>
              </a:tabLst>
            </a:pPr>
            <a:r>
              <a:rPr sz="2000" i="1" dirty="0">
                <a:latin typeface="Arial"/>
                <a:cs typeface="Arial"/>
              </a:rPr>
              <a:t>In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my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experience</a:t>
            </a:r>
            <a:r>
              <a:rPr sz="2000" dirty="0">
                <a:latin typeface="Arial"/>
                <a:cs typeface="Arial"/>
              </a:rPr>
              <a:t>:	great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complicated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package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installs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229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Recommend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python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installation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183007"/>
            <a:ext cx="406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Conda</a:t>
            </a:r>
            <a:r>
              <a:rPr spc="-85" dirty="0"/>
              <a:t> </a:t>
            </a:r>
            <a:r>
              <a:rPr spc="-5" dirty="0"/>
              <a:t>Install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673" y="1056259"/>
            <a:ext cx="7745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Arial"/>
                <a:cs typeface="Arial"/>
              </a:rPr>
              <a:t>Let’s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twisted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network-programming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First,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existence: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6535" y="1958327"/>
            <a:ext cx="3331845" cy="742315"/>
            <a:chOff x="3526535" y="1958327"/>
            <a:chExt cx="3331845" cy="742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495" y="2004061"/>
              <a:ext cx="3180596" cy="565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6535" y="1958327"/>
              <a:ext cx="3331464" cy="742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646170" y="2030729"/>
            <a:ext cx="307721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conda search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twisted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26535" y="3332975"/>
            <a:ext cx="3197860" cy="742315"/>
            <a:chOff x="3526535" y="3332975"/>
            <a:chExt cx="3197860" cy="7423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9472" y="3380233"/>
              <a:ext cx="3045006" cy="5654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6535" y="3332975"/>
              <a:ext cx="3197352" cy="742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46170" y="3406902"/>
            <a:ext cx="294132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conda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twisted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673" y="2814065"/>
            <a:ext cx="569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found,</a:t>
            </a:r>
            <a:r>
              <a:rPr sz="2400" spc="-5" dirty="0">
                <a:latin typeface="Arial"/>
                <a:cs typeface="Arial"/>
              </a:rPr>
              <a:t> we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986" y="4077665"/>
            <a:ext cx="64877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Conda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resolve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dependencies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us.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latin typeface="Arial"/>
                <a:cs typeface="Arial"/>
              </a:rPr>
              <a:t>We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installed: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8680" y="5241035"/>
            <a:ext cx="1755775" cy="742315"/>
            <a:chOff x="868680" y="5241035"/>
            <a:chExt cx="1755775" cy="7423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635" y="5286731"/>
              <a:ext cx="1589549" cy="5654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680" y="5241035"/>
              <a:ext cx="1755648" cy="742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88313" y="5313426"/>
            <a:ext cx="1485900" cy="462280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conda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96539" y="5241035"/>
            <a:ext cx="5733415" cy="742315"/>
            <a:chOff x="2796539" y="5241035"/>
            <a:chExt cx="5733415" cy="74231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9499" y="5286731"/>
              <a:ext cx="5611377" cy="5654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6539" y="5241035"/>
              <a:ext cx="5733288" cy="7422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916173" y="5313426"/>
            <a:ext cx="550799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ls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$PYDIR/lib/python3.6/site-packages/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183007"/>
            <a:ext cx="4871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Conda</a:t>
            </a:r>
            <a:r>
              <a:rPr spc="-80" dirty="0"/>
              <a:t> </a:t>
            </a:r>
            <a:r>
              <a:rPr dirty="0"/>
              <a:t>Uninstall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289430"/>
            <a:ext cx="7664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First,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restart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verify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 can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import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twisted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Arial"/>
                <a:cs typeface="Arial"/>
              </a:rPr>
              <a:t>Let’s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remove 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(reinstall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want).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968" y="3118484"/>
            <a:ext cx="74644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  <a:tab pos="1925320" algn="l"/>
              </a:tabLst>
            </a:pP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careful.	Conda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prevent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broken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depend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one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removed,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they</a:t>
            </a:r>
            <a:r>
              <a:rPr sz="2400" dirty="0">
                <a:latin typeface="Arial"/>
                <a:cs typeface="Arial"/>
              </a:rPr>
              <a:t> may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downgraded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removed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well.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38363" y="2459869"/>
            <a:ext cx="3537585" cy="742315"/>
            <a:chOff x="4715255" y="2496299"/>
            <a:chExt cx="3537585" cy="7423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6687" y="2542033"/>
              <a:ext cx="3389392" cy="5654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255" y="2496299"/>
              <a:ext cx="3537204" cy="742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56473" y="2532271"/>
            <a:ext cx="3286125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conda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uninstall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twisted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41880" marR="5080" indent="-2115820">
              <a:lnSpc>
                <a:spcPts val="4750"/>
              </a:lnSpc>
              <a:spcBef>
                <a:spcPts val="700"/>
              </a:spcBef>
            </a:pPr>
            <a:r>
              <a:rPr spc="-10" dirty="0"/>
              <a:t>Package</a:t>
            </a:r>
            <a:r>
              <a:rPr spc="-65" dirty="0"/>
              <a:t> </a:t>
            </a:r>
            <a:r>
              <a:rPr spc="5" dirty="0"/>
              <a:t>Management </a:t>
            </a:r>
            <a:r>
              <a:rPr spc="-145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spc="-5" dirty="0"/>
              <a:t>PIP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022" y="1724383"/>
            <a:ext cx="8460105" cy="39046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  <a:tab pos="3568065" algn="l"/>
              </a:tabLst>
            </a:pPr>
            <a:r>
              <a:rPr sz="26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ip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u="sng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talls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	(Rec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rsive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ron</a:t>
            </a:r>
            <a:r>
              <a:rPr sz="2600" spc="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m)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Installs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packages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within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any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environment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work alongside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Conda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Packages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provided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Python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Package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Index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(PyPI)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Does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manage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non-Python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dependencies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like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Conda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  <a:tab pos="1508760" algn="l"/>
              </a:tabLst>
            </a:pPr>
            <a:r>
              <a:rPr sz="2600" dirty="0">
                <a:latin typeface="Arial"/>
                <a:cs typeface="Arial"/>
              </a:rPr>
              <a:t>Advice:	Use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when: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working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Python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installation you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administer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working with</a:t>
            </a:r>
            <a:r>
              <a:rPr sz="2200" dirty="0">
                <a:latin typeface="Arial"/>
                <a:cs typeface="Arial"/>
              </a:rPr>
              <a:t> non-conda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Python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installations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installing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simple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packages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without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complex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dependency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trees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224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</a:t>
            </a:r>
            <a:r>
              <a:rPr spc="-5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5" dirty="0"/>
              <a:t>PIP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pc="-10" dirty="0"/>
              <a:t>Works</a:t>
            </a:r>
            <a:r>
              <a:rPr spc="-5" dirty="0"/>
              <a:t> similarly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20" dirty="0"/>
              <a:t> </a:t>
            </a:r>
            <a:r>
              <a:rPr dirty="0"/>
              <a:t>conda</a:t>
            </a:r>
            <a:r>
              <a:rPr spc="-5" dirty="0"/>
              <a:t> </a:t>
            </a:r>
            <a:r>
              <a:rPr dirty="0"/>
              <a:t>(can </a:t>
            </a:r>
            <a:r>
              <a:rPr spc="-5" dirty="0"/>
              <a:t>run</a:t>
            </a:r>
            <a:r>
              <a:rPr spc="15" dirty="0"/>
              <a:t> </a:t>
            </a:r>
            <a:r>
              <a:rPr spc="-5" dirty="0"/>
              <a:t>pip</a:t>
            </a:r>
            <a:r>
              <a:rPr spc="5" dirty="0"/>
              <a:t> </a:t>
            </a:r>
            <a:r>
              <a:rPr dirty="0"/>
              <a:t>search).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pc="-15" dirty="0"/>
              <a:t>Let’s</a:t>
            </a:r>
            <a:r>
              <a:rPr spc="-10" dirty="0"/>
              <a:t> </a:t>
            </a:r>
            <a:r>
              <a:rPr spc="-5" dirty="0"/>
              <a:t>try installing </a:t>
            </a:r>
            <a:r>
              <a:rPr dirty="0"/>
              <a:t>h5py</a:t>
            </a:r>
            <a:r>
              <a:rPr spc="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week…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pc="-5" dirty="0"/>
              <a:t>Activate</a:t>
            </a:r>
            <a:r>
              <a:rPr spc="-15" dirty="0"/>
              <a:t> </a:t>
            </a:r>
            <a:r>
              <a:rPr spc="-5" dirty="0"/>
              <a:t>your</a:t>
            </a:r>
            <a:r>
              <a:rPr spc="-15" dirty="0"/>
              <a:t> </a:t>
            </a:r>
            <a:r>
              <a:rPr dirty="0"/>
              <a:t>environment</a:t>
            </a: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  <a:tab pos="2456815" algn="l"/>
                <a:tab pos="2595245" algn="l"/>
              </a:tabLst>
            </a:pPr>
            <a:r>
              <a:rPr spc="-5" dirty="0"/>
              <a:t>Recommend	you</a:t>
            </a:r>
            <a:r>
              <a:rPr spc="-25" dirty="0"/>
              <a:t> </a:t>
            </a:r>
            <a:r>
              <a:rPr dirty="0"/>
              <a:t>specify</a:t>
            </a:r>
            <a:r>
              <a:rPr spc="-20" dirty="0"/>
              <a:t> </a:t>
            </a:r>
            <a:r>
              <a:rPr dirty="0"/>
              <a:t>non-system</a:t>
            </a:r>
            <a:r>
              <a:rPr spc="-20" dirty="0"/>
              <a:t> </a:t>
            </a:r>
            <a:r>
              <a:rPr dirty="0"/>
              <a:t>directory </a:t>
            </a:r>
            <a:r>
              <a:rPr spc="-765" dirty="0"/>
              <a:t> </a:t>
            </a:r>
            <a:r>
              <a:rPr spc="-5" dirty="0"/>
              <a:t>via</a:t>
            </a:r>
            <a:r>
              <a:rPr spc="30" dirty="0"/>
              <a:t> </a:t>
            </a:r>
            <a:r>
              <a:rPr spc="-5" dirty="0"/>
              <a:t>--user</a:t>
            </a:r>
            <a:r>
              <a:rPr spc="25" dirty="0"/>
              <a:t> </a:t>
            </a:r>
            <a:r>
              <a:rPr spc="-5" dirty="0"/>
              <a:t>flag		</a:t>
            </a:r>
            <a:r>
              <a:rPr dirty="0"/>
              <a:t>(installs</a:t>
            </a:r>
            <a:r>
              <a:rPr spc="-10" dirty="0"/>
              <a:t> </a:t>
            </a:r>
            <a:r>
              <a:rPr spc="-5" dirty="0"/>
              <a:t>to</a:t>
            </a:r>
            <a:r>
              <a:rPr dirty="0"/>
              <a:t> ~/.local)</a:t>
            </a:r>
            <a:r>
              <a:rPr spc="-5" dirty="0"/>
              <a:t> 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4826889"/>
            <a:ext cx="617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Now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go </a:t>
            </a:r>
            <a:r>
              <a:rPr sz="2800" dirty="0">
                <a:latin typeface="Arial"/>
                <a:cs typeface="Arial"/>
              </a:rPr>
              <a:t>ahead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uninstall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h5py </a:t>
            </a:r>
            <a:r>
              <a:rPr sz="2800" spc="-5" dirty="0">
                <a:latin typeface="Arial"/>
                <a:cs typeface="Arial"/>
              </a:rPr>
              <a:t>via: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04972" y="3942575"/>
            <a:ext cx="3368040" cy="742315"/>
            <a:chOff x="3204972" y="3942575"/>
            <a:chExt cx="3368040" cy="7423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407" y="3988309"/>
              <a:ext cx="3217172" cy="5654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4972" y="3942575"/>
              <a:ext cx="3368039" cy="742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23082" y="4014978"/>
            <a:ext cx="311404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pip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h5py </a:t>
            </a:r>
            <a:r>
              <a:rPr sz="2400" dirty="0">
                <a:latin typeface="Arial"/>
                <a:cs typeface="Arial"/>
              </a:rPr>
              <a:t>--user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04972" y="5407152"/>
            <a:ext cx="2825750" cy="742315"/>
            <a:chOff x="3204972" y="5407152"/>
            <a:chExt cx="2825750" cy="742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381" y="5454371"/>
              <a:ext cx="2670109" cy="565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4972" y="5407152"/>
              <a:ext cx="2825496" cy="742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323082" y="5481065"/>
            <a:ext cx="256667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pip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uninstall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224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</a:t>
            </a:r>
            <a:r>
              <a:rPr spc="-5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spc="-5" dirty="0"/>
              <a:t>PIP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86611"/>
            <a:ext cx="7810500" cy="12617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Char char="•"/>
              <a:tabLst>
                <a:tab pos="241300" algn="l"/>
                <a:tab pos="3346450" algn="l"/>
              </a:tabLst>
            </a:pPr>
            <a:r>
              <a:rPr sz="2800" spc="-5" dirty="0">
                <a:latin typeface="Arial"/>
                <a:cs typeface="Arial"/>
              </a:rPr>
              <a:t>Can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 conflicts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0" dirty="0">
                <a:latin typeface="Arial"/>
                <a:cs typeface="Arial"/>
              </a:rPr>
              <a:t>we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have multiple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Python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installs </a:t>
            </a:r>
            <a:r>
              <a:rPr sz="2800" spc="-5" dirty="0">
                <a:latin typeface="Arial"/>
                <a:cs typeface="Arial"/>
              </a:rPr>
              <a:t>all</a:t>
            </a:r>
            <a:r>
              <a:rPr sz="2800" dirty="0">
                <a:latin typeface="Arial"/>
                <a:cs typeface="Arial"/>
              </a:rPr>
              <a:t> sharing	</a:t>
            </a:r>
            <a:r>
              <a:rPr sz="2800" spc="-5" dirty="0">
                <a:latin typeface="Arial"/>
                <a:cs typeface="Arial"/>
              </a:rPr>
              <a:t>~/.local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Specify custom</a:t>
            </a:r>
            <a:r>
              <a:rPr sz="2800" dirty="0">
                <a:latin typeface="Arial"/>
                <a:cs typeface="Arial"/>
              </a:rPr>
              <a:t> directory </a:t>
            </a:r>
            <a:r>
              <a:rPr sz="2800" spc="-5" dirty="0">
                <a:latin typeface="Arial"/>
                <a:cs typeface="Arial"/>
              </a:rPr>
              <a:t>via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--prefix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flag: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701922"/>
            <a:ext cx="7945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More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robust,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but</a:t>
            </a:r>
            <a:r>
              <a:rPr sz="2800" dirty="0">
                <a:latin typeface="Arial"/>
                <a:cs typeface="Arial"/>
              </a:rPr>
              <a:t> requires </a:t>
            </a:r>
            <a:r>
              <a:rPr sz="2800" spc="-5" dirty="0">
                <a:latin typeface="Arial"/>
                <a:cs typeface="Arial"/>
              </a:rPr>
              <a:t>setting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PYTHONPATH: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5107304"/>
            <a:ext cx="666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  <a:tab pos="2674620" algn="l"/>
              </a:tabLst>
            </a:pPr>
            <a:r>
              <a:rPr sz="2800" spc="-5" dirty="0">
                <a:latin typeface="Arial"/>
                <a:cs typeface="Arial"/>
              </a:rPr>
              <a:t>Cumbersome.	Why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just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Conda?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61844" y="3012935"/>
            <a:ext cx="5687695" cy="742315"/>
            <a:chOff x="2561844" y="3012935"/>
            <a:chExt cx="5687695" cy="7423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3274" y="3058669"/>
              <a:ext cx="5562619" cy="565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1844" y="3012935"/>
              <a:ext cx="5687567" cy="742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79954" y="3085338"/>
            <a:ext cx="5459095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pip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h5py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--prefix=~/my_modules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6572" y="4550664"/>
            <a:ext cx="7922259" cy="635635"/>
            <a:chOff x="766572" y="4550664"/>
            <a:chExt cx="7922259" cy="6356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50" y="4590000"/>
              <a:ext cx="7859278" cy="4957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572" y="4550664"/>
              <a:ext cx="7909559" cy="63550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5725" y="4607814"/>
            <a:ext cx="7755890" cy="4013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9"/>
              </a:spcBef>
            </a:pPr>
            <a:r>
              <a:rPr sz="2000" dirty="0">
                <a:latin typeface="Arial"/>
                <a:cs typeface="Arial"/>
              </a:rPr>
              <a:t>export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PYTHONPATH=~/my_modules/lib/python3.6/site-packages/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39622"/>
            <a:ext cx="3877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PIP</a:t>
            </a:r>
            <a:r>
              <a:rPr spc="-70" dirty="0"/>
              <a:t> </a:t>
            </a:r>
            <a:r>
              <a:rPr dirty="0"/>
              <a:t>uninstall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29842"/>
            <a:ext cx="5756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Go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ahead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uninstall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h5py </a:t>
            </a:r>
            <a:r>
              <a:rPr sz="2800" spc="-5" dirty="0">
                <a:latin typeface="Arial"/>
                <a:cs typeface="Arial"/>
              </a:rPr>
              <a:t>again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2155" y="2339327"/>
            <a:ext cx="2825750" cy="742315"/>
            <a:chOff x="2772155" y="2339327"/>
            <a:chExt cx="2825750" cy="742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564" y="2386585"/>
              <a:ext cx="2670109" cy="565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2155" y="2339327"/>
              <a:ext cx="2825496" cy="742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90266" y="2413254"/>
            <a:ext cx="256667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pip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uninstall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h5py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492" y="3169742"/>
            <a:ext cx="7599680" cy="234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65930" algn="l"/>
              </a:tabLst>
            </a:pPr>
            <a:r>
              <a:rPr sz="4400" dirty="0">
                <a:latin typeface="Arial Black"/>
                <a:cs typeface="Arial Black"/>
              </a:rPr>
              <a:t>Final</a:t>
            </a:r>
            <a:r>
              <a:rPr sz="4400" spc="-15" dirty="0">
                <a:latin typeface="Arial Black"/>
                <a:cs typeface="Arial Black"/>
              </a:rPr>
              <a:t> </a:t>
            </a:r>
            <a:r>
              <a:rPr sz="4400" dirty="0">
                <a:latin typeface="Arial Black"/>
                <a:cs typeface="Arial Black"/>
              </a:rPr>
              <a:t>Note</a:t>
            </a:r>
            <a:r>
              <a:rPr sz="4400" spc="-20" dirty="0">
                <a:latin typeface="Arial Black"/>
                <a:cs typeface="Arial Black"/>
              </a:rPr>
              <a:t> </a:t>
            </a:r>
            <a:r>
              <a:rPr sz="4400" dirty="0">
                <a:latin typeface="Arial Black"/>
                <a:cs typeface="Arial Black"/>
              </a:rPr>
              <a:t>on	</a:t>
            </a:r>
            <a:r>
              <a:rPr sz="4400" spc="-5" dirty="0">
                <a:latin typeface="Arial Black"/>
                <a:cs typeface="Arial Black"/>
              </a:rPr>
              <a:t>PIP</a:t>
            </a:r>
            <a:endParaRPr sz="4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20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Always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--user 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--prefix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Char char="•"/>
              <a:tabLst>
                <a:tab pos="241300" algn="l"/>
              </a:tabLst>
            </a:pPr>
            <a:r>
              <a:rPr sz="2400" spc="-15" dirty="0">
                <a:latin typeface="Arial"/>
                <a:cs typeface="Arial"/>
              </a:rPr>
              <a:t>Avoid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running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pip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root (sudo</a:t>
            </a:r>
            <a:r>
              <a:rPr sz="2400" spc="-5" dirty="0">
                <a:latin typeface="Arial"/>
                <a:cs typeface="Arial"/>
              </a:rPr>
              <a:t> pip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install)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Best 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modify your system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python’s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site-packages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90395" marR="5080" indent="-1878330">
              <a:lnSpc>
                <a:spcPts val="4750"/>
              </a:lnSpc>
              <a:spcBef>
                <a:spcPts val="700"/>
              </a:spcBef>
            </a:pPr>
            <a:r>
              <a:rPr dirty="0"/>
              <a:t>Multiple</a:t>
            </a:r>
            <a:r>
              <a:rPr spc="-60" dirty="0"/>
              <a:t> </a:t>
            </a:r>
            <a:r>
              <a:rPr spc="-5" dirty="0"/>
              <a:t>Python</a:t>
            </a:r>
            <a:r>
              <a:rPr spc="-25" dirty="0"/>
              <a:t> </a:t>
            </a:r>
            <a:r>
              <a:rPr spc="-5" dirty="0"/>
              <a:t>Installs </a:t>
            </a:r>
            <a:r>
              <a:rPr spc="-145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4383"/>
            <a:ext cx="6889750" cy="99186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Activate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your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python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environment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(if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needed)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Start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install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h5py,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BUT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CONFIRM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657759"/>
            <a:ext cx="7658100" cy="19602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Many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packages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downgraded.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  <a:tab pos="3604895" algn="l"/>
              </a:tabLst>
            </a:pPr>
            <a:r>
              <a:rPr sz="2600" dirty="0">
                <a:latin typeface="Arial"/>
                <a:cs typeface="Arial"/>
              </a:rPr>
              <a:t>Is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what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we want?	Not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sure?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1300" algn="l"/>
              </a:tabLst>
            </a:pPr>
            <a:r>
              <a:rPr sz="2600" spc="-15" dirty="0">
                <a:latin typeface="Arial"/>
                <a:cs typeface="Arial"/>
              </a:rPr>
              <a:t>Let’s</a:t>
            </a:r>
            <a:r>
              <a:rPr sz="2600" dirty="0">
                <a:latin typeface="Arial"/>
                <a:cs typeface="Arial"/>
              </a:rPr>
              <a:t> set </a:t>
            </a:r>
            <a:r>
              <a:rPr sz="2600" spc="-5" dirty="0">
                <a:latin typeface="Arial"/>
                <a:cs typeface="Arial"/>
              </a:rPr>
              <a:t>up</a:t>
            </a:r>
            <a:r>
              <a:rPr sz="2600" dirty="0">
                <a:latin typeface="Arial"/>
                <a:cs typeface="Arial"/>
              </a:rPr>
              <a:t> 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separate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Python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installation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h5py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Enter</a:t>
            </a:r>
            <a:r>
              <a:rPr sz="2600" spc="-5" dirty="0">
                <a:latin typeface="Arial"/>
                <a:cs typeface="Arial"/>
              </a:rPr>
              <a:t> ‘n’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dirty="0">
                <a:latin typeface="Arial"/>
                <a:cs typeface="Arial"/>
              </a:rPr>
              <a:t> cancel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h5py</a:t>
            </a:r>
            <a:r>
              <a:rPr sz="2600" spc="-5" dirty="0">
                <a:latin typeface="Arial"/>
                <a:cs typeface="Arial"/>
              </a:rPr>
              <a:t> install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2551" y="3035795"/>
            <a:ext cx="2909570" cy="742315"/>
            <a:chOff x="2892551" y="3035795"/>
            <a:chExt cx="2909570" cy="7423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5495" y="3081529"/>
              <a:ext cx="2755432" cy="5654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2551" y="3035795"/>
              <a:ext cx="2909316" cy="742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12185" y="3108198"/>
            <a:ext cx="265176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conda install h5py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3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7038975" cy="245364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spc="-50" dirty="0">
                <a:latin typeface="Arial"/>
                <a:cs typeface="Arial"/>
              </a:rPr>
              <a:t>PYTHONPATH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custom</a:t>
            </a:r>
            <a:r>
              <a:rPr sz="2800" spc="-5" dirty="0">
                <a:latin typeface="Arial"/>
                <a:cs typeface="Arial"/>
              </a:rPr>
              <a:t> modules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Package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management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Conda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Package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management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Pip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Managing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multiple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Python </a:t>
            </a:r>
            <a:r>
              <a:rPr sz="2800" dirty="0">
                <a:latin typeface="Arial"/>
                <a:cs typeface="Arial"/>
              </a:rPr>
              <a:t>installations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Conda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90395" marR="5080" indent="-1878330">
              <a:lnSpc>
                <a:spcPts val="4750"/>
              </a:lnSpc>
              <a:spcBef>
                <a:spcPts val="700"/>
              </a:spcBef>
            </a:pPr>
            <a:r>
              <a:rPr dirty="0"/>
              <a:t>Multiple</a:t>
            </a:r>
            <a:r>
              <a:rPr spc="-60" dirty="0"/>
              <a:t> </a:t>
            </a:r>
            <a:r>
              <a:rPr spc="-5" dirty="0"/>
              <a:t>Python</a:t>
            </a:r>
            <a:r>
              <a:rPr spc="-25" dirty="0"/>
              <a:t> </a:t>
            </a:r>
            <a:r>
              <a:rPr spc="-5" dirty="0"/>
              <a:t>Installs </a:t>
            </a:r>
            <a:r>
              <a:rPr spc="-145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5993765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Open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fresh</a:t>
            </a:r>
            <a:r>
              <a:rPr sz="2800" spc="-5" dirty="0">
                <a:latin typeface="Arial"/>
                <a:cs typeface="Arial"/>
              </a:rPr>
              <a:t> terminal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Create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6F2F9F"/>
                </a:solidFill>
                <a:latin typeface="Arial"/>
                <a:cs typeface="Arial"/>
              </a:rPr>
              <a:t>new </a:t>
            </a:r>
            <a:r>
              <a:rPr sz="2800" dirty="0">
                <a:latin typeface="Arial"/>
                <a:cs typeface="Arial"/>
              </a:rPr>
              <a:t>python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 environment: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850970"/>
            <a:ext cx="611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view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environments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874133"/>
            <a:ext cx="3994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Delete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via: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4651" y="3034271"/>
            <a:ext cx="7173595" cy="742315"/>
            <a:chOff x="644651" y="3034271"/>
            <a:chExt cx="7173595" cy="7423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082" y="3080005"/>
              <a:ext cx="7060711" cy="565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651" y="3034271"/>
              <a:ext cx="7173468" cy="742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2762" y="3106673"/>
            <a:ext cx="6957059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conda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h5py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intelpython3_core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python=3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11140" y="4341863"/>
            <a:ext cx="2554605" cy="742315"/>
            <a:chOff x="5311140" y="4341863"/>
            <a:chExt cx="2554605" cy="7423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2574" y="4389121"/>
              <a:ext cx="2394215" cy="5654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1140" y="4341863"/>
              <a:ext cx="2554223" cy="7422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29250" y="4415790"/>
            <a:ext cx="229108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conda-env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--list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13432" y="5420867"/>
            <a:ext cx="5520055" cy="742315"/>
            <a:chOff x="2313432" y="5420867"/>
            <a:chExt cx="5520055" cy="7423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66" y="5466563"/>
              <a:ext cx="5391922" cy="5654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3432" y="5420867"/>
              <a:ext cx="5519928" cy="742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431542" y="5493258"/>
            <a:ext cx="528828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conda</a:t>
            </a:r>
            <a:r>
              <a:rPr sz="2400" dirty="0">
                <a:latin typeface="Arial"/>
                <a:cs typeface="Arial"/>
              </a:rPr>
              <a:t> remove</a:t>
            </a:r>
            <a:r>
              <a:rPr sz="2400" spc="-5" dirty="0">
                <a:latin typeface="Arial"/>
                <a:cs typeface="Arial"/>
              </a:rPr>
              <a:t> –name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env_name</a:t>
            </a:r>
            <a:r>
              <a:rPr sz="2400" i="1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--all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90395" marR="5080" indent="-1878330">
              <a:lnSpc>
                <a:spcPts val="4750"/>
              </a:lnSpc>
              <a:spcBef>
                <a:spcPts val="700"/>
              </a:spcBef>
            </a:pPr>
            <a:r>
              <a:rPr dirty="0"/>
              <a:t>Multiple</a:t>
            </a:r>
            <a:r>
              <a:rPr spc="-60" dirty="0"/>
              <a:t> </a:t>
            </a:r>
            <a:r>
              <a:rPr spc="-5" dirty="0"/>
              <a:t>Python</a:t>
            </a:r>
            <a:r>
              <a:rPr spc="-25" dirty="0"/>
              <a:t> </a:t>
            </a:r>
            <a:r>
              <a:rPr spc="-5" dirty="0"/>
              <a:t>Installs </a:t>
            </a:r>
            <a:r>
              <a:rPr spc="-145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407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Now we can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install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h5py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764749"/>
            <a:ext cx="653415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Downgrades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longer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worry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Original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install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(idp)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remains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unchanged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0768" y="2554211"/>
            <a:ext cx="3263265" cy="1108075"/>
            <a:chOff x="810768" y="2554211"/>
            <a:chExt cx="3263265" cy="1108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186" y="2608930"/>
              <a:ext cx="3165391" cy="9252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68" y="2554211"/>
              <a:ext cx="3262883" cy="11079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8877" y="2626614"/>
            <a:ext cx="3061970" cy="8305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670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activate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h5py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062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Before</a:t>
            </a:r>
            <a:r>
              <a:rPr spc="-55" dirty="0"/>
              <a:t> </a:t>
            </a:r>
            <a:r>
              <a:rPr spc="-25" dirty="0"/>
              <a:t>we</a:t>
            </a:r>
            <a:r>
              <a:rPr spc="-50" dirty="0"/>
              <a:t> </a:t>
            </a:r>
            <a:r>
              <a:rPr spc="20" dirty="0"/>
              <a:t>Begin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7751445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Jupyter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notebooks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today!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Open a </a:t>
            </a:r>
            <a:r>
              <a:rPr sz="2800" dirty="0">
                <a:latin typeface="Arial"/>
                <a:cs typeface="Arial"/>
              </a:rPr>
              <a:t>shell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(do</a:t>
            </a:r>
            <a:r>
              <a:rPr sz="2800" spc="-5" dirty="0">
                <a:latin typeface="Arial"/>
                <a:cs typeface="Arial"/>
              </a:rPr>
              <a:t> not</a:t>
            </a:r>
            <a:r>
              <a:rPr sz="2800" dirty="0">
                <a:latin typeface="Arial"/>
                <a:cs typeface="Arial"/>
              </a:rPr>
              <a:t> activate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environment)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7274559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pc="-15" dirty="0"/>
              <a:t>Recall:</a:t>
            </a:r>
          </a:p>
          <a:p>
            <a:pPr marL="12700">
              <a:lnSpc>
                <a:spcPts val="5015"/>
              </a:lnSpc>
            </a:pPr>
            <a:r>
              <a:rPr spc="45" dirty="0"/>
              <a:t>Where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modules</a:t>
            </a:r>
            <a:r>
              <a:rPr spc="-35" dirty="0"/>
              <a:t> </a:t>
            </a:r>
            <a:r>
              <a:rPr spc="-25" dirty="0"/>
              <a:t>live?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093" y="1849166"/>
            <a:ext cx="8035290" cy="13938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deep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within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5" dirty="0">
                <a:latin typeface="Arial"/>
                <a:cs typeface="Arial"/>
              </a:rPr>
              <a:t> directory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Best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custom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  <a:tab pos="3573145" algn="l"/>
              </a:tabLst>
            </a:pPr>
            <a:r>
              <a:rPr sz="2400" spc="-15" dirty="0">
                <a:latin typeface="Arial"/>
                <a:cs typeface="Arial"/>
              </a:rPr>
              <a:t>Let’s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quick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look.	(Bash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commands follow)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659" y="3512832"/>
            <a:ext cx="1705610" cy="582295"/>
            <a:chOff x="708659" y="3512832"/>
            <a:chExt cx="1705610" cy="5822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887" y="3535676"/>
              <a:ext cx="1633761" cy="4739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59" y="3512832"/>
              <a:ext cx="1705355" cy="5821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2573" y="3562350"/>
            <a:ext cx="1530350" cy="370840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python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28672" y="4125480"/>
            <a:ext cx="5951220" cy="582295"/>
            <a:chOff x="2328672" y="4125480"/>
            <a:chExt cx="5951220" cy="5822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5911" y="4148324"/>
              <a:ext cx="5903985" cy="4739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8672" y="4125480"/>
              <a:ext cx="5815583" cy="5821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02585" y="4174997"/>
            <a:ext cx="5800725" cy="37084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/custom/software/miniconda3/envs/idp</a:t>
            </a:r>
            <a:r>
              <a:rPr sz="1800" b="1" spc="-5" dirty="0">
                <a:latin typeface="Arial"/>
                <a:cs typeface="Arial"/>
              </a:rPr>
              <a:t>/bin/python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8659" y="4733556"/>
            <a:ext cx="6253480" cy="582295"/>
            <a:chOff x="708659" y="4733556"/>
            <a:chExt cx="6253480" cy="5822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899" y="4765447"/>
              <a:ext cx="6205736" cy="4634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59" y="4733556"/>
              <a:ext cx="6111240" cy="58215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82573" y="4783073"/>
            <a:ext cx="6102350" cy="36893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Arial"/>
                <a:cs typeface="Arial"/>
              </a:rPr>
              <a:t>export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PYDIR=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/custom/software/miniconda3/envs/idp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8659" y="5407152"/>
            <a:ext cx="4323715" cy="582295"/>
            <a:chOff x="708659" y="5407152"/>
            <a:chExt cx="4323715" cy="58229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897" y="5440566"/>
              <a:ext cx="4276356" cy="4634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59" y="5407152"/>
              <a:ext cx="4319016" cy="58215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82573" y="5458205"/>
            <a:ext cx="4173220" cy="36893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$PYDIR/lib/python3.6/site-packages/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74392" y="3710927"/>
            <a:ext cx="1309370" cy="460375"/>
            <a:chOff x="2374392" y="3710927"/>
            <a:chExt cx="1309370" cy="46037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4392" y="3710927"/>
              <a:ext cx="1309116" cy="4602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00300" y="3737102"/>
              <a:ext cx="1130300" cy="301625"/>
            </a:xfrm>
            <a:custGeom>
              <a:avLst/>
              <a:gdLst/>
              <a:ahLst/>
              <a:cxnLst/>
              <a:rect l="l" t="t" r="r" b="b"/>
              <a:pathLst>
                <a:path w="1130300" h="301625">
                  <a:moveTo>
                    <a:pt x="1053858" y="273761"/>
                  </a:moveTo>
                  <a:lnTo>
                    <a:pt x="1047241" y="301117"/>
                  </a:lnTo>
                  <a:lnTo>
                    <a:pt x="1130300" y="281940"/>
                  </a:lnTo>
                  <a:lnTo>
                    <a:pt x="1124116" y="276733"/>
                  </a:lnTo>
                  <a:lnTo>
                    <a:pt x="1066164" y="276733"/>
                  </a:lnTo>
                  <a:lnTo>
                    <a:pt x="1053858" y="273761"/>
                  </a:lnTo>
                  <a:close/>
                </a:path>
                <a:path w="1130300" h="301625">
                  <a:moveTo>
                    <a:pt x="1058528" y="254450"/>
                  </a:moveTo>
                  <a:lnTo>
                    <a:pt x="1053858" y="273761"/>
                  </a:lnTo>
                  <a:lnTo>
                    <a:pt x="1066164" y="276733"/>
                  </a:lnTo>
                  <a:lnTo>
                    <a:pt x="1070864" y="257429"/>
                  </a:lnTo>
                  <a:lnTo>
                    <a:pt x="1058528" y="254450"/>
                  </a:lnTo>
                  <a:close/>
                </a:path>
                <a:path w="1130300" h="301625">
                  <a:moveTo>
                    <a:pt x="1065149" y="227075"/>
                  </a:moveTo>
                  <a:lnTo>
                    <a:pt x="1058528" y="254450"/>
                  </a:lnTo>
                  <a:lnTo>
                    <a:pt x="1070864" y="257429"/>
                  </a:lnTo>
                  <a:lnTo>
                    <a:pt x="1066164" y="276733"/>
                  </a:lnTo>
                  <a:lnTo>
                    <a:pt x="1124116" y="276733"/>
                  </a:lnTo>
                  <a:lnTo>
                    <a:pt x="1065149" y="227075"/>
                  </a:lnTo>
                  <a:close/>
                </a:path>
                <a:path w="1130300" h="301625">
                  <a:moveTo>
                    <a:pt x="4572" y="0"/>
                  </a:moveTo>
                  <a:lnTo>
                    <a:pt x="0" y="19304"/>
                  </a:lnTo>
                  <a:lnTo>
                    <a:pt x="1053858" y="273761"/>
                  </a:lnTo>
                  <a:lnTo>
                    <a:pt x="1058528" y="25445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049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The</a:t>
            </a:r>
            <a:r>
              <a:rPr spc="-40" dirty="0"/>
              <a:t> </a:t>
            </a:r>
            <a:r>
              <a:rPr spc="-25" dirty="0"/>
              <a:t>“Path”</a:t>
            </a:r>
            <a:r>
              <a:rPr spc="-55" dirty="0"/>
              <a:t> </a:t>
            </a:r>
            <a:r>
              <a:rPr dirty="0"/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095490" cy="24631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493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Linux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macOS</a:t>
            </a:r>
            <a:r>
              <a:rPr sz="2800" dirty="0">
                <a:latin typeface="Arial"/>
                <a:cs typeface="Arial"/>
              </a:rPr>
              <a:t> use special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environment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 manage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-20" dirty="0">
                <a:latin typeface="Arial"/>
                <a:cs typeface="Arial"/>
              </a:rPr>
              <a:t> behavior.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Arial"/>
                <a:cs typeface="Arial"/>
              </a:rPr>
              <a:t>Path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subset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34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Colon-separated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directories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590"/>
              </a:lnSpc>
              <a:spcBef>
                <a:spcPts val="53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Searched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right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until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SOMETHING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found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(error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 found)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487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08655" algn="l"/>
              </a:tabLst>
            </a:pPr>
            <a:r>
              <a:rPr spc="-5" dirty="0"/>
              <a:t>Example:	</a:t>
            </a:r>
            <a:r>
              <a:rPr spc="-170" dirty="0"/>
              <a:t>PATH</a:t>
            </a:r>
            <a:r>
              <a:rPr spc="-100" dirty="0"/>
              <a:t> </a:t>
            </a:r>
            <a:r>
              <a:rPr spc="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838" y="1723120"/>
            <a:ext cx="8228330" cy="37763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PATH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tells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where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search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executables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terminal,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try: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echo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$PATH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325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90" dirty="0">
                <a:latin typeface="Arial"/>
                <a:cs typeface="Arial"/>
              </a:rPr>
              <a:t>You</a:t>
            </a:r>
            <a:r>
              <a:rPr sz="2800" dirty="0">
                <a:latin typeface="Arial"/>
                <a:cs typeface="Arial"/>
              </a:rPr>
              <a:t> should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see </a:t>
            </a:r>
            <a:r>
              <a:rPr sz="2800" spc="-5" dirty="0">
                <a:latin typeface="Arial"/>
                <a:cs typeface="Arial"/>
              </a:rPr>
              <a:t>something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similar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2845"/>
              </a:lnSpc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/usr/bin:/bin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3325"/>
              </a:lnSpc>
              <a:spcBef>
                <a:spcPts val="32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When we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invoke a </a:t>
            </a:r>
            <a:r>
              <a:rPr sz="2800" dirty="0">
                <a:latin typeface="Arial"/>
                <a:cs typeface="Arial"/>
              </a:rPr>
              <a:t>program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name,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OS checks</a:t>
            </a:r>
            <a:endParaRPr sz="2800">
              <a:latin typeface="Arial"/>
              <a:cs typeface="Arial"/>
            </a:endParaRPr>
          </a:p>
          <a:p>
            <a:pPr marL="926465" indent="-457834">
              <a:lnSpc>
                <a:spcPts val="281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/usr/bin</a:t>
            </a:r>
            <a:endParaRPr sz="2400">
              <a:latin typeface="Arial"/>
              <a:cs typeface="Arial"/>
            </a:endParaRPr>
          </a:p>
          <a:p>
            <a:pPr marL="926465" indent="-457834">
              <a:lnSpc>
                <a:spcPts val="2845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/bin</a:t>
            </a:r>
            <a:endParaRPr sz="2400">
              <a:latin typeface="Arial"/>
              <a:cs typeface="Arial"/>
            </a:endParaRPr>
          </a:p>
          <a:p>
            <a:pPr marL="241300" marR="930910" indent="-228600">
              <a:lnSpc>
                <a:spcPct val="80000"/>
              </a:lnSpc>
              <a:spcBef>
                <a:spcPts val="98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If program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</a:t>
            </a:r>
            <a:r>
              <a:rPr sz="2800" dirty="0">
                <a:latin typeface="Arial"/>
                <a:cs typeface="Arial"/>
              </a:rPr>
              <a:t> found</a:t>
            </a:r>
            <a:r>
              <a:rPr sz="2800" spc="-5" dirty="0">
                <a:latin typeface="Arial"/>
                <a:cs typeface="Arial"/>
              </a:rPr>
              <a:t> within </a:t>
            </a:r>
            <a:r>
              <a:rPr sz="2800" spc="-110" dirty="0">
                <a:latin typeface="Arial"/>
                <a:cs typeface="Arial"/>
              </a:rPr>
              <a:t>PATH</a:t>
            </a:r>
            <a:r>
              <a:rPr sz="2800" dirty="0">
                <a:latin typeface="Arial"/>
                <a:cs typeface="Arial"/>
              </a:rPr>
              <a:t> directories,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get an </a:t>
            </a:r>
            <a:r>
              <a:rPr sz="2800" dirty="0">
                <a:latin typeface="Arial"/>
                <a:cs typeface="Arial"/>
              </a:rPr>
              <a:t>error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645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Quick</a:t>
            </a:r>
            <a:r>
              <a:rPr spc="-90" dirty="0"/>
              <a:t> </a:t>
            </a:r>
            <a:r>
              <a:rPr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5374005" cy="24625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Open a </a:t>
            </a:r>
            <a:r>
              <a:rPr sz="2800" spc="-10" dirty="0">
                <a:latin typeface="Arial"/>
                <a:cs typeface="Arial"/>
              </a:rPr>
              <a:t>FRESH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terminal </a:t>
            </a:r>
            <a:r>
              <a:rPr sz="2800" spc="-5" dirty="0">
                <a:latin typeface="Arial"/>
                <a:cs typeface="Arial"/>
              </a:rPr>
              <a:t>window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PATH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a </a:t>
            </a:r>
            <a:r>
              <a:rPr sz="2800" dirty="0">
                <a:latin typeface="Arial"/>
                <a:cs typeface="Arial"/>
              </a:rPr>
              <a:t>null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value: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8500" algn="l"/>
                <a:tab pos="1830705" algn="l"/>
              </a:tabLst>
            </a:pPr>
            <a:r>
              <a:rPr sz="2400" spc="-5" dirty="0">
                <a:latin typeface="Arial"/>
                <a:cs typeface="Arial"/>
              </a:rPr>
              <a:t>TYPE:	export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PATH=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800" spc="-45" dirty="0">
                <a:latin typeface="Arial"/>
                <a:cs typeface="Arial"/>
              </a:rPr>
              <a:t>Try</a:t>
            </a:r>
            <a:r>
              <a:rPr sz="2800" spc="-5" dirty="0">
                <a:latin typeface="Arial"/>
                <a:cs typeface="Arial"/>
              </a:rPr>
              <a:t> running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‘ls’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command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Close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window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‘exit’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645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Quick</a:t>
            </a:r>
            <a:r>
              <a:rPr spc="-90" dirty="0"/>
              <a:t> </a:t>
            </a:r>
            <a:r>
              <a:rPr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93875"/>
            <a:ext cx="7931784" cy="37509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Open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FRESH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terminal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window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Print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value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PATH</a:t>
            </a:r>
            <a:r>
              <a:rPr sz="2800" spc="-5" dirty="0">
                <a:latin typeface="Arial"/>
                <a:cs typeface="Arial"/>
              </a:rPr>
              <a:t> variable: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  <a:tab pos="1830705" algn="l"/>
              </a:tabLst>
            </a:pPr>
            <a:r>
              <a:rPr sz="2400" spc="-5" dirty="0">
                <a:latin typeface="Arial"/>
                <a:cs typeface="Arial"/>
              </a:rPr>
              <a:t>TYPE:	echo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$PATH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Which Python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interpreter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 get?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  <a:tab pos="1746250" algn="l"/>
              </a:tabLst>
            </a:pPr>
            <a:r>
              <a:rPr sz="2400" spc="-5" dirty="0">
                <a:latin typeface="Arial"/>
                <a:cs typeface="Arial"/>
              </a:rPr>
              <a:t>TYPE:	which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python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319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Activate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python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environment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repeat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3190"/>
              </a:lnSpc>
            </a:pPr>
            <a:r>
              <a:rPr sz="2800" i="1" spc="-5" dirty="0">
                <a:solidFill>
                  <a:srgbClr val="6F2F9F"/>
                </a:solidFill>
                <a:latin typeface="Arial"/>
                <a:cs typeface="Arial"/>
              </a:rPr>
              <a:t>echo</a:t>
            </a:r>
            <a:r>
              <a:rPr sz="2800" i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6F2F9F"/>
                </a:solidFill>
                <a:latin typeface="Arial"/>
                <a:cs typeface="Arial"/>
              </a:rPr>
              <a:t>which</a:t>
            </a:r>
            <a:r>
              <a:rPr sz="2800" i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commands.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Conda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 an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environment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manager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489661"/>
            <a:ext cx="8347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The</a:t>
            </a:r>
            <a:r>
              <a:rPr spc="-45" dirty="0"/>
              <a:t> </a:t>
            </a:r>
            <a:r>
              <a:rPr spc="-70" dirty="0"/>
              <a:t>PYTHONPATH</a:t>
            </a:r>
            <a:r>
              <a:rPr spc="-80" dirty="0"/>
              <a:t> </a:t>
            </a:r>
            <a:r>
              <a:rPr spc="-20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742" y="1746250"/>
            <a:ext cx="7320280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28600">
              <a:lnSpc>
                <a:spcPts val="2775"/>
              </a:lnSpc>
              <a:spcBef>
                <a:spcPts val="100"/>
              </a:spcBef>
              <a:buChar char="•"/>
              <a:tabLst>
                <a:tab pos="292100" algn="l"/>
              </a:tabLst>
            </a:pPr>
            <a:r>
              <a:rPr sz="2400" spc="-40" dirty="0">
                <a:latin typeface="Arial"/>
                <a:cs typeface="Arial"/>
              </a:rPr>
              <a:t>PYTHONPATH</a:t>
            </a:r>
            <a:endParaRPr sz="2400">
              <a:latin typeface="Arial"/>
              <a:cs typeface="Arial"/>
            </a:endParaRPr>
          </a:p>
          <a:p>
            <a:pPr marL="748665" lvl="1" indent="-228600">
              <a:lnSpc>
                <a:spcPts val="2180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Python-specific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path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marL="748665" lvl="1" indent="-228600">
              <a:lnSpc>
                <a:spcPts val="2285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tells</a:t>
            </a:r>
            <a:r>
              <a:rPr sz="2000" spc="-5" dirty="0">
                <a:latin typeface="Arial"/>
                <a:cs typeface="Arial"/>
              </a:rPr>
              <a:t> Python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92100" indent="-228600">
              <a:lnSpc>
                <a:spcPts val="2775"/>
              </a:lnSpc>
              <a:buChar char="•"/>
              <a:tabLst>
                <a:tab pos="292100" algn="l"/>
              </a:tabLst>
            </a:pPr>
            <a:r>
              <a:rPr sz="2400" spc="-5" dirty="0">
                <a:latin typeface="Arial"/>
                <a:cs typeface="Arial"/>
              </a:rPr>
              <a:t>Recommendation:</a:t>
            </a:r>
            <a:endParaRPr sz="2400">
              <a:latin typeface="Arial"/>
              <a:cs typeface="Arial"/>
            </a:endParaRPr>
          </a:p>
          <a:p>
            <a:pPr marL="748665" lvl="1" indent="-228600">
              <a:lnSpc>
                <a:spcPts val="2185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PYTHONPATH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</a:t>
            </a:r>
            <a:endParaRPr sz="2000">
              <a:latin typeface="Arial"/>
              <a:cs typeface="Arial"/>
            </a:endParaRPr>
          </a:p>
          <a:p>
            <a:pPr marL="748665" lvl="1" indent="-228600">
              <a:lnSpc>
                <a:spcPts val="2290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</a:t>
            </a:r>
            <a:r>
              <a:rPr sz="1950" spc="15" baseline="25641" dirty="0">
                <a:latin typeface="Arial"/>
                <a:cs typeface="Arial"/>
              </a:rPr>
              <a:t>rd</a:t>
            </a:r>
            <a:r>
              <a:rPr sz="1950" spc="270" baseline="2564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92100" indent="-228600">
              <a:lnSpc>
                <a:spcPts val="2770"/>
              </a:lnSpc>
              <a:spcBef>
                <a:spcPts val="5"/>
              </a:spcBef>
              <a:buChar char="•"/>
              <a:tabLst>
                <a:tab pos="292100" algn="l"/>
              </a:tabLst>
            </a:pPr>
            <a:r>
              <a:rPr sz="2400" spc="-5" dirty="0">
                <a:latin typeface="Arial"/>
                <a:cs typeface="Arial"/>
              </a:rPr>
              <a:t>When importing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module,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-5" dirty="0">
                <a:latin typeface="Arial"/>
                <a:cs typeface="Arial"/>
              </a:rPr>
              <a:t> will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check:</a:t>
            </a:r>
            <a:endParaRPr sz="2400">
              <a:latin typeface="Arial"/>
              <a:cs typeface="Arial"/>
            </a:endParaRPr>
          </a:p>
          <a:p>
            <a:pPr marL="1035685" indent="-515620">
              <a:lnSpc>
                <a:spcPts val="2180"/>
              </a:lnSpc>
              <a:buAutoNum type="arabicPeriod"/>
              <a:tabLst>
                <a:tab pos="1035685" algn="l"/>
                <a:tab pos="1036319" algn="l"/>
              </a:tabLst>
            </a:pPr>
            <a:r>
              <a:rPr sz="2000" dirty="0">
                <a:latin typeface="Arial"/>
                <a:cs typeface="Arial"/>
              </a:rPr>
              <a:t>directory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script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endParaRPr sz="2000">
              <a:latin typeface="Arial"/>
              <a:cs typeface="Arial"/>
            </a:endParaRPr>
          </a:p>
          <a:p>
            <a:pPr marL="1035685" indent="-515620">
              <a:lnSpc>
                <a:spcPts val="2185"/>
              </a:lnSpc>
              <a:buAutoNum type="arabicPeriod"/>
              <a:tabLst>
                <a:tab pos="1035685" algn="l"/>
                <a:tab pos="1036319" algn="l"/>
              </a:tabLst>
            </a:pPr>
            <a:r>
              <a:rPr sz="2000" dirty="0">
                <a:latin typeface="Arial"/>
                <a:cs typeface="Arial"/>
              </a:rPr>
              <a:t>directories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PYTHONPATH</a:t>
            </a:r>
            <a:endParaRPr sz="2000">
              <a:latin typeface="Arial"/>
              <a:cs typeface="Arial"/>
            </a:endParaRPr>
          </a:p>
          <a:p>
            <a:pPr marL="1035685" marR="17780" indent="-515620">
              <a:lnSpc>
                <a:spcPct val="70000"/>
              </a:lnSpc>
              <a:spcBef>
                <a:spcPts val="610"/>
              </a:spcBef>
              <a:buAutoNum type="arabicPeriod"/>
              <a:tabLst>
                <a:tab pos="1035685" algn="l"/>
                <a:tab pos="1036319" algn="l"/>
              </a:tabLst>
            </a:pPr>
            <a:r>
              <a:rPr sz="2000" dirty="0">
                <a:latin typeface="Arial"/>
                <a:cs typeface="Arial"/>
              </a:rPr>
              <a:t>Installation-dependent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(including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site-packages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directory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Outline</vt:lpstr>
      <vt:lpstr>Before we Begin</vt:lpstr>
      <vt:lpstr>Recall: Where do modules live?</vt:lpstr>
      <vt:lpstr>The “Path” Concept</vt:lpstr>
      <vt:lpstr>Example: PATH variable</vt:lpstr>
      <vt:lpstr>Quick Exercise</vt:lpstr>
      <vt:lpstr>Quick Exercise</vt:lpstr>
      <vt:lpstr>The PYTHONPATH Variable</vt:lpstr>
      <vt:lpstr>PYTHONPATH Example</vt:lpstr>
      <vt:lpstr>Introspection via sys.path</vt:lpstr>
      <vt:lpstr>Package Management  with Conda</vt:lpstr>
      <vt:lpstr>Conda Install</vt:lpstr>
      <vt:lpstr>Conda Uninstall</vt:lpstr>
      <vt:lpstr>Package Management  with PIP</vt:lpstr>
      <vt:lpstr>Installation with PIP</vt:lpstr>
      <vt:lpstr>Installation with PIP</vt:lpstr>
      <vt:lpstr>PIP uninstall</vt:lpstr>
      <vt:lpstr>Multiple Python Installs  with Conda</vt:lpstr>
      <vt:lpstr>Multiple Python Installs  with Conda</vt:lpstr>
      <vt:lpstr>Multiple Python Installs  with 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 Session 1: Hello World!</dc:title>
  <dc:creator>Windows User</dc:creator>
  <cp:revision>22</cp:revision>
  <dcterms:created xsi:type="dcterms:W3CDTF">2021-10-13T17:32:13Z</dcterms:created>
  <dcterms:modified xsi:type="dcterms:W3CDTF">2021-11-10T22:20:35Z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2021-10-13T00:00:00Z</vt:filetime>
  </property>
</Properties>
</file>