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5" r:id="rId3"/>
    <p:sldId id="276" r:id="rId4"/>
    <p:sldId id="26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6" r:id="rId31"/>
    <p:sldId id="309" r:id="rId32"/>
    <p:sldId id="302" r:id="rId33"/>
    <p:sldId id="303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19-May-19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19-May-19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19-May-19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www.fullcoll.edu/sedwards/Nano/NanoKeyboardCommand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printf.net/vimCheatShee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2996952"/>
            <a:ext cx="10058400" cy="1711037"/>
          </a:xfrm>
        </p:spPr>
        <p:txBody>
          <a:bodyPr>
            <a:normAutofit/>
          </a:bodyPr>
          <a:lstStyle/>
          <a:p>
            <a:r>
              <a:rPr lang="en-US" sz="6400" dirty="0"/>
              <a:t>Introduction to Linux</a:t>
            </a:r>
            <a:endParaRPr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9565704" cy="6858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Jelena Karapetrovic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Change Directory- Above- cd ..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611118" y="206016"/>
            <a:ext cx="15808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380CC-B327-4134-92D8-22372560C9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742" y="2204864"/>
            <a:ext cx="10297144" cy="4119028"/>
          </a:xfrm>
          <a:prstGeom prst="rect">
            <a:avLst/>
          </a:prstGeom>
        </p:spPr>
      </p:pic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1D7D71C-58B6-45D8-97DC-3B5F59483B6D}"/>
              </a:ext>
            </a:extLst>
          </p:cNvPr>
          <p:cNvSpPr/>
          <p:nvPr/>
        </p:nvSpPr>
        <p:spPr>
          <a:xfrm>
            <a:off x="5879976" y="5517232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3559684-AB16-4F7F-99C6-CE0730DD5554}"/>
              </a:ext>
            </a:extLst>
          </p:cNvPr>
          <p:cNvSpPr/>
          <p:nvPr/>
        </p:nvSpPr>
        <p:spPr>
          <a:xfrm>
            <a:off x="3143672" y="2328458"/>
            <a:ext cx="1512168" cy="493668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Remove Directory- </a:t>
            </a:r>
            <a:r>
              <a:rPr lang="en-US" dirty="0" err="1"/>
              <a:t>rmdir</a:t>
            </a:r>
            <a:r>
              <a:rPr lang="en-US" dirty="0"/>
              <a:t> and rm -r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598739" y="232717"/>
            <a:ext cx="158088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-r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380CC-B327-4134-92D8-22372560C9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10297144" cy="4119028"/>
          </a:xfrm>
          <a:prstGeom prst="rect">
            <a:avLst/>
          </a:prstGeom>
        </p:spPr>
      </p:pic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1D7D71C-58B6-45D8-97DC-3B5F59483B6D}"/>
              </a:ext>
            </a:extLst>
          </p:cNvPr>
          <p:cNvSpPr/>
          <p:nvPr/>
        </p:nvSpPr>
        <p:spPr>
          <a:xfrm>
            <a:off x="2927648" y="2359268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3559684-AB16-4F7F-99C6-CE0730DD5554}"/>
              </a:ext>
            </a:extLst>
          </p:cNvPr>
          <p:cNvSpPr/>
          <p:nvPr/>
        </p:nvSpPr>
        <p:spPr>
          <a:xfrm>
            <a:off x="6023992" y="3140968"/>
            <a:ext cx="1512168" cy="129614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616BDE9F-6060-4887-838A-D3DB7D381DAF}"/>
              </a:ext>
            </a:extLst>
          </p:cNvPr>
          <p:cNvSpPr/>
          <p:nvPr/>
        </p:nvSpPr>
        <p:spPr>
          <a:xfrm rot="18918099">
            <a:off x="5666845" y="3560759"/>
            <a:ext cx="2226466" cy="456560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F299D7-2B8D-4B40-84F8-CDA2760FA0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28" y="2852936"/>
            <a:ext cx="10441160" cy="3179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Our tree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88488" y="125873"/>
            <a:ext cx="158088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-r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1D7D71C-58B6-45D8-97DC-3B5F59483B6D}"/>
              </a:ext>
            </a:extLst>
          </p:cNvPr>
          <p:cNvSpPr/>
          <p:nvPr/>
        </p:nvSpPr>
        <p:spPr>
          <a:xfrm>
            <a:off x="3647728" y="2852936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F299D7-2B8D-4B40-84F8-CDA2760FA0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255" y="1844824"/>
            <a:ext cx="10048209" cy="3160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Text Editor- </a:t>
            </a:r>
            <a:r>
              <a:rPr lang="en-US" dirty="0" err="1"/>
              <a:t>nano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386863" y="232717"/>
            <a:ext cx="1580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1D7D71C-58B6-45D8-97DC-3B5F59483B6D}"/>
              </a:ext>
            </a:extLst>
          </p:cNvPr>
          <p:cNvSpPr/>
          <p:nvPr/>
        </p:nvSpPr>
        <p:spPr>
          <a:xfrm>
            <a:off x="3647728" y="1988840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nano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272464" y="115453"/>
            <a:ext cx="1580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9F157-3927-4DEE-9515-D25ED63739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7488" y="1916832"/>
            <a:ext cx="8444408" cy="22007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C297ED-92BA-44FD-A9FA-5862C0177D7A}"/>
              </a:ext>
            </a:extLst>
          </p:cNvPr>
          <p:cNvSpPr/>
          <p:nvPr/>
        </p:nvSpPr>
        <p:spPr>
          <a:xfrm>
            <a:off x="1415480" y="46461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http://staffwww.fullcoll.edu/sedwards/Nano/NanoKeyboardCommands.html</a:t>
            </a:r>
            <a:endParaRPr lang="en-US" dirty="0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8676CA48-11A8-4DF4-B236-B74A9A0756FA}"/>
              </a:ext>
            </a:extLst>
          </p:cNvPr>
          <p:cNvSpPr/>
          <p:nvPr/>
        </p:nvSpPr>
        <p:spPr>
          <a:xfrm>
            <a:off x="2351584" y="5328629"/>
            <a:ext cx="648072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074E6266-A59D-426F-9280-3695F7793757}"/>
              </a:ext>
            </a:extLst>
          </p:cNvPr>
          <p:cNvSpPr/>
          <p:nvPr/>
        </p:nvSpPr>
        <p:spPr>
          <a:xfrm>
            <a:off x="474346" y="5329573"/>
            <a:ext cx="1152128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Ctrl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A1FBD0C4-EE34-4DF0-B322-A210FD70481D}"/>
              </a:ext>
            </a:extLst>
          </p:cNvPr>
          <p:cNvSpPr/>
          <p:nvPr/>
        </p:nvSpPr>
        <p:spPr>
          <a:xfrm>
            <a:off x="1919536" y="5466129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56E78CE2-3E35-425C-8599-11B8069BD4A3}"/>
              </a:ext>
            </a:extLst>
          </p:cNvPr>
          <p:cNvSpPr/>
          <p:nvPr/>
        </p:nvSpPr>
        <p:spPr>
          <a:xfrm>
            <a:off x="3143672" y="5517232"/>
            <a:ext cx="288032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8437A-8B54-4622-864C-B02547111D89}"/>
              </a:ext>
            </a:extLst>
          </p:cNvPr>
          <p:cNvSpPr txBox="1"/>
          <p:nvPr/>
        </p:nvSpPr>
        <p:spPr>
          <a:xfrm>
            <a:off x="3719736" y="5445724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help</a:t>
            </a: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78D46D9F-F7B5-425D-BD93-DEF119B368D0}"/>
              </a:ext>
            </a:extLst>
          </p:cNvPr>
          <p:cNvSpPr/>
          <p:nvPr/>
        </p:nvSpPr>
        <p:spPr>
          <a:xfrm>
            <a:off x="2351584" y="6015412"/>
            <a:ext cx="648072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9368BBE9-C4C2-4C94-A76F-D70782F309BB}"/>
              </a:ext>
            </a:extLst>
          </p:cNvPr>
          <p:cNvSpPr/>
          <p:nvPr/>
        </p:nvSpPr>
        <p:spPr>
          <a:xfrm>
            <a:off x="474346" y="6049219"/>
            <a:ext cx="1152128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Ctrl</a:t>
            </a: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5E852FDD-5F67-4E36-B81A-5B15A2655154}"/>
              </a:ext>
            </a:extLst>
          </p:cNvPr>
          <p:cNvSpPr/>
          <p:nvPr/>
        </p:nvSpPr>
        <p:spPr>
          <a:xfrm>
            <a:off x="1916319" y="6159428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0FB75F29-B0A8-40C2-97ED-773BE6A6FB40}"/>
              </a:ext>
            </a:extLst>
          </p:cNvPr>
          <p:cNvSpPr/>
          <p:nvPr/>
        </p:nvSpPr>
        <p:spPr>
          <a:xfrm>
            <a:off x="3143672" y="6204796"/>
            <a:ext cx="288032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DF1007-5EAA-4F58-93E2-1AC85FBF2B71}"/>
              </a:ext>
            </a:extLst>
          </p:cNvPr>
          <p:cNvSpPr txBox="1"/>
          <p:nvPr/>
        </p:nvSpPr>
        <p:spPr>
          <a:xfrm>
            <a:off x="3719736" y="6133288"/>
            <a:ext cx="7168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exit</a:t>
            </a: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E4BD61C2-6B33-43C0-8046-0BD9588F3913}"/>
              </a:ext>
            </a:extLst>
          </p:cNvPr>
          <p:cNvSpPr/>
          <p:nvPr/>
        </p:nvSpPr>
        <p:spPr>
          <a:xfrm>
            <a:off x="9767392" y="4646162"/>
            <a:ext cx="1945232" cy="1846666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poodle1</a:t>
            </a:r>
          </a:p>
        </p:txBody>
      </p:sp>
    </p:spTree>
    <p:extLst>
      <p:ext uri="{BB962C8B-B14F-4D97-AF65-F5344CB8AC3E}">
        <p14:creationId xmlns:p14="http://schemas.microsoft.com/office/powerpoint/2010/main" val="79493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Our tree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78207" y="232717"/>
            <a:ext cx="1580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84E64-7EC6-4FCF-89E2-17B606E13C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418" y="1916832"/>
            <a:ext cx="9770061" cy="2592288"/>
          </a:xfrm>
          <a:prstGeom prst="rect">
            <a:avLst/>
          </a:prstGeom>
        </p:spPr>
      </p:pic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3215680" y="2057631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9F7076-D677-4839-A0FD-0AEE3427845F}"/>
              </a:ext>
            </a:extLst>
          </p:cNvPr>
          <p:cNvSpPr/>
          <p:nvPr/>
        </p:nvSpPr>
        <p:spPr>
          <a:xfrm>
            <a:off x="9101318" y="2852936"/>
            <a:ext cx="1332148" cy="129614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Do- Create a file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562774" y="257505"/>
            <a:ext cx="1580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50639-3507-4ABC-A825-36BEFB3DB6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90" y="2970374"/>
            <a:ext cx="10513168" cy="2570579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0B2E14FE-3C0E-49B5-A9B5-B45252C3FBD9}"/>
              </a:ext>
            </a:extLst>
          </p:cNvPr>
          <p:cNvSpPr/>
          <p:nvPr/>
        </p:nvSpPr>
        <p:spPr>
          <a:xfrm>
            <a:off x="2495600" y="2996952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09B70E4-81EA-463F-94A9-85B8E02AB77D}"/>
              </a:ext>
            </a:extLst>
          </p:cNvPr>
          <p:cNvSpPr/>
          <p:nvPr/>
        </p:nvSpPr>
        <p:spPr>
          <a:xfrm>
            <a:off x="9228348" y="3861048"/>
            <a:ext cx="1332148" cy="129614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D28C0-3A27-431C-908C-A915A93396AF}"/>
              </a:ext>
            </a:extLst>
          </p:cNvPr>
          <p:cNvSpPr txBox="1"/>
          <p:nvPr/>
        </p:nvSpPr>
        <p:spPr>
          <a:xfrm>
            <a:off x="7002054" y="831595"/>
            <a:ext cx="28568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Breed: rottweiler</a:t>
            </a:r>
          </a:p>
          <a:p>
            <a:r>
              <a:rPr lang="en-US" sz="2600" dirty="0"/>
              <a:t>Gender: Male</a:t>
            </a:r>
          </a:p>
          <a:p>
            <a:r>
              <a:rPr lang="en-US" sz="2600" dirty="0"/>
              <a:t>Color: Black/brown</a:t>
            </a:r>
          </a:p>
          <a:p>
            <a:r>
              <a:rPr lang="en-US" sz="2600" dirty="0"/>
              <a:t>Age: 4 months</a:t>
            </a:r>
          </a:p>
        </p:txBody>
      </p:sp>
    </p:spTree>
    <p:extLst>
      <p:ext uri="{BB962C8B-B14F-4D97-AF65-F5344CB8AC3E}">
        <p14:creationId xmlns:p14="http://schemas.microsoft.com/office/powerpoint/2010/main" val="291338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917695-6371-489D-B632-EA2DE08387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336" y="2924944"/>
            <a:ext cx="10513168" cy="2570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Move Files- mv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611118" y="173080"/>
            <a:ext cx="158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2495600" y="2996952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9F7076-D677-4839-A0FD-0AEE3427845F}"/>
              </a:ext>
            </a:extLst>
          </p:cNvPr>
          <p:cNvSpPr/>
          <p:nvPr/>
        </p:nvSpPr>
        <p:spPr>
          <a:xfrm>
            <a:off x="7968208" y="3861048"/>
            <a:ext cx="2592288" cy="129614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973B5B9-EE8E-40B9-B7A8-DC289B7B4F6A}"/>
              </a:ext>
            </a:extLst>
          </p:cNvPr>
          <p:cNvCxnSpPr>
            <a:stCxn id="10" idx="2"/>
          </p:cNvCxnSpPr>
          <p:nvPr/>
        </p:nvCxnSpPr>
        <p:spPr>
          <a:xfrm rot="5400000" flipH="1">
            <a:off x="5447928" y="1340768"/>
            <a:ext cx="288032" cy="7344816"/>
          </a:xfrm>
          <a:prstGeom prst="bentConnector4">
            <a:avLst>
              <a:gd name="adj1" fmla="val -79366"/>
              <a:gd name="adj2" fmla="val 100056"/>
            </a:avLst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594EE-7E97-428D-93E2-B237BF47BECB}"/>
              </a:ext>
            </a:extLst>
          </p:cNvPr>
          <p:cNvSpPr/>
          <p:nvPr/>
        </p:nvSpPr>
        <p:spPr>
          <a:xfrm>
            <a:off x="623392" y="1700807"/>
            <a:ext cx="7704856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&lt;</a:t>
            </a:r>
            <a:r>
              <a:rPr lang="en-US" sz="3200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3200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DestinationFolder</a:t>
            </a: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B7A9B4EE-BC07-4220-B4BB-56917B1F2370}"/>
              </a:ext>
            </a:extLst>
          </p:cNvPr>
          <p:cNvSpPr/>
          <p:nvPr/>
        </p:nvSpPr>
        <p:spPr>
          <a:xfrm>
            <a:off x="1241291" y="3778185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90E92-0D4C-452B-9B09-90BB5FD966BB}"/>
              </a:ext>
            </a:extLst>
          </p:cNvPr>
          <p:cNvCxnSpPr>
            <a:stCxn id="8" idx="1"/>
          </p:cNvCxnSpPr>
          <p:nvPr/>
        </p:nvCxnSpPr>
        <p:spPr>
          <a:xfrm flipH="1">
            <a:off x="1703512" y="3169271"/>
            <a:ext cx="792088" cy="835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1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94CA3F-FFC6-4B91-B269-530FF4C10A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376" y="1700808"/>
            <a:ext cx="9144000" cy="4752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Our tree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272464" y="232717"/>
            <a:ext cx="158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1919536" y="2780928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9F7076-D677-4839-A0FD-0AEE3427845F}"/>
              </a:ext>
            </a:extLst>
          </p:cNvPr>
          <p:cNvSpPr/>
          <p:nvPr/>
        </p:nvSpPr>
        <p:spPr>
          <a:xfrm>
            <a:off x="643106" y="4797152"/>
            <a:ext cx="3580686" cy="1440160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4B2439-3A10-4D76-ACF7-CD597C2C63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408" y="2060848"/>
            <a:ext cx="9577064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Do- Make Directory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88488" y="232717"/>
            <a:ext cx="158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</p:txBody>
      </p:sp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33A165D8-59C6-4B0B-882B-162F0ECC734A}"/>
              </a:ext>
            </a:extLst>
          </p:cNvPr>
          <p:cNvSpPr/>
          <p:nvPr/>
        </p:nvSpPr>
        <p:spPr>
          <a:xfrm>
            <a:off x="3302017" y="2204864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61D4C29-EA70-454D-B046-B7D3E7C7DFD6}"/>
              </a:ext>
            </a:extLst>
          </p:cNvPr>
          <p:cNvSpPr/>
          <p:nvPr/>
        </p:nvSpPr>
        <p:spPr>
          <a:xfrm>
            <a:off x="9480376" y="2924944"/>
            <a:ext cx="827584" cy="579627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Apply Linux directory structure</a:t>
            </a:r>
          </a:p>
          <a:p>
            <a:pPr lvl="0"/>
            <a:r>
              <a:rPr lang="en-US" sz="4000" dirty="0"/>
              <a:t>Use basic Linux commands</a:t>
            </a:r>
          </a:p>
          <a:p>
            <a:pPr lvl="0"/>
            <a:r>
              <a:rPr lang="en-US" sz="4000" dirty="0"/>
              <a:t>Use text editors: </a:t>
            </a:r>
            <a:r>
              <a:rPr lang="en-US" sz="4000" dirty="0">
                <a:solidFill>
                  <a:srgbClr val="FF0000"/>
                </a:solidFill>
              </a:rPr>
              <a:t>vi</a:t>
            </a:r>
            <a:r>
              <a:rPr lang="en-US" sz="4000" dirty="0"/>
              <a:t> and </a:t>
            </a:r>
            <a:r>
              <a:rPr lang="en-US" sz="4000" dirty="0" err="1">
                <a:solidFill>
                  <a:srgbClr val="FF0000"/>
                </a:solidFill>
              </a:rPr>
              <a:t>nano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85C94F-4F6F-4324-AFF1-8077B467E6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896" y="2060848"/>
            <a:ext cx="9577064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Move Directory- mv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19276" y="174635"/>
            <a:ext cx="158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3287688" y="2204864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9F7076-D677-4839-A0FD-0AEE3427845F}"/>
              </a:ext>
            </a:extLst>
          </p:cNvPr>
          <p:cNvSpPr/>
          <p:nvPr/>
        </p:nvSpPr>
        <p:spPr>
          <a:xfrm>
            <a:off x="3359696" y="2981792"/>
            <a:ext cx="2902790" cy="1440160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BEB810-FBF4-4AE1-99B8-3E73D7D2D907}"/>
              </a:ext>
            </a:extLst>
          </p:cNvPr>
          <p:cNvCxnSpPr>
            <a:cxnSpLocks/>
          </p:cNvCxnSpPr>
          <p:nvPr/>
        </p:nvCxnSpPr>
        <p:spPr>
          <a:xfrm flipV="1">
            <a:off x="3863752" y="3368690"/>
            <a:ext cx="6048672" cy="1053262"/>
          </a:xfrm>
          <a:prstGeom prst="bentConnector3">
            <a:avLst>
              <a:gd name="adj1" fmla="val 100206"/>
            </a:avLst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91CF4D-3AC7-4096-B41C-EF1B7D92D049}"/>
              </a:ext>
            </a:extLst>
          </p:cNvPr>
          <p:cNvSpPr/>
          <p:nvPr/>
        </p:nvSpPr>
        <p:spPr>
          <a:xfrm>
            <a:off x="623392" y="1375717"/>
            <a:ext cx="6745629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&lt;</a:t>
            </a:r>
            <a:r>
              <a:rPr lang="en-US" sz="3200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CurrentDirectory</a:t>
            </a: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3200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NewDirectory</a:t>
            </a: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3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76686-FDA0-4C75-A3AA-D43B0DE9D2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376" y="1700808"/>
            <a:ext cx="10092902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Our tree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636803" y="232717"/>
            <a:ext cx="158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3359696" y="1772816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9F7076-D677-4839-A0FD-0AEE3427845F}"/>
              </a:ext>
            </a:extLst>
          </p:cNvPr>
          <p:cNvSpPr/>
          <p:nvPr/>
        </p:nvSpPr>
        <p:spPr>
          <a:xfrm>
            <a:off x="7608168" y="3753036"/>
            <a:ext cx="3036118" cy="1332148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Ooops…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309955" y="244092"/>
            <a:ext cx="158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981F8-9487-4757-AD56-19E4AE66C175}"/>
              </a:ext>
            </a:extLst>
          </p:cNvPr>
          <p:cNvSpPr txBox="1"/>
          <p:nvPr/>
        </p:nvSpPr>
        <p:spPr>
          <a:xfrm>
            <a:off x="6744072" y="3645024"/>
            <a:ext cx="28568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Breed: rottweiler</a:t>
            </a:r>
          </a:p>
          <a:p>
            <a:r>
              <a:rPr lang="en-US" sz="2600" dirty="0"/>
              <a:t>Gender: Male</a:t>
            </a:r>
          </a:p>
          <a:p>
            <a:r>
              <a:rPr lang="en-US" sz="2600" dirty="0"/>
              <a:t>Color: Black/brown</a:t>
            </a:r>
          </a:p>
          <a:p>
            <a:r>
              <a:rPr lang="en-US" sz="2600" dirty="0"/>
              <a:t>Age: 4 months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C9FAB-A532-4DBF-B9C3-122AADC3E066}"/>
              </a:ext>
            </a:extLst>
          </p:cNvPr>
          <p:cNvSpPr txBox="1"/>
          <p:nvPr/>
        </p:nvSpPr>
        <p:spPr>
          <a:xfrm>
            <a:off x="2495600" y="3717032"/>
            <a:ext cx="24625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Breed: Poodle</a:t>
            </a:r>
          </a:p>
          <a:p>
            <a:r>
              <a:rPr lang="en-US" sz="2600" dirty="0"/>
              <a:t>Gender: Female</a:t>
            </a:r>
          </a:p>
          <a:p>
            <a:r>
              <a:rPr lang="en-US" sz="2600" dirty="0"/>
              <a:t>Color: Black</a:t>
            </a:r>
          </a:p>
          <a:p>
            <a:r>
              <a:rPr lang="en-US" sz="2600" dirty="0"/>
              <a:t>Age: 3 months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6454450D-5E66-4E6D-B417-C08F11F3AD6D}"/>
              </a:ext>
            </a:extLst>
          </p:cNvPr>
          <p:cNvSpPr/>
          <p:nvPr/>
        </p:nvSpPr>
        <p:spPr>
          <a:xfrm>
            <a:off x="2711624" y="1449653"/>
            <a:ext cx="1945232" cy="1846666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poodle1</a:t>
            </a: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C074F011-37FC-4AFB-9860-C6A66977E27C}"/>
              </a:ext>
            </a:extLst>
          </p:cNvPr>
          <p:cNvSpPr/>
          <p:nvPr/>
        </p:nvSpPr>
        <p:spPr>
          <a:xfrm>
            <a:off x="6654490" y="1449653"/>
            <a:ext cx="2448272" cy="1846666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rottweiler1</a:t>
            </a:r>
          </a:p>
        </p:txBody>
      </p:sp>
    </p:spTree>
    <p:extLst>
      <p:ext uri="{BB962C8B-B14F-4D97-AF65-F5344CB8AC3E}">
        <p14:creationId xmlns:p14="http://schemas.microsoft.com/office/powerpoint/2010/main" val="2309917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76686-FDA0-4C75-A3AA-D43B0DE9D2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376" y="1700808"/>
            <a:ext cx="10092902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Do- Change Directory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572278" y="232717"/>
            <a:ext cx="158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1991544" y="2564904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69" y="96297"/>
            <a:ext cx="9144000" cy="1143000"/>
          </a:xfrm>
        </p:spPr>
        <p:txBody>
          <a:bodyPr/>
          <a:lstStyle/>
          <a:p>
            <a:r>
              <a:rPr lang="en-US" dirty="0"/>
              <a:t>Text Editor- vim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02503" y="148212"/>
            <a:ext cx="15808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C9FAB-A532-4DBF-B9C3-122AADC3E066}"/>
              </a:ext>
            </a:extLst>
          </p:cNvPr>
          <p:cNvSpPr txBox="1"/>
          <p:nvPr/>
        </p:nvSpPr>
        <p:spPr>
          <a:xfrm>
            <a:off x="2495600" y="3717032"/>
            <a:ext cx="34531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Breed: Poodle</a:t>
            </a:r>
          </a:p>
          <a:p>
            <a:r>
              <a:rPr lang="en-US" sz="2600" dirty="0"/>
              <a:t>Gender: Female</a:t>
            </a:r>
          </a:p>
          <a:p>
            <a:r>
              <a:rPr lang="en-US" sz="2600" dirty="0"/>
              <a:t>Color: Black</a:t>
            </a:r>
          </a:p>
          <a:p>
            <a:r>
              <a:rPr lang="en-US" sz="2600" dirty="0">
                <a:solidFill>
                  <a:srgbClr val="FF0000"/>
                </a:solidFill>
              </a:rPr>
              <a:t>Born: February 2</a:t>
            </a:r>
            <a:r>
              <a:rPr lang="en-US" sz="2600" baseline="30000" dirty="0">
                <a:solidFill>
                  <a:srgbClr val="FF0000"/>
                </a:solidFill>
              </a:rPr>
              <a:t>nd</a:t>
            </a:r>
            <a:r>
              <a:rPr lang="en-US" sz="2600" dirty="0">
                <a:solidFill>
                  <a:srgbClr val="FF0000"/>
                </a:solidFill>
              </a:rPr>
              <a:t> 2019</a:t>
            </a:r>
          </a:p>
          <a:p>
            <a:r>
              <a:rPr lang="en-US" sz="2600" dirty="0">
                <a:solidFill>
                  <a:srgbClr val="FF0000"/>
                </a:solidFill>
              </a:rPr>
              <a:t>Vaccination: current</a:t>
            </a:r>
          </a:p>
          <a:p>
            <a:r>
              <a:rPr lang="en-US" sz="2600" dirty="0"/>
              <a:t>Age: 3 months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6454450D-5E66-4E6D-B417-C08F11F3AD6D}"/>
              </a:ext>
            </a:extLst>
          </p:cNvPr>
          <p:cNvSpPr/>
          <p:nvPr/>
        </p:nvSpPr>
        <p:spPr>
          <a:xfrm>
            <a:off x="2711624" y="1449653"/>
            <a:ext cx="1945232" cy="1846666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poodle1</a:t>
            </a: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DD21B68-6F80-4922-A21B-ADCFD6E095B1}"/>
              </a:ext>
            </a:extLst>
          </p:cNvPr>
          <p:cNvSpPr/>
          <p:nvPr/>
        </p:nvSpPr>
        <p:spPr>
          <a:xfrm>
            <a:off x="6708068" y="1926639"/>
            <a:ext cx="648072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19841FC5-C48F-4DCC-9CEF-29C91D70E711}"/>
              </a:ext>
            </a:extLst>
          </p:cNvPr>
          <p:cNvSpPr/>
          <p:nvPr/>
        </p:nvSpPr>
        <p:spPr>
          <a:xfrm>
            <a:off x="6600056" y="2720255"/>
            <a:ext cx="864096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Esc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137B-FF79-416B-82A0-22644DE76904}"/>
              </a:ext>
            </a:extLst>
          </p:cNvPr>
          <p:cNvSpPr txBox="1"/>
          <p:nvPr/>
        </p:nvSpPr>
        <p:spPr>
          <a:xfrm>
            <a:off x="7596562" y="1953061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EB329-3E4A-495E-B57A-7769EED8F189}"/>
              </a:ext>
            </a:extLst>
          </p:cNvPr>
          <p:cNvSpPr txBox="1"/>
          <p:nvPr/>
        </p:nvSpPr>
        <p:spPr>
          <a:xfrm>
            <a:off x="7596562" y="2661205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AC6AA-E9C5-4388-8C61-F8558218072B}"/>
              </a:ext>
            </a:extLst>
          </p:cNvPr>
          <p:cNvSpPr txBox="1"/>
          <p:nvPr/>
        </p:nvSpPr>
        <p:spPr>
          <a:xfrm>
            <a:off x="6482792" y="1152584"/>
            <a:ext cx="15584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u="sng" dirty="0"/>
              <a:t>Modes: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99BCA-E94E-42E8-A6A4-5C94AFC017F0}"/>
              </a:ext>
            </a:extLst>
          </p:cNvPr>
          <p:cNvSpPr txBox="1"/>
          <p:nvPr/>
        </p:nvSpPr>
        <p:spPr>
          <a:xfrm>
            <a:off x="6482792" y="3828766"/>
            <a:ext cx="3504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:</a:t>
            </a:r>
            <a:r>
              <a:rPr lang="en-US" sz="3400" dirty="0" err="1">
                <a:solidFill>
                  <a:srgbClr val="FF0000"/>
                </a:solidFill>
              </a:rPr>
              <a:t>wq</a:t>
            </a:r>
            <a:r>
              <a:rPr lang="en-US" sz="3400" dirty="0">
                <a:solidFill>
                  <a:srgbClr val="FF0000"/>
                </a:solidFill>
              </a:rPr>
              <a:t>  </a:t>
            </a:r>
            <a:r>
              <a:rPr lang="en-US" sz="3400" dirty="0"/>
              <a:t>Save and 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7F86E-62B6-409B-89F4-C88B455B9DF5}"/>
              </a:ext>
            </a:extLst>
          </p:cNvPr>
          <p:cNvSpPr/>
          <p:nvPr/>
        </p:nvSpPr>
        <p:spPr>
          <a:xfrm>
            <a:off x="6592616" y="5152405"/>
            <a:ext cx="439415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https://www.fprintf.net/vimCheatSheet.html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7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Do- Edit file in vim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128448" y="232717"/>
            <a:ext cx="15808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4E1A7766-4AF1-44FA-AF69-344B6D5318CA}"/>
              </a:ext>
            </a:extLst>
          </p:cNvPr>
          <p:cNvSpPr/>
          <p:nvPr/>
        </p:nvSpPr>
        <p:spPr>
          <a:xfrm>
            <a:off x="3791744" y="1857595"/>
            <a:ext cx="2448272" cy="1846666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rottweiler1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F5C35-B7BE-498E-A030-B1F779DF2ED7}"/>
              </a:ext>
            </a:extLst>
          </p:cNvPr>
          <p:cNvSpPr txBox="1"/>
          <p:nvPr/>
        </p:nvSpPr>
        <p:spPr>
          <a:xfrm>
            <a:off x="3766956" y="4037230"/>
            <a:ext cx="340029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Breed: rottweiler</a:t>
            </a:r>
          </a:p>
          <a:p>
            <a:r>
              <a:rPr lang="en-US" sz="2600" dirty="0"/>
              <a:t>Gender: Male</a:t>
            </a:r>
          </a:p>
          <a:p>
            <a:r>
              <a:rPr lang="en-US" sz="2600" dirty="0"/>
              <a:t>Color: Black/brown</a:t>
            </a:r>
          </a:p>
          <a:p>
            <a:r>
              <a:rPr lang="en-US" sz="2600" dirty="0">
                <a:solidFill>
                  <a:srgbClr val="FF0000"/>
                </a:solidFill>
              </a:rPr>
              <a:t>Born: January 10</a:t>
            </a:r>
            <a:r>
              <a:rPr lang="en-US" sz="2600" baseline="30000" dirty="0">
                <a:solidFill>
                  <a:srgbClr val="FF0000"/>
                </a:solidFill>
              </a:rPr>
              <a:t>th</a:t>
            </a:r>
            <a:r>
              <a:rPr lang="en-US" sz="2600" dirty="0">
                <a:solidFill>
                  <a:srgbClr val="FF0000"/>
                </a:solidFill>
              </a:rPr>
              <a:t> 2019</a:t>
            </a:r>
          </a:p>
          <a:p>
            <a:r>
              <a:rPr lang="en-US" sz="2600" dirty="0">
                <a:solidFill>
                  <a:srgbClr val="FF0000"/>
                </a:solidFill>
              </a:rPr>
              <a:t>Vaccination: current</a:t>
            </a:r>
          </a:p>
          <a:p>
            <a:r>
              <a:rPr lang="en-US" sz="2600" dirty="0"/>
              <a:t>Age: 4 months</a:t>
            </a:r>
          </a:p>
        </p:txBody>
      </p:sp>
    </p:spTree>
    <p:extLst>
      <p:ext uri="{BB962C8B-B14F-4D97-AF65-F5344CB8AC3E}">
        <p14:creationId xmlns:p14="http://schemas.microsoft.com/office/powerpoint/2010/main" val="365113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72108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Do- Make directories and Move files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611118" y="232717"/>
            <a:ext cx="15808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C2B58-D5F6-4D00-A689-121A185412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400" y="1700807"/>
            <a:ext cx="9937104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72108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Do- Remove file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611118" y="232717"/>
            <a:ext cx="15808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C2B58-D5F6-4D00-A689-121A185412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400" y="1700807"/>
            <a:ext cx="9937104" cy="4924475"/>
          </a:xfrm>
          <a:prstGeom prst="rect">
            <a:avLst/>
          </a:prstGeom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D8D3887-40F4-4815-A0C3-B8DD886282BD}"/>
              </a:ext>
            </a:extLst>
          </p:cNvPr>
          <p:cNvSpPr/>
          <p:nvPr/>
        </p:nvSpPr>
        <p:spPr>
          <a:xfrm>
            <a:off x="2054120" y="5462057"/>
            <a:ext cx="1296144" cy="1089733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2379AAA2-E0D9-421C-AAFF-13AE1091EBB4}"/>
              </a:ext>
            </a:extLst>
          </p:cNvPr>
          <p:cNvSpPr/>
          <p:nvPr/>
        </p:nvSpPr>
        <p:spPr>
          <a:xfrm rot="18918099">
            <a:off x="1747994" y="5814996"/>
            <a:ext cx="1908399" cy="383853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7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76686-FDA0-4C75-A3AA-D43B0DE9D2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376" y="2087827"/>
            <a:ext cx="10092902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Renaming files- mv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620413" y="232717"/>
            <a:ext cx="15808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3359696" y="2191447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9F7076-D677-4839-A0FD-0AEE3427845F}"/>
              </a:ext>
            </a:extLst>
          </p:cNvPr>
          <p:cNvSpPr/>
          <p:nvPr/>
        </p:nvSpPr>
        <p:spPr>
          <a:xfrm>
            <a:off x="5087888" y="3068960"/>
            <a:ext cx="1584176" cy="1332148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F179A-DB4F-4354-AF72-5840234C76D3}"/>
              </a:ext>
            </a:extLst>
          </p:cNvPr>
          <p:cNvSpPr/>
          <p:nvPr/>
        </p:nvSpPr>
        <p:spPr>
          <a:xfrm>
            <a:off x="647226" y="1303025"/>
            <a:ext cx="5150705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&lt;old-Name&gt; &lt;new-Name&gt;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mall grey animal&#10;&#10;Description generated with high confidence">
            <a:extLst>
              <a:ext uri="{FF2B5EF4-FFF2-40B4-BE49-F238E27FC236}">
                <a16:creationId xmlns:a16="http://schemas.microsoft.com/office/drawing/2014/main" id="{552B7487-72BB-4DFE-A2CC-8256E1C34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71" y="569455"/>
            <a:ext cx="1615710" cy="146713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9F9F61-9A16-4B25-A3FD-6C7FBE486504}"/>
              </a:ext>
            </a:extLst>
          </p:cNvPr>
          <p:cNvCxnSpPr>
            <a:stCxn id="6" idx="2"/>
          </p:cNvCxnSpPr>
          <p:nvPr/>
        </p:nvCxnSpPr>
        <p:spPr>
          <a:xfrm flipH="1">
            <a:off x="6062339" y="2036594"/>
            <a:ext cx="1095887" cy="100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Minus Sign 11">
            <a:extLst>
              <a:ext uri="{FF2B5EF4-FFF2-40B4-BE49-F238E27FC236}">
                <a16:creationId xmlns:a16="http://schemas.microsoft.com/office/drawing/2014/main" id="{D219035F-5B25-4103-8A46-D91E147D89E1}"/>
              </a:ext>
            </a:extLst>
          </p:cNvPr>
          <p:cNvSpPr/>
          <p:nvPr/>
        </p:nvSpPr>
        <p:spPr>
          <a:xfrm rot="18918099">
            <a:off x="4718304" y="3595831"/>
            <a:ext cx="2392814" cy="383853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139DA7-87E6-449F-9188-485E329588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388" y="1556792"/>
            <a:ext cx="9757084" cy="5171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Our tree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54131" y="232717"/>
            <a:ext cx="15808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3431704" y="1772816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69F7076-D677-4839-A0FD-0AEE3427845F}"/>
              </a:ext>
            </a:extLst>
          </p:cNvPr>
          <p:cNvSpPr/>
          <p:nvPr/>
        </p:nvSpPr>
        <p:spPr>
          <a:xfrm>
            <a:off x="4943872" y="2636912"/>
            <a:ext cx="1944216" cy="165618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 OS?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4000" dirty="0"/>
              <a:t>AT&amp;T Bell labs 1960’s</a:t>
            </a:r>
          </a:p>
          <a:p>
            <a:pPr lvl="0"/>
            <a:r>
              <a:rPr lang="en-US" sz="4000" dirty="0"/>
              <a:t>Cost</a:t>
            </a:r>
          </a:p>
          <a:p>
            <a:pPr lvl="0"/>
            <a:r>
              <a:rPr lang="en-US" sz="4000" dirty="0"/>
              <a:t>Security</a:t>
            </a:r>
          </a:p>
          <a:p>
            <a:pPr lvl="0"/>
            <a:r>
              <a:rPr lang="en-US" sz="4000" dirty="0"/>
              <a:t>Freedom</a:t>
            </a:r>
          </a:p>
          <a:p>
            <a:pPr lvl="0"/>
            <a:r>
              <a:rPr lang="en-US" sz="4000" dirty="0">
                <a:solidFill>
                  <a:schemeClr val="tx1"/>
                </a:solidFill>
              </a:rPr>
              <a:t>Software</a:t>
            </a:r>
          </a:p>
          <a:p>
            <a:pPr lvl="0"/>
            <a:r>
              <a:rPr lang="en-US" sz="4000" dirty="0">
                <a:solidFill>
                  <a:schemeClr val="tx1"/>
                </a:solidFill>
              </a:rPr>
              <a:t>Applicable</a:t>
            </a:r>
          </a:p>
        </p:txBody>
      </p:sp>
    </p:spTree>
    <p:extLst>
      <p:ext uri="{BB962C8B-B14F-4D97-AF65-F5344CB8AC3E}">
        <p14:creationId xmlns:p14="http://schemas.microsoft.com/office/powerpoint/2010/main" val="362746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D20299-DFF2-4DAE-8C14-C4FAC470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96122"/>
            <a:ext cx="9658771" cy="43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-49696"/>
            <a:ext cx="9144000" cy="1143000"/>
          </a:xfrm>
        </p:spPr>
        <p:txBody>
          <a:bodyPr/>
          <a:lstStyle/>
          <a:p>
            <a:r>
              <a:rPr lang="en-US" dirty="0"/>
              <a:t>Copy file- cp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54131" y="232717"/>
            <a:ext cx="158088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cp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695400" y="4509120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D5855-BDE2-4898-92AE-BD6436F10B8C}"/>
              </a:ext>
            </a:extLst>
          </p:cNvPr>
          <p:cNvSpPr/>
          <p:nvPr/>
        </p:nvSpPr>
        <p:spPr>
          <a:xfrm>
            <a:off x="1313007" y="1246747"/>
            <a:ext cx="369947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&lt;File&gt; &lt;</a:t>
            </a:r>
            <a:r>
              <a:rPr lang="en-US" sz="3200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File_copy</a:t>
            </a:r>
            <a:r>
              <a:rPr lang="en-US" sz="32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CF69C355-1B26-4618-B716-408416493F4A}"/>
              </a:ext>
            </a:extLst>
          </p:cNvPr>
          <p:cNvSpPr/>
          <p:nvPr/>
        </p:nvSpPr>
        <p:spPr>
          <a:xfrm>
            <a:off x="1703512" y="5229200"/>
            <a:ext cx="1512168" cy="1008112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62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D20299-DFF2-4DAE-8C14-C4FAC470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96122"/>
            <a:ext cx="9658771" cy="43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-49696"/>
            <a:ext cx="9144000" cy="1143000"/>
          </a:xfrm>
        </p:spPr>
        <p:txBody>
          <a:bodyPr/>
          <a:lstStyle/>
          <a:p>
            <a:r>
              <a:rPr lang="en-US" dirty="0"/>
              <a:t>Read file- cat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54131" y="232717"/>
            <a:ext cx="158088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cat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DDD3B5AF-2FC4-441C-80F7-06E40CFF61FF}"/>
              </a:ext>
            </a:extLst>
          </p:cNvPr>
          <p:cNvSpPr/>
          <p:nvPr/>
        </p:nvSpPr>
        <p:spPr>
          <a:xfrm>
            <a:off x="695400" y="4509120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CF69C355-1B26-4618-B716-408416493F4A}"/>
              </a:ext>
            </a:extLst>
          </p:cNvPr>
          <p:cNvSpPr/>
          <p:nvPr/>
        </p:nvSpPr>
        <p:spPr>
          <a:xfrm>
            <a:off x="1703512" y="5229200"/>
            <a:ext cx="1512168" cy="1008112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Getting Help- help and man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306848" y="174634"/>
            <a:ext cx="158088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--help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523A2-A7FF-4537-BFDF-C55ABE754ED9}"/>
              </a:ext>
            </a:extLst>
          </p:cNvPr>
          <p:cNvSpPr txBox="1"/>
          <p:nvPr/>
        </p:nvSpPr>
        <p:spPr>
          <a:xfrm>
            <a:off x="1559496" y="2204864"/>
            <a:ext cx="34467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+mj-lt"/>
              </a:rPr>
              <a:t>$ mv --help</a:t>
            </a:r>
          </a:p>
          <a:p>
            <a:r>
              <a:rPr lang="en-US" sz="4200" dirty="0">
                <a:latin typeface="+mj-lt"/>
              </a:rPr>
              <a:t>$ man mv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F74B1-1461-4B89-96F0-0DA5F76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933056"/>
            <a:ext cx="3228975" cy="1295400"/>
          </a:xfrm>
          <a:prstGeom prst="rect">
            <a:avLst/>
          </a:prstGeom>
        </p:spPr>
      </p:pic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A4DF601D-C58F-4BAA-B66C-D89406276D8E}"/>
              </a:ext>
            </a:extLst>
          </p:cNvPr>
          <p:cNvSpPr/>
          <p:nvPr/>
        </p:nvSpPr>
        <p:spPr>
          <a:xfrm>
            <a:off x="6837843" y="2528900"/>
            <a:ext cx="648072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4B0A314-A6F4-4DD1-8EFC-347C84D9A2FA}"/>
              </a:ext>
            </a:extLst>
          </p:cNvPr>
          <p:cNvSpPr/>
          <p:nvPr/>
        </p:nvSpPr>
        <p:spPr>
          <a:xfrm>
            <a:off x="7032104" y="2636912"/>
            <a:ext cx="314970" cy="3600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37EA1FAF-1C30-42E3-8ABF-5438D2F9080A}"/>
              </a:ext>
            </a:extLst>
          </p:cNvPr>
          <p:cNvSpPr/>
          <p:nvPr/>
        </p:nvSpPr>
        <p:spPr>
          <a:xfrm>
            <a:off x="6837843" y="3301827"/>
            <a:ext cx="648072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ACE6A02-2454-4487-8157-83566820DBE9}"/>
              </a:ext>
            </a:extLst>
          </p:cNvPr>
          <p:cNvSpPr/>
          <p:nvPr/>
        </p:nvSpPr>
        <p:spPr>
          <a:xfrm rot="10800000">
            <a:off x="7032104" y="3445149"/>
            <a:ext cx="314970" cy="3600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1ADD8634-7E97-454C-BD4C-75BC8280BCE7}"/>
              </a:ext>
            </a:extLst>
          </p:cNvPr>
          <p:cNvSpPr/>
          <p:nvPr/>
        </p:nvSpPr>
        <p:spPr>
          <a:xfrm>
            <a:off x="6865552" y="4103079"/>
            <a:ext cx="648072" cy="576064"/>
          </a:xfrm>
          <a:prstGeom prst="bevel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AD561-DA79-414A-838F-9EE6B1FDE1F8}"/>
              </a:ext>
            </a:extLst>
          </p:cNvPr>
          <p:cNvSpPr txBox="1"/>
          <p:nvPr/>
        </p:nvSpPr>
        <p:spPr>
          <a:xfrm>
            <a:off x="7827206" y="4103079"/>
            <a:ext cx="880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Quit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730AC3-A2C6-422E-B0C0-B4316D847C00}"/>
              </a:ext>
            </a:extLst>
          </p:cNvPr>
          <p:cNvSpPr txBox="1"/>
          <p:nvPr/>
        </p:nvSpPr>
        <p:spPr>
          <a:xfrm>
            <a:off x="7827206" y="2990790"/>
            <a:ext cx="1632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Navigate</a:t>
            </a:r>
          </a:p>
        </p:txBody>
      </p:sp>
    </p:spTree>
    <p:extLst>
      <p:ext uri="{BB962C8B-B14F-4D97-AF65-F5344CB8AC3E}">
        <p14:creationId xmlns:p14="http://schemas.microsoft.com/office/powerpoint/2010/main" val="2578735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771218"/>
            <a:ext cx="9721080" cy="2439144"/>
          </a:xfrm>
        </p:spPr>
        <p:txBody>
          <a:bodyPr>
            <a:noAutofit/>
          </a:bodyPr>
          <a:lstStyle/>
          <a:p>
            <a:pPr algn="ctr"/>
            <a:r>
              <a:rPr lang="en-US" sz="4600" dirty="0">
                <a:solidFill>
                  <a:srgbClr val="0070C0"/>
                </a:solidFill>
              </a:rPr>
              <a:t>Question: What does the command </a:t>
            </a:r>
            <a:r>
              <a:rPr lang="en-US" sz="4600" dirty="0">
                <a:solidFill>
                  <a:srgbClr val="FF0000"/>
                </a:solidFill>
              </a:rPr>
              <a:t>ls</a:t>
            </a:r>
            <a:r>
              <a:rPr lang="en-US" sz="4600" dirty="0">
                <a:solidFill>
                  <a:srgbClr val="0070C0"/>
                </a:solidFill>
              </a:rPr>
              <a:t> do when used with the </a:t>
            </a:r>
            <a:r>
              <a:rPr lang="en-US" sz="4600" dirty="0">
                <a:solidFill>
                  <a:srgbClr val="FF0000"/>
                </a:solidFill>
              </a:rPr>
              <a:t>–l</a:t>
            </a:r>
            <a:r>
              <a:rPr lang="en-US" sz="4600" dirty="0">
                <a:solidFill>
                  <a:srgbClr val="0070C0"/>
                </a:solidFill>
              </a:rPr>
              <a:t> option?</a:t>
            </a:r>
            <a:endParaRPr sz="46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374038" y="174634"/>
            <a:ext cx="158088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--help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2286265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200456" y="232717"/>
            <a:ext cx="158088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 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rmdir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rm –r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nano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Vi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--help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man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4B0A314-A6F4-4DD1-8EFC-347C84D9A2FA}"/>
              </a:ext>
            </a:extLst>
          </p:cNvPr>
          <p:cNvSpPr/>
          <p:nvPr/>
        </p:nvSpPr>
        <p:spPr>
          <a:xfrm>
            <a:off x="7032104" y="2636912"/>
            <a:ext cx="314970" cy="3600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ACE6A02-2454-4487-8157-83566820DBE9}"/>
              </a:ext>
            </a:extLst>
          </p:cNvPr>
          <p:cNvSpPr/>
          <p:nvPr/>
        </p:nvSpPr>
        <p:spPr>
          <a:xfrm rot="10800000">
            <a:off x="7032104" y="3445149"/>
            <a:ext cx="314970" cy="3600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15514-0206-42FA-B014-81E5C76851FD}"/>
              </a:ext>
            </a:extLst>
          </p:cNvPr>
          <p:cNvSpPr txBox="1"/>
          <p:nvPr/>
        </p:nvSpPr>
        <p:spPr>
          <a:xfrm>
            <a:off x="764091" y="1724325"/>
            <a:ext cx="81402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Directories/files tree: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Navigate (</a:t>
            </a:r>
            <a:r>
              <a:rPr lang="en-US" sz="3400" dirty="0" err="1"/>
              <a:t>pwd</a:t>
            </a:r>
            <a:r>
              <a:rPr lang="en-US" sz="3400" dirty="0"/>
              <a:t>, ls, cd, cd 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Make/delete directories (</a:t>
            </a:r>
            <a:r>
              <a:rPr lang="en-US" sz="3400" dirty="0" err="1"/>
              <a:t>mkdir</a:t>
            </a:r>
            <a:r>
              <a:rPr lang="en-US" sz="3400" dirty="0"/>
              <a:t>, </a:t>
            </a:r>
            <a:r>
              <a:rPr lang="en-US" sz="3400" dirty="0" err="1"/>
              <a:t>rmdir</a:t>
            </a:r>
            <a:r>
              <a:rPr lang="en-US" sz="3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Create/Read text files (</a:t>
            </a:r>
            <a:r>
              <a:rPr lang="en-US" sz="3400" dirty="0" err="1"/>
              <a:t>nano</a:t>
            </a:r>
            <a:r>
              <a:rPr lang="en-US" sz="3400" dirty="0"/>
              <a:t>/vi, cat)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Copy/Remove files (cp, rm -r)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Move/rename directories and files (mv)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Get help (--help, man)</a:t>
            </a:r>
          </a:p>
        </p:txBody>
      </p:sp>
    </p:spTree>
    <p:extLst>
      <p:ext uri="{BB962C8B-B14F-4D97-AF65-F5344CB8AC3E}">
        <p14:creationId xmlns:p14="http://schemas.microsoft.com/office/powerpoint/2010/main" val="316380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84" y="476672"/>
            <a:ext cx="9144000" cy="1143000"/>
          </a:xfrm>
        </p:spPr>
        <p:txBody>
          <a:bodyPr/>
          <a:lstStyle/>
          <a:p>
            <a:r>
              <a:rPr lang="en-US" dirty="0"/>
              <a:t>Log In</a:t>
            </a:r>
            <a:endParaRPr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11E491C6-AE6C-43D0-841C-76C18BB8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84" y="1988840"/>
            <a:ext cx="10260632" cy="4267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/>
              <a:t>Secure Shell (SSH)- secure remote login</a:t>
            </a:r>
          </a:p>
          <a:p>
            <a:pPr lvl="0"/>
            <a:r>
              <a:rPr lang="en-US" sz="4000" b="1" dirty="0"/>
              <a:t>Windows</a:t>
            </a:r>
            <a:r>
              <a:rPr lang="en-US" sz="4000" dirty="0"/>
              <a:t>- </a:t>
            </a:r>
            <a:r>
              <a:rPr lang="en-US" sz="4000" dirty="0" err="1"/>
              <a:t>PuTTy</a:t>
            </a:r>
            <a:r>
              <a:rPr lang="en-US" sz="4000" dirty="0"/>
              <a:t> (GUI):</a:t>
            </a:r>
          </a:p>
          <a:p>
            <a:pPr marL="0" lv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	login.rc.colorado.edu</a:t>
            </a:r>
          </a:p>
          <a:p>
            <a:pPr lvl="0"/>
            <a:r>
              <a:rPr lang="en-US" sz="4000" dirty="0">
                <a:solidFill>
                  <a:schemeClr val="tx1"/>
                </a:solidFill>
              </a:rPr>
              <a:t>Mac- App/Utilities and Linux:</a:t>
            </a:r>
          </a:p>
          <a:p>
            <a:pPr marL="0" lv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err="1">
                <a:solidFill>
                  <a:srgbClr val="FF0000"/>
                </a:solidFill>
              </a:rPr>
              <a:t>ssh</a:t>
            </a:r>
            <a:r>
              <a:rPr lang="en-US" sz="4000" dirty="0">
                <a:solidFill>
                  <a:srgbClr val="FF0000"/>
                </a:solidFill>
              </a:rPr>
              <a:t> usrname@login.rc.colorado.edu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84" y="476672"/>
            <a:ext cx="9144000" cy="1143000"/>
          </a:xfrm>
        </p:spPr>
        <p:txBody>
          <a:bodyPr/>
          <a:lstStyle/>
          <a:p>
            <a:r>
              <a:rPr lang="en-US" dirty="0"/>
              <a:t>Linux File System- </a:t>
            </a:r>
            <a:r>
              <a:rPr lang="en-US" dirty="0" err="1"/>
              <a:t>pwd</a:t>
            </a:r>
            <a:r>
              <a:rPr lang="en-US" dirty="0"/>
              <a:t> and ls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56BAF-7DDD-4060-8655-E9E84C2258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10801200" cy="403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3CFC6-D1A7-4613-AF15-7734A8837648}"/>
              </a:ext>
            </a:extLst>
          </p:cNvPr>
          <p:cNvSpPr txBox="1"/>
          <p:nvPr/>
        </p:nvSpPr>
        <p:spPr>
          <a:xfrm>
            <a:off x="10632504" y="244758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314072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84" y="476672"/>
            <a:ext cx="9144000" cy="1143000"/>
          </a:xfrm>
        </p:spPr>
        <p:txBody>
          <a:bodyPr/>
          <a:lstStyle/>
          <a:p>
            <a:r>
              <a:rPr lang="en-US" dirty="0"/>
              <a:t>Make Directory- </a:t>
            </a:r>
            <a:r>
              <a:rPr lang="en-US" dirty="0" err="1"/>
              <a:t>mkdir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2C8C0-E22C-48A4-863E-AE8721AD0B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392" y="2708920"/>
            <a:ext cx="10225136" cy="2995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35875" y="163204"/>
            <a:ext cx="1580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27CDA92C-3A66-4BC9-B1BA-E28E8F41A21C}"/>
              </a:ext>
            </a:extLst>
          </p:cNvPr>
          <p:cNvSpPr/>
          <p:nvPr/>
        </p:nvSpPr>
        <p:spPr>
          <a:xfrm>
            <a:off x="5015880" y="2852936"/>
            <a:ext cx="1656184" cy="57606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0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84" y="476672"/>
            <a:ext cx="9144000" cy="1143000"/>
          </a:xfrm>
        </p:spPr>
        <p:txBody>
          <a:bodyPr/>
          <a:lstStyle/>
          <a:p>
            <a:r>
              <a:rPr lang="en-US" dirty="0"/>
              <a:t>Change Directory- Below- cd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2C8C0-E22C-48A4-863E-AE8721AD0B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392" y="2708920"/>
            <a:ext cx="10225136" cy="2995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35875" y="184392"/>
            <a:ext cx="158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FD6434C-83A0-45F8-A3BE-8B23F6E99194}"/>
              </a:ext>
            </a:extLst>
          </p:cNvPr>
          <p:cNvSpPr/>
          <p:nvPr/>
        </p:nvSpPr>
        <p:spPr>
          <a:xfrm>
            <a:off x="5015880" y="2852936"/>
            <a:ext cx="1656184" cy="57606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DEE1694E-0F6E-4189-ADD3-C6EFA1D99944}"/>
              </a:ext>
            </a:extLst>
          </p:cNvPr>
          <p:cNvSpPr/>
          <p:nvPr/>
        </p:nvSpPr>
        <p:spPr>
          <a:xfrm>
            <a:off x="4439816" y="2924944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84" y="476672"/>
            <a:ext cx="9144000" cy="1143000"/>
          </a:xfrm>
        </p:spPr>
        <p:txBody>
          <a:bodyPr/>
          <a:lstStyle/>
          <a:p>
            <a:r>
              <a:rPr lang="en-US" dirty="0"/>
              <a:t>Make Directory- </a:t>
            </a:r>
            <a:r>
              <a:rPr lang="en-US" dirty="0" err="1"/>
              <a:t>mkdir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2C8C0-E22C-48A4-863E-AE8721AD0B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392" y="2708920"/>
            <a:ext cx="10225136" cy="2995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35875" y="184392"/>
            <a:ext cx="158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3559684-AB16-4F7F-99C6-CE0730DD5554}"/>
              </a:ext>
            </a:extLst>
          </p:cNvPr>
          <p:cNvSpPr/>
          <p:nvPr/>
        </p:nvSpPr>
        <p:spPr>
          <a:xfrm>
            <a:off x="767408" y="3918484"/>
            <a:ext cx="1656184" cy="174276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1D7D71C-58B6-45D8-97DC-3B5F59483B6D}"/>
              </a:ext>
            </a:extLst>
          </p:cNvPr>
          <p:cNvSpPr/>
          <p:nvPr/>
        </p:nvSpPr>
        <p:spPr>
          <a:xfrm>
            <a:off x="4439816" y="2924944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32717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Do- Make Directory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7A92-3E9B-4037-AEE7-0C59E6FE204B}"/>
              </a:ext>
            </a:extLst>
          </p:cNvPr>
          <p:cNvSpPr txBox="1"/>
          <p:nvPr/>
        </p:nvSpPr>
        <p:spPr>
          <a:xfrm>
            <a:off x="10416480" y="74613"/>
            <a:ext cx="158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pwd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00"/>
                </a:solidFill>
              </a:rPr>
              <a:t>mkdir</a:t>
            </a:r>
            <a:endParaRPr lang="en-US" sz="30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</a:rPr>
              <a:t>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380CC-B327-4134-92D8-22372560C9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72" y="2121617"/>
            <a:ext cx="11305256" cy="4407060"/>
          </a:xfrm>
          <a:prstGeom prst="rect">
            <a:avLst/>
          </a:prstGeom>
        </p:spPr>
      </p:pic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1D7D71C-58B6-45D8-97DC-3B5F59483B6D}"/>
              </a:ext>
            </a:extLst>
          </p:cNvPr>
          <p:cNvSpPr/>
          <p:nvPr/>
        </p:nvSpPr>
        <p:spPr>
          <a:xfrm>
            <a:off x="3359696" y="2420888"/>
            <a:ext cx="432048" cy="43204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3559684-AB16-4F7F-99C6-CE0730DD5554}"/>
              </a:ext>
            </a:extLst>
          </p:cNvPr>
          <p:cNvSpPr/>
          <p:nvPr/>
        </p:nvSpPr>
        <p:spPr>
          <a:xfrm>
            <a:off x="1559496" y="3068960"/>
            <a:ext cx="10189132" cy="3312368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996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278</TotalTime>
  <Words>740</Words>
  <Application>Microsoft Office PowerPoint</Application>
  <PresentationFormat>Widescreen</PresentationFormat>
  <Paragraphs>364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Candara</vt:lpstr>
      <vt:lpstr>Consolas</vt:lpstr>
      <vt:lpstr>Times New Roman</vt:lpstr>
      <vt:lpstr>Tech Computer 16x9</vt:lpstr>
      <vt:lpstr>Introduction to Linux</vt:lpstr>
      <vt:lpstr>Objectives</vt:lpstr>
      <vt:lpstr>Why Linux OS?</vt:lpstr>
      <vt:lpstr>Log In</vt:lpstr>
      <vt:lpstr>Linux File System- pwd and ls</vt:lpstr>
      <vt:lpstr>Make Directory- mkdir</vt:lpstr>
      <vt:lpstr>Change Directory- Below- cd</vt:lpstr>
      <vt:lpstr>Make Directory- mkdir</vt:lpstr>
      <vt:lpstr>To Do- Make Directory</vt:lpstr>
      <vt:lpstr>Change Directory- Above- cd ..</vt:lpstr>
      <vt:lpstr>Remove Directory- rmdir and rm -r</vt:lpstr>
      <vt:lpstr>Our tree</vt:lpstr>
      <vt:lpstr>Text Editor- nano</vt:lpstr>
      <vt:lpstr>Using nano</vt:lpstr>
      <vt:lpstr>Our tree</vt:lpstr>
      <vt:lpstr>To Do- Create a file</vt:lpstr>
      <vt:lpstr>Move Files- mv</vt:lpstr>
      <vt:lpstr>Our tree</vt:lpstr>
      <vt:lpstr>To Do- Make Directory</vt:lpstr>
      <vt:lpstr>Move Directory- mv</vt:lpstr>
      <vt:lpstr>Our tree</vt:lpstr>
      <vt:lpstr>Ooops…</vt:lpstr>
      <vt:lpstr>To Do- Change Directory</vt:lpstr>
      <vt:lpstr>Text Editor- vim</vt:lpstr>
      <vt:lpstr>To Do- Edit file in vim</vt:lpstr>
      <vt:lpstr>To Do- Make directories and Move files</vt:lpstr>
      <vt:lpstr>To Do- Remove file</vt:lpstr>
      <vt:lpstr>Renaming files- mv</vt:lpstr>
      <vt:lpstr>Our tree</vt:lpstr>
      <vt:lpstr>Copy file- cp</vt:lpstr>
      <vt:lpstr>Read file- cat</vt:lpstr>
      <vt:lpstr>Getting Help- help and man</vt:lpstr>
      <vt:lpstr>Question: What does the command ls do when used with the –l option?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Jelena Karapetrovic</dc:creator>
  <cp:lastModifiedBy>Jelena Karapetrovic</cp:lastModifiedBy>
  <cp:revision>101</cp:revision>
  <dcterms:created xsi:type="dcterms:W3CDTF">2019-05-15T15:14:35Z</dcterms:created>
  <dcterms:modified xsi:type="dcterms:W3CDTF">2019-05-20T02:23:01Z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