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332" r:id="rId2"/>
    <p:sldId id="339" r:id="rId3"/>
    <p:sldId id="340" r:id="rId4"/>
    <p:sldId id="341" r:id="rId5"/>
    <p:sldId id="342" r:id="rId6"/>
    <p:sldId id="344" r:id="rId7"/>
    <p:sldId id="349" r:id="rId8"/>
    <p:sldId id="350" r:id="rId9"/>
    <p:sldId id="351" r:id="rId10"/>
    <p:sldId id="345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40"/>
    <p:restoredTop sz="79494"/>
  </p:normalViewPr>
  <p:slideViewPr>
    <p:cSldViewPr snapToGrid="0" snapToObjects="1">
      <p:cViewPr varScale="1">
        <p:scale>
          <a:sx n="103" d="100"/>
          <a:sy n="103" d="100"/>
        </p:scale>
        <p:origin x="59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7F17BA-058B-F848-B184-4EC87368E4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1070D-2CAB-F24F-9EA8-F2F9B0CC6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B0541-0E19-3140-A75D-83F0091FD087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84A8B-F9AA-BE4C-AED6-C472EDCC97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88501-5C1D-424B-9FA0-018D42C28D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AB201-4CB2-A14C-A362-013C930199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3915B-38F1-BD42-9395-3BB3E674A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989" y="8685213"/>
            <a:ext cx="2210435" cy="43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21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6759A-F17A-D54D-8D7A-CB146702B30D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E7691-A93E-264A-93A6-CD1131F7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7691-A93E-264A-93A6-CD1131F735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48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7691-A93E-264A-93A6-CD1131F735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08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7691-A93E-264A-93A6-CD1131F735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34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7691-A93E-264A-93A6-CD1131F735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34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7691-A93E-264A-93A6-CD1131F735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15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7691-A93E-264A-93A6-CD1131F735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0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7691-A93E-264A-93A6-CD1131F735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2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Choosing the right computing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</p:spPr>
        <p:txBody>
          <a:bodyPr/>
          <a:lstStyle/>
          <a:p>
            <a:fld id="{DD321DBF-325B-3546-BAAF-4F6E3B3181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0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Choosing the right computing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</p:spPr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4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Choosing the right computing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</p:spPr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Choosing the right computing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6636" y="6356350"/>
            <a:ext cx="876884" cy="365125"/>
          </a:xfrm>
          <a:prstGeom prst="rect">
            <a:avLst/>
          </a:prstGeom>
        </p:spPr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2523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Choosing the right computing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</p:spPr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7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792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792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Choosing the right computing environment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</p:spPr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4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30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30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Choosing the right computing environment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</p:spPr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Choosing the right computing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</p:spPr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Choosing the right computing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</p:spPr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Choosing the right computing environment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</p:spPr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7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Choosing the right computing environment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</p:spPr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1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5/22/19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7809" y="6356350"/>
            <a:ext cx="8457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21DBF-325B-3546-BAAF-4F6E3B3181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Untitled.png" title="Be Boulder.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89"/>
          <a:stretch/>
        </p:blipFill>
        <p:spPr>
          <a:xfrm>
            <a:off x="9293520" y="6188959"/>
            <a:ext cx="2517480" cy="443402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457200" y="6081713"/>
            <a:ext cx="11277600" cy="1428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9A83AEC-E08D-C149-BA3E-08E40DD1B49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94348" y="6188959"/>
            <a:ext cx="2210435" cy="43983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9FE4665-CEB4-2F44-9E86-130FA087B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Choosing the right computing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7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c" TargetMode="External"/><Relationship Id="rId5" Type="http://schemas.openxmlformats.org/officeDocument/2006/relationships/hyperlink" Target="http://www.colorado.edu/rc" TargetMode="External"/><Relationship Id="rId4" Type="http://schemas.openxmlformats.org/officeDocument/2006/relationships/hyperlink" Target="mailto:daniel.trahan@colorado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urc-survey18" TargetMode="External"/><Relationship Id="rId7" Type="http://schemas.openxmlformats.org/officeDocument/2006/relationships/hyperlink" Target="https://www.colorado.edu/r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sgconnect.net/" TargetMode="External"/><Relationship Id="rId5" Type="http://schemas.openxmlformats.org/officeDocument/2006/relationships/hyperlink" Target="https://www.xsede.org/" TargetMode="External"/><Relationship Id="rId4" Type="http://schemas.openxmlformats.org/officeDocument/2006/relationships/hyperlink" Target="mailto:Andrew.Monaghan@colorado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u boulder">
            <a:extLst>
              <a:ext uri="{FF2B5EF4-FFF2-40B4-BE49-F238E27FC236}">
                <a16:creationId xmlns:a16="http://schemas.microsoft.com/office/drawing/2014/main" id="{06CF6273-6375-434B-8ADD-117E3FF7D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861" y="2290078"/>
            <a:ext cx="4370945" cy="246549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Choosing the right computing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12832" cy="4163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Andrew Monaghan</a:t>
            </a:r>
          </a:p>
          <a:p>
            <a:pPr marL="0" indent="0" algn="ctr">
              <a:buNone/>
            </a:pPr>
            <a:r>
              <a:rPr lang="en-US" dirty="0">
                <a:hlinkClick r:id="rId4"/>
              </a:rPr>
              <a:t>Andrew.Monaghan@colorado.edu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5"/>
              </a:rPr>
              <a:t>www.colorado.edu</a:t>
            </a:r>
            <a:r>
              <a:rPr lang="en-US" dirty="0">
                <a:hlinkClick r:id="rId6"/>
              </a:rPr>
              <a:t>/rc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Slides will be available for download from TBD link from RMACC website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6769622-C62D-1143-ACB0-8EA54310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5/22/19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182571A-6C25-7D44-AB12-E7712238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Choosing the right computing environment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A1D69B3-1783-5C46-93DF-3301FC43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FA5D9A-37F9-E14E-B63C-AC716E9382CC}"/>
              </a:ext>
            </a:extLst>
          </p:cNvPr>
          <p:cNvSpPr txBox="1"/>
          <p:nvPr/>
        </p:nvSpPr>
        <p:spPr>
          <a:xfrm>
            <a:off x="6589947" y="5618554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Acknowledgement: Brett </a:t>
            </a:r>
            <a:r>
              <a:rPr lang="en-US" i="1" dirty="0" err="1"/>
              <a:t>Milash</a:t>
            </a:r>
            <a:r>
              <a:rPr lang="en-US" i="1" dirty="0"/>
              <a:t> (CHPC, U. Utah)</a:t>
            </a:r>
          </a:p>
        </p:txBody>
      </p:sp>
    </p:spTree>
    <p:extLst>
      <p:ext uri="{BB962C8B-B14F-4D97-AF65-F5344CB8AC3E}">
        <p14:creationId xmlns:p14="http://schemas.microsoft.com/office/powerpoint/2010/main" val="154485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48537" cy="1325563"/>
          </a:xfrm>
        </p:spPr>
        <p:txBody>
          <a:bodyPr>
            <a:normAutofit/>
          </a:bodyPr>
          <a:lstStyle/>
          <a:p>
            <a:r>
              <a:rPr lang="en-US" dirty="0"/>
              <a:t>3. Optimize workflow for chosen resource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Choosing the right computing environment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10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80DFC-281E-AE41-9E8D-1E958EE9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5/22/19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F5B4A-7A5C-F444-9C88-3C5B0F55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6" y="1719597"/>
            <a:ext cx="11722444" cy="453072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en-US" dirty="0"/>
              <a:t>“Test drive” your workflow on the resource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Profiling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Look at memory and swap space usage during active job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How many threads are being used?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Is code CPU-bound or I/O bound?  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Scaling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Does code performance change when I add/remove cores? (parallel workflows)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What is the optimal number of cores for load balance? (serial workflows)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Does code performance improve when I change compilers, compiler flags or MPI?    </a:t>
            </a:r>
          </a:p>
          <a:p>
            <a:pPr>
              <a:lnSpc>
                <a:spcPct val="140000"/>
              </a:lnSpc>
            </a:pPr>
            <a:r>
              <a:rPr lang="en-US" dirty="0"/>
              <a:t>Iteratively optimize your workflow through testing. Then deploy.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3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916C0-CE2A-5745-9EB0-4E63B2F60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43" y="1489700"/>
            <a:ext cx="12009120" cy="4469443"/>
          </a:xfrm>
        </p:spPr>
        <p:txBody>
          <a:bodyPr>
            <a:normAutofit/>
          </a:bodyPr>
          <a:lstStyle/>
          <a:p>
            <a:r>
              <a:rPr lang="en-US" dirty="0"/>
              <a:t>Feedback?:  </a:t>
            </a:r>
            <a:r>
              <a:rPr lang="en-US" dirty="0">
                <a:hlinkClick r:id="rId3"/>
              </a:rPr>
              <a:t>http://tinyurl.com/curc-survey18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Contact: </a:t>
            </a:r>
            <a:r>
              <a:rPr lang="en-US" dirty="0">
                <a:hlinkClick r:id="rId4"/>
              </a:rPr>
              <a:t>Andrew.Monaghan@colorado.edu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Resources:</a:t>
            </a:r>
          </a:p>
          <a:p>
            <a:pPr marL="0" indent="0">
              <a:buNone/>
            </a:pPr>
            <a:r>
              <a:rPr lang="en-US" dirty="0"/>
              <a:t>	XSEDE: </a:t>
            </a:r>
            <a:r>
              <a:rPr lang="en-US" dirty="0">
                <a:hlinkClick r:id="rId5"/>
              </a:rPr>
              <a:t>https://www.xsede.org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OSG: </a:t>
            </a:r>
            <a:r>
              <a:rPr lang="en-US" dirty="0">
                <a:hlinkClick r:id="rId6"/>
              </a:rPr>
              <a:t>https://osgconnect.net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RMACC Summit: </a:t>
            </a:r>
            <a:r>
              <a:rPr lang="en-US" dirty="0">
                <a:hlinkClick r:id="rId7"/>
              </a:rPr>
              <a:t>https://www.colorado.edu/rc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96DE9-CB76-214E-821D-84265198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9C0BF-86A0-F545-80B1-10837E73F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Choosing the right computing environment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CBAE4D-B504-4540-BAE1-40E6EAE4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5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365125"/>
            <a:ext cx="11887200" cy="5169401"/>
          </a:xfrm>
        </p:spPr>
        <p:txBody>
          <a:bodyPr>
            <a:normAutofit/>
          </a:bodyPr>
          <a:lstStyle/>
          <a:p>
            <a:r>
              <a:rPr lang="en-US" dirty="0"/>
              <a:t>Which computing environment is right for the problem I am addressing?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Choosing the right computing environment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2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80DFC-281E-AE41-9E8D-1E958EE9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5/22/19</a:t>
            </a:r>
          </a:p>
        </p:txBody>
      </p:sp>
    </p:spTree>
    <p:extLst>
      <p:ext uri="{BB962C8B-B14F-4D97-AF65-F5344CB8AC3E}">
        <p14:creationId xmlns:p14="http://schemas.microsoft.com/office/powerpoint/2010/main" val="408519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Possible Answers: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Choosing the right computing environment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80DFC-281E-AE41-9E8D-1E958EE9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5/22/19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F5B4A-7A5C-F444-9C88-3C5B0F55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6" y="1825625"/>
            <a:ext cx="11430169" cy="3836139"/>
          </a:xfrm>
        </p:spPr>
        <p:txBody>
          <a:bodyPr>
            <a:normAutofit/>
          </a:bodyPr>
          <a:lstStyle/>
          <a:p>
            <a:r>
              <a:rPr lang="en-US" dirty="0"/>
              <a:t>My laptop or desktop computer</a:t>
            </a:r>
          </a:p>
          <a:p>
            <a:r>
              <a:rPr lang="en-US" dirty="0"/>
              <a:t>A high performance computing (HPC) platform</a:t>
            </a:r>
          </a:p>
          <a:p>
            <a:r>
              <a:rPr lang="en-US" dirty="0"/>
              <a:t>A high-throughput computing (HTC) platform</a:t>
            </a:r>
          </a:p>
          <a:p>
            <a:r>
              <a:rPr lang="en-US" dirty="0"/>
              <a:t>A cloud computing platform</a:t>
            </a:r>
          </a:p>
          <a:p>
            <a:r>
              <a:rPr lang="en-US" dirty="0"/>
              <a:t>A combination of the above</a:t>
            </a:r>
          </a:p>
        </p:txBody>
      </p:sp>
    </p:spTree>
    <p:extLst>
      <p:ext uri="{BB962C8B-B14F-4D97-AF65-F5344CB8AC3E}">
        <p14:creationId xmlns:p14="http://schemas.microsoft.com/office/powerpoint/2010/main" val="279959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toward a solution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Choosing the right computing environment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4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80DFC-281E-AE41-9E8D-1E958EE9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5/22/19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F5B4A-7A5C-F444-9C88-3C5B0F55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6" y="1825625"/>
            <a:ext cx="11430169" cy="383613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Step 1: Initial assessment to understand your workflow. 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Step 2:  Assess and choose a compute resource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Step 3: Profile/scale your code on chosen compute resource to obtain optimal performance.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6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Initial Assessment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Choosing the right computing environment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80DFC-281E-AE41-9E8D-1E958EE9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5/22/19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F5B4A-7A5C-F444-9C88-3C5B0F55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6" y="1544595"/>
            <a:ext cx="11430169" cy="4460789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000" dirty="0"/>
              <a:t>Can the workflow be completed quickly on my laptop/desktop?</a:t>
            </a:r>
          </a:p>
          <a:p>
            <a:pPr>
              <a:lnSpc>
                <a:spcPct val="140000"/>
              </a:lnSpc>
            </a:pPr>
            <a:r>
              <a:rPr lang="en-US" sz="2000" dirty="0"/>
              <a:t>Does my workflow require a single core or multiple cores?</a:t>
            </a:r>
          </a:p>
          <a:p>
            <a:pPr>
              <a:lnSpc>
                <a:spcPct val="140000"/>
              </a:lnSpc>
            </a:pPr>
            <a:r>
              <a:rPr lang="en-US" sz="2000" dirty="0"/>
              <a:t>How much memory (RAM) does my workflow require?</a:t>
            </a:r>
          </a:p>
          <a:p>
            <a:pPr>
              <a:lnSpc>
                <a:spcPct val="140000"/>
              </a:lnSpc>
            </a:pPr>
            <a:r>
              <a:rPr lang="en-US" sz="2000" dirty="0"/>
              <a:t>How much hard disk space does my workflow require?</a:t>
            </a:r>
          </a:p>
          <a:p>
            <a:pPr>
              <a:lnSpc>
                <a:spcPct val="140000"/>
              </a:lnSpc>
            </a:pPr>
            <a:r>
              <a:rPr lang="en-US" sz="2000" dirty="0"/>
              <a:t>What type of hard disk space does my workflow require?</a:t>
            </a:r>
          </a:p>
          <a:p>
            <a:pPr>
              <a:lnSpc>
                <a:spcPct val="140000"/>
              </a:lnSpc>
            </a:pPr>
            <a:r>
              <a:rPr lang="en-US" sz="2000" dirty="0"/>
              <a:t>Does the workflow require graphical processing units (GPUs)?</a:t>
            </a:r>
          </a:p>
          <a:p>
            <a:pPr>
              <a:lnSpc>
                <a:spcPct val="140000"/>
              </a:lnSpc>
            </a:pPr>
            <a:r>
              <a:rPr lang="en-US" sz="2000" dirty="0"/>
              <a:t>Can my workflow be checkpointed (saved as you progress)?</a:t>
            </a:r>
          </a:p>
          <a:p>
            <a:pPr>
              <a:lnSpc>
                <a:spcPct val="140000"/>
              </a:lnSpc>
            </a:pPr>
            <a:r>
              <a:rPr lang="en-US" sz="2000" dirty="0"/>
              <a:t>Is my data sensitive/protected?</a:t>
            </a:r>
          </a:p>
        </p:txBody>
      </p:sp>
    </p:spTree>
    <p:extLst>
      <p:ext uri="{BB962C8B-B14F-4D97-AF65-F5344CB8AC3E}">
        <p14:creationId xmlns:p14="http://schemas.microsoft.com/office/powerpoint/2010/main" val="55863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Assess and Choose resource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Choosing the right computing environment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6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80DFC-281E-AE41-9E8D-1E958EE9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5/22/19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F5B4A-7A5C-F444-9C88-3C5B0F55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6" y="1532238"/>
            <a:ext cx="11430169" cy="442371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</a:pPr>
            <a:r>
              <a:rPr lang="en-US" dirty="0"/>
              <a:t>Can the resource accommodate the number of cores I need?</a:t>
            </a:r>
          </a:p>
          <a:p>
            <a:pPr>
              <a:lnSpc>
                <a:spcPct val="140000"/>
              </a:lnSpc>
            </a:pPr>
            <a:r>
              <a:rPr lang="en-US" dirty="0"/>
              <a:t>Can the resource accommodate the type of cores I need?</a:t>
            </a:r>
          </a:p>
          <a:p>
            <a:pPr>
              <a:lnSpc>
                <a:spcPct val="140000"/>
              </a:lnSpc>
            </a:pPr>
            <a:r>
              <a:rPr lang="en-US" dirty="0"/>
              <a:t>Can the resource accommodate my memory (RAM) requirements?</a:t>
            </a:r>
          </a:p>
          <a:p>
            <a:pPr>
              <a:lnSpc>
                <a:spcPct val="140000"/>
              </a:lnSpc>
            </a:pPr>
            <a:r>
              <a:rPr lang="en-US" dirty="0"/>
              <a:t>Can the resource accommodate my hard disk requirements?</a:t>
            </a:r>
          </a:p>
          <a:p>
            <a:pPr>
              <a:lnSpc>
                <a:spcPct val="140000"/>
              </a:lnSpc>
            </a:pPr>
            <a:r>
              <a:rPr lang="en-US" dirty="0"/>
              <a:t>Do the wall clock limits on the resource fit my workflow? </a:t>
            </a:r>
          </a:p>
          <a:p>
            <a:pPr>
              <a:lnSpc>
                <a:spcPct val="140000"/>
              </a:lnSpc>
            </a:pPr>
            <a:r>
              <a:rPr lang="en-US" dirty="0"/>
              <a:t>Does the resource allow preemption?  </a:t>
            </a:r>
          </a:p>
          <a:p>
            <a:pPr>
              <a:lnSpc>
                <a:spcPct val="140000"/>
              </a:lnSpc>
            </a:pPr>
            <a:r>
              <a:rPr lang="en-US" dirty="0"/>
              <a:t>Does the resource accommodate sensitive data (if needed)?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resources are available? (1)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Choosing the right computing environment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7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80DFC-281E-AE41-9E8D-1E958EE9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5/22/19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F5B4A-7A5C-F444-9C88-3C5B0F55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6" y="1519881"/>
            <a:ext cx="11430169" cy="4411362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en-US" b="1" dirty="0"/>
              <a:t>Institutional Cyberinfrastructure (CI)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On-site CI available at CU, CSU, Utah, Wyoming, UNM, NMSU, etc.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Smaller institutions can use RMACC CI allocation through CU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HPC is a good “general purpose” resource that can run both serial and parallel workflows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Usually have a few high-memory nodes and </a:t>
            </a:r>
            <a:r>
              <a:rPr lang="en-US" dirty="0" err="1"/>
              <a:t>gpu</a:t>
            </a:r>
            <a:r>
              <a:rPr lang="en-US" dirty="0"/>
              <a:t> nodes.  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Have parallel filesystems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Possible limitations: Wall clock limits, RAM, size of resource, queues, sensitive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7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resources are available? (2)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Choosing the right computing environment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8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80DFC-281E-AE41-9E8D-1E958EE9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5/22/19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F5B4A-7A5C-F444-9C88-3C5B0F55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618" y="1456943"/>
            <a:ext cx="11430169" cy="435058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en-US" b="1" dirty="0"/>
              <a:t>National Cyberinfrastructure (NSF XSEDE)</a:t>
            </a:r>
          </a:p>
          <a:p>
            <a:pPr lvl="2">
              <a:lnSpc>
                <a:spcPct val="140000"/>
              </a:lnSpc>
            </a:pPr>
            <a:r>
              <a:rPr lang="en-US" sz="2800" u="sng" dirty="0"/>
              <a:t>HPC platforms </a:t>
            </a:r>
            <a:r>
              <a:rPr lang="en-US" sz="2800" dirty="0"/>
              <a:t>(including very high memory, GPU, etc.)</a:t>
            </a:r>
          </a:p>
          <a:p>
            <a:pPr lvl="2">
              <a:lnSpc>
                <a:spcPct val="140000"/>
              </a:lnSpc>
            </a:pPr>
            <a:r>
              <a:rPr lang="en-US" sz="2800" u="sng" dirty="0"/>
              <a:t>Open Science Grid </a:t>
            </a:r>
            <a:r>
              <a:rPr lang="en-US" sz="2800" dirty="0"/>
              <a:t>(OSG; High throughput computing)</a:t>
            </a:r>
          </a:p>
          <a:p>
            <a:pPr lvl="3">
              <a:lnSpc>
                <a:spcPct val="140000"/>
              </a:lnSpc>
            </a:pPr>
            <a:r>
              <a:rPr lang="en-US" sz="2600" dirty="0"/>
              <a:t>Great for hundreds to thousands of serial jobs, 1-12 hours in length, &lt;2 GB RAM, &lt;10 GB hard disk</a:t>
            </a:r>
          </a:p>
          <a:p>
            <a:pPr lvl="2">
              <a:lnSpc>
                <a:spcPct val="140000"/>
              </a:lnSpc>
            </a:pPr>
            <a:r>
              <a:rPr lang="en-US" sz="2800" u="sng" dirty="0"/>
              <a:t>Jetstream Cloud environment </a:t>
            </a:r>
          </a:p>
          <a:p>
            <a:pPr lvl="3">
              <a:lnSpc>
                <a:spcPct val="140000"/>
              </a:lnSpc>
            </a:pPr>
            <a:r>
              <a:rPr lang="en-US" sz="2600" dirty="0"/>
              <a:t>Great for highly customized workflows that may have time-variable resource requirements</a:t>
            </a:r>
          </a:p>
          <a:p>
            <a:pPr lvl="2">
              <a:lnSpc>
                <a:spcPct val="140000"/>
              </a:lnSpc>
            </a:pPr>
            <a:r>
              <a:rPr lang="en-US" sz="2800" dirty="0"/>
              <a:t>Possible limitations: allocation process, allocation limits, preemption (in some cases)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C6417F-D559-2943-A3E6-F72416623CF4}"/>
              </a:ext>
            </a:extLst>
          </p:cNvPr>
          <p:cNvSpPr/>
          <p:nvPr/>
        </p:nvSpPr>
        <p:spPr>
          <a:xfrm>
            <a:off x="4430612" y="5573783"/>
            <a:ext cx="761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More: </a:t>
            </a:r>
            <a:r>
              <a:rPr lang="en-US" sz="2400" i="1" dirty="0">
                <a:solidFill>
                  <a:schemeClr val="accent5"/>
                </a:solidFill>
              </a:rPr>
              <a:t>https://</a:t>
            </a:r>
            <a:r>
              <a:rPr lang="en-US" sz="2400" i="1" dirty="0" err="1">
                <a:solidFill>
                  <a:schemeClr val="accent5"/>
                </a:solidFill>
              </a:rPr>
              <a:t>portal.xsede.org</a:t>
            </a:r>
            <a:r>
              <a:rPr lang="en-US" sz="2400" i="1" dirty="0">
                <a:solidFill>
                  <a:schemeClr val="accent5"/>
                </a:solidFill>
              </a:rPr>
              <a:t>/allocations/resource-info</a:t>
            </a:r>
          </a:p>
        </p:txBody>
      </p:sp>
    </p:spTree>
    <p:extLst>
      <p:ext uri="{BB962C8B-B14F-4D97-AF65-F5344CB8AC3E}">
        <p14:creationId xmlns:p14="http://schemas.microsoft.com/office/powerpoint/2010/main" val="1581196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resources are available? (3)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Choosing the right computing environment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9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80DFC-281E-AE41-9E8D-1E958EE9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5/22/19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F5B4A-7A5C-F444-9C88-3C5B0F55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6" y="1825625"/>
            <a:ext cx="11430169" cy="43505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en-US" b="1" dirty="0"/>
              <a:t>Commercial Cloud </a:t>
            </a:r>
          </a:p>
          <a:p>
            <a:pPr lvl="2">
              <a:lnSpc>
                <a:spcPct val="140000"/>
              </a:lnSpc>
            </a:pPr>
            <a:r>
              <a:rPr lang="en-US" sz="2800" dirty="0"/>
              <a:t>e.g., AWS, Google Cloud, MS Azure, IBM Cloud</a:t>
            </a:r>
            <a:endParaRPr lang="en-US" sz="2800" b="1" dirty="0"/>
          </a:p>
          <a:p>
            <a:pPr lvl="2">
              <a:lnSpc>
                <a:spcPct val="140000"/>
              </a:lnSpc>
            </a:pPr>
            <a:r>
              <a:rPr lang="en-US" sz="2800" dirty="0"/>
              <a:t>Provides flexible, on-demand computing (convenient)</a:t>
            </a:r>
          </a:p>
          <a:p>
            <a:pPr lvl="2">
              <a:lnSpc>
                <a:spcPct val="140000"/>
              </a:lnSpc>
            </a:pPr>
            <a:r>
              <a:rPr lang="en-US" sz="2800" dirty="0"/>
              <a:t>High reliability (uptime)</a:t>
            </a:r>
          </a:p>
          <a:p>
            <a:pPr lvl="2">
              <a:lnSpc>
                <a:spcPct val="140000"/>
              </a:lnSpc>
            </a:pPr>
            <a:r>
              <a:rPr lang="en-US" sz="2800" dirty="0"/>
              <a:t>Increasingly can accommodate low-latency parallelism</a:t>
            </a:r>
          </a:p>
          <a:p>
            <a:pPr lvl="2">
              <a:lnSpc>
                <a:spcPct val="140000"/>
              </a:lnSpc>
            </a:pPr>
            <a:r>
              <a:rPr lang="en-US" sz="2800" dirty="0"/>
              <a:t>Some providers can host sensitive data</a:t>
            </a:r>
          </a:p>
          <a:p>
            <a:pPr lvl="2">
              <a:lnSpc>
                <a:spcPct val="140000"/>
              </a:lnSpc>
            </a:pPr>
            <a:r>
              <a:rPr lang="en-US" sz="2800" dirty="0"/>
              <a:t>Possible limitations: cost, large-scale parallelism</a:t>
            </a:r>
          </a:p>
          <a:p>
            <a:pPr lvl="2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431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PC_MOOC_how_to_parallelize" id="{D2326368-328F-9E45-8FB4-8AD806A8553D}" vid="{ECCED491-CD2D-4C49-A7F2-B2207E5FF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4576</TotalTime>
  <Words>739</Words>
  <Application>Microsoft Macintosh PowerPoint</Application>
  <PresentationFormat>Widescreen</PresentationFormat>
  <Paragraphs>123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Calibri</vt:lpstr>
      <vt:lpstr>Office Theme</vt:lpstr>
      <vt:lpstr>Choosing the right computing environment</vt:lpstr>
      <vt:lpstr>Which computing environment is right for the problem I am addressing?</vt:lpstr>
      <vt:lpstr>Possible Answers:</vt:lpstr>
      <vt:lpstr>Steps toward a solution</vt:lpstr>
      <vt:lpstr>1. Initial Assessment </vt:lpstr>
      <vt:lpstr>2. Assess and Choose resource</vt:lpstr>
      <vt:lpstr>What resources are available? (1)</vt:lpstr>
      <vt:lpstr>What resources are available? (2)</vt:lpstr>
      <vt:lpstr>What resources are available? (3)</vt:lpstr>
      <vt:lpstr>3. Optimize workflow for chosen resource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Shelley Knuth</dc:creator>
  <cp:lastModifiedBy>Andrew Monaghan</cp:lastModifiedBy>
  <cp:revision>52</cp:revision>
  <dcterms:created xsi:type="dcterms:W3CDTF">2019-02-01T23:54:22Z</dcterms:created>
  <dcterms:modified xsi:type="dcterms:W3CDTF">2019-05-22T22:17:11Z</dcterms:modified>
</cp:coreProperties>
</file>