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399" r:id="rId3"/>
    <p:sldId id="316" r:id="rId4"/>
    <p:sldId id="317" r:id="rId5"/>
    <p:sldId id="336" r:id="rId6"/>
    <p:sldId id="337" r:id="rId7"/>
    <p:sldId id="366" r:id="rId8"/>
    <p:sldId id="335" r:id="rId9"/>
    <p:sldId id="425" r:id="rId10"/>
    <p:sldId id="426" r:id="rId11"/>
    <p:sldId id="427" r:id="rId12"/>
    <p:sldId id="428" r:id="rId13"/>
    <p:sldId id="429" r:id="rId14"/>
    <p:sldId id="331" r:id="rId15"/>
    <p:sldId id="438" r:id="rId16"/>
    <p:sldId id="439" r:id="rId17"/>
    <p:sldId id="440" r:id="rId18"/>
    <p:sldId id="441" r:id="rId19"/>
    <p:sldId id="442" r:id="rId20"/>
    <p:sldId id="443" r:id="rId21"/>
    <p:sldId id="401" r:id="rId22"/>
    <p:sldId id="365" r:id="rId23"/>
    <p:sldId id="375" r:id="rId24"/>
    <p:sldId id="436" r:id="rId25"/>
    <p:sldId id="398" r:id="rId26"/>
    <p:sldId id="437" r:id="rId27"/>
    <p:sldId id="448" r:id="rId28"/>
    <p:sldId id="364" r:id="rId29"/>
    <p:sldId id="374" r:id="rId30"/>
    <p:sldId id="351" r:id="rId31"/>
    <p:sldId id="349" r:id="rId32"/>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4"/>
  </p:normalViewPr>
  <p:slideViewPr>
    <p:cSldViewPr>
      <p:cViewPr varScale="1">
        <p:scale>
          <a:sx n="245" d="100"/>
          <a:sy n="245" d="100"/>
        </p:scale>
        <p:origin x="83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D0BB860B-90DA-7E4A-AC4C-51F70EA0A13C}" type="datetimeFigureOut">
              <a:rPr lang="en-US" smtClean="0"/>
              <a:t>5/18/20</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7C8FFDA5-C949-0B40-839A-B691249BE635}" type="slidenum">
              <a:rPr lang="en-US" smtClean="0"/>
              <a:t>‹#›</a:t>
            </a:fld>
            <a:endParaRPr lang="en-US"/>
          </a:p>
        </p:txBody>
      </p:sp>
    </p:spTree>
    <p:extLst>
      <p:ext uri="{BB962C8B-B14F-4D97-AF65-F5344CB8AC3E}">
        <p14:creationId xmlns:p14="http://schemas.microsoft.com/office/powerpoint/2010/main" val="286160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5" name="Holder 5"/>
          <p:cNvSpPr>
            <a:spLocks noGrp="1"/>
          </p:cNvSpPr>
          <p:nvPr>
            <p:ph type="dt" sz="half" idx="6"/>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6" name="Holder 6"/>
          <p:cNvSpPr>
            <a:spLocks noGrp="1"/>
          </p:cNvSpPr>
          <p:nvPr>
            <p:ph type="sldNum" sz="quarter" idx="7"/>
          </p:nvPr>
        </p:nvSpPr>
        <p:spPr/>
        <p:txBody>
          <a:bodyPr lIns="0" tIns="0" rIns="0" bIns="0"/>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75E47"/>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50" b="0" i="0">
                <a:solidFill>
                  <a:srgbClr val="675E47"/>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5" name="Holder 5"/>
          <p:cNvSpPr>
            <a:spLocks noGrp="1"/>
          </p:cNvSpPr>
          <p:nvPr>
            <p:ph type="dt" sz="half" idx="6"/>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6" name="Holder 6"/>
          <p:cNvSpPr>
            <a:spLocks noGrp="1"/>
          </p:cNvSpPr>
          <p:nvPr>
            <p:ph type="sldNum" sz="quarter" idx="7"/>
          </p:nvPr>
        </p:nvSpPr>
        <p:spPr>
          <a:xfrm>
            <a:off x="93698" y="3288301"/>
            <a:ext cx="131445" cy="137160"/>
          </a:xfrm>
        </p:spPr>
        <p:txBody>
          <a:bodyPr lIns="0" tIns="0" rIns="0" bIns="0"/>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75E47"/>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6" name="Holder 6"/>
          <p:cNvSpPr>
            <a:spLocks noGrp="1"/>
          </p:cNvSpPr>
          <p:nvPr>
            <p:ph type="dt" sz="half" idx="6"/>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7" name="Holder 7"/>
          <p:cNvSpPr>
            <a:spLocks noGrp="1"/>
          </p:cNvSpPr>
          <p:nvPr>
            <p:ph type="sldNum" sz="quarter" idx="7"/>
          </p:nvPr>
        </p:nvSpPr>
        <p:spPr/>
        <p:txBody>
          <a:bodyPr lIns="0" tIns="0" rIns="0" bIns="0"/>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rgbClr val="675E47"/>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4" name="Holder 4"/>
          <p:cNvSpPr>
            <a:spLocks noGrp="1"/>
          </p:cNvSpPr>
          <p:nvPr>
            <p:ph type="dt" sz="half" idx="6"/>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5" name="Holder 5"/>
          <p:cNvSpPr>
            <a:spLocks noGrp="1"/>
          </p:cNvSpPr>
          <p:nvPr>
            <p:ph type="sldNum" sz="quarter" idx="7"/>
          </p:nvPr>
        </p:nvSpPr>
        <p:spPr/>
        <p:txBody>
          <a:bodyPr lIns="0" tIns="0" rIns="0" bIns="0"/>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3" name="Holder 3"/>
          <p:cNvSpPr>
            <a:spLocks noGrp="1"/>
          </p:cNvSpPr>
          <p:nvPr>
            <p:ph type="dt" sz="half" idx="6"/>
          </p:nvPr>
        </p:nvSpPr>
        <p:spPr/>
        <p:txBody>
          <a:bodyPr lIns="0" tIns="0" rIns="0" bIns="0"/>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4" name="Holder 4"/>
          <p:cNvSpPr>
            <a:spLocks noGrp="1"/>
          </p:cNvSpPr>
          <p:nvPr>
            <p:ph type="sldNum" sz="quarter" idx="7"/>
          </p:nvPr>
        </p:nvSpPr>
        <p:spPr/>
        <p:txBody>
          <a:bodyPr lIns="0" tIns="0" rIns="0" bIns="0"/>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250" y="73825"/>
            <a:ext cx="1537335" cy="403225"/>
          </a:xfrm>
          <a:prstGeom prst="rect">
            <a:avLst/>
          </a:prstGeom>
        </p:spPr>
        <p:txBody>
          <a:bodyPr wrap="square" lIns="0" tIns="0" rIns="0" bIns="0">
            <a:spAutoFit/>
          </a:bodyPr>
          <a:lstStyle>
            <a:lvl1pPr>
              <a:defRPr sz="2450" b="0" i="0">
                <a:solidFill>
                  <a:srgbClr val="675E47"/>
                </a:solidFill>
                <a:latin typeface="Tahoma"/>
                <a:cs typeface="Tahoma"/>
              </a:defRPr>
            </a:lvl1pPr>
          </a:lstStyle>
          <a:p>
            <a:endParaRPr/>
          </a:p>
        </p:txBody>
      </p:sp>
      <p:sp>
        <p:nvSpPr>
          <p:cNvPr id="3" name="Holder 3"/>
          <p:cNvSpPr>
            <a:spLocks noGrp="1"/>
          </p:cNvSpPr>
          <p:nvPr>
            <p:ph type="body" idx="1"/>
          </p:nvPr>
        </p:nvSpPr>
        <p:spPr>
          <a:xfrm>
            <a:off x="347345" y="614845"/>
            <a:ext cx="3915409" cy="782955"/>
          </a:xfrm>
          <a:prstGeom prst="rect">
            <a:avLst/>
          </a:prstGeom>
        </p:spPr>
        <p:txBody>
          <a:bodyPr wrap="square" lIns="0" tIns="0" rIns="0" bIns="0">
            <a:spAutoFit/>
          </a:bodyPr>
          <a:lstStyle>
            <a:lvl1pPr>
              <a:defRPr sz="2450" b="0" i="0">
                <a:solidFill>
                  <a:srgbClr val="675E47"/>
                </a:solidFill>
                <a:latin typeface="Tahoma"/>
                <a:cs typeface="Tahoma"/>
              </a:defRPr>
            </a:lvl1pPr>
          </a:lstStyle>
          <a:p>
            <a:endParaRPr/>
          </a:p>
        </p:txBody>
      </p:sp>
      <p:sp>
        <p:nvSpPr>
          <p:cNvPr id="4" name="Holder 4"/>
          <p:cNvSpPr>
            <a:spLocks noGrp="1"/>
          </p:cNvSpPr>
          <p:nvPr>
            <p:ph type="ftr" sz="quarter" idx="5"/>
          </p:nvPr>
        </p:nvSpPr>
        <p:spPr>
          <a:xfrm>
            <a:off x="3830701" y="3288301"/>
            <a:ext cx="633095" cy="137160"/>
          </a:xfrm>
          <a:prstGeom prst="rect">
            <a:avLst/>
          </a:prstGeom>
        </p:spPr>
        <p:txBody>
          <a:bodyPr wrap="square" lIns="0" tIns="0" rIns="0" bIns="0">
            <a:spAutoFit/>
          </a:bodyPr>
          <a:lstStyle>
            <a:lvl1pPr>
              <a:defRPr sz="600" b="0" i="0">
                <a:solidFill>
                  <a:srgbClr val="A9A37D"/>
                </a:solidFill>
                <a:latin typeface="Arial"/>
                <a:cs typeface="Arial"/>
              </a:defRPr>
            </a:lvl1pPr>
          </a:lstStyle>
          <a:p>
            <a:pPr marL="12700">
              <a:lnSpc>
                <a:spcPct val="100000"/>
              </a:lnSpc>
              <a:spcBef>
                <a:spcPts val="190"/>
              </a:spcBef>
            </a:pPr>
            <a:r>
              <a:rPr lang="en-US" spc="-20"/>
              <a:t>3/8/18         HPC Job Submission</a:t>
            </a:r>
            <a:endParaRPr spc="-20" dirty="0"/>
          </a:p>
        </p:txBody>
      </p:sp>
      <p:sp>
        <p:nvSpPr>
          <p:cNvPr id="5" name="Holder 5"/>
          <p:cNvSpPr>
            <a:spLocks noGrp="1"/>
          </p:cNvSpPr>
          <p:nvPr>
            <p:ph type="dt" sz="half" idx="6"/>
          </p:nvPr>
        </p:nvSpPr>
        <p:spPr>
          <a:xfrm>
            <a:off x="1774189" y="3288301"/>
            <a:ext cx="1204595" cy="137160"/>
          </a:xfrm>
          <a:prstGeom prst="rect">
            <a:avLst/>
          </a:prstGeom>
        </p:spPr>
        <p:txBody>
          <a:bodyPr wrap="square" lIns="0" tIns="0" rIns="0" bIns="0">
            <a:spAutoFit/>
          </a:bodyPr>
          <a:lstStyle>
            <a:lvl1pPr>
              <a:defRPr sz="600" b="0" i="0">
                <a:solidFill>
                  <a:srgbClr val="A9A37D"/>
                </a:solidFill>
                <a:latin typeface="Arial"/>
                <a:cs typeface="Arial"/>
              </a:defRPr>
            </a:lvl1pPr>
          </a:lstStyle>
          <a:p>
            <a:pPr marL="12700">
              <a:lnSpc>
                <a:spcPct val="100000"/>
              </a:lnSpc>
              <a:spcBef>
                <a:spcPts val="190"/>
              </a:spcBef>
            </a:pPr>
            <a:r>
              <a:rPr lang="en-US" spc="0"/>
              <a:t>5/20/20 Containers</a:t>
            </a:r>
            <a:endParaRPr spc="-5" dirty="0"/>
          </a:p>
        </p:txBody>
      </p:sp>
      <p:sp>
        <p:nvSpPr>
          <p:cNvPr id="6" name="Holder 6"/>
          <p:cNvSpPr>
            <a:spLocks noGrp="1"/>
          </p:cNvSpPr>
          <p:nvPr>
            <p:ph type="sldNum" sz="quarter" idx="7"/>
          </p:nvPr>
        </p:nvSpPr>
        <p:spPr>
          <a:xfrm>
            <a:off x="3505453" y="3288301"/>
            <a:ext cx="131445" cy="137160"/>
          </a:xfrm>
          <a:prstGeom prst="rect">
            <a:avLst/>
          </a:prstGeom>
        </p:spPr>
        <p:txBody>
          <a:bodyPr wrap="square" lIns="0" tIns="0" rIns="0" bIns="0">
            <a:spAutoFit/>
          </a:bodyPr>
          <a:lstStyle>
            <a:lvl1pPr>
              <a:defRPr sz="600" b="0" i="0">
                <a:solidFill>
                  <a:srgbClr val="675E47"/>
                </a:solidFill>
                <a:latin typeface="Arial"/>
                <a:cs typeface="Arial"/>
              </a:defRPr>
            </a:lvl1pPr>
          </a:lstStyle>
          <a:p>
            <a:pPr marL="25400">
              <a:lnSpc>
                <a:spcPct val="100000"/>
              </a:lnSpc>
              <a:spcBef>
                <a:spcPts val="190"/>
              </a:spcBef>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github.com/ResearchComputing/RMACC_Containers_Spring_202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ingularity-hub.org/" TargetMode="External"/><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hyperlink" Target="https://www.chpc.utah.edu/documentation/software/singularity.php#exd" TargetMode="External"/><Relationship Id="rId4" Type="http://schemas.openxmlformats.org/officeDocument/2006/relationships/hyperlink" Target="https://cloud.sylabs.io/library"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singularity.lbl.gov/docs-shell" TargetMode="External"/><Relationship Id="rId3" Type="http://schemas.openxmlformats.org/officeDocument/2006/relationships/hyperlink" Target="https://singularity.lbl.gov/docs-build-container" TargetMode="External"/><Relationship Id="rId7" Type="http://schemas.openxmlformats.org/officeDocument/2006/relationships/hyperlink" Target="https://singularity.lbl.gov/docs-run" TargetMode="External"/><Relationship Id="rId2" Type="http://schemas.openxmlformats.org/officeDocument/2006/relationships/hyperlink" Target="https://www.sylabs.io/guides/3.2/user-guide/cli.html" TargetMode="External"/><Relationship Id="rId1" Type="http://schemas.openxmlformats.org/officeDocument/2006/relationships/slideLayout" Target="../slideLayouts/slideLayout2.xml"/><Relationship Id="rId6" Type="http://schemas.openxmlformats.org/officeDocument/2006/relationships/hyperlink" Target="https://singularity.lbl.gov/docs-pull" TargetMode="External"/><Relationship Id="rId5" Type="http://schemas.openxmlformats.org/officeDocument/2006/relationships/hyperlink" Target="https://singularity.lbl.gov/docs-inspect" TargetMode="External"/><Relationship Id="rId4" Type="http://schemas.openxmlformats.org/officeDocument/2006/relationships/hyperlink" Target="https://singularity.lbl.gov/docs-exec" TargetMode="External"/><Relationship Id="rId9" Type="http://schemas.openxmlformats.org/officeDocument/2006/relationships/image" Target="NUL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ly/3fXp2vU" TargetMode="Externa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hyperlink" Target="https://github.com/ResearchComputing/RMACC_Containers_Spring_202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ylabs.io/guides/3.2/user-guide/definition_files.html" TargetMode="External"/><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github.com/singularityhub/singularityhub.github.io/wik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cloud.sylabs.io/aut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Andrew.Monaghan@Colorado.edu" TargetMode="External"/><Relationship Id="rId3" Type="http://schemas.openxmlformats.org/officeDocument/2006/relationships/hyperlink" Target="https://hub.docker.com/" TargetMode="External"/><Relationship Id="rId7" Type="http://schemas.openxmlformats.org/officeDocument/2006/relationships/hyperlink" Target="http://tinyurl.com/curc-survey18" TargetMode="External"/><Relationship Id="rId2" Type="http://schemas.openxmlformats.org/officeDocument/2006/relationships/hyperlink" Target="https://training.play-with-docker.com/" TargetMode="Externa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hyperlink" Target="https://www.singularity-hub.org/" TargetMode="External"/><Relationship Id="rId4" Type="http://schemas.openxmlformats.org/officeDocument/2006/relationships/hyperlink" Target="https://www.sylabs.io/guides/3.4/user-guide/" TargetMode="External"/><Relationship Id="rId9" Type="http://schemas.openxmlformats.org/officeDocument/2006/relationships/hyperlink" Target="mailto:Daniel.Trahan@Colorado.edu"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nvidia.com/deploy/cuda-compatibility/" TargetMode="Externa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hyperlink" Target="https://hub.docker.com/r/nvidia/cuda/"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ngularity.lbl.gov/archive/docs/v2-3/tutorial-gpu-drivers-open-mpi-mtls" TargetMode="External"/><Relationship Id="rId2" Type="http://schemas.openxmlformats.org/officeDocument/2006/relationships/hyperlink" Target="http://singularity.lbl.gov/docs-overlay" TargetMode="External"/><Relationship Id="rId1" Type="http://schemas.openxmlformats.org/officeDocument/2006/relationships/slideLayout" Target="../slideLayouts/slideLayout2.xm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github.com/ResearchComputing/Research-Computing-User-Tutorials/wiki/Data-Transf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1449" y="135611"/>
            <a:ext cx="4223905" cy="764312"/>
          </a:xfrm>
          <a:prstGeom prst="rect">
            <a:avLst/>
          </a:prstGeom>
        </p:spPr>
        <p:txBody>
          <a:bodyPr vert="horz" wrap="square" lIns="0" tIns="10160" rIns="0" bIns="0" rtlCol="0" anchor="t">
            <a:spAutoFit/>
          </a:bodyPr>
          <a:lstStyle/>
          <a:p>
            <a:pPr algn="l"/>
            <a:r>
              <a:rPr lang="en-US" dirty="0"/>
              <a:t>Using Containers on RMACC Summit</a:t>
            </a:r>
            <a:endParaRPr lang="en-US" sz="2400" spc="-114" dirty="0">
              <a:ea typeface="Tahoma"/>
            </a:endParaRPr>
          </a:p>
        </p:txBody>
      </p:sp>
      <p:sp>
        <p:nvSpPr>
          <p:cNvPr id="3" name="object 3"/>
          <p:cNvSpPr txBox="1"/>
          <p:nvPr/>
        </p:nvSpPr>
        <p:spPr>
          <a:xfrm>
            <a:off x="161058" y="1426861"/>
            <a:ext cx="2408894" cy="317395"/>
          </a:xfrm>
          <a:prstGeom prst="rect">
            <a:avLst/>
          </a:prstGeom>
        </p:spPr>
        <p:txBody>
          <a:bodyPr vert="horz" wrap="square" lIns="0" tIns="12065" rIns="0" bIns="0" rtlCol="0">
            <a:spAutoFit/>
          </a:bodyPr>
          <a:lstStyle/>
          <a:p>
            <a:pPr marL="12700" marR="29845">
              <a:lnSpc>
                <a:spcPct val="100000"/>
              </a:lnSpc>
              <a:spcBef>
                <a:spcPts val="95"/>
              </a:spcBef>
            </a:pPr>
            <a:r>
              <a:rPr lang="en-US" sz="1000" spc="-10" dirty="0">
                <a:solidFill>
                  <a:srgbClr val="A9A37D"/>
                </a:solidFill>
                <a:latin typeface="Tahoma"/>
                <a:cs typeface="Tahoma"/>
              </a:rPr>
              <a:t>Andrew Monaghan</a:t>
            </a:r>
          </a:p>
          <a:p>
            <a:pPr marL="12700" marR="29845">
              <a:lnSpc>
                <a:spcPct val="100000"/>
              </a:lnSpc>
              <a:spcBef>
                <a:spcPts val="95"/>
              </a:spcBef>
            </a:pPr>
            <a:r>
              <a:rPr lang="en-US" sz="900" i="1" spc="-10" dirty="0" err="1">
                <a:solidFill>
                  <a:schemeClr val="bg1">
                    <a:lumMod val="65000"/>
                  </a:schemeClr>
                </a:solidFill>
                <a:latin typeface="Tahoma"/>
                <a:cs typeface="Tahoma"/>
              </a:rPr>
              <a:t>Andrew.Monaghan@colorado.edu</a:t>
            </a:r>
            <a:endParaRPr lang="en-US" sz="900" i="1" spc="-10" dirty="0">
              <a:solidFill>
                <a:schemeClr val="bg1">
                  <a:lumMod val="65000"/>
                </a:schemeClr>
              </a:solidFill>
              <a:latin typeface="Tahoma"/>
              <a:cs typeface="Tahoma"/>
            </a:endParaRPr>
          </a:p>
        </p:txBody>
      </p:sp>
      <p:cxnSp>
        <p:nvCxnSpPr>
          <p:cNvPr id="14" name="Straight Connector 13">
            <a:extLst>
              <a:ext uri="{FF2B5EF4-FFF2-40B4-BE49-F238E27FC236}">
                <a16:creationId xmlns:a16="http://schemas.microsoft.com/office/drawing/2014/main" id="{46BFF423-7F25-C448-9119-AE88F303C5CE}"/>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9" name="Slide Number Placeholder 18">
            <a:extLst>
              <a:ext uri="{FF2B5EF4-FFF2-40B4-BE49-F238E27FC236}">
                <a16:creationId xmlns:a16="http://schemas.microsoft.com/office/drawing/2014/main" id="{164B6349-97FB-7D4C-8CB2-58850CA19E1A}"/>
              </a:ext>
            </a:extLst>
          </p:cNvPr>
          <p:cNvSpPr>
            <a:spLocks noGrp="1"/>
          </p:cNvSpPr>
          <p:nvPr>
            <p:ph type="sldNum" sz="quarter" idx="7"/>
          </p:nvPr>
        </p:nvSpPr>
        <p:spPr>
          <a:xfrm>
            <a:off x="93698" y="3288301"/>
            <a:ext cx="131445" cy="137160"/>
          </a:xfrm>
        </p:spPr>
        <p:txBody>
          <a:bodyPr/>
          <a:lstStyle/>
          <a:p>
            <a:pPr marL="25400">
              <a:lnSpc>
                <a:spcPct val="100000"/>
              </a:lnSpc>
              <a:spcBef>
                <a:spcPts val="190"/>
              </a:spcBef>
            </a:pPr>
            <a:fld id="{81D60167-4931-47E6-BA6A-407CBD079E47}" type="slidenum">
              <a:rPr lang="en-US" spc="-20" smtClean="0"/>
              <a:t>1</a:t>
            </a:fld>
            <a:endParaRPr lang="en-US" spc="-20"/>
          </a:p>
        </p:txBody>
      </p:sp>
      <p:sp>
        <p:nvSpPr>
          <p:cNvPr id="22" name="object 3">
            <a:extLst>
              <a:ext uri="{FF2B5EF4-FFF2-40B4-BE49-F238E27FC236}">
                <a16:creationId xmlns:a16="http://schemas.microsoft.com/office/drawing/2014/main" id="{01AF79EE-4DC8-0D42-9A1A-AD2B328B558E}"/>
              </a:ext>
            </a:extLst>
          </p:cNvPr>
          <p:cNvSpPr txBox="1"/>
          <p:nvPr/>
        </p:nvSpPr>
        <p:spPr>
          <a:xfrm>
            <a:off x="225143" y="2597147"/>
            <a:ext cx="3832507" cy="319959"/>
          </a:xfrm>
          <a:prstGeom prst="rect">
            <a:avLst/>
          </a:prstGeom>
        </p:spPr>
        <p:txBody>
          <a:bodyPr vert="horz" wrap="square" lIns="0" tIns="12065" rIns="0" bIns="0" rtlCol="0" anchor="t">
            <a:spAutoFit/>
          </a:bodyPr>
          <a:lstStyle/>
          <a:p>
            <a:pPr marL="12700" marR="29845">
              <a:spcBef>
                <a:spcPts val="95"/>
              </a:spcBef>
            </a:pPr>
            <a:r>
              <a:rPr lang="en-US" sz="1000" spc="-10" dirty="0">
                <a:solidFill>
                  <a:srgbClr val="A9A37D"/>
                </a:solidFill>
                <a:latin typeface="Tahoma"/>
                <a:cs typeface="Tahoma"/>
              </a:rPr>
              <a:t>Slides and exercises available for download at</a:t>
            </a:r>
            <a:r>
              <a:rPr lang="en-US" sz="1000" spc="-10" dirty="0">
                <a:solidFill>
                  <a:srgbClr val="A9A37D"/>
                </a:solidFill>
                <a:latin typeface="Tahoma"/>
                <a:ea typeface="Tahoma"/>
                <a:cs typeface="Tahoma"/>
              </a:rPr>
              <a:t>:</a:t>
            </a:r>
          </a:p>
          <a:p>
            <a:r>
              <a:rPr lang="en-US" sz="1000" i="1" dirty="0">
                <a:hlinkClick r:id="rId2"/>
              </a:rPr>
              <a:t>https://github.com/ResearchComputing/RMACC_Containers_Spring_2020</a:t>
            </a:r>
            <a:r>
              <a:rPr lang="en-US" sz="1000" i="1" dirty="0"/>
              <a:t> </a:t>
            </a:r>
            <a:endParaRPr lang="en-US" sz="1000" i="1" dirty="0">
              <a:latin typeface="Tahoma"/>
              <a:ea typeface="Tahoma"/>
              <a:cs typeface="Tahoma"/>
            </a:endParaRPr>
          </a:p>
        </p:txBody>
      </p:sp>
      <p:sp>
        <p:nvSpPr>
          <p:cNvPr id="13" name="object 3">
            <a:extLst>
              <a:ext uri="{FF2B5EF4-FFF2-40B4-BE49-F238E27FC236}">
                <a16:creationId xmlns:a16="http://schemas.microsoft.com/office/drawing/2014/main" id="{F8365310-6120-D340-921C-766BE924E1FE}"/>
              </a:ext>
            </a:extLst>
          </p:cNvPr>
          <p:cNvSpPr txBox="1"/>
          <p:nvPr/>
        </p:nvSpPr>
        <p:spPr>
          <a:xfrm>
            <a:off x="2124540" y="1422865"/>
            <a:ext cx="2408894" cy="317395"/>
          </a:xfrm>
          <a:prstGeom prst="rect">
            <a:avLst/>
          </a:prstGeom>
        </p:spPr>
        <p:txBody>
          <a:bodyPr vert="horz" wrap="square" lIns="0" tIns="12065" rIns="0" bIns="0" rtlCol="0" anchor="t">
            <a:spAutoFit/>
          </a:bodyPr>
          <a:lstStyle/>
          <a:p>
            <a:pPr marL="12700" marR="29845">
              <a:spcBef>
                <a:spcPts val="95"/>
              </a:spcBef>
            </a:pPr>
            <a:r>
              <a:rPr lang="en-US" sz="1000" spc="-10" dirty="0">
                <a:solidFill>
                  <a:srgbClr val="A9A37D"/>
                </a:solidFill>
                <a:latin typeface="Tahoma"/>
                <a:ea typeface="Tahoma"/>
                <a:cs typeface="Tahoma"/>
              </a:rPr>
              <a:t>Daniel Trahan</a:t>
            </a:r>
          </a:p>
          <a:p>
            <a:pPr marL="12700" marR="29845">
              <a:spcBef>
                <a:spcPts val="95"/>
              </a:spcBef>
            </a:pPr>
            <a:r>
              <a:rPr lang="en-US" sz="900" i="1" spc="-10" dirty="0" err="1">
                <a:solidFill>
                  <a:schemeClr val="bg1">
                    <a:lumMod val="65000"/>
                  </a:schemeClr>
                </a:solidFill>
                <a:latin typeface="Tahoma"/>
                <a:ea typeface="Tahoma"/>
                <a:cs typeface="Tahoma"/>
              </a:rPr>
              <a:t>Daniel.Trahan@colorado.edu</a:t>
            </a:r>
            <a:endParaRPr lang="en-US" sz="900" i="1" spc="-10" dirty="0">
              <a:solidFill>
                <a:schemeClr val="bg1">
                  <a:lumMod val="65000"/>
                </a:schemeClr>
              </a:solidFill>
              <a:latin typeface="Tahoma"/>
              <a:ea typeface="Tahoma"/>
              <a:cs typeface="Tahoma"/>
            </a:endParaRPr>
          </a:p>
        </p:txBody>
      </p:sp>
      <p:pic>
        <p:nvPicPr>
          <p:cNvPr id="10" name="Shape 87">
            <a:extLst>
              <a:ext uri="{FF2B5EF4-FFF2-40B4-BE49-F238E27FC236}">
                <a16:creationId xmlns:a16="http://schemas.microsoft.com/office/drawing/2014/main" id="{B4B47E27-5D62-114C-B86D-1FA887A6E87B}"/>
              </a:ext>
            </a:extLst>
          </p:cNvPr>
          <p:cNvPicPr preferRelativeResize="0">
            <a:picLocks noChangeAspect="1"/>
          </p:cNvPicPr>
          <p:nvPr/>
        </p:nvPicPr>
        <p:blipFill rotWithShape="1">
          <a:blip r:embed="rId3">
            <a:alphaModFix/>
          </a:blip>
          <a:srcRect/>
          <a:stretch/>
        </p:blipFill>
        <p:spPr>
          <a:xfrm>
            <a:off x="247650" y="3190287"/>
            <a:ext cx="1103630" cy="219600"/>
          </a:xfrm>
          <a:prstGeom prst="rect">
            <a:avLst/>
          </a:prstGeom>
          <a:noFill/>
          <a:ln>
            <a:noFill/>
          </a:ln>
        </p:spPr>
      </p:pic>
      <p:pic>
        <p:nvPicPr>
          <p:cNvPr id="11" name="Picture 10">
            <a:extLst>
              <a:ext uri="{FF2B5EF4-FFF2-40B4-BE49-F238E27FC236}">
                <a16:creationId xmlns:a16="http://schemas.microsoft.com/office/drawing/2014/main" id="{98392E99-0AFC-1847-B986-63BEA2533C8A}"/>
              </a:ext>
            </a:extLst>
          </p:cNvPr>
          <p:cNvPicPr>
            <a:picLocks noChangeAspect="1"/>
          </p:cNvPicPr>
          <p:nvPr/>
        </p:nvPicPr>
        <p:blipFill rotWithShape="1">
          <a:blip r:embed="rId3"/>
          <a:srcRect b="45446"/>
          <a:stretch/>
        </p:blipFill>
        <p:spPr>
          <a:xfrm>
            <a:off x="3295650" y="3204616"/>
            <a:ext cx="1143000" cy="217697"/>
          </a:xfrm>
          <a:prstGeom prst="rect">
            <a:avLst/>
          </a:prstGeom>
        </p:spPr>
      </p:pic>
      <p:sp>
        <p:nvSpPr>
          <p:cNvPr id="16" name="TextBox 15">
            <a:extLst>
              <a:ext uri="{FF2B5EF4-FFF2-40B4-BE49-F238E27FC236}">
                <a16:creationId xmlns:a16="http://schemas.microsoft.com/office/drawing/2014/main" id="{42997018-BD00-A34F-BF72-DE655D79E238}"/>
              </a:ext>
            </a:extLst>
          </p:cNvPr>
          <p:cNvSpPr txBox="1"/>
          <p:nvPr/>
        </p:nvSpPr>
        <p:spPr>
          <a:xfrm>
            <a:off x="1041886" y="1922853"/>
            <a:ext cx="2287101" cy="523220"/>
          </a:xfrm>
          <a:prstGeom prst="rect">
            <a:avLst/>
          </a:prstGeom>
          <a:noFill/>
          <a:ln w="28575">
            <a:solidFill>
              <a:srgbClr val="FF0000"/>
            </a:solidFill>
          </a:ln>
        </p:spPr>
        <p:txBody>
          <a:bodyPr wrap="none" rtlCol="0">
            <a:spAutoFit/>
          </a:bodyPr>
          <a:lstStyle/>
          <a:p>
            <a:r>
              <a:rPr lang="en-US" sz="1400" dirty="0"/>
              <a:t>Please sign in:</a:t>
            </a:r>
          </a:p>
          <a:p>
            <a:r>
              <a:rPr lang="en-US" sz="1400" dirty="0"/>
              <a:t>https://</a:t>
            </a:r>
            <a:r>
              <a:rPr lang="en-US" sz="1400" dirty="0" err="1"/>
              <a:t>tinyurl.com</a:t>
            </a:r>
            <a:r>
              <a:rPr lang="en-US" sz="1400" dirty="0"/>
              <a:t>/y4aks9zs</a:t>
            </a:r>
          </a:p>
        </p:txBody>
      </p:sp>
      <p:sp>
        <p:nvSpPr>
          <p:cNvPr id="12" name="Date Placeholder 5">
            <a:extLst>
              <a:ext uri="{FF2B5EF4-FFF2-40B4-BE49-F238E27FC236}">
                <a16:creationId xmlns:a16="http://schemas.microsoft.com/office/drawing/2014/main" id="{3EB6EC05-97EA-48F5-B255-2160A2C20E14}"/>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1755747028"/>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10</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49" y="171289"/>
            <a:ext cx="4173625" cy="377026"/>
          </a:xfrm>
        </p:spPr>
        <p:txBody>
          <a:bodyPr/>
          <a:lstStyle/>
          <a:p>
            <a:r>
              <a:rPr lang="en-US" dirty="0"/>
              <a:t>The Singularity Workflow</a:t>
            </a:r>
          </a:p>
        </p:txBody>
      </p:sp>
      <p:sp>
        <p:nvSpPr>
          <p:cNvPr id="8" name="Date Placeholder 5">
            <a:extLst>
              <a:ext uri="{FF2B5EF4-FFF2-40B4-BE49-F238E27FC236}">
                <a16:creationId xmlns:a16="http://schemas.microsoft.com/office/drawing/2014/main" id="{A684022D-5D59-1C43-80FB-2D2793F83854}"/>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7EAE7D36-4BDA-194B-B952-FEAD6957D1D3}"/>
              </a:ext>
            </a:extLst>
          </p:cNvPr>
          <p:cNvPicPr>
            <a:picLocks noChangeAspect="1"/>
          </p:cNvPicPr>
          <p:nvPr/>
        </p:nvPicPr>
        <p:blipFill rotWithShape="1">
          <a:blip r:embed="rId2"/>
          <a:srcRect b="16901"/>
          <a:stretch/>
        </p:blipFill>
        <p:spPr>
          <a:xfrm>
            <a:off x="3793539" y="3200081"/>
            <a:ext cx="762000" cy="225380"/>
          </a:xfrm>
          <a:prstGeom prst="rect">
            <a:avLst/>
          </a:prstGeom>
        </p:spPr>
      </p:pic>
      <p:sp>
        <p:nvSpPr>
          <p:cNvPr id="4" name="TextBox 3">
            <a:extLst>
              <a:ext uri="{FF2B5EF4-FFF2-40B4-BE49-F238E27FC236}">
                <a16:creationId xmlns:a16="http://schemas.microsoft.com/office/drawing/2014/main" id="{6CF8645A-F0A9-0D4E-B1CC-2F0EB93FE6AE}"/>
              </a:ext>
            </a:extLst>
          </p:cNvPr>
          <p:cNvSpPr txBox="1"/>
          <p:nvPr/>
        </p:nvSpPr>
        <p:spPr>
          <a:xfrm>
            <a:off x="2394675" y="2684901"/>
            <a:ext cx="1061368" cy="215444"/>
          </a:xfrm>
          <a:prstGeom prst="rect">
            <a:avLst/>
          </a:prstGeom>
          <a:noFill/>
        </p:spPr>
        <p:txBody>
          <a:bodyPr wrap="square" rtlCol="0">
            <a:spAutoFit/>
          </a:bodyPr>
          <a:lstStyle/>
          <a:p>
            <a:r>
              <a:rPr lang="en-US" sz="800" dirty="0">
                <a:solidFill>
                  <a:srgbClr val="FF0000"/>
                </a:solidFill>
              </a:rPr>
              <a:t>We’ll cover this first</a:t>
            </a:r>
          </a:p>
        </p:txBody>
      </p:sp>
      <p:sp>
        <p:nvSpPr>
          <p:cNvPr id="10" name="TextBox 9">
            <a:extLst>
              <a:ext uri="{FF2B5EF4-FFF2-40B4-BE49-F238E27FC236}">
                <a16:creationId xmlns:a16="http://schemas.microsoft.com/office/drawing/2014/main" id="{01622600-32BB-9544-ADD6-50834BF68161}"/>
              </a:ext>
            </a:extLst>
          </p:cNvPr>
          <p:cNvSpPr txBox="1"/>
          <p:nvPr/>
        </p:nvSpPr>
        <p:spPr>
          <a:xfrm>
            <a:off x="1000719" y="2519834"/>
            <a:ext cx="1235418" cy="215444"/>
          </a:xfrm>
          <a:prstGeom prst="rect">
            <a:avLst/>
          </a:prstGeom>
          <a:noFill/>
        </p:spPr>
        <p:txBody>
          <a:bodyPr wrap="square" rtlCol="0">
            <a:spAutoFit/>
          </a:bodyPr>
          <a:lstStyle/>
          <a:p>
            <a:r>
              <a:rPr lang="en-US" sz="800" dirty="0">
                <a:solidFill>
                  <a:srgbClr val="FF0000"/>
                </a:solidFill>
              </a:rPr>
              <a:t>We’ll cover this last</a:t>
            </a:r>
          </a:p>
        </p:txBody>
      </p:sp>
      <p:sp>
        <p:nvSpPr>
          <p:cNvPr id="6" name="TextBox 5">
            <a:extLst>
              <a:ext uri="{FF2B5EF4-FFF2-40B4-BE49-F238E27FC236}">
                <a16:creationId xmlns:a16="http://schemas.microsoft.com/office/drawing/2014/main" id="{32034BE9-4023-4C43-A5A1-725D6938D82D}"/>
              </a:ext>
            </a:extLst>
          </p:cNvPr>
          <p:cNvSpPr txBox="1"/>
          <p:nvPr/>
        </p:nvSpPr>
        <p:spPr>
          <a:xfrm>
            <a:off x="144568" y="791509"/>
            <a:ext cx="1564577" cy="276999"/>
          </a:xfrm>
          <a:prstGeom prst="rect">
            <a:avLst/>
          </a:prstGeom>
          <a:solidFill>
            <a:schemeClr val="accent2">
              <a:lumMod val="60000"/>
              <a:lumOff val="40000"/>
            </a:schemeClr>
          </a:solidFill>
          <a:ln>
            <a:solidFill>
              <a:schemeClr val="tx1"/>
            </a:solidFill>
          </a:ln>
        </p:spPr>
        <p:txBody>
          <a:bodyPr wrap="square" rtlCol="0">
            <a:spAutoFit/>
          </a:bodyPr>
          <a:lstStyle/>
          <a:p>
            <a:r>
              <a:rPr lang="en-US" sz="1200" dirty="0"/>
              <a:t>Need Container?</a:t>
            </a:r>
          </a:p>
        </p:txBody>
      </p:sp>
      <p:sp>
        <p:nvSpPr>
          <p:cNvPr id="14" name="TextBox 13">
            <a:extLst>
              <a:ext uri="{FF2B5EF4-FFF2-40B4-BE49-F238E27FC236}">
                <a16:creationId xmlns:a16="http://schemas.microsoft.com/office/drawing/2014/main" id="{C5FABD35-40F0-6146-976B-BC8CA4439B74}"/>
              </a:ext>
            </a:extLst>
          </p:cNvPr>
          <p:cNvSpPr txBox="1"/>
          <p:nvPr/>
        </p:nvSpPr>
        <p:spPr>
          <a:xfrm>
            <a:off x="2061722" y="791509"/>
            <a:ext cx="2482990" cy="276999"/>
          </a:xfrm>
          <a:prstGeom prst="rect">
            <a:avLst/>
          </a:prstGeom>
          <a:solidFill>
            <a:schemeClr val="accent4">
              <a:lumMod val="60000"/>
              <a:lumOff val="40000"/>
            </a:schemeClr>
          </a:solidFill>
          <a:ln>
            <a:solidFill>
              <a:schemeClr val="tx1"/>
            </a:solidFill>
          </a:ln>
        </p:spPr>
        <p:txBody>
          <a:bodyPr wrap="square" rtlCol="0">
            <a:spAutoFit/>
          </a:bodyPr>
          <a:lstStyle/>
          <a:p>
            <a:r>
              <a:rPr lang="en-US" sz="1200" dirty="0"/>
              <a:t>Build software </a:t>
            </a:r>
            <a:r>
              <a:rPr lang="en-US" sz="1200" i="1" dirty="0"/>
              <a:t>in situ </a:t>
            </a:r>
            <a:r>
              <a:rPr lang="en-US" sz="1200" dirty="0"/>
              <a:t>on host system</a:t>
            </a:r>
          </a:p>
        </p:txBody>
      </p:sp>
      <p:cxnSp>
        <p:nvCxnSpPr>
          <p:cNvPr id="15" name="Straight Arrow Connector 14">
            <a:extLst>
              <a:ext uri="{FF2B5EF4-FFF2-40B4-BE49-F238E27FC236}">
                <a16:creationId xmlns:a16="http://schemas.microsoft.com/office/drawing/2014/main" id="{4E99CA91-F71D-4F46-84E5-4AF683656AE1}"/>
              </a:ext>
            </a:extLst>
          </p:cNvPr>
          <p:cNvCxnSpPr>
            <a:cxnSpLocks/>
          </p:cNvCxnSpPr>
          <p:nvPr/>
        </p:nvCxnSpPr>
        <p:spPr>
          <a:xfrm>
            <a:off x="1709145" y="969239"/>
            <a:ext cx="352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6FED93-6270-DE40-A148-6570ADA3267E}"/>
              </a:ext>
            </a:extLst>
          </p:cNvPr>
          <p:cNvSpPr txBox="1"/>
          <p:nvPr/>
        </p:nvSpPr>
        <p:spPr>
          <a:xfrm>
            <a:off x="918723" y="1068668"/>
            <a:ext cx="356188" cy="246221"/>
          </a:xfrm>
          <a:prstGeom prst="rect">
            <a:avLst/>
          </a:prstGeom>
          <a:noFill/>
        </p:spPr>
        <p:txBody>
          <a:bodyPr wrap="none" rtlCol="0">
            <a:spAutoFit/>
          </a:bodyPr>
          <a:lstStyle/>
          <a:p>
            <a:r>
              <a:rPr lang="en-US" sz="1000" dirty="0"/>
              <a:t>yes</a:t>
            </a:r>
          </a:p>
        </p:txBody>
      </p:sp>
      <p:sp>
        <p:nvSpPr>
          <p:cNvPr id="18" name="TextBox 17">
            <a:extLst>
              <a:ext uri="{FF2B5EF4-FFF2-40B4-BE49-F238E27FC236}">
                <a16:creationId xmlns:a16="http://schemas.microsoft.com/office/drawing/2014/main" id="{04F9AA84-750F-7E45-8F3E-50433C49DCBC}"/>
              </a:ext>
            </a:extLst>
          </p:cNvPr>
          <p:cNvSpPr txBox="1"/>
          <p:nvPr/>
        </p:nvSpPr>
        <p:spPr>
          <a:xfrm>
            <a:off x="1708605" y="764697"/>
            <a:ext cx="319318" cy="246221"/>
          </a:xfrm>
          <a:prstGeom prst="rect">
            <a:avLst/>
          </a:prstGeom>
          <a:noFill/>
        </p:spPr>
        <p:txBody>
          <a:bodyPr wrap="square" rtlCol="0">
            <a:spAutoFit/>
          </a:bodyPr>
          <a:lstStyle/>
          <a:p>
            <a:r>
              <a:rPr lang="en-US" sz="1000" dirty="0"/>
              <a:t>no</a:t>
            </a:r>
          </a:p>
        </p:txBody>
      </p:sp>
      <p:cxnSp>
        <p:nvCxnSpPr>
          <p:cNvPr id="21" name="Straight Arrow Connector 20">
            <a:extLst>
              <a:ext uri="{FF2B5EF4-FFF2-40B4-BE49-F238E27FC236}">
                <a16:creationId xmlns:a16="http://schemas.microsoft.com/office/drawing/2014/main" id="{267DFD7F-0788-674D-80DA-D35B74CFC2A8}"/>
              </a:ext>
            </a:extLst>
          </p:cNvPr>
          <p:cNvCxnSpPr>
            <a:cxnSpLocks/>
          </p:cNvCxnSpPr>
          <p:nvPr/>
        </p:nvCxnSpPr>
        <p:spPr>
          <a:xfrm>
            <a:off x="974421" y="1068668"/>
            <a:ext cx="0" cy="287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13F506-BCD1-8F47-991E-539492B55436}"/>
              </a:ext>
            </a:extLst>
          </p:cNvPr>
          <p:cNvSpPr txBox="1"/>
          <p:nvPr/>
        </p:nvSpPr>
        <p:spPr>
          <a:xfrm>
            <a:off x="144568" y="1341774"/>
            <a:ext cx="1578455" cy="276999"/>
          </a:xfrm>
          <a:prstGeom prst="rect">
            <a:avLst/>
          </a:prstGeom>
          <a:solidFill>
            <a:schemeClr val="accent2">
              <a:lumMod val="60000"/>
              <a:lumOff val="40000"/>
            </a:schemeClr>
          </a:solidFill>
          <a:ln>
            <a:solidFill>
              <a:schemeClr val="tx1"/>
            </a:solidFill>
          </a:ln>
        </p:spPr>
        <p:txBody>
          <a:bodyPr wrap="square" rtlCol="0">
            <a:spAutoFit/>
          </a:bodyPr>
          <a:lstStyle/>
          <a:p>
            <a:r>
              <a:rPr lang="en-US" sz="1200" dirty="0"/>
              <a:t>Does Container Exist?</a:t>
            </a:r>
          </a:p>
        </p:txBody>
      </p:sp>
      <p:cxnSp>
        <p:nvCxnSpPr>
          <p:cNvPr id="26" name="Straight Arrow Connector 25">
            <a:extLst>
              <a:ext uri="{FF2B5EF4-FFF2-40B4-BE49-F238E27FC236}">
                <a16:creationId xmlns:a16="http://schemas.microsoft.com/office/drawing/2014/main" id="{D7FD27CD-AAD7-0E4E-82A9-2B77C28A755C}"/>
              </a:ext>
            </a:extLst>
          </p:cNvPr>
          <p:cNvCxnSpPr>
            <a:cxnSpLocks/>
          </p:cNvCxnSpPr>
          <p:nvPr/>
        </p:nvCxnSpPr>
        <p:spPr>
          <a:xfrm>
            <a:off x="974420" y="1623936"/>
            <a:ext cx="0" cy="287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96C398-3A21-9E46-9D08-9CF4F853C134}"/>
              </a:ext>
            </a:extLst>
          </p:cNvPr>
          <p:cNvCxnSpPr>
            <a:cxnSpLocks/>
          </p:cNvCxnSpPr>
          <p:nvPr/>
        </p:nvCxnSpPr>
        <p:spPr>
          <a:xfrm>
            <a:off x="1723374" y="1493782"/>
            <a:ext cx="352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A5921C2-D681-E54F-B002-6123262BDB35}"/>
              </a:ext>
            </a:extLst>
          </p:cNvPr>
          <p:cNvSpPr txBox="1"/>
          <p:nvPr/>
        </p:nvSpPr>
        <p:spPr>
          <a:xfrm>
            <a:off x="1704572" y="1291159"/>
            <a:ext cx="385551" cy="246221"/>
          </a:xfrm>
          <a:prstGeom prst="rect">
            <a:avLst/>
          </a:prstGeom>
          <a:noFill/>
        </p:spPr>
        <p:txBody>
          <a:bodyPr wrap="square" rtlCol="0">
            <a:spAutoFit/>
          </a:bodyPr>
          <a:lstStyle/>
          <a:p>
            <a:r>
              <a:rPr lang="en-US" sz="1000" dirty="0"/>
              <a:t>yes</a:t>
            </a:r>
          </a:p>
        </p:txBody>
      </p:sp>
      <p:sp>
        <p:nvSpPr>
          <p:cNvPr id="29" name="TextBox 28">
            <a:extLst>
              <a:ext uri="{FF2B5EF4-FFF2-40B4-BE49-F238E27FC236}">
                <a16:creationId xmlns:a16="http://schemas.microsoft.com/office/drawing/2014/main" id="{C41B59C8-81F2-EA40-961B-E5F584074EC9}"/>
              </a:ext>
            </a:extLst>
          </p:cNvPr>
          <p:cNvSpPr txBox="1"/>
          <p:nvPr/>
        </p:nvSpPr>
        <p:spPr>
          <a:xfrm>
            <a:off x="2070293" y="1343560"/>
            <a:ext cx="1578454" cy="276999"/>
          </a:xfrm>
          <a:prstGeom prst="rect">
            <a:avLst/>
          </a:prstGeom>
          <a:solidFill>
            <a:srgbClr val="92D050"/>
          </a:solidFill>
          <a:ln>
            <a:solidFill>
              <a:schemeClr val="tx1"/>
            </a:solidFill>
          </a:ln>
        </p:spPr>
        <p:txBody>
          <a:bodyPr wrap="square" rtlCol="0">
            <a:spAutoFit/>
          </a:bodyPr>
          <a:lstStyle/>
          <a:p>
            <a:r>
              <a:rPr lang="en-US" sz="1200" dirty="0"/>
              <a:t>Run container</a:t>
            </a:r>
          </a:p>
        </p:txBody>
      </p:sp>
      <p:sp>
        <p:nvSpPr>
          <p:cNvPr id="30" name="TextBox 29">
            <a:extLst>
              <a:ext uri="{FF2B5EF4-FFF2-40B4-BE49-F238E27FC236}">
                <a16:creationId xmlns:a16="http://schemas.microsoft.com/office/drawing/2014/main" id="{3A8D4C61-D97D-AB47-B3A1-044F8F01CFD2}"/>
              </a:ext>
            </a:extLst>
          </p:cNvPr>
          <p:cNvSpPr txBox="1"/>
          <p:nvPr/>
        </p:nvSpPr>
        <p:spPr>
          <a:xfrm>
            <a:off x="953264" y="1609183"/>
            <a:ext cx="319318" cy="246221"/>
          </a:xfrm>
          <a:prstGeom prst="rect">
            <a:avLst/>
          </a:prstGeom>
          <a:noFill/>
        </p:spPr>
        <p:txBody>
          <a:bodyPr wrap="square" rtlCol="0">
            <a:spAutoFit/>
          </a:bodyPr>
          <a:lstStyle/>
          <a:p>
            <a:r>
              <a:rPr lang="en-US" sz="1000" dirty="0"/>
              <a:t>no</a:t>
            </a:r>
          </a:p>
        </p:txBody>
      </p:sp>
      <p:sp>
        <p:nvSpPr>
          <p:cNvPr id="34" name="TextBox 33">
            <a:extLst>
              <a:ext uri="{FF2B5EF4-FFF2-40B4-BE49-F238E27FC236}">
                <a16:creationId xmlns:a16="http://schemas.microsoft.com/office/drawing/2014/main" id="{8FC74420-9DDA-AE41-BBBA-1AC9646F4B06}"/>
              </a:ext>
            </a:extLst>
          </p:cNvPr>
          <p:cNvSpPr txBox="1"/>
          <p:nvPr/>
        </p:nvSpPr>
        <p:spPr>
          <a:xfrm>
            <a:off x="141364" y="1922600"/>
            <a:ext cx="1578455" cy="276999"/>
          </a:xfrm>
          <a:prstGeom prst="rect">
            <a:avLst/>
          </a:prstGeom>
          <a:solidFill>
            <a:schemeClr val="tx2">
              <a:lumMod val="60000"/>
              <a:lumOff val="40000"/>
            </a:schemeClr>
          </a:solidFill>
          <a:ln>
            <a:solidFill>
              <a:schemeClr val="tx1"/>
            </a:solidFill>
          </a:ln>
        </p:spPr>
        <p:txBody>
          <a:bodyPr wrap="square" rtlCol="0">
            <a:spAutoFit/>
          </a:bodyPr>
          <a:lstStyle/>
          <a:p>
            <a:r>
              <a:rPr lang="en-US" sz="1200" dirty="0"/>
              <a:t>Build Container</a:t>
            </a:r>
          </a:p>
        </p:txBody>
      </p:sp>
      <p:cxnSp>
        <p:nvCxnSpPr>
          <p:cNvPr id="38" name="Straight Arrow Connector 37">
            <a:extLst>
              <a:ext uri="{FF2B5EF4-FFF2-40B4-BE49-F238E27FC236}">
                <a16:creationId xmlns:a16="http://schemas.microsoft.com/office/drawing/2014/main" id="{A422ABB5-1087-874F-A47E-007F62BD6945}"/>
              </a:ext>
            </a:extLst>
          </p:cNvPr>
          <p:cNvCxnSpPr>
            <a:cxnSpLocks/>
          </p:cNvCxnSpPr>
          <p:nvPr/>
        </p:nvCxnSpPr>
        <p:spPr>
          <a:xfrm flipV="1">
            <a:off x="2762250" y="1618775"/>
            <a:ext cx="0" cy="442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633424-C148-B84F-A167-4687FF00D6DF}"/>
              </a:ext>
            </a:extLst>
          </p:cNvPr>
          <p:cNvCxnSpPr>
            <a:cxnSpLocks/>
            <a:stCxn id="4" idx="0"/>
          </p:cNvCxnSpPr>
          <p:nvPr/>
        </p:nvCxnSpPr>
        <p:spPr>
          <a:xfrm flipV="1">
            <a:off x="2925359" y="1660483"/>
            <a:ext cx="217893" cy="10244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EC78C4-9B56-6C4C-9EE1-3F6EEA0317A6}"/>
              </a:ext>
            </a:extLst>
          </p:cNvPr>
          <p:cNvCxnSpPr>
            <a:cxnSpLocks/>
          </p:cNvCxnSpPr>
          <p:nvPr/>
        </p:nvCxnSpPr>
        <p:spPr>
          <a:xfrm flipH="1" flipV="1">
            <a:off x="1042200" y="2234401"/>
            <a:ext cx="424650" cy="3371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Shape 87">
            <a:extLst>
              <a:ext uri="{FF2B5EF4-FFF2-40B4-BE49-F238E27FC236}">
                <a16:creationId xmlns:a16="http://schemas.microsoft.com/office/drawing/2014/main" id="{D3D628DD-9F53-EA42-8A7B-B48DD71CDF8A}"/>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cxnSp>
        <p:nvCxnSpPr>
          <p:cNvPr id="11" name="Straight Connector 10">
            <a:extLst>
              <a:ext uri="{FF2B5EF4-FFF2-40B4-BE49-F238E27FC236}">
                <a16:creationId xmlns:a16="http://schemas.microsoft.com/office/drawing/2014/main" id="{D204A2B0-3AEC-E14F-82E1-3BBD4DA42FF5}"/>
              </a:ext>
            </a:extLst>
          </p:cNvPr>
          <p:cNvCxnSpPr>
            <a:stCxn id="34" idx="3"/>
          </p:cNvCxnSpPr>
          <p:nvPr/>
        </p:nvCxnSpPr>
        <p:spPr>
          <a:xfrm flipV="1">
            <a:off x="1719819" y="2061099"/>
            <a:ext cx="104243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60884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11</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93698" y="171288"/>
            <a:ext cx="4516402" cy="338554"/>
          </a:xfrm>
        </p:spPr>
        <p:txBody>
          <a:bodyPr/>
          <a:lstStyle/>
          <a:p>
            <a:r>
              <a:rPr lang="en-US" sz="2200" dirty="0"/>
              <a:t>Where do I find existing containers?</a:t>
            </a:r>
          </a:p>
        </p:txBody>
      </p:sp>
      <p:sp>
        <p:nvSpPr>
          <p:cNvPr id="11" name="Rectangle 10">
            <a:extLst>
              <a:ext uri="{FF2B5EF4-FFF2-40B4-BE49-F238E27FC236}">
                <a16:creationId xmlns:a16="http://schemas.microsoft.com/office/drawing/2014/main" id="{2834298F-0236-8648-B203-29F314A85968}"/>
              </a:ext>
            </a:extLst>
          </p:cNvPr>
          <p:cNvSpPr/>
          <p:nvPr/>
        </p:nvSpPr>
        <p:spPr>
          <a:xfrm>
            <a:off x="59062" y="690467"/>
            <a:ext cx="4455788" cy="1908215"/>
          </a:xfrm>
          <a:prstGeom prst="rect">
            <a:avLst/>
          </a:prstGeom>
        </p:spPr>
        <p:txBody>
          <a:bodyPr wrap="square">
            <a:spAutoFit/>
          </a:bodyPr>
          <a:lstStyle/>
          <a:p>
            <a:r>
              <a:rPr lang="en-US" sz="1200" dirty="0"/>
              <a:t>Docker Hub</a:t>
            </a:r>
            <a:r>
              <a:rPr lang="en-US" sz="1200" dirty="0">
                <a:sym typeface="Wingdings" pitchFamily="2" charset="2"/>
              </a:rPr>
              <a:t>: </a:t>
            </a:r>
            <a:r>
              <a:rPr lang="en-US" sz="1200" dirty="0">
                <a:sym typeface="Wingdings" pitchFamily="2" charset="2"/>
                <a:hlinkClick r:id="rId2"/>
              </a:rPr>
              <a:t>https://hub.docker.com</a:t>
            </a:r>
            <a:endParaRPr lang="en-US" sz="1200" dirty="0">
              <a:sym typeface="Wingdings" pitchFamily="2" charset="2"/>
            </a:endParaRPr>
          </a:p>
          <a:p>
            <a:endParaRPr lang="en-US" sz="1200" dirty="0"/>
          </a:p>
          <a:p>
            <a:r>
              <a:rPr lang="en-US" sz="1200" dirty="0"/>
              <a:t>Singularity Hub: </a:t>
            </a:r>
            <a:r>
              <a:rPr lang="en-US" sz="1200" dirty="0">
                <a:hlinkClick r:id="rId3"/>
              </a:rPr>
              <a:t>https://singularity-hub.org</a:t>
            </a:r>
            <a:endParaRPr lang="en-US" sz="1200" dirty="0"/>
          </a:p>
          <a:p>
            <a:endParaRPr lang="en-US" sz="1200" dirty="0"/>
          </a:p>
          <a:p>
            <a:r>
              <a:rPr lang="en-US" sz="1200" dirty="0" err="1"/>
              <a:t>Sylabs</a:t>
            </a:r>
            <a:r>
              <a:rPr lang="en-US" sz="1200" dirty="0"/>
              <a:t> Library: </a:t>
            </a:r>
            <a:r>
              <a:rPr lang="en-US" sz="1200" dirty="0">
                <a:hlinkClick r:id="rId4"/>
              </a:rPr>
              <a:t>https://cloud.sylabs.io/library</a:t>
            </a:r>
            <a:endParaRPr lang="en-US" sz="1200" dirty="0"/>
          </a:p>
          <a:p>
            <a:endParaRPr lang="en-US" sz="1200" dirty="0"/>
          </a:p>
          <a:p>
            <a:endParaRPr lang="en-US" sz="1200" dirty="0"/>
          </a:p>
          <a:p>
            <a:r>
              <a:rPr lang="en-US" sz="1200" dirty="0"/>
              <a:t>Tutorial on finding a running an existing Docker container: </a:t>
            </a:r>
            <a:r>
              <a:rPr lang="en-US" sz="1100" i="1" dirty="0">
                <a:hlinkClick r:id="rId5"/>
              </a:rPr>
              <a:t>https://www.chpc.utah.edu/documentation/software/singularity.php#exd</a:t>
            </a:r>
            <a:endParaRPr lang="en-US" sz="1100" i="1" dirty="0"/>
          </a:p>
          <a:p>
            <a:endParaRPr lang="en-US" sz="1100" i="1" dirty="0"/>
          </a:p>
        </p:txBody>
      </p:sp>
      <p:sp>
        <p:nvSpPr>
          <p:cNvPr id="8" name="Date Placeholder 5">
            <a:extLst>
              <a:ext uri="{FF2B5EF4-FFF2-40B4-BE49-F238E27FC236}">
                <a16:creationId xmlns:a16="http://schemas.microsoft.com/office/drawing/2014/main" id="{96EDEFFF-8640-6C43-8B81-B39726FEF588}"/>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774E947E-D5B7-444E-ADF9-70FE1A71AD86}"/>
              </a:ext>
            </a:extLst>
          </p:cNvPr>
          <p:cNvPicPr>
            <a:picLocks noChangeAspect="1"/>
          </p:cNvPicPr>
          <p:nvPr/>
        </p:nvPicPr>
        <p:blipFill rotWithShape="1">
          <a:blip r:embed="rId6"/>
          <a:srcRect b="16901"/>
          <a:stretch/>
        </p:blipFill>
        <p:spPr>
          <a:xfrm>
            <a:off x="3793539" y="3200081"/>
            <a:ext cx="762000" cy="225380"/>
          </a:xfrm>
          <a:prstGeom prst="rect">
            <a:avLst/>
          </a:prstGeom>
        </p:spPr>
      </p:pic>
      <p:pic>
        <p:nvPicPr>
          <p:cNvPr id="10" name="Shape 87">
            <a:extLst>
              <a:ext uri="{FF2B5EF4-FFF2-40B4-BE49-F238E27FC236}">
                <a16:creationId xmlns:a16="http://schemas.microsoft.com/office/drawing/2014/main" id="{3470C9D5-9F59-3D49-8A32-9D577E3333E9}"/>
              </a:ext>
            </a:extLst>
          </p:cNvPr>
          <p:cNvPicPr preferRelativeResize="0">
            <a:picLocks noChangeAspect="1"/>
          </p:cNvPicPr>
          <p:nvPr/>
        </p:nvPicPr>
        <p:blipFill rotWithShape="1">
          <a:blip r:embed="rId6">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89903710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12</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93698" y="171288"/>
            <a:ext cx="4516402" cy="338554"/>
          </a:xfrm>
        </p:spPr>
        <p:txBody>
          <a:bodyPr/>
          <a:lstStyle/>
          <a:p>
            <a:r>
              <a:rPr lang="en-US" sz="2200" dirty="0"/>
              <a:t>Key Singularity Commands</a:t>
            </a:r>
          </a:p>
        </p:txBody>
      </p:sp>
      <p:sp>
        <p:nvSpPr>
          <p:cNvPr id="3" name="TextBox 2">
            <a:extLst>
              <a:ext uri="{FF2B5EF4-FFF2-40B4-BE49-F238E27FC236}">
                <a16:creationId xmlns:a16="http://schemas.microsoft.com/office/drawing/2014/main" id="{004F10A6-6DE2-8C4D-9F77-F7F346A552C6}"/>
              </a:ext>
            </a:extLst>
          </p:cNvPr>
          <p:cNvSpPr txBox="1"/>
          <p:nvPr/>
        </p:nvSpPr>
        <p:spPr>
          <a:xfrm>
            <a:off x="59062" y="2961482"/>
            <a:ext cx="2779388" cy="307777"/>
          </a:xfrm>
          <a:prstGeom prst="rect">
            <a:avLst/>
          </a:prstGeom>
          <a:noFill/>
        </p:spPr>
        <p:txBody>
          <a:bodyPr wrap="square" rtlCol="0">
            <a:spAutoFit/>
          </a:bodyPr>
          <a:lstStyle/>
          <a:p>
            <a:r>
              <a:rPr lang="en-US" sz="800" i="1" spc="-25" dirty="0">
                <a:solidFill>
                  <a:srgbClr val="999999"/>
                </a:solidFill>
                <a:latin typeface="Tahoma"/>
                <a:cs typeface="Tahoma"/>
                <a:hlinkClick r:id="rId2"/>
              </a:rPr>
              <a:t>More: https://www.sylabs.io/guides/3.2/user-guide/cli.html</a:t>
            </a:r>
            <a:endParaRPr lang="en-US" sz="800" i="1" spc="-25" dirty="0">
              <a:solidFill>
                <a:srgbClr val="999999"/>
              </a:solidFill>
              <a:latin typeface="Tahoma"/>
              <a:cs typeface="Tahoma"/>
            </a:endParaRPr>
          </a:p>
          <a:p>
            <a:endParaRPr lang="en-US" sz="600" i="1" dirty="0"/>
          </a:p>
        </p:txBody>
      </p:sp>
      <p:sp>
        <p:nvSpPr>
          <p:cNvPr id="11" name="Rectangle 10">
            <a:extLst>
              <a:ext uri="{FF2B5EF4-FFF2-40B4-BE49-F238E27FC236}">
                <a16:creationId xmlns:a16="http://schemas.microsoft.com/office/drawing/2014/main" id="{2834298F-0236-8648-B203-29F314A85968}"/>
              </a:ext>
            </a:extLst>
          </p:cNvPr>
          <p:cNvSpPr/>
          <p:nvPr/>
        </p:nvSpPr>
        <p:spPr>
          <a:xfrm>
            <a:off x="59062" y="690467"/>
            <a:ext cx="4455788" cy="2123658"/>
          </a:xfrm>
          <a:prstGeom prst="rect">
            <a:avLst/>
          </a:prstGeom>
        </p:spPr>
        <p:txBody>
          <a:bodyPr wrap="square">
            <a:spAutoFit/>
          </a:bodyPr>
          <a:lstStyle/>
          <a:p>
            <a:r>
              <a:rPr lang="en-US" sz="1200" dirty="0">
                <a:hlinkClick r:id="rId3"/>
              </a:rPr>
              <a:t>build</a:t>
            </a:r>
            <a:r>
              <a:rPr lang="en-US" sz="1200" dirty="0"/>
              <a:t>: Build a container on your user endpoint or build environment</a:t>
            </a:r>
          </a:p>
          <a:p>
            <a:endParaRPr lang="en-US" sz="1200" dirty="0"/>
          </a:p>
          <a:p>
            <a:r>
              <a:rPr lang="en-US" sz="1200" dirty="0">
                <a:hlinkClick r:id="rId4"/>
              </a:rPr>
              <a:t>exec</a:t>
            </a:r>
            <a:r>
              <a:rPr lang="en-US" sz="1200" dirty="0"/>
              <a:t>: Execute a command to your container</a:t>
            </a:r>
          </a:p>
          <a:p>
            <a:endParaRPr lang="en-US" sz="1200" dirty="0"/>
          </a:p>
          <a:p>
            <a:r>
              <a:rPr lang="en-US" sz="1200" dirty="0">
                <a:hlinkClick r:id="rId5"/>
              </a:rPr>
              <a:t>inspect</a:t>
            </a:r>
            <a:r>
              <a:rPr lang="en-US" sz="1200" dirty="0"/>
              <a:t>: See labels, run and test scripts, and environment variables</a:t>
            </a:r>
          </a:p>
          <a:p>
            <a:endParaRPr lang="en-US" sz="1200" dirty="0"/>
          </a:p>
          <a:p>
            <a:r>
              <a:rPr lang="en-US" sz="1200" dirty="0">
                <a:hlinkClick r:id="rId6"/>
              </a:rPr>
              <a:t>pull</a:t>
            </a:r>
            <a:r>
              <a:rPr lang="en-US" sz="1200" dirty="0"/>
              <a:t>: pull an image from Docker or Singularity Hub</a:t>
            </a:r>
          </a:p>
          <a:p>
            <a:endParaRPr lang="en-US" sz="1200" dirty="0"/>
          </a:p>
          <a:p>
            <a:r>
              <a:rPr lang="en-US" sz="1200" dirty="0">
                <a:hlinkClick r:id="rId7"/>
              </a:rPr>
              <a:t>run</a:t>
            </a:r>
            <a:r>
              <a:rPr lang="en-US" sz="1200" dirty="0"/>
              <a:t>: Run your image as an executable</a:t>
            </a:r>
          </a:p>
          <a:p>
            <a:endParaRPr lang="en-US" sz="1200" dirty="0"/>
          </a:p>
          <a:p>
            <a:r>
              <a:rPr lang="en-US" sz="1200" dirty="0">
                <a:hlinkClick r:id="rId8"/>
              </a:rPr>
              <a:t>shell</a:t>
            </a:r>
            <a:r>
              <a:rPr lang="en-US" sz="1200" dirty="0"/>
              <a:t>: Shell into your image</a:t>
            </a:r>
          </a:p>
        </p:txBody>
      </p:sp>
      <p:sp>
        <p:nvSpPr>
          <p:cNvPr id="8" name="Date Placeholder 5">
            <a:extLst>
              <a:ext uri="{FF2B5EF4-FFF2-40B4-BE49-F238E27FC236}">
                <a16:creationId xmlns:a16="http://schemas.microsoft.com/office/drawing/2014/main" id="{96EDEFFF-8640-6C43-8B81-B39726FEF588}"/>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774E947E-D5B7-444E-ADF9-70FE1A71AD86}"/>
              </a:ext>
            </a:extLst>
          </p:cNvPr>
          <p:cNvPicPr>
            <a:picLocks noChangeAspect="1"/>
          </p:cNvPicPr>
          <p:nvPr/>
        </p:nvPicPr>
        <p:blipFill rotWithShape="1">
          <a:blip r:embed="rId9"/>
          <a:srcRect b="16901"/>
          <a:stretch/>
        </p:blipFill>
        <p:spPr>
          <a:xfrm>
            <a:off x="3793539" y="3200081"/>
            <a:ext cx="762000" cy="225380"/>
          </a:xfrm>
          <a:prstGeom prst="rect">
            <a:avLst/>
          </a:prstGeom>
        </p:spPr>
      </p:pic>
      <p:pic>
        <p:nvPicPr>
          <p:cNvPr id="10" name="Shape 87">
            <a:extLst>
              <a:ext uri="{FF2B5EF4-FFF2-40B4-BE49-F238E27FC236}">
                <a16:creationId xmlns:a16="http://schemas.microsoft.com/office/drawing/2014/main" id="{7BC2DC11-D537-F444-B146-833DA2A8253C}"/>
              </a:ext>
            </a:extLst>
          </p:cNvPr>
          <p:cNvPicPr preferRelativeResize="0">
            <a:picLocks noChangeAspect="1"/>
          </p:cNvPicPr>
          <p:nvPr/>
        </p:nvPicPr>
        <p:blipFill rotWithShape="1">
          <a:blip r:embed="rId9">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264764578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13</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dirty="0"/>
              <a:t>Running containers</a:t>
            </a:r>
          </a:p>
        </p:txBody>
      </p:sp>
      <p:sp>
        <p:nvSpPr>
          <p:cNvPr id="11" name="Rectangle 10">
            <a:extLst>
              <a:ext uri="{FF2B5EF4-FFF2-40B4-BE49-F238E27FC236}">
                <a16:creationId xmlns:a16="http://schemas.microsoft.com/office/drawing/2014/main" id="{2834298F-0236-8648-B203-29F314A85968}"/>
              </a:ext>
            </a:extLst>
          </p:cNvPr>
          <p:cNvSpPr/>
          <p:nvPr/>
        </p:nvSpPr>
        <p:spPr>
          <a:xfrm>
            <a:off x="162884" y="596855"/>
            <a:ext cx="4213507" cy="2739211"/>
          </a:xfrm>
          <a:prstGeom prst="rect">
            <a:avLst/>
          </a:prstGeom>
        </p:spPr>
        <p:txBody>
          <a:bodyPr wrap="square">
            <a:spAutoFit/>
          </a:bodyPr>
          <a:lstStyle/>
          <a:p>
            <a:r>
              <a:rPr lang="en-US" sz="1000" dirty="0">
                <a:solidFill>
                  <a:srgbClr val="000000"/>
                </a:solidFill>
                <a:latin typeface="Helvetica Neue" panose="02000503000000020004" pitchFamily="2" charset="0"/>
              </a:rPr>
              <a:t>Now, on </a:t>
            </a:r>
            <a:r>
              <a:rPr lang="en-US" sz="1000" b="1" i="1" dirty="0">
                <a:solidFill>
                  <a:srgbClr val="000000"/>
                </a:solidFill>
                <a:latin typeface="Helvetica Neue" panose="02000503000000020004" pitchFamily="2" charset="0"/>
              </a:rPr>
              <a:t>any system </a:t>
            </a:r>
            <a:r>
              <a:rPr lang="en-US" sz="1000" dirty="0">
                <a:solidFill>
                  <a:srgbClr val="000000"/>
                </a:solidFill>
                <a:latin typeface="Helvetica Neue" panose="02000503000000020004" pitchFamily="2" charset="0"/>
              </a:rPr>
              <a:t>with Singularity, even without administrative privilege, you can retrieve and use containers:</a:t>
            </a:r>
          </a:p>
          <a:p>
            <a:endParaRPr lang="en-US" sz="600" dirty="0">
              <a:solidFill>
                <a:srgbClr val="000000"/>
              </a:solidFill>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 Download a container from Singularity Hub or Docker Hub </a:t>
            </a: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pull </a:t>
            </a:r>
            <a:r>
              <a:rPr lang="en-US" sz="900" dirty="0" err="1">
                <a:solidFill>
                  <a:srgbClr val="FF0000"/>
                </a:solidFill>
                <a:latin typeface="Courier New" panose="02070309020205020404" pitchFamily="49" charset="0"/>
                <a:cs typeface="Courier New" panose="02070309020205020404" pitchFamily="49" charset="0"/>
              </a:rPr>
              <a:t>shub</a:t>
            </a:r>
            <a:r>
              <a:rPr lang="en-US" sz="900" dirty="0">
                <a:solidFill>
                  <a:srgbClr val="FF0000"/>
                </a:solidFill>
                <a:latin typeface="Courier New" panose="02070309020205020404" pitchFamily="49" charset="0"/>
                <a:cs typeface="Courier New" panose="02070309020205020404" pitchFamily="49" charset="0"/>
              </a:rPr>
              <a:t>://</a:t>
            </a:r>
            <a:r>
              <a:rPr lang="en-US" sz="900" dirty="0" err="1">
                <a:solidFill>
                  <a:srgbClr val="FF0000"/>
                </a:solidFill>
                <a:latin typeface="Courier New" panose="02070309020205020404" pitchFamily="49" charset="0"/>
                <a:cs typeface="Courier New" panose="02070309020205020404" pitchFamily="49" charset="0"/>
              </a:rPr>
              <a:t>some_repo</a:t>
            </a:r>
            <a:r>
              <a:rPr lang="en-US" sz="900" dirty="0">
                <a:solidFill>
                  <a:srgbClr val="FF0000"/>
                </a:solidFill>
                <a:latin typeface="Courier New" panose="02070309020205020404" pitchFamily="49" charset="0"/>
                <a:cs typeface="Courier New" panose="02070309020205020404" pitchFamily="49" charset="0"/>
              </a:rPr>
              <a:t>/</a:t>
            </a:r>
            <a:r>
              <a:rPr lang="en-US" sz="900" dirty="0" err="1">
                <a:solidFill>
                  <a:srgbClr val="FF0000"/>
                </a:solidFill>
                <a:latin typeface="Courier New" panose="02070309020205020404" pitchFamily="49" charset="0"/>
                <a:cs typeface="Courier New" panose="02070309020205020404" pitchFamily="49" charset="0"/>
              </a:rPr>
              <a:t>some_image</a:t>
            </a:r>
            <a:endParaRPr lang="en-US" sz="900" dirty="0">
              <a:solidFill>
                <a:srgbClr val="FF0000"/>
              </a:solidFill>
              <a:latin typeface="Courier New" panose="02070309020205020404" pitchFamily="49" charset="0"/>
              <a:cs typeface="Courier New" panose="02070309020205020404" pitchFamily="49" charset="0"/>
            </a:endParaRP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pull library://</a:t>
            </a:r>
            <a:r>
              <a:rPr lang="en-US" sz="900" dirty="0" err="1">
                <a:solidFill>
                  <a:srgbClr val="FF0000"/>
                </a:solidFill>
                <a:latin typeface="Courier New" panose="02070309020205020404" pitchFamily="49" charset="0"/>
                <a:cs typeface="Courier New" panose="02070309020205020404" pitchFamily="49" charset="0"/>
              </a:rPr>
              <a:t>some_repo</a:t>
            </a:r>
            <a:r>
              <a:rPr lang="en-US" sz="900" dirty="0">
                <a:solidFill>
                  <a:srgbClr val="FF0000"/>
                </a:solidFill>
                <a:latin typeface="Courier New" panose="02070309020205020404" pitchFamily="49" charset="0"/>
                <a:cs typeface="Courier New" panose="02070309020205020404" pitchFamily="49" charset="0"/>
              </a:rPr>
              <a:t>/</a:t>
            </a:r>
            <a:r>
              <a:rPr lang="en-US" sz="900" dirty="0" err="1">
                <a:solidFill>
                  <a:srgbClr val="FF0000"/>
                </a:solidFill>
                <a:latin typeface="Courier New" panose="02070309020205020404" pitchFamily="49" charset="0"/>
                <a:cs typeface="Courier New" panose="02070309020205020404" pitchFamily="49" charset="0"/>
              </a:rPr>
              <a:t>some_image</a:t>
            </a:r>
            <a:endParaRPr lang="en-US" sz="900" dirty="0">
              <a:solidFill>
                <a:srgbClr val="FF0000"/>
              </a:solidFill>
              <a:latin typeface="Courier New" panose="02070309020205020404" pitchFamily="49" charset="0"/>
              <a:cs typeface="Courier New" panose="02070309020205020404" pitchFamily="49" charset="0"/>
            </a:endParaRP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pull docker://</a:t>
            </a:r>
            <a:r>
              <a:rPr lang="en-US" sz="900" dirty="0" err="1">
                <a:solidFill>
                  <a:srgbClr val="FF0000"/>
                </a:solidFill>
                <a:latin typeface="Courier New" panose="02070309020205020404" pitchFamily="49" charset="0"/>
                <a:cs typeface="Courier New" panose="02070309020205020404" pitchFamily="49" charset="0"/>
              </a:rPr>
              <a:t>some_repo</a:t>
            </a:r>
            <a:r>
              <a:rPr lang="en-US" sz="900" dirty="0">
                <a:solidFill>
                  <a:srgbClr val="FF0000"/>
                </a:solidFill>
                <a:latin typeface="Courier New" panose="02070309020205020404" pitchFamily="49" charset="0"/>
                <a:cs typeface="Courier New" panose="02070309020205020404" pitchFamily="49" charset="0"/>
              </a:rPr>
              <a:t>/</a:t>
            </a:r>
            <a:r>
              <a:rPr lang="en-US" sz="900" dirty="0" err="1">
                <a:solidFill>
                  <a:srgbClr val="FF0000"/>
                </a:solidFill>
                <a:latin typeface="Courier New" panose="02070309020205020404" pitchFamily="49" charset="0"/>
                <a:cs typeface="Courier New" panose="02070309020205020404" pitchFamily="49" charset="0"/>
              </a:rPr>
              <a:t>some_image</a:t>
            </a:r>
            <a:endParaRPr lang="en-US" sz="900" dirty="0">
              <a:solidFill>
                <a:srgbClr val="FF0000"/>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endParaRPr lang="en-US" sz="600" dirty="0">
              <a:solidFill>
                <a:srgbClr val="000000"/>
              </a:solidFill>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 Run a container</a:t>
            </a: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run </a:t>
            </a:r>
            <a:r>
              <a:rPr lang="en-US" sz="900" dirty="0" err="1">
                <a:solidFill>
                  <a:srgbClr val="FF0000"/>
                </a:solidFill>
                <a:latin typeface="Courier New" panose="02070309020205020404" pitchFamily="49" charset="0"/>
                <a:cs typeface="Courier New" panose="02070309020205020404" pitchFamily="49" charset="0"/>
              </a:rPr>
              <a:t>mycont.sif</a:t>
            </a:r>
            <a:endParaRPr lang="en-US" sz="900" dirty="0">
              <a:solidFill>
                <a:srgbClr val="FF0000"/>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endParaRPr lang="en-US" sz="600" b="0" i="0" dirty="0">
              <a:solidFill>
                <a:srgbClr val="000000"/>
              </a:solidFill>
              <a:effectLst/>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 Execute a specific program within a container</a:t>
            </a: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exec </a:t>
            </a:r>
            <a:r>
              <a:rPr lang="en-US" sz="900" dirty="0" err="1">
                <a:solidFill>
                  <a:srgbClr val="FF0000"/>
                </a:solidFill>
                <a:latin typeface="Courier New" panose="02070309020205020404" pitchFamily="49" charset="0"/>
                <a:cs typeface="Courier New" panose="02070309020205020404" pitchFamily="49" charset="0"/>
              </a:rPr>
              <a:t>mycont.sif</a:t>
            </a:r>
            <a:r>
              <a:rPr lang="en-US" sz="900" dirty="0">
                <a:solidFill>
                  <a:srgbClr val="FF0000"/>
                </a:solidFill>
                <a:latin typeface="Courier New" panose="02070309020205020404" pitchFamily="49" charset="0"/>
                <a:cs typeface="Courier New" panose="02070309020205020404" pitchFamily="49" charset="0"/>
              </a:rPr>
              <a:t> python </a:t>
            </a:r>
            <a:r>
              <a:rPr lang="en-US" sz="900" dirty="0" err="1">
                <a:solidFill>
                  <a:srgbClr val="FF0000"/>
                </a:solidFill>
                <a:latin typeface="Courier New" panose="02070309020205020404" pitchFamily="49" charset="0"/>
                <a:cs typeface="Courier New" panose="02070309020205020404" pitchFamily="49" charset="0"/>
              </a:rPr>
              <a:t>myscript.py</a:t>
            </a:r>
            <a:endParaRPr lang="en-US" sz="900" dirty="0">
              <a:solidFill>
                <a:srgbClr val="FF0000"/>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endParaRPr lang="en-US" sz="600" b="0" i="0" dirty="0">
              <a:solidFill>
                <a:srgbClr val="000000"/>
              </a:solidFill>
              <a:effectLst/>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“Shell” into a container to use or look around</a:t>
            </a:r>
          </a:p>
          <a:p>
            <a:pPr marL="628650" lvl="1" indent="-171450">
              <a:buFont typeface="Arial" panose="020B0604020202020204" pitchFamily="34" charset="0"/>
              <a:buChar char="•"/>
            </a:pPr>
            <a:r>
              <a:rPr lang="en-US" sz="900" b="0" i="0" dirty="0">
                <a:solidFill>
                  <a:srgbClr val="FF0000"/>
                </a:solidFill>
                <a:effectLst/>
                <a:latin typeface="Courier New" panose="02070309020205020404" pitchFamily="49" charset="0"/>
                <a:cs typeface="Courier New" panose="02070309020205020404" pitchFamily="49" charset="0"/>
              </a:rPr>
              <a:t>singularity shell </a:t>
            </a:r>
            <a:r>
              <a:rPr lang="en-US" sz="900" b="0" i="0" dirty="0" err="1">
                <a:solidFill>
                  <a:srgbClr val="FF0000"/>
                </a:solidFill>
                <a:effectLst/>
                <a:latin typeface="Courier New" panose="02070309020205020404" pitchFamily="49" charset="0"/>
                <a:cs typeface="Courier New" panose="02070309020205020404" pitchFamily="49" charset="0"/>
              </a:rPr>
              <a:t>mycont.</a:t>
            </a:r>
            <a:r>
              <a:rPr lang="en-US" sz="900" dirty="0" err="1">
                <a:solidFill>
                  <a:srgbClr val="FF0000"/>
                </a:solidFill>
                <a:latin typeface="Courier New" panose="02070309020205020404" pitchFamily="49" charset="0"/>
                <a:cs typeface="Courier New" panose="02070309020205020404" pitchFamily="49" charset="0"/>
              </a:rPr>
              <a:t>sif</a:t>
            </a:r>
            <a:endParaRPr lang="en-US" sz="900" b="0" i="0" dirty="0">
              <a:solidFill>
                <a:srgbClr val="FF0000"/>
              </a:solidFill>
              <a:effectLst/>
              <a:latin typeface="Courier New" panose="02070309020205020404" pitchFamily="49" charset="0"/>
              <a:cs typeface="Courier New" panose="02070309020205020404" pitchFamily="49" charset="0"/>
            </a:endParaRPr>
          </a:p>
          <a:p>
            <a:pPr marL="628650" lvl="1" indent="-171450">
              <a:buFont typeface="Arial" panose="020B0604020202020204" pitchFamily="34" charset="0"/>
              <a:buChar char="•"/>
            </a:pPr>
            <a:endParaRPr lang="en-US" sz="600" dirty="0">
              <a:solidFill>
                <a:srgbClr val="000000"/>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Inspect an image</a:t>
            </a:r>
          </a:p>
          <a:p>
            <a:pPr marL="628650" lvl="1" indent="-171450">
              <a:buFont typeface="Arial" panose="020B0604020202020204" pitchFamily="34" charset="0"/>
              <a:buChar char="•"/>
            </a:pPr>
            <a:r>
              <a:rPr lang="en-US" sz="900" dirty="0">
                <a:solidFill>
                  <a:srgbClr val="FF0000"/>
                </a:solidFill>
                <a:latin typeface="Courier New" panose="02070309020205020404" pitchFamily="49" charset="0"/>
                <a:cs typeface="Courier New" panose="02070309020205020404" pitchFamily="49" charset="0"/>
              </a:rPr>
              <a:t>singularity inspect --</a:t>
            </a:r>
            <a:r>
              <a:rPr lang="en-US" sz="900" dirty="0" err="1">
                <a:solidFill>
                  <a:srgbClr val="FF0000"/>
                </a:solidFill>
                <a:latin typeface="Courier New" panose="02070309020205020404" pitchFamily="49" charset="0"/>
                <a:cs typeface="Courier New" panose="02070309020205020404" pitchFamily="49" charset="0"/>
              </a:rPr>
              <a:t>runscript</a:t>
            </a:r>
            <a:r>
              <a:rPr lang="en-US" sz="900" dirty="0">
                <a:solidFill>
                  <a:srgbClr val="FF0000"/>
                </a:solidFill>
                <a:latin typeface="Courier New" panose="02070309020205020404" pitchFamily="49" charset="0"/>
                <a:cs typeface="Courier New" panose="02070309020205020404" pitchFamily="49" charset="0"/>
              </a:rPr>
              <a:t> </a:t>
            </a:r>
            <a:r>
              <a:rPr lang="en-US" sz="900" dirty="0" err="1">
                <a:solidFill>
                  <a:srgbClr val="FF0000"/>
                </a:solidFill>
                <a:latin typeface="Courier New" panose="02070309020205020404" pitchFamily="49" charset="0"/>
                <a:cs typeface="Courier New" panose="02070309020205020404" pitchFamily="49" charset="0"/>
              </a:rPr>
              <a:t>mycont.sif</a:t>
            </a:r>
            <a:endParaRPr lang="en-US" sz="900" dirty="0">
              <a:solidFill>
                <a:srgbClr val="FF0000"/>
              </a:solidFill>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endParaRPr lang="en-US" sz="900" b="0" i="0" dirty="0">
              <a:solidFill>
                <a:srgbClr val="000000"/>
              </a:solidFill>
              <a:effectLst/>
              <a:latin typeface="Courier New" panose="02070309020205020404" pitchFamily="49" charset="0"/>
              <a:cs typeface="Courier New" panose="02070309020205020404" pitchFamily="49" charset="0"/>
            </a:endParaRPr>
          </a:p>
        </p:txBody>
      </p:sp>
      <p:sp>
        <p:nvSpPr>
          <p:cNvPr id="6" name="Date Placeholder 5">
            <a:extLst>
              <a:ext uri="{FF2B5EF4-FFF2-40B4-BE49-F238E27FC236}">
                <a16:creationId xmlns:a16="http://schemas.microsoft.com/office/drawing/2014/main" id="{B36CA882-3654-2443-A3C2-56F3240FA782}"/>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522D7A56-B3CD-5B41-82A9-159D32EB17CB}"/>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9" name="Shape 87">
            <a:extLst>
              <a:ext uri="{FF2B5EF4-FFF2-40B4-BE49-F238E27FC236}">
                <a16:creationId xmlns:a16="http://schemas.microsoft.com/office/drawing/2014/main" id="{DE47602D-8B50-0349-BB4D-75D56325C921}"/>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3616291283"/>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DFFB7E7-34A9-7E46-81CF-F42027094749}"/>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14</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sp>
        <p:nvSpPr>
          <p:cNvPr id="8" name="Date Placeholder 5">
            <a:extLst>
              <a:ext uri="{FF2B5EF4-FFF2-40B4-BE49-F238E27FC236}">
                <a16:creationId xmlns:a16="http://schemas.microsoft.com/office/drawing/2014/main" id="{3F0A4C2C-C13B-3449-94F1-8B201D318873}"/>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CB8D8CBE-1ABB-A140-ADAB-CE36C3B2BD08}"/>
              </a:ext>
            </a:extLst>
          </p:cNvPr>
          <p:cNvPicPr>
            <a:picLocks noChangeAspect="1"/>
          </p:cNvPicPr>
          <p:nvPr/>
        </p:nvPicPr>
        <p:blipFill rotWithShape="1">
          <a:blip r:embed="rId2"/>
          <a:srcRect b="16901"/>
          <a:stretch/>
        </p:blipFill>
        <p:spPr>
          <a:xfrm>
            <a:off x="3793539" y="3200081"/>
            <a:ext cx="762000" cy="225380"/>
          </a:xfrm>
          <a:prstGeom prst="rect">
            <a:avLst/>
          </a:prstGeom>
        </p:spPr>
      </p:pic>
      <p:sp>
        <p:nvSpPr>
          <p:cNvPr id="5" name="TextBox 4">
            <a:extLst>
              <a:ext uri="{FF2B5EF4-FFF2-40B4-BE49-F238E27FC236}">
                <a16:creationId xmlns:a16="http://schemas.microsoft.com/office/drawing/2014/main" id="{922C7039-8143-6843-AB3B-6EA4BA4FCED1}"/>
              </a:ext>
            </a:extLst>
          </p:cNvPr>
          <p:cNvSpPr txBox="1"/>
          <p:nvPr/>
        </p:nvSpPr>
        <p:spPr>
          <a:xfrm>
            <a:off x="189280" y="1931850"/>
            <a:ext cx="2145630" cy="400110"/>
          </a:xfrm>
          <a:prstGeom prst="rect">
            <a:avLst/>
          </a:prstGeom>
          <a:noFill/>
        </p:spPr>
        <p:txBody>
          <a:bodyPr wrap="square" rtlCol="0">
            <a:spAutoFit/>
          </a:bodyPr>
          <a:lstStyle/>
          <a:p>
            <a:r>
              <a:rPr lang="en-US" sz="1000" dirty="0"/>
              <a:t>Navigate to the tutorial:</a:t>
            </a:r>
          </a:p>
          <a:p>
            <a:r>
              <a:rPr lang="en-US" sz="1000" dirty="0">
                <a:hlinkClick r:id="rId3"/>
              </a:rPr>
              <a:t>https://bit.ly/3fXp2vU</a:t>
            </a:r>
            <a:r>
              <a:rPr lang="en-US" sz="1000" dirty="0"/>
              <a:t> </a:t>
            </a:r>
          </a:p>
        </p:txBody>
      </p:sp>
      <p:pic>
        <p:nvPicPr>
          <p:cNvPr id="10" name="Shape 87">
            <a:extLst>
              <a:ext uri="{FF2B5EF4-FFF2-40B4-BE49-F238E27FC236}">
                <a16:creationId xmlns:a16="http://schemas.microsoft.com/office/drawing/2014/main" id="{D340B855-9432-0E46-A23A-8B850AEB3301}"/>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
        <p:nvSpPr>
          <p:cNvPr id="15" name="Title 2">
            <a:extLst>
              <a:ext uri="{FF2B5EF4-FFF2-40B4-BE49-F238E27FC236}">
                <a16:creationId xmlns:a16="http://schemas.microsoft.com/office/drawing/2014/main" id="{93000A36-FF79-3E4E-BA85-BF02A17C1A36}"/>
              </a:ext>
            </a:extLst>
          </p:cNvPr>
          <p:cNvSpPr>
            <a:spLocks noGrp="1"/>
          </p:cNvSpPr>
          <p:nvPr>
            <p:ph type="title"/>
          </p:nvPr>
        </p:nvSpPr>
        <p:spPr>
          <a:xfrm>
            <a:off x="116212" y="523292"/>
            <a:ext cx="4419600" cy="403225"/>
          </a:xfrm>
        </p:spPr>
        <p:txBody>
          <a:bodyPr>
            <a:normAutofit/>
          </a:bodyPr>
          <a:lstStyle/>
          <a:p>
            <a:r>
              <a:rPr lang="en-US" dirty="0">
                <a:latin typeface="Tahoma" charset="0"/>
                <a:ea typeface="ＭＳ Ｐゴシック" charset="0"/>
                <a:cs typeface="ＭＳ Ｐゴシック" charset="0"/>
              </a:rPr>
              <a:t>Running Containers</a:t>
            </a:r>
          </a:p>
        </p:txBody>
      </p:sp>
      <p:sp>
        <p:nvSpPr>
          <p:cNvPr id="17" name="TextBox 16">
            <a:extLst>
              <a:ext uri="{FF2B5EF4-FFF2-40B4-BE49-F238E27FC236}">
                <a16:creationId xmlns:a16="http://schemas.microsoft.com/office/drawing/2014/main" id="{737F079C-5945-3A45-8BB4-C6FA2E6D8BC4}"/>
              </a:ext>
            </a:extLst>
          </p:cNvPr>
          <p:cNvSpPr txBox="1"/>
          <p:nvPr/>
        </p:nvSpPr>
        <p:spPr>
          <a:xfrm>
            <a:off x="78112" y="2767770"/>
            <a:ext cx="4419600" cy="369332"/>
          </a:xfrm>
          <a:prstGeom prst="rect">
            <a:avLst/>
          </a:prstGeom>
          <a:noFill/>
        </p:spPr>
        <p:txBody>
          <a:bodyPr wrap="square" rtlCol="0">
            <a:spAutoFit/>
          </a:bodyPr>
          <a:lstStyle/>
          <a:p>
            <a:r>
              <a:rPr lang="en-US" sz="900" i="1" dirty="0"/>
              <a:t>The tutorial can also be found here:</a:t>
            </a:r>
          </a:p>
          <a:p>
            <a:r>
              <a:rPr lang="en-US" sz="900" i="1" dirty="0">
                <a:hlinkClick r:id="rId4"/>
              </a:rPr>
              <a:t>https://github.com/ResearchComputing/RMACC_Containers_Spring_2020</a:t>
            </a:r>
            <a:r>
              <a:rPr lang="en-US" sz="900" i="1" dirty="0"/>
              <a:t> </a:t>
            </a:r>
            <a:endParaRPr lang="en-US" sz="900" dirty="0"/>
          </a:p>
        </p:txBody>
      </p:sp>
    </p:spTree>
    <p:extLst>
      <p:ext uri="{BB962C8B-B14F-4D97-AF65-F5344CB8AC3E}">
        <p14:creationId xmlns:p14="http://schemas.microsoft.com/office/powerpoint/2010/main" val="199120386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15</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02357" y="427079"/>
            <a:ext cx="4419600" cy="403225"/>
          </a:xfrm>
        </p:spPr>
        <p:txBody>
          <a:bodyPr>
            <a:normAutofit/>
          </a:bodyPr>
          <a:lstStyle/>
          <a:p>
            <a:r>
              <a:rPr lang="en-US" dirty="0">
                <a:latin typeface="Tahoma" charset="0"/>
                <a:ea typeface="ＭＳ Ｐゴシック" charset="0"/>
                <a:cs typeface="ＭＳ Ｐゴシック" charset="0"/>
              </a:rPr>
              <a:t>Building containers</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sp>
        <p:nvSpPr>
          <p:cNvPr id="8" name="Date Placeholder 5">
            <a:extLst>
              <a:ext uri="{FF2B5EF4-FFF2-40B4-BE49-F238E27FC236}">
                <a16:creationId xmlns:a16="http://schemas.microsoft.com/office/drawing/2014/main" id="{3F0A4C2C-C13B-3449-94F1-8B201D318873}"/>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CB8D8CBE-1ABB-A140-ADAB-CE36C3B2BD08}"/>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10" name="Shape 87">
            <a:extLst>
              <a:ext uri="{FF2B5EF4-FFF2-40B4-BE49-F238E27FC236}">
                <a16:creationId xmlns:a16="http://schemas.microsoft.com/office/drawing/2014/main" id="{1B6E7003-B96F-0547-A979-A9407A6C3BDA}"/>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3686448826"/>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16</a:t>
            </a:fld>
            <a:endParaRPr lang="en-US" spc="-20" dirty="0"/>
          </a:p>
        </p:txBody>
      </p: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754053"/>
          </a:xfrm>
        </p:spPr>
        <p:txBody>
          <a:bodyPr/>
          <a:lstStyle/>
          <a:p>
            <a:r>
              <a:rPr lang="en-US" dirty="0"/>
              <a:t>There are 3 ways to build a Singularity container</a:t>
            </a:r>
          </a:p>
        </p:txBody>
      </p:sp>
      <p:sp>
        <p:nvSpPr>
          <p:cNvPr id="11" name="Rectangle 10">
            <a:extLst>
              <a:ext uri="{FF2B5EF4-FFF2-40B4-BE49-F238E27FC236}">
                <a16:creationId xmlns:a16="http://schemas.microsoft.com/office/drawing/2014/main" id="{2834298F-0236-8648-B203-29F314A85968}"/>
              </a:ext>
            </a:extLst>
          </p:cNvPr>
          <p:cNvSpPr/>
          <p:nvPr/>
        </p:nvSpPr>
        <p:spPr>
          <a:xfrm>
            <a:off x="160972" y="910305"/>
            <a:ext cx="4355430" cy="2585323"/>
          </a:xfrm>
          <a:prstGeom prst="rect">
            <a:avLst/>
          </a:prstGeom>
        </p:spPr>
        <p:txBody>
          <a:bodyPr wrap="square">
            <a:spAutoFit/>
          </a:bodyPr>
          <a:lstStyle/>
          <a:p>
            <a:pPr marL="228600" indent="-228600">
              <a:buAutoNum type="arabicPeriod"/>
            </a:pPr>
            <a:r>
              <a:rPr lang="en-US" sz="800" dirty="0">
                <a:solidFill>
                  <a:srgbClr val="000000"/>
                </a:solidFill>
                <a:latin typeface="Helvetica Neue" panose="02000503000000020004" pitchFamily="2" charset="0"/>
              </a:rPr>
              <a:t>Build a container on a system on which you have administrative privilege (e.g., your laptop).</a:t>
            </a: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Pros: </a:t>
            </a:r>
            <a:r>
              <a:rPr lang="en-US" sz="800" dirty="0">
                <a:solidFill>
                  <a:srgbClr val="000000"/>
                </a:solidFill>
                <a:latin typeface="Helvetica Neue" panose="02000503000000020004" pitchFamily="2" charset="0"/>
              </a:rPr>
              <a:t>You can interactively develop the container.</a:t>
            </a: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Cons: </a:t>
            </a:r>
            <a:r>
              <a:rPr lang="en-US" sz="800" dirty="0">
                <a:solidFill>
                  <a:srgbClr val="000000"/>
                </a:solidFill>
                <a:latin typeface="Helvetica Neue" panose="02000503000000020004" pitchFamily="2" charset="0"/>
              </a:rPr>
              <a:t>Requires many GB of disk space, requires administrative privilege, must keep software up-to-date, container transfer speeds can be slow depending on personal network connection.</a:t>
            </a:r>
          </a:p>
          <a:p>
            <a:pPr marL="228600" indent="-228600">
              <a:buAutoNum type="arabicPeriod"/>
            </a:pPr>
            <a:endParaRPr lang="en-US" sz="800" dirty="0">
              <a:solidFill>
                <a:srgbClr val="000000"/>
              </a:solidFill>
              <a:latin typeface="Helvetica Neue" panose="02000503000000020004" pitchFamily="2" charset="0"/>
            </a:endParaRPr>
          </a:p>
          <a:p>
            <a:pPr marL="228600" indent="-228600">
              <a:buAutoNum type="arabicPeriod"/>
            </a:pPr>
            <a:r>
              <a:rPr lang="en-US" sz="800" dirty="0">
                <a:solidFill>
                  <a:srgbClr val="000000"/>
                </a:solidFill>
                <a:latin typeface="Helvetica Neue" panose="02000503000000020004" pitchFamily="2" charset="0"/>
              </a:rPr>
              <a:t>Build a container on Singularity Hub using recipe, </a:t>
            </a:r>
            <a:r>
              <a:rPr lang="en-US" sz="800" dirty="0" err="1">
                <a:solidFill>
                  <a:srgbClr val="000000"/>
                </a:solidFill>
                <a:latin typeface="Helvetica Neue" panose="02000503000000020004" pitchFamily="2" charset="0"/>
              </a:rPr>
              <a:t>Github</a:t>
            </a:r>
            <a:endParaRPr lang="en-US" sz="800" dirty="0">
              <a:solidFill>
                <a:srgbClr val="000000"/>
              </a:solidFill>
              <a:latin typeface="Helvetica Neue" panose="02000503000000020004" pitchFamily="2" charset="0"/>
            </a:endParaRP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Pros: </a:t>
            </a:r>
            <a:r>
              <a:rPr lang="en-US" sz="800" dirty="0">
                <a:solidFill>
                  <a:srgbClr val="000000"/>
                </a:solidFill>
                <a:latin typeface="Helvetica Neue" panose="02000503000000020004" pitchFamily="2" charset="0"/>
              </a:rPr>
              <a:t>Essentially zero disk space required on your system, doesn’t require administrative privilege, no software upgrades needed, easy to retrieve from anywhere, typically faster transfers from Singularity Hub to desired endpoint. </a:t>
            </a: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Cons: </a:t>
            </a:r>
            <a:r>
              <a:rPr lang="en-US" sz="800" dirty="0">
                <a:solidFill>
                  <a:srgbClr val="000000"/>
                </a:solidFill>
                <a:latin typeface="Helvetica Neue" panose="02000503000000020004" pitchFamily="2" charset="0"/>
              </a:rPr>
              <a:t>Cannot interactively develop the container</a:t>
            </a:r>
          </a:p>
          <a:p>
            <a:pPr marL="685800" lvl="1" indent="-228600">
              <a:buFont typeface="Arial" panose="020B0604020202020204" pitchFamily="34" charset="0"/>
              <a:buChar char="•"/>
            </a:pPr>
            <a:endParaRPr lang="en-US" sz="800" dirty="0">
              <a:solidFill>
                <a:srgbClr val="000000"/>
              </a:solidFill>
              <a:latin typeface="Helvetica Neue" panose="02000503000000020004" pitchFamily="2" charset="0"/>
            </a:endParaRPr>
          </a:p>
          <a:p>
            <a:pPr marL="228600" indent="-228600">
              <a:buAutoNum type="arabicPeriod"/>
            </a:pPr>
            <a:r>
              <a:rPr lang="en-US" sz="800" dirty="0">
                <a:solidFill>
                  <a:srgbClr val="000000"/>
                </a:solidFill>
                <a:latin typeface="Helvetica Neue" panose="02000503000000020004" pitchFamily="2" charset="0"/>
              </a:rPr>
              <a:t>Build a container on </a:t>
            </a:r>
            <a:r>
              <a:rPr lang="en-US" sz="800" dirty="0" err="1">
                <a:solidFill>
                  <a:srgbClr val="000000"/>
                </a:solidFill>
                <a:latin typeface="Helvetica Neue" panose="02000503000000020004" pitchFamily="2" charset="0"/>
              </a:rPr>
              <a:t>Sylabs</a:t>
            </a:r>
            <a:r>
              <a:rPr lang="en-US" sz="800" dirty="0">
                <a:solidFill>
                  <a:srgbClr val="000000"/>
                </a:solidFill>
                <a:latin typeface="Helvetica Neue" panose="02000503000000020004" pitchFamily="2" charset="0"/>
              </a:rPr>
              <a:t> remote builder</a:t>
            </a: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Pros: </a:t>
            </a:r>
            <a:r>
              <a:rPr lang="en-US" sz="800" dirty="0">
                <a:solidFill>
                  <a:srgbClr val="000000"/>
                </a:solidFill>
                <a:latin typeface="Helvetica Neue" panose="02000503000000020004" pitchFamily="2" charset="0"/>
              </a:rPr>
              <a:t>Essentially zero disk space required on your system, doesn’t require administrative privilege, no software upgrades needed, easy to retrieve from anywhere, final container is placed on local machine</a:t>
            </a:r>
          </a:p>
          <a:p>
            <a:pPr marL="685800" lvl="1" indent="-228600">
              <a:buFont typeface="Arial" panose="020B0604020202020204" pitchFamily="34" charset="0"/>
              <a:buChar char="•"/>
            </a:pPr>
            <a:r>
              <a:rPr lang="en-US" sz="800" b="1" u="sng" dirty="0">
                <a:solidFill>
                  <a:srgbClr val="000000"/>
                </a:solidFill>
                <a:latin typeface="Helvetica Neue" panose="02000503000000020004" pitchFamily="2" charset="0"/>
              </a:rPr>
              <a:t>Cons: </a:t>
            </a:r>
            <a:r>
              <a:rPr lang="en-US" sz="800" dirty="0">
                <a:solidFill>
                  <a:srgbClr val="000000"/>
                </a:solidFill>
                <a:latin typeface="Helvetica Neue" panose="02000503000000020004" pitchFamily="2" charset="0"/>
              </a:rPr>
              <a:t>Cannot interactively develop the container, ‘Freemium’ version limited</a:t>
            </a:r>
          </a:p>
          <a:p>
            <a:pPr marL="685800" lvl="1" indent="-228600">
              <a:buFont typeface="Arial" panose="020B0604020202020204" pitchFamily="34" charset="0"/>
              <a:buChar char="•"/>
            </a:pPr>
            <a:endParaRPr lang="en-US" sz="800" dirty="0">
              <a:solidFill>
                <a:srgbClr val="000000"/>
              </a:solidFill>
              <a:latin typeface="Helvetica Neue" panose="02000503000000020004" pitchFamily="2" charset="0"/>
            </a:endParaRPr>
          </a:p>
          <a:p>
            <a:endParaRPr lang="en-US" sz="1000" dirty="0">
              <a:solidFill>
                <a:srgbClr val="000000"/>
              </a:solidFill>
              <a:latin typeface="Helvetica Neue" panose="02000503000000020004" pitchFamily="2" charset="0"/>
            </a:endParaRPr>
          </a:p>
        </p:txBody>
      </p:sp>
      <p:cxnSp>
        <p:nvCxnSpPr>
          <p:cNvPr id="8" name="Straight Connector 7">
            <a:extLst>
              <a:ext uri="{FF2B5EF4-FFF2-40B4-BE49-F238E27FC236}">
                <a16:creationId xmlns:a16="http://schemas.microsoft.com/office/drawing/2014/main" id="{5A40B072-28B0-F848-9290-3891A16E973B}"/>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427DEC2-F45A-D048-8EB8-97DAC3B018B8}"/>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0" name="Date Placeholder 5">
            <a:extLst>
              <a:ext uri="{FF2B5EF4-FFF2-40B4-BE49-F238E27FC236}">
                <a16:creationId xmlns:a16="http://schemas.microsoft.com/office/drawing/2014/main" id="{5AE61113-57AB-094E-9328-95123D0450D7}"/>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a:t>5/20/20 Containers</a:t>
            </a:r>
            <a:endParaRPr lang="en-US" sz="1000" spc="-5" dirty="0"/>
          </a:p>
        </p:txBody>
      </p:sp>
      <p:pic>
        <p:nvPicPr>
          <p:cNvPr id="15" name="Picture 14">
            <a:extLst>
              <a:ext uri="{FF2B5EF4-FFF2-40B4-BE49-F238E27FC236}">
                <a16:creationId xmlns:a16="http://schemas.microsoft.com/office/drawing/2014/main" id="{AA159436-421B-0F41-BC80-33324DB62693}"/>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12" name="Shape 87">
            <a:extLst>
              <a:ext uri="{FF2B5EF4-FFF2-40B4-BE49-F238E27FC236}">
                <a16:creationId xmlns:a16="http://schemas.microsoft.com/office/drawing/2014/main" id="{CE5D2415-F945-6D4A-8BE2-1A6D5673A95F}"/>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301645081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17</a:t>
            </a:fld>
            <a:endParaRPr lang="en-US" spc="-20" dirty="0"/>
          </a:p>
        </p:txBody>
      </p: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04361" y="113403"/>
            <a:ext cx="3733800" cy="377026"/>
          </a:xfrm>
        </p:spPr>
        <p:txBody>
          <a:bodyPr/>
          <a:lstStyle/>
          <a:p>
            <a:r>
              <a:rPr lang="en-US" dirty="0"/>
              <a:t>What is a recipe?</a:t>
            </a:r>
          </a:p>
        </p:txBody>
      </p:sp>
      <p:pic>
        <p:nvPicPr>
          <p:cNvPr id="4" name="Picture 3">
            <a:extLst>
              <a:ext uri="{FF2B5EF4-FFF2-40B4-BE49-F238E27FC236}">
                <a16:creationId xmlns:a16="http://schemas.microsoft.com/office/drawing/2014/main" id="{2FF02C06-5017-5C44-9FA5-579014E59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48" y="663575"/>
            <a:ext cx="3600450" cy="2152496"/>
          </a:xfrm>
          <a:prstGeom prst="rect">
            <a:avLst/>
          </a:prstGeom>
        </p:spPr>
      </p:pic>
      <p:sp>
        <p:nvSpPr>
          <p:cNvPr id="5" name="TextBox 4">
            <a:extLst>
              <a:ext uri="{FF2B5EF4-FFF2-40B4-BE49-F238E27FC236}">
                <a16:creationId xmlns:a16="http://schemas.microsoft.com/office/drawing/2014/main" id="{D038C409-3E96-8345-8269-55259C197FBA}"/>
              </a:ext>
            </a:extLst>
          </p:cNvPr>
          <p:cNvSpPr txBox="1"/>
          <p:nvPr/>
        </p:nvSpPr>
        <p:spPr>
          <a:xfrm>
            <a:off x="48869" y="670694"/>
            <a:ext cx="490840" cy="215444"/>
          </a:xfrm>
          <a:prstGeom prst="rect">
            <a:avLst/>
          </a:prstGeom>
          <a:noFill/>
        </p:spPr>
        <p:txBody>
          <a:bodyPr wrap="none" rtlCol="0">
            <a:spAutoFit/>
          </a:bodyPr>
          <a:lstStyle/>
          <a:p>
            <a:r>
              <a:rPr lang="en-US" sz="800" dirty="0">
                <a:solidFill>
                  <a:srgbClr val="FF0000"/>
                </a:solidFill>
              </a:rPr>
              <a:t>Header</a:t>
            </a:r>
          </a:p>
        </p:txBody>
      </p:sp>
      <p:sp>
        <p:nvSpPr>
          <p:cNvPr id="17" name="TextBox 16">
            <a:extLst>
              <a:ext uri="{FF2B5EF4-FFF2-40B4-BE49-F238E27FC236}">
                <a16:creationId xmlns:a16="http://schemas.microsoft.com/office/drawing/2014/main" id="{E973824C-F05F-E944-B92F-1D8E8221732C}"/>
              </a:ext>
            </a:extLst>
          </p:cNvPr>
          <p:cNvSpPr txBox="1"/>
          <p:nvPr/>
        </p:nvSpPr>
        <p:spPr>
          <a:xfrm>
            <a:off x="48869" y="977450"/>
            <a:ext cx="595035" cy="215444"/>
          </a:xfrm>
          <a:prstGeom prst="rect">
            <a:avLst/>
          </a:prstGeom>
          <a:noFill/>
        </p:spPr>
        <p:txBody>
          <a:bodyPr wrap="none" rtlCol="0">
            <a:spAutoFit/>
          </a:bodyPr>
          <a:lstStyle/>
          <a:p>
            <a:r>
              <a:rPr lang="en-US" sz="800" dirty="0">
                <a:solidFill>
                  <a:srgbClr val="FF0000"/>
                </a:solidFill>
              </a:rPr>
              <a:t>Metadata</a:t>
            </a:r>
          </a:p>
        </p:txBody>
      </p:sp>
      <p:sp>
        <p:nvSpPr>
          <p:cNvPr id="18" name="TextBox 17">
            <a:extLst>
              <a:ext uri="{FF2B5EF4-FFF2-40B4-BE49-F238E27FC236}">
                <a16:creationId xmlns:a16="http://schemas.microsoft.com/office/drawing/2014/main" id="{7479EDFC-3917-6B40-AD58-E20A4C301F58}"/>
              </a:ext>
            </a:extLst>
          </p:cNvPr>
          <p:cNvSpPr txBox="1"/>
          <p:nvPr/>
        </p:nvSpPr>
        <p:spPr>
          <a:xfrm>
            <a:off x="47137" y="1237682"/>
            <a:ext cx="926429" cy="461665"/>
          </a:xfrm>
          <a:prstGeom prst="rect">
            <a:avLst/>
          </a:prstGeom>
          <a:noFill/>
        </p:spPr>
        <p:txBody>
          <a:bodyPr wrap="square" rtlCol="0">
            <a:spAutoFit/>
          </a:bodyPr>
          <a:lstStyle/>
          <a:p>
            <a:r>
              <a:rPr lang="en-US" sz="800" dirty="0">
                <a:solidFill>
                  <a:srgbClr val="FF0000"/>
                </a:solidFill>
              </a:rPr>
              <a:t>Runtime environment variables</a:t>
            </a:r>
          </a:p>
        </p:txBody>
      </p:sp>
      <p:sp>
        <p:nvSpPr>
          <p:cNvPr id="19" name="TextBox 18">
            <a:extLst>
              <a:ext uri="{FF2B5EF4-FFF2-40B4-BE49-F238E27FC236}">
                <a16:creationId xmlns:a16="http://schemas.microsoft.com/office/drawing/2014/main" id="{BA003BF6-7712-E246-9433-29E5822D2253}"/>
              </a:ext>
            </a:extLst>
          </p:cNvPr>
          <p:cNvSpPr txBox="1"/>
          <p:nvPr/>
        </p:nvSpPr>
        <p:spPr>
          <a:xfrm>
            <a:off x="31464" y="1740406"/>
            <a:ext cx="926429" cy="338554"/>
          </a:xfrm>
          <a:prstGeom prst="rect">
            <a:avLst/>
          </a:prstGeom>
          <a:noFill/>
        </p:spPr>
        <p:txBody>
          <a:bodyPr wrap="square" rtlCol="0">
            <a:spAutoFit/>
          </a:bodyPr>
          <a:lstStyle/>
          <a:p>
            <a:r>
              <a:rPr lang="en-US" sz="800" dirty="0">
                <a:solidFill>
                  <a:srgbClr val="FF0000"/>
                </a:solidFill>
              </a:rPr>
              <a:t>Default program at runtime</a:t>
            </a:r>
          </a:p>
        </p:txBody>
      </p:sp>
      <p:sp>
        <p:nvSpPr>
          <p:cNvPr id="20" name="TextBox 19">
            <a:extLst>
              <a:ext uri="{FF2B5EF4-FFF2-40B4-BE49-F238E27FC236}">
                <a16:creationId xmlns:a16="http://schemas.microsoft.com/office/drawing/2014/main" id="{DB298139-9DA7-0140-905B-5380DCF8F581}"/>
              </a:ext>
            </a:extLst>
          </p:cNvPr>
          <p:cNvSpPr txBox="1"/>
          <p:nvPr/>
        </p:nvSpPr>
        <p:spPr>
          <a:xfrm>
            <a:off x="42132" y="2225837"/>
            <a:ext cx="926429" cy="584775"/>
          </a:xfrm>
          <a:prstGeom prst="rect">
            <a:avLst/>
          </a:prstGeom>
          <a:noFill/>
        </p:spPr>
        <p:txBody>
          <a:bodyPr wrap="square" rtlCol="0">
            <a:spAutoFit/>
          </a:bodyPr>
          <a:lstStyle/>
          <a:p>
            <a:r>
              <a:rPr lang="en-US" sz="800" dirty="0">
                <a:solidFill>
                  <a:srgbClr val="FF0000"/>
                </a:solidFill>
              </a:rPr>
              <a:t>Where software and directories are installed at </a:t>
            </a:r>
            <a:r>
              <a:rPr lang="en-US" sz="800" dirty="0" err="1">
                <a:solidFill>
                  <a:srgbClr val="FF0000"/>
                </a:solidFill>
              </a:rPr>
              <a:t>buildtime</a:t>
            </a:r>
            <a:r>
              <a:rPr lang="en-US" sz="800" dirty="0">
                <a:solidFill>
                  <a:srgbClr val="FF0000"/>
                </a:solidFill>
              </a:rPr>
              <a:t> </a:t>
            </a:r>
          </a:p>
        </p:txBody>
      </p:sp>
      <p:sp>
        <p:nvSpPr>
          <p:cNvPr id="11" name="Date Placeholder 5">
            <a:extLst>
              <a:ext uri="{FF2B5EF4-FFF2-40B4-BE49-F238E27FC236}">
                <a16:creationId xmlns:a16="http://schemas.microsoft.com/office/drawing/2014/main" id="{2E5A8841-2730-7648-96AA-F00ABA869D40}"/>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12" name="Picture 11">
            <a:extLst>
              <a:ext uri="{FF2B5EF4-FFF2-40B4-BE49-F238E27FC236}">
                <a16:creationId xmlns:a16="http://schemas.microsoft.com/office/drawing/2014/main" id="{1383821D-0B07-2C48-8969-80C931435AFF}"/>
              </a:ext>
            </a:extLst>
          </p:cNvPr>
          <p:cNvPicPr>
            <a:picLocks noChangeAspect="1"/>
          </p:cNvPicPr>
          <p:nvPr/>
        </p:nvPicPr>
        <p:blipFill rotWithShape="1">
          <a:blip r:embed="rId2"/>
          <a:srcRect b="16901"/>
          <a:stretch/>
        </p:blipFill>
        <p:spPr>
          <a:xfrm>
            <a:off x="3793539" y="3200081"/>
            <a:ext cx="762000" cy="225380"/>
          </a:xfrm>
          <a:prstGeom prst="rect">
            <a:avLst/>
          </a:prstGeom>
        </p:spPr>
      </p:pic>
      <p:sp>
        <p:nvSpPr>
          <p:cNvPr id="14" name="TextBox 13">
            <a:extLst>
              <a:ext uri="{FF2B5EF4-FFF2-40B4-BE49-F238E27FC236}">
                <a16:creationId xmlns:a16="http://schemas.microsoft.com/office/drawing/2014/main" id="{2B3A2F5A-3DAF-6042-AE6E-95A55A604F29}"/>
              </a:ext>
            </a:extLst>
          </p:cNvPr>
          <p:cNvSpPr txBox="1"/>
          <p:nvPr/>
        </p:nvSpPr>
        <p:spPr>
          <a:xfrm>
            <a:off x="793119" y="2904767"/>
            <a:ext cx="3669594" cy="230832"/>
          </a:xfrm>
          <a:prstGeom prst="rect">
            <a:avLst/>
          </a:prstGeom>
          <a:noFill/>
        </p:spPr>
        <p:txBody>
          <a:bodyPr wrap="none" rtlCol="0">
            <a:spAutoFit/>
          </a:bodyPr>
          <a:lstStyle/>
          <a:p>
            <a:r>
              <a:rPr lang="en-US" sz="900" i="1" dirty="0"/>
              <a:t>More: </a:t>
            </a:r>
            <a:r>
              <a:rPr lang="en-US" sz="900" i="1" dirty="0">
                <a:hlinkClick r:id="rId3">
                  <a:extLst>
                    <a:ext uri="{A12FA001-AC4F-418D-AE19-62706E023703}">
                      <ahyp:hlinkClr xmlns:ahyp="http://schemas.microsoft.com/office/drawing/2018/hyperlinkcolor" val="tx"/>
                    </a:ext>
                  </a:extLst>
                </a:hlinkClick>
              </a:rPr>
              <a:t>https://www.sylabs.io/guides/3.2/user-guide/definition_files.html</a:t>
            </a:r>
            <a:r>
              <a:rPr lang="en-US" sz="900" i="1" dirty="0"/>
              <a:t>   </a:t>
            </a:r>
          </a:p>
        </p:txBody>
      </p:sp>
      <p:cxnSp>
        <p:nvCxnSpPr>
          <p:cNvPr id="15" name="Straight Connector 14">
            <a:extLst>
              <a:ext uri="{FF2B5EF4-FFF2-40B4-BE49-F238E27FC236}">
                <a16:creationId xmlns:a16="http://schemas.microsoft.com/office/drawing/2014/main" id="{EED62B4B-8D5C-024C-8FF2-624C74CF3227}"/>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pic>
        <p:nvPicPr>
          <p:cNvPr id="16" name="Shape 87">
            <a:extLst>
              <a:ext uri="{FF2B5EF4-FFF2-40B4-BE49-F238E27FC236}">
                <a16:creationId xmlns:a16="http://schemas.microsoft.com/office/drawing/2014/main" id="{F7B313DD-A4D3-2D40-B752-C67140326320}"/>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1005164957"/>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18</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04F10A6-6DE2-8C4D-9F77-F7F346A552C6}"/>
              </a:ext>
            </a:extLst>
          </p:cNvPr>
          <p:cNvSpPr txBox="1"/>
          <p:nvPr/>
        </p:nvSpPr>
        <p:spPr>
          <a:xfrm>
            <a:off x="59062" y="2961482"/>
            <a:ext cx="1295400" cy="184666"/>
          </a:xfrm>
          <a:prstGeom prst="rect">
            <a:avLst/>
          </a:prstGeom>
          <a:noFill/>
        </p:spPr>
        <p:txBody>
          <a:bodyPr wrap="square" rtlCol="0">
            <a:spAutoFit/>
          </a:bodyPr>
          <a:lstStyle/>
          <a:p>
            <a:r>
              <a:rPr lang="en-US" sz="600" i="1" dirty="0"/>
              <a:t>https://</a:t>
            </a:r>
            <a:r>
              <a:rPr lang="en-US" sz="600" i="1" dirty="0" err="1"/>
              <a:t>singularity.lbl.gov</a:t>
            </a:r>
            <a:endParaRPr lang="en-US" sz="600" i="1" dirty="0"/>
          </a:p>
        </p:txBody>
      </p:sp>
      <p:pic>
        <p:nvPicPr>
          <p:cNvPr id="5" name="Picture 4">
            <a:extLst>
              <a:ext uri="{FF2B5EF4-FFF2-40B4-BE49-F238E27FC236}">
                <a16:creationId xmlns:a16="http://schemas.microsoft.com/office/drawing/2014/main" id="{D1401FB7-BCBB-AA4E-8A24-7DBE79E71A28}"/>
              </a:ext>
            </a:extLst>
          </p:cNvPr>
          <p:cNvPicPr>
            <a:picLocks noChangeAspect="1"/>
          </p:cNvPicPr>
          <p:nvPr/>
        </p:nvPicPr>
        <p:blipFill rotWithShape="1">
          <a:blip r:embed="rId2">
            <a:extLst>
              <a:ext uri="{28A0092B-C50C-407E-A947-70E740481C1C}">
                <a14:useLocalDpi xmlns:a14="http://schemas.microsoft.com/office/drawing/2010/main" val="0"/>
              </a:ext>
            </a:extLst>
          </a:blip>
          <a:srcRect t="14803"/>
          <a:stretch/>
        </p:blipFill>
        <p:spPr>
          <a:xfrm>
            <a:off x="0" y="1273175"/>
            <a:ext cx="4610100" cy="1152591"/>
          </a:xfrm>
          <a:prstGeom prst="rect">
            <a:avLst/>
          </a:prstGeom>
        </p:spPr>
      </p:pic>
      <p:sp>
        <p:nvSpPr>
          <p:cNvPr id="12" name="Title 1">
            <a:extLst>
              <a:ext uri="{FF2B5EF4-FFF2-40B4-BE49-F238E27FC236}">
                <a16:creationId xmlns:a16="http://schemas.microsoft.com/office/drawing/2014/main" id="{155FCCF2-45C7-A245-87C8-CF2487AB09E0}"/>
              </a:ext>
            </a:extLst>
          </p:cNvPr>
          <p:cNvSpPr>
            <a:spLocks noGrp="1"/>
          </p:cNvSpPr>
          <p:nvPr>
            <p:ph type="title"/>
          </p:nvPr>
        </p:nvSpPr>
        <p:spPr>
          <a:xfrm>
            <a:off x="247650" y="171288"/>
            <a:ext cx="3733800" cy="377026"/>
          </a:xfrm>
        </p:spPr>
        <p:txBody>
          <a:bodyPr/>
          <a:lstStyle/>
          <a:p>
            <a:r>
              <a:rPr lang="en-US" dirty="0"/>
              <a:t>Container Formats</a:t>
            </a:r>
          </a:p>
        </p:txBody>
      </p:sp>
      <p:sp>
        <p:nvSpPr>
          <p:cNvPr id="7" name="Date Placeholder 5">
            <a:extLst>
              <a:ext uri="{FF2B5EF4-FFF2-40B4-BE49-F238E27FC236}">
                <a16:creationId xmlns:a16="http://schemas.microsoft.com/office/drawing/2014/main" id="{66AAB4F1-E42D-0F4A-9192-AA2BDDBAC0DA}"/>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9109DA15-35AA-A14F-B3B9-B2172D7F335A}"/>
              </a:ext>
            </a:extLst>
          </p:cNvPr>
          <p:cNvPicPr>
            <a:picLocks noChangeAspect="1"/>
          </p:cNvPicPr>
          <p:nvPr/>
        </p:nvPicPr>
        <p:blipFill rotWithShape="1">
          <a:blip r:embed="rId2"/>
          <a:srcRect b="16901"/>
          <a:stretch/>
        </p:blipFill>
        <p:spPr>
          <a:xfrm>
            <a:off x="3793539" y="3200081"/>
            <a:ext cx="762000" cy="225380"/>
          </a:xfrm>
          <a:prstGeom prst="rect">
            <a:avLst/>
          </a:prstGeom>
        </p:spPr>
      </p:pic>
      <p:cxnSp>
        <p:nvCxnSpPr>
          <p:cNvPr id="4" name="Straight Arrow Connector 3">
            <a:extLst>
              <a:ext uri="{FF2B5EF4-FFF2-40B4-BE49-F238E27FC236}">
                <a16:creationId xmlns:a16="http://schemas.microsoft.com/office/drawing/2014/main" id="{8E0478E9-AE04-5645-BDA1-28AF06DEA913}"/>
              </a:ext>
            </a:extLst>
          </p:cNvPr>
          <p:cNvCxnSpPr>
            <a:cxnSpLocks/>
          </p:cNvCxnSpPr>
          <p:nvPr/>
        </p:nvCxnSpPr>
        <p:spPr>
          <a:xfrm>
            <a:off x="628650" y="1001674"/>
            <a:ext cx="1" cy="244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247FFE2-692C-C947-B4F8-B66B2DEA8550}"/>
              </a:ext>
            </a:extLst>
          </p:cNvPr>
          <p:cNvSpPr txBox="1"/>
          <p:nvPr/>
        </p:nvSpPr>
        <p:spPr>
          <a:xfrm>
            <a:off x="671984" y="767240"/>
            <a:ext cx="2282997" cy="430887"/>
          </a:xfrm>
          <a:prstGeom prst="rect">
            <a:avLst/>
          </a:prstGeom>
          <a:noFill/>
          <a:ln>
            <a:noFill/>
          </a:ln>
        </p:spPr>
        <p:txBody>
          <a:bodyPr wrap="none" rtlCol="0">
            <a:spAutoFit/>
          </a:bodyPr>
          <a:lstStyle/>
          <a:p>
            <a:r>
              <a:rPr lang="en-US" sz="1100" dirty="0">
                <a:solidFill>
                  <a:srgbClr val="FF0000"/>
                </a:solidFill>
              </a:rPr>
              <a:t>*.</a:t>
            </a:r>
            <a:r>
              <a:rPr lang="en-US" sz="1100" dirty="0" err="1">
                <a:solidFill>
                  <a:srgbClr val="FF0000"/>
                </a:solidFill>
              </a:rPr>
              <a:t>sif</a:t>
            </a:r>
            <a:r>
              <a:rPr lang="en-US" sz="1100" dirty="0">
                <a:solidFill>
                  <a:srgbClr val="FF0000"/>
                </a:solidFill>
              </a:rPr>
              <a:t> format and older *.</a:t>
            </a:r>
            <a:r>
              <a:rPr lang="en-US" sz="1100" dirty="0" err="1">
                <a:solidFill>
                  <a:srgbClr val="FF0000"/>
                </a:solidFill>
              </a:rPr>
              <a:t>simg</a:t>
            </a:r>
            <a:r>
              <a:rPr lang="en-US" sz="1100" dirty="0">
                <a:solidFill>
                  <a:srgbClr val="FF0000"/>
                </a:solidFill>
              </a:rPr>
              <a:t> format </a:t>
            </a:r>
          </a:p>
          <a:p>
            <a:r>
              <a:rPr lang="en-US" sz="1100" dirty="0">
                <a:solidFill>
                  <a:srgbClr val="FF0000"/>
                </a:solidFill>
              </a:rPr>
              <a:t>(immutable final container format)</a:t>
            </a:r>
          </a:p>
        </p:txBody>
      </p:sp>
      <p:sp>
        <p:nvSpPr>
          <p:cNvPr id="14" name="Oval 13">
            <a:extLst>
              <a:ext uri="{FF2B5EF4-FFF2-40B4-BE49-F238E27FC236}">
                <a16:creationId xmlns:a16="http://schemas.microsoft.com/office/drawing/2014/main" id="{F33759C1-D7FB-4343-858D-D2A65A2169ED}"/>
              </a:ext>
            </a:extLst>
          </p:cNvPr>
          <p:cNvSpPr/>
          <p:nvPr/>
        </p:nvSpPr>
        <p:spPr>
          <a:xfrm>
            <a:off x="171450" y="1255142"/>
            <a:ext cx="547342" cy="133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1FE5E3D-201E-BA4E-81FF-1250F0DD1B49}"/>
              </a:ext>
            </a:extLst>
          </p:cNvPr>
          <p:cNvSpPr/>
          <p:nvPr/>
        </p:nvSpPr>
        <p:spPr>
          <a:xfrm>
            <a:off x="93698" y="1790858"/>
            <a:ext cx="613064" cy="133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8F14811C-E836-A048-8AAC-32303F4802FB}"/>
              </a:ext>
            </a:extLst>
          </p:cNvPr>
          <p:cNvCxnSpPr>
            <a:cxnSpLocks/>
          </p:cNvCxnSpPr>
          <p:nvPr/>
        </p:nvCxnSpPr>
        <p:spPr>
          <a:xfrm flipV="1">
            <a:off x="147611" y="1914235"/>
            <a:ext cx="0" cy="789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3F6909-8ACE-F24D-8B85-34D769A50A11}"/>
              </a:ext>
            </a:extLst>
          </p:cNvPr>
          <p:cNvCxnSpPr/>
          <p:nvPr/>
        </p:nvCxnSpPr>
        <p:spPr>
          <a:xfrm>
            <a:off x="628650" y="1005122"/>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75E133-60F7-154C-A50F-86B46511E485}"/>
              </a:ext>
            </a:extLst>
          </p:cNvPr>
          <p:cNvCxnSpPr/>
          <p:nvPr/>
        </p:nvCxnSpPr>
        <p:spPr>
          <a:xfrm>
            <a:off x="148943" y="2703413"/>
            <a:ext cx="76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8348D1-9EB4-A24D-AE56-AE8B9BFAC39D}"/>
              </a:ext>
            </a:extLst>
          </p:cNvPr>
          <p:cNvSpPr txBox="1"/>
          <p:nvPr/>
        </p:nvSpPr>
        <p:spPr>
          <a:xfrm>
            <a:off x="171450" y="2571635"/>
            <a:ext cx="3781805" cy="261610"/>
          </a:xfrm>
          <a:prstGeom prst="rect">
            <a:avLst/>
          </a:prstGeom>
          <a:noFill/>
          <a:ln>
            <a:noFill/>
          </a:ln>
        </p:spPr>
        <p:txBody>
          <a:bodyPr wrap="none" rtlCol="0">
            <a:spAutoFit/>
          </a:bodyPr>
          <a:lstStyle/>
          <a:p>
            <a:r>
              <a:rPr lang="en-US" sz="1100" dirty="0">
                <a:solidFill>
                  <a:srgbClr val="FF0000"/>
                </a:solidFill>
              </a:rPr>
              <a:t>Writeable sandbox used for interactive container development</a:t>
            </a:r>
          </a:p>
        </p:txBody>
      </p:sp>
      <p:pic>
        <p:nvPicPr>
          <p:cNvPr id="19" name="Shape 87">
            <a:extLst>
              <a:ext uri="{FF2B5EF4-FFF2-40B4-BE49-F238E27FC236}">
                <a16:creationId xmlns:a16="http://schemas.microsoft.com/office/drawing/2014/main" id="{F7E98204-F9BB-6947-8B01-A4CBEB146AAD}"/>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244642527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754053"/>
          </a:xfrm>
        </p:spPr>
        <p:txBody>
          <a:bodyPr/>
          <a:lstStyle/>
          <a:p>
            <a:r>
              <a:rPr lang="en-US" dirty="0"/>
              <a:t>1. Building a container interactively (demo)</a:t>
            </a:r>
          </a:p>
        </p:txBody>
      </p:sp>
      <p:sp>
        <p:nvSpPr>
          <p:cNvPr id="11" name="Rectangle 10">
            <a:extLst>
              <a:ext uri="{FF2B5EF4-FFF2-40B4-BE49-F238E27FC236}">
                <a16:creationId xmlns:a16="http://schemas.microsoft.com/office/drawing/2014/main" id="{2834298F-0236-8648-B203-29F314A85968}"/>
              </a:ext>
            </a:extLst>
          </p:cNvPr>
          <p:cNvSpPr/>
          <p:nvPr/>
        </p:nvSpPr>
        <p:spPr>
          <a:xfrm>
            <a:off x="59062" y="925341"/>
            <a:ext cx="4496477" cy="2154436"/>
          </a:xfrm>
          <a:prstGeom prst="rect">
            <a:avLst/>
          </a:prstGeom>
        </p:spPr>
        <p:txBody>
          <a:bodyPr wrap="square">
            <a:spAutoFit/>
          </a:bodyPr>
          <a:lstStyle/>
          <a:p>
            <a:pPr marL="171450" indent="-171450">
              <a:buFont typeface="Arial" panose="020B0604020202020204" pitchFamily="34" charset="0"/>
              <a:buChar char="•"/>
            </a:pP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Bootstrap a base container (has OS you want, maybe other stuff too) into a sandbox:</a:t>
            </a:r>
          </a:p>
          <a:p>
            <a:r>
              <a:rPr lang="en-US" sz="800" dirty="0">
                <a:latin typeface="Courier New" panose="02070309020205020404" pitchFamily="49" charset="0"/>
                <a:cs typeface="Courier New" panose="02070309020205020404" pitchFamily="49" charset="0"/>
              </a:rPr>
              <a:t>    </a:t>
            </a:r>
            <a:r>
              <a:rPr lang="en-US" sz="800" dirty="0" err="1">
                <a:solidFill>
                  <a:srgbClr val="FF0000"/>
                </a:solidFill>
                <a:latin typeface="Courier New" panose="02070309020205020404" pitchFamily="49" charset="0"/>
                <a:cs typeface="Courier New" panose="02070309020205020404" pitchFamily="49" charset="0"/>
              </a:rPr>
              <a:t>sudo</a:t>
            </a:r>
            <a:r>
              <a:rPr lang="en-US" sz="800" dirty="0">
                <a:solidFill>
                  <a:srgbClr val="FF0000"/>
                </a:solidFill>
                <a:latin typeface="Courier New" panose="02070309020205020404" pitchFamily="49" charset="0"/>
                <a:cs typeface="Courier New" panose="02070309020205020404" pitchFamily="49" charset="0"/>
              </a:rPr>
              <a:t> singularity build --sandbox </a:t>
            </a:r>
            <a:r>
              <a:rPr lang="en-US" sz="800" dirty="0" err="1">
                <a:solidFill>
                  <a:srgbClr val="FF0000"/>
                </a:solidFill>
                <a:latin typeface="Courier New" panose="02070309020205020404" pitchFamily="49" charset="0"/>
                <a:cs typeface="Courier New" panose="02070309020205020404" pitchFamily="49" charset="0"/>
              </a:rPr>
              <a:t>mytest</a:t>
            </a:r>
            <a:r>
              <a:rPr lang="en-US" sz="800" dirty="0">
                <a:solidFill>
                  <a:srgbClr val="FF0000"/>
                </a:solidFill>
                <a:latin typeface="Courier New" panose="02070309020205020404" pitchFamily="49" charset="0"/>
                <a:cs typeface="Courier New" panose="02070309020205020404" pitchFamily="49" charset="0"/>
              </a:rPr>
              <a:t>/ docker://</a:t>
            </a:r>
            <a:r>
              <a:rPr lang="en-US" sz="800" dirty="0" err="1">
                <a:solidFill>
                  <a:srgbClr val="FF0000"/>
                </a:solidFill>
                <a:latin typeface="Courier New" panose="02070309020205020404" pitchFamily="49" charset="0"/>
                <a:cs typeface="Courier New" panose="02070309020205020404" pitchFamily="49" charset="0"/>
              </a:rPr>
              <a:t>alpine:latest</a:t>
            </a:r>
            <a:endParaRPr lang="en-US" sz="800" dirty="0">
              <a:solidFill>
                <a:srgbClr val="FF0000"/>
              </a:solidFill>
              <a:latin typeface="Helvetica Neue" panose="02000503000000020004" pitchFamily="2" charset="0"/>
            </a:endParaRPr>
          </a:p>
          <a:p>
            <a:endParaRPr lang="en-US" alt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171450" indent="-171450">
              <a:buFont typeface="Arial" panose="020B0604020202020204" pitchFamily="34" charset="0"/>
              <a:buChar char="•"/>
            </a:pP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Shell into the container and install what you need by trial and error:</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800" dirty="0" err="1">
                <a:solidFill>
                  <a:srgbClr val="FF0000"/>
                </a:solidFill>
                <a:latin typeface="Courier New" panose="02070309020205020404" pitchFamily="49" charset="0"/>
                <a:cs typeface="Courier New" panose="02070309020205020404" pitchFamily="49" charset="0"/>
              </a:rPr>
              <a:t>sudo</a:t>
            </a:r>
            <a:r>
              <a:rPr lang="en-US" sz="800" dirty="0">
                <a:solidFill>
                  <a:srgbClr val="FF0000"/>
                </a:solidFill>
                <a:latin typeface="Courier New" panose="02070309020205020404" pitchFamily="49" charset="0"/>
                <a:cs typeface="Courier New" panose="02070309020205020404" pitchFamily="49" charset="0"/>
              </a:rPr>
              <a:t> singularity shell –-writable </a:t>
            </a:r>
            <a:r>
              <a:rPr lang="en-US" sz="800" dirty="0" err="1">
                <a:solidFill>
                  <a:srgbClr val="FF0000"/>
                </a:solidFill>
                <a:latin typeface="Courier New" panose="02070309020205020404" pitchFamily="49" charset="0"/>
                <a:cs typeface="Courier New" panose="02070309020205020404" pitchFamily="49" charset="0"/>
              </a:rPr>
              <a:t>mytest</a:t>
            </a:r>
            <a:r>
              <a:rPr lang="en-US" sz="800" dirty="0">
                <a:solidFill>
                  <a:srgbClr val="FF0000"/>
                </a:solidFill>
                <a:latin typeface="Courier New" panose="02070309020205020404" pitchFamily="49" charset="0"/>
                <a:cs typeface="Courier New" panose="02070309020205020404" pitchFamily="49" charset="0"/>
              </a:rPr>
              <a:t>/</a:t>
            </a:r>
            <a:endParaRPr lang="en-US" sz="800" dirty="0">
              <a:solidFill>
                <a:srgbClr val="FF0000"/>
              </a:solidFill>
              <a:latin typeface="Helvetica Neue" panose="02000503000000020004" pitchFamily="2" charset="0"/>
            </a:endParaRPr>
          </a:p>
          <a:p>
            <a:pPr marL="628650" lvl="1" indent="-171450">
              <a:buFont typeface="Arial" panose="020B0604020202020204" pitchFamily="34" charset="0"/>
              <a:buChar char="•"/>
            </a:pPr>
            <a:r>
              <a:rPr lang="en-US" altLang="en-US" sz="800" dirty="0">
                <a:latin typeface="Helvetica Neue" panose="02000503000000020004" pitchFamily="2" charset="0"/>
                <a:ea typeface="Helvetica Neue" panose="02000503000000020004" pitchFamily="2" charset="0"/>
                <a:cs typeface="Helvetica Neue" panose="02000503000000020004" pitchFamily="2" charset="0"/>
              </a:rPr>
              <a:t>[now do stuff in container; as you get it correct, add commands to Singularity recipe]</a:t>
            </a:r>
          </a:p>
          <a:p>
            <a:pPr marL="171450" indent="-171450">
              <a:buFont typeface="Arial" panose="020B0604020202020204" pitchFamily="34" charset="0"/>
              <a:buChar char="•"/>
            </a:pPr>
            <a:endParaRPr lang="en-US" alt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171450" indent="-171450">
              <a:buFont typeface="Arial" panose="020B0604020202020204" pitchFamily="34" charset="0"/>
              <a:buChar char="•"/>
            </a:pP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Now finalize container.  </a:t>
            </a:r>
          </a:p>
          <a:p>
            <a:pPr marL="628650" lvl="1" indent="-171450">
              <a:buFont typeface="Arial" panose="020B0604020202020204" pitchFamily="34" charset="0"/>
              <a:buChar char="•"/>
            </a:pP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You can either build </a:t>
            </a:r>
            <a:r>
              <a:rPr lang="en-US" altLang="en-US" sz="1000" dirty="0" err="1">
                <a:latin typeface="Helvetica Neue" panose="02000503000000020004" pitchFamily="2" charset="0"/>
                <a:ea typeface="Helvetica Neue" panose="02000503000000020004" pitchFamily="2" charset="0"/>
                <a:cs typeface="Helvetica Neue" panose="02000503000000020004" pitchFamily="2" charset="0"/>
              </a:rPr>
              <a:t>squashfs</a:t>
            </a: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 image from sandbox: </a:t>
            </a:r>
          </a:p>
          <a:p>
            <a:pPr lvl="1"/>
            <a:r>
              <a:rPr lang="en-US" sz="1000" dirty="0">
                <a:latin typeface="Helvetica Neue" panose="02000503000000020004" pitchFamily="2" charset="0"/>
                <a:ea typeface="Helvetica Neue" panose="02000503000000020004" pitchFamily="2" charset="0"/>
                <a:cs typeface="Helvetica Neue" panose="02000503000000020004" pitchFamily="2" charset="0"/>
              </a:rPr>
              <a:t>      </a:t>
            </a:r>
            <a:r>
              <a:rPr lang="en-US" sz="800" dirty="0" err="1">
                <a:solidFill>
                  <a:srgbClr val="FF0000"/>
                </a:solidFill>
                <a:latin typeface="Courier New" panose="02070309020205020404" pitchFamily="49" charset="0"/>
                <a:cs typeface="Courier New" panose="02070309020205020404" pitchFamily="49" charset="0"/>
              </a:rPr>
              <a:t>sudo</a:t>
            </a:r>
            <a:r>
              <a:rPr lang="en-US" sz="800" dirty="0">
                <a:solidFill>
                  <a:srgbClr val="FF0000"/>
                </a:solidFill>
                <a:latin typeface="Courier New" panose="02070309020205020404" pitchFamily="49" charset="0"/>
                <a:cs typeface="Courier New" panose="02070309020205020404" pitchFamily="49" charset="0"/>
              </a:rPr>
              <a:t> singularity build </a:t>
            </a:r>
            <a:r>
              <a:rPr lang="en-US" sz="800" dirty="0" err="1">
                <a:solidFill>
                  <a:srgbClr val="FF0000"/>
                </a:solidFill>
                <a:latin typeface="Courier New" panose="02070309020205020404" pitchFamily="49" charset="0"/>
                <a:cs typeface="Courier New" panose="02070309020205020404" pitchFamily="49" charset="0"/>
              </a:rPr>
              <a:t>mytest.sif</a:t>
            </a:r>
            <a:r>
              <a:rPr lang="en-US" sz="800" dirty="0">
                <a:solidFill>
                  <a:srgbClr val="FF0000"/>
                </a:solidFill>
                <a:latin typeface="Courier New" panose="02070309020205020404" pitchFamily="49" charset="0"/>
                <a:cs typeface="Courier New" panose="02070309020205020404" pitchFamily="49" charset="0"/>
              </a:rPr>
              <a:t> </a:t>
            </a:r>
            <a:r>
              <a:rPr lang="en-US" sz="800" dirty="0" err="1">
                <a:solidFill>
                  <a:srgbClr val="FF0000"/>
                </a:solidFill>
                <a:latin typeface="Courier New" panose="02070309020205020404" pitchFamily="49" charset="0"/>
                <a:cs typeface="Courier New" panose="02070309020205020404" pitchFamily="49" charset="0"/>
              </a:rPr>
              <a:t>mytest</a:t>
            </a:r>
            <a:r>
              <a:rPr lang="en-US" sz="800" dirty="0">
                <a:solidFill>
                  <a:srgbClr val="FF0000"/>
                </a:solidFill>
                <a:latin typeface="Courier New" panose="02070309020205020404" pitchFamily="49" charset="0"/>
                <a:cs typeface="Courier New" panose="02070309020205020404" pitchFamily="49" charset="0"/>
              </a:rPr>
              <a:t>/</a:t>
            </a:r>
            <a:endParaRPr lang="en-US" sz="800" dirty="0">
              <a:solidFill>
                <a:srgbClr val="FF0000"/>
              </a:solidFill>
              <a:latin typeface="Helvetica Neue" panose="02000503000000020004" pitchFamily="2" charset="0"/>
            </a:endParaRPr>
          </a:p>
          <a:p>
            <a:pPr marL="628650" lvl="1" indent="-171450">
              <a:buFont typeface="Arial" panose="020B0604020202020204" pitchFamily="34" charset="0"/>
              <a:buChar char="•"/>
            </a:pP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Or you can build </a:t>
            </a:r>
            <a:r>
              <a:rPr lang="en-US" altLang="en-US" sz="1000" dirty="0" err="1">
                <a:latin typeface="Helvetica Neue" panose="02000503000000020004" pitchFamily="2" charset="0"/>
                <a:ea typeface="Helvetica Neue" panose="02000503000000020004" pitchFamily="2" charset="0"/>
                <a:cs typeface="Helvetica Neue" panose="02000503000000020004" pitchFamily="2" charset="0"/>
              </a:rPr>
              <a:t>squashfs</a:t>
            </a:r>
            <a:r>
              <a:rPr lang="en-US" altLang="en-US" sz="1000" dirty="0">
                <a:latin typeface="Helvetica Neue" panose="02000503000000020004" pitchFamily="2" charset="0"/>
                <a:ea typeface="Helvetica Neue" panose="02000503000000020004" pitchFamily="2" charset="0"/>
                <a:cs typeface="Helvetica Neue" panose="02000503000000020004" pitchFamily="2" charset="0"/>
              </a:rPr>
              <a:t> image from recipe (best practice): </a:t>
            </a:r>
          </a:p>
          <a:p>
            <a:pPr lvl="1"/>
            <a:r>
              <a:rPr lang="en-US" sz="1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US" sz="800" dirty="0" err="1">
                <a:solidFill>
                  <a:srgbClr val="FF0000"/>
                </a:solidFill>
                <a:latin typeface="Courier New" panose="02070309020205020404" pitchFamily="49" charset="0"/>
                <a:cs typeface="Courier New" panose="02070309020205020404" pitchFamily="49" charset="0"/>
              </a:rPr>
              <a:t>sudo</a:t>
            </a:r>
            <a:r>
              <a:rPr lang="en-US" sz="800" dirty="0">
                <a:solidFill>
                  <a:srgbClr val="FF0000"/>
                </a:solidFill>
                <a:latin typeface="Courier New" panose="02070309020205020404" pitchFamily="49" charset="0"/>
                <a:cs typeface="Courier New" panose="02070309020205020404" pitchFamily="49" charset="0"/>
              </a:rPr>
              <a:t> singularity build </a:t>
            </a:r>
            <a:r>
              <a:rPr lang="en-US" sz="800" dirty="0" err="1">
                <a:solidFill>
                  <a:srgbClr val="FF0000"/>
                </a:solidFill>
                <a:latin typeface="Courier New" panose="02070309020205020404" pitchFamily="49" charset="0"/>
                <a:cs typeface="Courier New" panose="02070309020205020404" pitchFamily="49" charset="0"/>
              </a:rPr>
              <a:t>mytest.sif</a:t>
            </a:r>
            <a:r>
              <a:rPr lang="en-US" sz="800" dirty="0">
                <a:solidFill>
                  <a:srgbClr val="FF0000"/>
                </a:solidFill>
                <a:latin typeface="Courier New" panose="02070309020205020404" pitchFamily="49" charset="0"/>
                <a:cs typeface="Courier New" panose="02070309020205020404" pitchFamily="49" charset="0"/>
              </a:rPr>
              <a:t> Singularity</a:t>
            </a:r>
            <a:endParaRPr lang="en-US" sz="800" dirty="0">
              <a:solidFill>
                <a:srgbClr val="FF0000"/>
              </a:solidFill>
              <a:latin typeface="Helvetica Neue" panose="02000503000000020004" pitchFamily="2" charset="0"/>
            </a:endParaRPr>
          </a:p>
        </p:txBody>
      </p:sp>
      <p:sp>
        <p:nvSpPr>
          <p:cNvPr id="15" name="Slide Number Placeholder 12">
            <a:extLst>
              <a:ext uri="{FF2B5EF4-FFF2-40B4-BE49-F238E27FC236}">
                <a16:creationId xmlns:a16="http://schemas.microsoft.com/office/drawing/2014/main" id="{B913CD1C-3A99-CB4E-8BB8-B18844827008}"/>
              </a:ext>
            </a:extLst>
          </p:cNvPr>
          <p:cNvSpPr>
            <a:spLocks noGrp="1"/>
          </p:cNvSpPr>
          <p:nvPr>
            <p:ph type="sldNum" sz="quarter" idx="7"/>
          </p:nvPr>
        </p:nvSpPr>
        <p:spPr>
          <a:xfrm>
            <a:off x="93698" y="3288301"/>
            <a:ext cx="131445" cy="137160"/>
          </a:xfrm>
        </p:spPr>
        <p:txBody>
          <a:bodyPr/>
          <a:lstStyle/>
          <a:p>
            <a:pPr marL="25400">
              <a:lnSpc>
                <a:spcPct val="100000"/>
              </a:lnSpc>
              <a:spcBef>
                <a:spcPts val="190"/>
              </a:spcBef>
            </a:pPr>
            <a:fld id="{81D60167-4931-47E6-BA6A-407CBD079E47}" type="slidenum">
              <a:rPr lang="en-US" spc="-20" smtClean="0"/>
              <a:t>19</a:t>
            </a:fld>
            <a:endParaRPr lang="en-US" spc="-20" dirty="0"/>
          </a:p>
        </p:txBody>
      </p:sp>
      <p:cxnSp>
        <p:nvCxnSpPr>
          <p:cNvPr id="17" name="Straight Connector 16">
            <a:extLst>
              <a:ext uri="{FF2B5EF4-FFF2-40B4-BE49-F238E27FC236}">
                <a16:creationId xmlns:a16="http://schemas.microsoft.com/office/drawing/2014/main" id="{65CBAB2C-7FAC-4B46-ACF6-C3E19C613B50}"/>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8" name="Date Placeholder 5">
            <a:extLst>
              <a:ext uri="{FF2B5EF4-FFF2-40B4-BE49-F238E27FC236}">
                <a16:creationId xmlns:a16="http://schemas.microsoft.com/office/drawing/2014/main" id="{33AD4EFC-DEF1-FC42-9EEF-D19C1A9FC045}"/>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19" name="Picture 18">
            <a:extLst>
              <a:ext uri="{FF2B5EF4-FFF2-40B4-BE49-F238E27FC236}">
                <a16:creationId xmlns:a16="http://schemas.microsoft.com/office/drawing/2014/main" id="{FE6B6926-8AE6-7046-8073-DB6B61E8D5B3}"/>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8" name="Shape 87">
            <a:extLst>
              <a:ext uri="{FF2B5EF4-FFF2-40B4-BE49-F238E27FC236}">
                <a16:creationId xmlns:a16="http://schemas.microsoft.com/office/drawing/2014/main" id="{1FC9AD1D-ABFA-514E-A267-D8EE39208926}"/>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1206768840"/>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03" y="238655"/>
            <a:ext cx="1196647" cy="383492"/>
          </a:xfrm>
          <a:prstGeom prst="rect">
            <a:avLst/>
          </a:prstGeom>
        </p:spPr>
        <p:txBody>
          <a:bodyPr vert="horz" wrap="square" lIns="0" tIns="6403" rIns="0" bIns="0" rtlCol="0">
            <a:spAutoFit/>
          </a:bodyPr>
          <a:lstStyle/>
          <a:p>
            <a:pPr marL="6403">
              <a:spcBef>
                <a:spcPts val="50"/>
              </a:spcBef>
            </a:pPr>
            <a:r>
              <a:rPr spc="-53" dirty="0"/>
              <a:t>Outline</a:t>
            </a:r>
          </a:p>
        </p:txBody>
      </p:sp>
      <p:sp>
        <p:nvSpPr>
          <p:cNvPr id="3" name="object 3"/>
          <p:cNvSpPr txBox="1"/>
          <p:nvPr/>
        </p:nvSpPr>
        <p:spPr>
          <a:xfrm>
            <a:off x="325839" y="620288"/>
            <a:ext cx="4189011" cy="1535711"/>
          </a:xfrm>
          <a:prstGeom prst="rect">
            <a:avLst/>
          </a:prstGeom>
        </p:spPr>
        <p:txBody>
          <a:bodyPr vert="horz" wrap="square" lIns="0" tIns="42579" rIns="0" bIns="0" rtlCol="0" anchor="t">
            <a:spAutoFit/>
          </a:bodyPr>
          <a:lstStyle/>
          <a:p>
            <a:pPr marL="121285" indent="-114935">
              <a:spcBef>
                <a:spcPts val="335"/>
              </a:spcBef>
              <a:buClr>
                <a:srgbClr val="A9A57C"/>
              </a:buClr>
              <a:buChar char="•"/>
              <a:tabLst>
                <a:tab pos="121663" algn="l"/>
              </a:tabLst>
            </a:pPr>
            <a:endParaRPr lang="en-US" sz="600" spc="13" dirty="0">
              <a:solidFill>
                <a:schemeClr val="accent2"/>
              </a:solidFill>
              <a:latin typeface="Arial"/>
              <a:cs typeface="Arial"/>
            </a:endParaRPr>
          </a:p>
          <a:p>
            <a:pPr marL="6350">
              <a:spcBef>
                <a:spcPts val="335"/>
              </a:spcBef>
              <a:buClr>
                <a:srgbClr val="A9A57C"/>
              </a:buClr>
              <a:tabLst>
                <a:tab pos="121663" algn="l"/>
              </a:tabLst>
            </a:pPr>
            <a:endParaRPr lang="en-US" sz="100" spc="13" dirty="0">
              <a:solidFill>
                <a:schemeClr val="accent2"/>
              </a:solidFill>
              <a:latin typeface="Arial"/>
              <a:cs typeface="Arial"/>
            </a:endParaRPr>
          </a:p>
          <a:p>
            <a:pPr marL="6350">
              <a:spcBef>
                <a:spcPts val="335"/>
              </a:spcBef>
              <a:buClr>
                <a:srgbClr val="A9A57C"/>
              </a:buClr>
              <a:tabLst>
                <a:tab pos="121663" algn="l"/>
              </a:tabLst>
            </a:pPr>
            <a:endParaRPr lang="en-US" sz="100" spc="13" dirty="0">
              <a:solidFill>
                <a:srgbClr val="0070C0"/>
              </a:solidFill>
              <a:latin typeface="Arial"/>
              <a:cs typeface="Arial"/>
            </a:endParaRPr>
          </a:p>
          <a:p>
            <a:pPr marL="121663" indent="-115260">
              <a:spcBef>
                <a:spcPts val="335"/>
              </a:spcBef>
              <a:buClr>
                <a:srgbClr val="A9A57C"/>
              </a:buClr>
              <a:buChar char="•"/>
              <a:tabLst>
                <a:tab pos="121663" algn="l"/>
              </a:tabLst>
            </a:pPr>
            <a:r>
              <a:rPr lang="en-US" sz="1200" spc="13" dirty="0">
                <a:solidFill>
                  <a:srgbClr val="2F2B20"/>
                </a:solidFill>
                <a:latin typeface="Arial"/>
                <a:cs typeface="Arial"/>
              </a:rPr>
              <a:t>Introduction to Containers</a:t>
            </a:r>
          </a:p>
          <a:p>
            <a:pPr marL="121663" indent="-115260">
              <a:spcBef>
                <a:spcPts val="335"/>
              </a:spcBef>
              <a:buClr>
                <a:srgbClr val="A9A57C"/>
              </a:buClr>
              <a:buChar char="•"/>
              <a:tabLst>
                <a:tab pos="121663" algn="l"/>
              </a:tabLst>
            </a:pPr>
            <a:r>
              <a:rPr lang="en-US" sz="1200" spc="13" dirty="0">
                <a:solidFill>
                  <a:srgbClr val="2F2B20"/>
                </a:solidFill>
                <a:latin typeface="Arial"/>
                <a:cs typeface="Arial"/>
              </a:rPr>
              <a:t>Singularity commands and options</a:t>
            </a:r>
          </a:p>
          <a:p>
            <a:pPr marL="121663" indent="-115260">
              <a:spcBef>
                <a:spcPts val="335"/>
              </a:spcBef>
              <a:buClr>
                <a:srgbClr val="A9A57C"/>
              </a:buClr>
              <a:buChar char="•"/>
              <a:tabLst>
                <a:tab pos="121663" algn="l"/>
              </a:tabLst>
            </a:pPr>
            <a:r>
              <a:rPr lang="en-US" sz="1200" spc="13" dirty="0">
                <a:solidFill>
                  <a:schemeClr val="accent2"/>
                </a:solidFill>
                <a:latin typeface="Arial"/>
                <a:cs typeface="Arial"/>
              </a:rPr>
              <a:t>Hands-on: Running containers</a:t>
            </a:r>
          </a:p>
          <a:p>
            <a:pPr marL="121663" indent="-115260">
              <a:spcBef>
                <a:spcPts val="335"/>
              </a:spcBef>
              <a:buClr>
                <a:srgbClr val="A9A57C"/>
              </a:buClr>
              <a:buChar char="•"/>
              <a:tabLst>
                <a:tab pos="121663" algn="l"/>
              </a:tabLst>
            </a:pPr>
            <a:r>
              <a:rPr lang="en-US" sz="1200" spc="13" dirty="0">
                <a:solidFill>
                  <a:srgbClr val="2F2B20"/>
                </a:solidFill>
                <a:latin typeface="Arial"/>
                <a:cs typeface="Arial"/>
              </a:rPr>
              <a:t>Building containers (Demo)</a:t>
            </a:r>
          </a:p>
          <a:p>
            <a:pPr marL="121663" indent="-115260">
              <a:spcBef>
                <a:spcPts val="335"/>
              </a:spcBef>
              <a:buClr>
                <a:srgbClr val="A9A57C"/>
              </a:buClr>
              <a:buFontTx/>
              <a:buChar char="•"/>
              <a:tabLst>
                <a:tab pos="121663" algn="l"/>
              </a:tabLst>
            </a:pPr>
            <a:r>
              <a:rPr lang="en-US" sz="1200" dirty="0">
                <a:solidFill>
                  <a:srgbClr val="2F2B20"/>
                </a:solidFill>
                <a:latin typeface="Arial"/>
                <a:cs typeface="Arial"/>
              </a:rPr>
              <a:t>Special cases: Running containers for MPI and GPU jobs</a:t>
            </a:r>
          </a:p>
          <a:p>
            <a:pPr marL="121285" indent="-114935">
              <a:spcBef>
                <a:spcPts val="335"/>
              </a:spcBef>
              <a:buClr>
                <a:srgbClr val="A9A57C"/>
              </a:buClr>
              <a:buChar char="•"/>
              <a:tabLst>
                <a:tab pos="121663" algn="l"/>
              </a:tabLst>
            </a:pPr>
            <a:endParaRPr lang="en-US" sz="900" dirty="0">
              <a:solidFill>
                <a:srgbClr val="2F2B20"/>
              </a:solidFill>
              <a:latin typeface="Arial"/>
              <a:cs typeface="Arial"/>
            </a:endParaRPr>
          </a:p>
        </p:txBody>
      </p:sp>
      <p:sp>
        <p:nvSpPr>
          <p:cNvPr id="4" name="Slide Number Placeholder 12">
            <a:extLst>
              <a:ext uri="{FF2B5EF4-FFF2-40B4-BE49-F238E27FC236}">
                <a16:creationId xmlns:a16="http://schemas.microsoft.com/office/drawing/2014/main" id="{9FC40A51-F444-6948-B6EB-21511676FEDD}"/>
              </a:ext>
            </a:extLst>
          </p:cNvPr>
          <p:cNvSpPr>
            <a:spLocks noGrp="1"/>
          </p:cNvSpPr>
          <p:nvPr>
            <p:ph type="sldNum" sz="quarter" idx="7"/>
          </p:nvPr>
        </p:nvSpPr>
        <p:spPr>
          <a:xfrm>
            <a:off x="93698" y="3288301"/>
            <a:ext cx="131445" cy="137160"/>
          </a:xfrm>
        </p:spPr>
        <p:txBody>
          <a:bodyPr/>
          <a:lstStyle/>
          <a:p>
            <a:pPr marL="25400">
              <a:lnSpc>
                <a:spcPct val="100000"/>
              </a:lnSpc>
              <a:spcBef>
                <a:spcPts val="190"/>
              </a:spcBef>
            </a:pPr>
            <a:fld id="{81D60167-4931-47E6-BA6A-407CBD079E47}" type="slidenum">
              <a:rPr lang="en-US" spc="-20" smtClean="0"/>
              <a:t>2</a:t>
            </a:fld>
            <a:endParaRPr lang="en-US" spc="-20"/>
          </a:p>
        </p:txBody>
      </p:sp>
      <p:cxnSp>
        <p:nvCxnSpPr>
          <p:cNvPr id="7" name="Straight Connector 6">
            <a:extLst>
              <a:ext uri="{FF2B5EF4-FFF2-40B4-BE49-F238E27FC236}">
                <a16:creationId xmlns:a16="http://schemas.microsoft.com/office/drawing/2014/main" id="{FC6580BD-FB6C-784A-9DEE-2FFC72B9ABE6}"/>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pic>
        <p:nvPicPr>
          <p:cNvPr id="9" name="Shape 87">
            <a:extLst>
              <a:ext uri="{FF2B5EF4-FFF2-40B4-BE49-F238E27FC236}">
                <a16:creationId xmlns:a16="http://schemas.microsoft.com/office/drawing/2014/main" id="{13D11897-54FF-0344-861D-A9ACB2F0A4D4}"/>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0" name="Picture 9">
            <a:extLst>
              <a:ext uri="{FF2B5EF4-FFF2-40B4-BE49-F238E27FC236}">
                <a16:creationId xmlns:a16="http://schemas.microsoft.com/office/drawing/2014/main" id="{7D3F7B20-B003-BE4C-9FE6-F9FBCCD0DCD4}"/>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1" name="Date Placeholder 5">
            <a:extLst>
              <a:ext uri="{FF2B5EF4-FFF2-40B4-BE49-F238E27FC236}">
                <a16:creationId xmlns:a16="http://schemas.microsoft.com/office/drawing/2014/main" id="{E4A062B5-97D1-4C03-86A4-E258E9932441}"/>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2354560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20</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04360" y="113403"/>
            <a:ext cx="4158089" cy="754053"/>
          </a:xfrm>
        </p:spPr>
        <p:txBody>
          <a:bodyPr/>
          <a:lstStyle/>
          <a:p>
            <a:r>
              <a:rPr lang="en-US" dirty="0"/>
              <a:t>2. Building a container on Singularity Hub (basic steps)</a:t>
            </a:r>
          </a:p>
        </p:txBody>
      </p:sp>
      <p:sp>
        <p:nvSpPr>
          <p:cNvPr id="21" name="Rectangle 20">
            <a:extLst>
              <a:ext uri="{FF2B5EF4-FFF2-40B4-BE49-F238E27FC236}">
                <a16:creationId xmlns:a16="http://schemas.microsoft.com/office/drawing/2014/main" id="{E7FEDAC4-1A3D-F641-B0C0-6BE4A60CDE0E}"/>
              </a:ext>
            </a:extLst>
          </p:cNvPr>
          <p:cNvSpPr/>
          <p:nvPr/>
        </p:nvSpPr>
        <p:spPr>
          <a:xfrm>
            <a:off x="118676" y="923169"/>
            <a:ext cx="4372748" cy="2554545"/>
          </a:xfrm>
          <a:prstGeom prst="rect">
            <a:avLst/>
          </a:prstGeom>
        </p:spPr>
        <p:txBody>
          <a:bodyPr wrap="square">
            <a:spAutoFit/>
          </a:bodyPr>
          <a:lstStyle/>
          <a:p>
            <a:endParaRPr lang="en-US" sz="1000" dirty="0">
              <a:latin typeface="Helvetica Neue" panose="02000503000000020004" pitchFamily="2" charset="0"/>
            </a:endParaRPr>
          </a:p>
          <a:p>
            <a:pPr marL="228600" indent="-228600">
              <a:buAutoNum type="arabicPeriod"/>
            </a:pPr>
            <a:r>
              <a:rPr lang="en-US" sz="1000" dirty="0">
                <a:latin typeface="Helvetica Neue" panose="02000503000000020004" pitchFamily="2" charset="0"/>
              </a:rPr>
              <a:t>Create a recipe file for your container</a:t>
            </a:r>
          </a:p>
          <a:p>
            <a:pPr marL="228600" indent="-228600">
              <a:buAutoNum type="arabicPeriod"/>
            </a:pPr>
            <a:r>
              <a:rPr lang="en-US" sz="1000" dirty="0">
                <a:latin typeface="Helvetica Neue" panose="02000503000000020004" pitchFamily="2" charset="0"/>
              </a:rPr>
              <a:t>Name it “Singularity”</a:t>
            </a:r>
          </a:p>
          <a:p>
            <a:pPr marL="228600" indent="-228600">
              <a:buAutoNum type="arabicPeriod"/>
            </a:pPr>
            <a:r>
              <a:rPr lang="en-US" sz="1000" dirty="0">
                <a:latin typeface="Helvetica Neue" panose="02000503000000020004" pitchFamily="2" charset="0"/>
              </a:rPr>
              <a:t>Create a </a:t>
            </a:r>
            <a:r>
              <a:rPr lang="en-US" sz="1000" dirty="0" err="1">
                <a:latin typeface="Helvetica Neue" panose="02000503000000020004" pitchFamily="2" charset="0"/>
              </a:rPr>
              <a:t>github</a:t>
            </a:r>
            <a:r>
              <a:rPr lang="en-US" sz="1000" dirty="0">
                <a:latin typeface="Helvetica Neue" panose="02000503000000020004" pitchFamily="2" charset="0"/>
              </a:rPr>
              <a:t> repository for your container </a:t>
            </a:r>
          </a:p>
          <a:p>
            <a:pPr marL="228600" indent="-228600">
              <a:buAutoNum type="arabicPeriod"/>
            </a:pPr>
            <a:r>
              <a:rPr lang="en-US" sz="1000" dirty="0">
                <a:latin typeface="Helvetica Neue" panose="02000503000000020004" pitchFamily="2" charset="0"/>
              </a:rPr>
              <a:t>Upload it to your </a:t>
            </a:r>
            <a:r>
              <a:rPr lang="en-US" sz="1000" dirty="0" err="1">
                <a:latin typeface="Helvetica Neue" panose="02000503000000020004" pitchFamily="2" charset="0"/>
              </a:rPr>
              <a:t>github</a:t>
            </a:r>
            <a:r>
              <a:rPr lang="en-US" sz="1000" dirty="0">
                <a:latin typeface="Helvetica Neue" panose="02000503000000020004" pitchFamily="2" charset="0"/>
              </a:rPr>
              <a:t> repository</a:t>
            </a:r>
          </a:p>
          <a:p>
            <a:pPr marL="228600" indent="-228600">
              <a:buAutoNum type="arabicPeriod"/>
            </a:pPr>
            <a:r>
              <a:rPr lang="en-US" sz="1000" dirty="0">
                <a:latin typeface="Helvetica Neue" panose="02000503000000020004" pitchFamily="2" charset="0"/>
              </a:rPr>
              <a:t>Log into Singularity Hub using your </a:t>
            </a:r>
            <a:r>
              <a:rPr lang="en-US" sz="1000" dirty="0" err="1">
                <a:latin typeface="Helvetica Neue" panose="02000503000000020004" pitchFamily="2" charset="0"/>
              </a:rPr>
              <a:t>github</a:t>
            </a:r>
            <a:r>
              <a:rPr lang="en-US" sz="1000" dirty="0">
                <a:latin typeface="Helvetica Neue" panose="02000503000000020004" pitchFamily="2" charset="0"/>
              </a:rPr>
              <a:t> username/password</a:t>
            </a:r>
          </a:p>
          <a:p>
            <a:pPr marL="228600" indent="-228600">
              <a:buAutoNum type="arabicPeriod"/>
            </a:pPr>
            <a:r>
              <a:rPr lang="en-US" sz="1000" dirty="0">
                <a:latin typeface="Helvetica Neue" panose="02000503000000020004" pitchFamily="2" charset="0"/>
              </a:rPr>
              <a:t>Go to “My Collections” and choose “ADD A COLLECTION”</a:t>
            </a:r>
          </a:p>
          <a:p>
            <a:pPr marL="228600" indent="-228600">
              <a:buAutoNum type="arabicPeriod"/>
            </a:pPr>
            <a:r>
              <a:rPr lang="en-US" sz="1000" dirty="0">
                <a:latin typeface="Helvetica Neue" panose="02000503000000020004" pitchFamily="2" charset="0"/>
              </a:rPr>
              <a:t>Select the </a:t>
            </a:r>
            <a:r>
              <a:rPr lang="en-US" sz="1000" dirty="0" err="1">
                <a:latin typeface="Helvetica Neue" panose="02000503000000020004" pitchFamily="2" charset="0"/>
              </a:rPr>
              <a:t>github</a:t>
            </a:r>
            <a:r>
              <a:rPr lang="en-US" sz="1000" dirty="0">
                <a:latin typeface="Helvetica Neue" panose="02000503000000020004" pitchFamily="2" charset="0"/>
              </a:rPr>
              <a:t> repository you just uploaded.</a:t>
            </a:r>
          </a:p>
          <a:p>
            <a:pPr marL="228600" indent="-228600">
              <a:buAutoNum type="arabicPeriod"/>
            </a:pPr>
            <a:r>
              <a:rPr lang="en-US" sz="1000" dirty="0">
                <a:latin typeface="Helvetica Neue" panose="02000503000000020004" pitchFamily="2" charset="0"/>
              </a:rPr>
              <a:t>The container will build automatically.</a:t>
            </a:r>
          </a:p>
          <a:p>
            <a:pPr marL="228600" indent="-228600">
              <a:buAutoNum type="arabicPeriod"/>
            </a:pPr>
            <a:r>
              <a:rPr lang="en-US" sz="1000" dirty="0">
                <a:latin typeface="Helvetica Neue" panose="02000503000000020004" pitchFamily="2" charset="0"/>
              </a:rPr>
              <a:t>Revised recipes are automatically rebuilt when pushed to </a:t>
            </a:r>
            <a:r>
              <a:rPr lang="en-US" sz="1000" dirty="0" err="1">
                <a:latin typeface="Helvetica Neue" panose="02000503000000020004" pitchFamily="2" charset="0"/>
              </a:rPr>
              <a:t>github</a:t>
            </a:r>
            <a:r>
              <a:rPr lang="en-US" sz="1000" dirty="0">
                <a:latin typeface="Helvetica Neue" panose="02000503000000020004" pitchFamily="2" charset="0"/>
              </a:rPr>
              <a:t>.</a:t>
            </a:r>
          </a:p>
          <a:p>
            <a:pPr marL="228600" indent="-228600">
              <a:buAutoNum type="arabicPeriod"/>
            </a:pPr>
            <a:r>
              <a:rPr lang="en-US" sz="1000" dirty="0">
                <a:latin typeface="Helvetica Neue" panose="02000503000000020004" pitchFamily="2" charset="0"/>
              </a:rPr>
              <a:t>Additional details at: </a:t>
            </a:r>
            <a:r>
              <a:rPr lang="en-US" sz="1000" i="1" dirty="0">
                <a:latin typeface="Helvetica Neue" panose="02000503000000020004" pitchFamily="2" charset="0"/>
                <a:hlinkClick r:id="rId2"/>
              </a:rPr>
              <a:t>https://github.com/singularityhub/singularityhub.github.io/wiki</a:t>
            </a:r>
            <a:endParaRPr lang="en-US" sz="1000" i="1" dirty="0">
              <a:latin typeface="Helvetica Neue" panose="02000503000000020004" pitchFamily="2" charset="0"/>
            </a:endParaRPr>
          </a:p>
          <a:p>
            <a:pPr marL="228600" indent="-228600">
              <a:buAutoNum type="arabicPeriod"/>
            </a:pPr>
            <a:endParaRPr lang="en-US" sz="1000" dirty="0">
              <a:latin typeface="Helvetica Neue" panose="02000503000000020004" pitchFamily="2" charset="0"/>
            </a:endParaRPr>
          </a:p>
          <a:p>
            <a:endParaRPr lang="en-US" sz="1000" dirty="0">
              <a:solidFill>
                <a:srgbClr val="000000"/>
              </a:solidFill>
              <a:latin typeface="Helvetica Neue" panose="02000503000000020004" pitchFamily="2" charset="0"/>
            </a:endParaRPr>
          </a:p>
          <a:p>
            <a:pPr marL="171450" indent="-171450">
              <a:buFont typeface="Arial" panose="020B0604020202020204" pitchFamily="34" charset="0"/>
              <a:buChar char="•"/>
            </a:pPr>
            <a:endParaRPr lang="en-US" sz="1000" dirty="0">
              <a:solidFill>
                <a:srgbClr val="000000"/>
              </a:solidFill>
              <a:latin typeface="Helvetica Neue" panose="02000503000000020004" pitchFamily="2" charset="0"/>
            </a:endParaRPr>
          </a:p>
          <a:p>
            <a:endParaRPr lang="en-US" sz="1000" dirty="0">
              <a:solidFill>
                <a:srgbClr val="000000"/>
              </a:solidFill>
              <a:latin typeface="Helvetica Neue" panose="02000503000000020004" pitchFamily="2" charset="0"/>
            </a:endParaRPr>
          </a:p>
        </p:txBody>
      </p:sp>
      <p:sp>
        <p:nvSpPr>
          <p:cNvPr id="6" name="Date Placeholder 5">
            <a:extLst>
              <a:ext uri="{FF2B5EF4-FFF2-40B4-BE49-F238E27FC236}">
                <a16:creationId xmlns:a16="http://schemas.microsoft.com/office/drawing/2014/main" id="{6D423FBF-F209-784E-8C4B-F752D4AB2FE1}"/>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A36023DE-158B-CC43-AD42-C4D34E7DAF25}"/>
              </a:ext>
            </a:extLst>
          </p:cNvPr>
          <p:cNvPicPr>
            <a:picLocks noChangeAspect="1"/>
          </p:cNvPicPr>
          <p:nvPr/>
        </p:nvPicPr>
        <p:blipFill rotWithShape="1">
          <a:blip r:embed="rId3"/>
          <a:srcRect b="16901"/>
          <a:stretch/>
        </p:blipFill>
        <p:spPr>
          <a:xfrm>
            <a:off x="3793539" y="3200081"/>
            <a:ext cx="762000" cy="225380"/>
          </a:xfrm>
          <a:prstGeom prst="rect">
            <a:avLst/>
          </a:prstGeom>
        </p:spPr>
      </p:pic>
      <p:sp>
        <p:nvSpPr>
          <p:cNvPr id="2" name="TextBox 1">
            <a:extLst>
              <a:ext uri="{FF2B5EF4-FFF2-40B4-BE49-F238E27FC236}">
                <a16:creationId xmlns:a16="http://schemas.microsoft.com/office/drawing/2014/main" id="{F70A7E66-1FCC-FD41-A8B1-A8B71337496F}"/>
              </a:ext>
            </a:extLst>
          </p:cNvPr>
          <p:cNvSpPr txBox="1"/>
          <p:nvPr/>
        </p:nvSpPr>
        <p:spPr>
          <a:xfrm>
            <a:off x="171450" y="2873375"/>
            <a:ext cx="4419601" cy="230832"/>
          </a:xfrm>
          <a:prstGeom prst="rect">
            <a:avLst/>
          </a:prstGeom>
          <a:noFill/>
        </p:spPr>
        <p:txBody>
          <a:bodyPr wrap="square" rtlCol="0">
            <a:spAutoFit/>
          </a:bodyPr>
          <a:lstStyle/>
          <a:p>
            <a:r>
              <a:rPr lang="en-US" sz="900" i="1" dirty="0">
                <a:solidFill>
                  <a:schemeClr val="tx2">
                    <a:lumMod val="60000"/>
                    <a:lumOff val="40000"/>
                  </a:schemeClr>
                </a:solidFill>
              </a:rPr>
              <a:t>**Note: You can build Docker containers on Docker Hub using a nearly identical process!</a:t>
            </a:r>
          </a:p>
        </p:txBody>
      </p:sp>
      <p:pic>
        <p:nvPicPr>
          <p:cNvPr id="9" name="Shape 87">
            <a:extLst>
              <a:ext uri="{FF2B5EF4-FFF2-40B4-BE49-F238E27FC236}">
                <a16:creationId xmlns:a16="http://schemas.microsoft.com/office/drawing/2014/main" id="{D1AEDCCB-1B19-B44A-A213-F313A07C736B}"/>
              </a:ext>
            </a:extLst>
          </p:cNvPr>
          <p:cNvPicPr preferRelativeResize="0">
            <a:picLocks noChangeAspect="1"/>
          </p:cNvPicPr>
          <p:nvPr/>
        </p:nvPicPr>
        <p:blipFill rotWithShape="1">
          <a:blip r:embed="rId3">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1075701113"/>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21</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04360" y="113403"/>
            <a:ext cx="4234290" cy="1131079"/>
          </a:xfrm>
        </p:spPr>
        <p:txBody>
          <a:bodyPr/>
          <a:lstStyle/>
          <a:p>
            <a:r>
              <a:rPr lang="en-US" dirty="0"/>
              <a:t>3. Building a container with </a:t>
            </a:r>
            <a:r>
              <a:rPr lang="en-US" dirty="0" err="1"/>
              <a:t>Sylabs</a:t>
            </a:r>
            <a:r>
              <a:rPr lang="en-US" dirty="0"/>
              <a:t> Remote Builder (demo)</a:t>
            </a:r>
          </a:p>
        </p:txBody>
      </p:sp>
      <p:sp>
        <p:nvSpPr>
          <p:cNvPr id="21" name="Rectangle 20">
            <a:extLst>
              <a:ext uri="{FF2B5EF4-FFF2-40B4-BE49-F238E27FC236}">
                <a16:creationId xmlns:a16="http://schemas.microsoft.com/office/drawing/2014/main" id="{E7FEDAC4-1A3D-F641-B0C0-6BE4A60CDE0E}"/>
              </a:ext>
            </a:extLst>
          </p:cNvPr>
          <p:cNvSpPr/>
          <p:nvPr/>
        </p:nvSpPr>
        <p:spPr>
          <a:xfrm>
            <a:off x="30068" y="968375"/>
            <a:ext cx="4580032" cy="2785378"/>
          </a:xfrm>
          <a:prstGeom prst="rect">
            <a:avLst/>
          </a:prstGeom>
        </p:spPr>
        <p:txBody>
          <a:bodyPr wrap="square">
            <a:spAutoFit/>
          </a:bodyPr>
          <a:lstStyle/>
          <a:p>
            <a:pPr marL="228600"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Get a token from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Sylabs</a:t>
            </a:r>
            <a:r>
              <a:rPr lang="en-US" sz="1000" dirty="0">
                <a:latin typeface="Helvetica Neue" panose="02000503000000020004" pitchFamily="2" charset="0"/>
                <a:ea typeface="Helvetica Neue" panose="02000503000000020004" pitchFamily="2" charset="0"/>
                <a:cs typeface="Helvetica Neue" panose="02000503000000020004" pitchFamily="2" charset="0"/>
              </a:rPr>
              <a:t> Cloud: </a:t>
            </a:r>
            <a:r>
              <a:rPr lang="en-US" sz="1000" u="sng" dirty="0">
                <a:latin typeface="Helvetica Neue" panose="02000503000000020004" pitchFamily="2" charset="0"/>
                <a:ea typeface="Helvetica Neue" panose="02000503000000020004" pitchFamily="2" charset="0"/>
                <a:cs typeface="Helvetica Neue" panose="02000503000000020004" pitchFamily="2" charset="0"/>
                <a:hlinkClick r:id="rId2"/>
              </a:rPr>
              <a:t>https://cloud.sylabs.io/auth</a:t>
            </a:r>
            <a:endParaRPr 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685800" lvl="1"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Login using your </a:t>
            </a:r>
            <a:r>
              <a:rPr lang="en-US" sz="1000" dirty="0" err="1">
                <a:latin typeface="Helvetica Neue" panose="02000503000000020004" pitchFamily="2" charset="0"/>
                <a:ea typeface="Helvetica Neue" panose="02000503000000020004" pitchFamily="2" charset="0"/>
                <a:cs typeface="Helvetica Neue" panose="02000503000000020004" pitchFamily="2" charset="0"/>
              </a:rPr>
              <a:t>Github</a:t>
            </a:r>
            <a:r>
              <a:rPr lang="en-US" sz="1000" dirty="0">
                <a:latin typeface="Helvetica Neue" panose="02000503000000020004" pitchFamily="2" charset="0"/>
                <a:ea typeface="Helvetica Neue" panose="02000503000000020004" pitchFamily="2" charset="0"/>
                <a:cs typeface="Helvetica Neue" panose="02000503000000020004" pitchFamily="2" charset="0"/>
              </a:rPr>
              <a:t> account</a:t>
            </a:r>
          </a:p>
          <a:p>
            <a:pPr marL="685800" lvl="1"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Provide a label under “Create a New Access Token”</a:t>
            </a:r>
          </a:p>
          <a:p>
            <a:pPr marL="685800" lvl="1"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Click “Create New Token”</a:t>
            </a:r>
          </a:p>
          <a:p>
            <a:pPr marL="685800" lvl="1"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Copy the token string (&lt;your-token&gt;)</a:t>
            </a:r>
          </a:p>
          <a:p>
            <a:pPr marL="685800" lvl="1" indent="-228600">
              <a:buAutoNum type="arabicPeriod"/>
            </a:pPr>
            <a:endParaRPr lang="en-US" sz="1000" dirty="0">
              <a:latin typeface="Helvetica Neue" panose="02000503000000020004" pitchFamily="2" charset="0"/>
              <a:ea typeface="Helvetica Neue" panose="02000503000000020004" pitchFamily="2" charset="0"/>
              <a:cs typeface="Helvetica Neue" panose="02000503000000020004" pitchFamily="2" charset="0"/>
            </a:endParaRPr>
          </a:p>
          <a:p>
            <a:pPr marL="228600"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Add the token on your host machine:</a:t>
            </a:r>
          </a:p>
          <a:p>
            <a:pPr marL="685800" lvl="1" indent="-228600">
              <a:buAutoNum type="arabicPeriod"/>
            </a:pPr>
            <a:r>
              <a:rPr lang="en-US" sz="900" dirty="0" err="1">
                <a:solidFill>
                  <a:srgbClr val="FF0000"/>
                </a:solidFill>
                <a:latin typeface="Courier New" panose="02070309020205020404" pitchFamily="49" charset="0"/>
                <a:ea typeface="Helvetica Neue" panose="02000503000000020004" pitchFamily="2" charset="0"/>
                <a:cs typeface="Courier New" panose="02070309020205020404" pitchFamily="49" charset="0"/>
              </a:rPr>
              <a:t>mkdir</a:t>
            </a:r>
            <a:r>
              <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rPr>
              <a:t> ~/.singularity</a:t>
            </a:r>
          </a:p>
          <a:p>
            <a:pPr marL="685800" lvl="1" indent="-228600">
              <a:buAutoNum type="arabicPeriod"/>
            </a:pPr>
            <a:r>
              <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rPr>
              <a:t>echo “&lt;your-token&gt;” &gt; ~/.singularity/</a:t>
            </a:r>
            <a:r>
              <a:rPr lang="en-US" sz="900" dirty="0" err="1">
                <a:solidFill>
                  <a:srgbClr val="FF0000"/>
                </a:solidFill>
                <a:latin typeface="Courier New" panose="02070309020205020404" pitchFamily="49" charset="0"/>
                <a:ea typeface="Helvetica Neue" panose="02000503000000020004" pitchFamily="2" charset="0"/>
                <a:cs typeface="Courier New" panose="02070309020205020404" pitchFamily="49" charset="0"/>
              </a:rPr>
              <a:t>sylabs</a:t>
            </a:r>
            <a:r>
              <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rPr>
              <a:t>-token</a:t>
            </a:r>
          </a:p>
          <a:p>
            <a:pPr marL="685800" lvl="1" indent="-228600">
              <a:buAutoNum type="arabicPeriod"/>
            </a:pPr>
            <a:endPar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endParaRPr>
          </a:p>
          <a:p>
            <a:pPr marL="228600"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Issue the command to build your container remotely</a:t>
            </a:r>
          </a:p>
          <a:p>
            <a:pPr marL="685800" lvl="1" indent="-228600">
              <a:buAutoNum type="arabicPeriod"/>
            </a:pPr>
            <a:r>
              <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rPr>
              <a:t>singularity build --remote </a:t>
            </a:r>
            <a:r>
              <a:rPr lang="en-US" sz="900" dirty="0" err="1">
                <a:solidFill>
                  <a:srgbClr val="FF0000"/>
                </a:solidFill>
                <a:latin typeface="Courier New" panose="02070309020205020404" pitchFamily="49" charset="0"/>
                <a:ea typeface="Helvetica Neue" panose="02000503000000020004" pitchFamily="2" charset="0"/>
                <a:cs typeface="Courier New" panose="02070309020205020404" pitchFamily="49" charset="0"/>
              </a:rPr>
              <a:t>myimage.sif</a:t>
            </a:r>
            <a:r>
              <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rPr>
              <a:t> </a:t>
            </a:r>
            <a:r>
              <a:rPr lang="en-US" sz="900" dirty="0" err="1">
                <a:solidFill>
                  <a:srgbClr val="FF0000"/>
                </a:solidFill>
                <a:latin typeface="Courier New" panose="02070309020205020404" pitchFamily="49" charset="0"/>
                <a:ea typeface="Helvetica Neue" panose="02000503000000020004" pitchFamily="2" charset="0"/>
                <a:cs typeface="Courier New" panose="02070309020205020404" pitchFamily="49" charset="0"/>
              </a:rPr>
              <a:t>myrecipe.def</a:t>
            </a:r>
            <a:endPar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endParaRPr>
          </a:p>
          <a:p>
            <a:pPr marL="685800" lvl="1" indent="-228600">
              <a:buAutoNum type="arabicPeriod"/>
            </a:pPr>
            <a:endParaRPr lang="en-US" sz="900" dirty="0">
              <a:solidFill>
                <a:srgbClr val="FF0000"/>
              </a:solidFill>
              <a:latin typeface="Courier New" panose="02070309020205020404" pitchFamily="49" charset="0"/>
              <a:ea typeface="Helvetica Neue" panose="02000503000000020004" pitchFamily="2" charset="0"/>
              <a:cs typeface="Courier New" panose="02070309020205020404" pitchFamily="49" charset="0"/>
            </a:endParaRPr>
          </a:p>
          <a:p>
            <a:pPr marL="228600" indent="-228600">
              <a:buAutoNum type="arabicPeriod"/>
            </a:pPr>
            <a:r>
              <a:rPr lang="en-US" sz="1000" dirty="0">
                <a:latin typeface="Helvetica Neue" panose="02000503000000020004" pitchFamily="2" charset="0"/>
                <a:ea typeface="Helvetica Neue" panose="02000503000000020004" pitchFamily="2" charset="0"/>
                <a:cs typeface="Helvetica Neue" panose="02000503000000020004" pitchFamily="2" charset="0"/>
              </a:rPr>
              <a:t>If successful, the container will be placed in your working directory</a:t>
            </a:r>
            <a:endParaRPr lang="en-US" sz="1000" dirty="0">
              <a:latin typeface="Helvetica Neue" panose="02000503000000020004" pitchFamily="2" charset="0"/>
            </a:endParaRPr>
          </a:p>
          <a:p>
            <a:pPr marL="228600" indent="-228600">
              <a:buAutoNum type="arabicPeriod"/>
            </a:pPr>
            <a:endParaRPr lang="en-US" sz="1000" dirty="0">
              <a:highlight>
                <a:srgbClr val="FFFF00"/>
              </a:highlight>
              <a:latin typeface="Helvetica Neue" panose="02000503000000020004" pitchFamily="2" charset="0"/>
            </a:endParaRPr>
          </a:p>
          <a:p>
            <a:endParaRPr lang="en-US" sz="1000" dirty="0">
              <a:solidFill>
                <a:srgbClr val="000000"/>
              </a:solidFill>
              <a:latin typeface="Helvetica Neue" panose="02000503000000020004" pitchFamily="2" charset="0"/>
            </a:endParaRPr>
          </a:p>
          <a:p>
            <a:pPr marL="171450" indent="-171450">
              <a:buFont typeface="Arial" panose="020B0604020202020204" pitchFamily="34" charset="0"/>
              <a:buChar char="•"/>
            </a:pPr>
            <a:endParaRPr lang="en-US" sz="1000" dirty="0">
              <a:solidFill>
                <a:srgbClr val="000000"/>
              </a:solidFill>
              <a:latin typeface="Helvetica Neue" panose="02000503000000020004" pitchFamily="2" charset="0"/>
            </a:endParaRPr>
          </a:p>
          <a:p>
            <a:endParaRPr lang="en-US" sz="1000" dirty="0">
              <a:solidFill>
                <a:srgbClr val="000000"/>
              </a:solidFill>
              <a:latin typeface="Helvetica Neue" panose="02000503000000020004" pitchFamily="2" charset="0"/>
            </a:endParaRPr>
          </a:p>
        </p:txBody>
      </p:sp>
      <p:sp>
        <p:nvSpPr>
          <p:cNvPr id="6" name="Date Placeholder 5">
            <a:extLst>
              <a:ext uri="{FF2B5EF4-FFF2-40B4-BE49-F238E27FC236}">
                <a16:creationId xmlns:a16="http://schemas.microsoft.com/office/drawing/2014/main" id="{6D423FBF-F209-784E-8C4B-F752D4AB2FE1}"/>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A36023DE-158B-CC43-AD42-C4D34E7DAF25}"/>
              </a:ext>
            </a:extLst>
          </p:cNvPr>
          <p:cNvPicPr>
            <a:picLocks noChangeAspect="1"/>
          </p:cNvPicPr>
          <p:nvPr/>
        </p:nvPicPr>
        <p:blipFill rotWithShape="1">
          <a:blip r:embed="rId3"/>
          <a:srcRect b="16901"/>
          <a:stretch/>
        </p:blipFill>
        <p:spPr>
          <a:xfrm>
            <a:off x="3793539" y="3200081"/>
            <a:ext cx="762000" cy="225380"/>
          </a:xfrm>
          <a:prstGeom prst="rect">
            <a:avLst/>
          </a:prstGeom>
        </p:spPr>
      </p:pic>
      <p:pic>
        <p:nvPicPr>
          <p:cNvPr id="9" name="Shape 87">
            <a:extLst>
              <a:ext uri="{FF2B5EF4-FFF2-40B4-BE49-F238E27FC236}">
                <a16:creationId xmlns:a16="http://schemas.microsoft.com/office/drawing/2014/main" id="{07E81770-DE9A-0448-90DF-6D02F0B46E09}"/>
              </a:ext>
            </a:extLst>
          </p:cNvPr>
          <p:cNvPicPr preferRelativeResize="0">
            <a:picLocks noChangeAspect="1"/>
          </p:cNvPicPr>
          <p:nvPr/>
        </p:nvPicPr>
        <p:blipFill rotWithShape="1">
          <a:blip r:embed="rId3">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1032474170"/>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032" y="130175"/>
            <a:ext cx="1525018" cy="393056"/>
          </a:xfrm>
          <a:prstGeom prst="rect">
            <a:avLst/>
          </a:prstGeom>
        </p:spPr>
        <p:txBody>
          <a:bodyPr vert="horz" wrap="square" lIns="0" tIns="15875" rIns="0" bIns="0" rtlCol="0">
            <a:spAutoFit/>
          </a:bodyPr>
          <a:lstStyle/>
          <a:p>
            <a:pPr marL="12700">
              <a:lnSpc>
                <a:spcPct val="100000"/>
              </a:lnSpc>
              <a:spcBef>
                <a:spcPts val="125"/>
              </a:spcBef>
            </a:pPr>
            <a:r>
              <a:rPr lang="en-US" spc="-125" dirty="0"/>
              <a:t>Thank you!</a:t>
            </a:r>
            <a:endParaRPr spc="-125" dirty="0"/>
          </a:p>
        </p:txBody>
      </p:sp>
      <p:sp>
        <p:nvSpPr>
          <p:cNvPr id="12" name="Slide Number Placeholder 11">
            <a:extLst>
              <a:ext uri="{FF2B5EF4-FFF2-40B4-BE49-F238E27FC236}">
                <a16:creationId xmlns:a16="http://schemas.microsoft.com/office/drawing/2014/main" id="{5CCFA2B0-0575-3C4C-9CA3-AD3C69323CA0}"/>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22</a:t>
            </a:fld>
            <a:endParaRPr lang="en-US" spc="-20" dirty="0"/>
          </a:p>
        </p:txBody>
      </p:sp>
      <p:sp>
        <p:nvSpPr>
          <p:cNvPr id="18" name="object 3">
            <a:extLst>
              <a:ext uri="{FF2B5EF4-FFF2-40B4-BE49-F238E27FC236}">
                <a16:creationId xmlns:a16="http://schemas.microsoft.com/office/drawing/2014/main" id="{2A9E7A5C-B753-3249-850C-71EEDB9D9EB0}"/>
              </a:ext>
            </a:extLst>
          </p:cNvPr>
          <p:cNvSpPr txBox="1"/>
          <p:nvPr/>
        </p:nvSpPr>
        <p:spPr>
          <a:xfrm>
            <a:off x="171450" y="1639103"/>
            <a:ext cx="4331626" cy="1579278"/>
          </a:xfrm>
          <a:prstGeom prst="rect">
            <a:avLst/>
          </a:prstGeom>
        </p:spPr>
        <p:txBody>
          <a:bodyPr vert="horz" wrap="square" lIns="0" tIns="12065" rIns="0" bIns="0" rtlCol="0">
            <a:spAutoFit/>
          </a:bodyPr>
          <a:lstStyle/>
          <a:p>
            <a:pPr marL="12700" marR="29845">
              <a:lnSpc>
                <a:spcPct val="100000"/>
              </a:lnSpc>
              <a:spcBef>
                <a:spcPts val="95"/>
              </a:spcBef>
            </a:pPr>
            <a:r>
              <a:rPr lang="en-US" sz="1000" spc="-10" dirty="0">
                <a:solidFill>
                  <a:srgbClr val="A9A37D"/>
                </a:solidFill>
                <a:latin typeface="Tahoma"/>
                <a:cs typeface="Tahoma"/>
              </a:rPr>
              <a:t>Additional learning resources: </a:t>
            </a:r>
          </a:p>
          <a:p>
            <a:pPr marL="12700" marR="29845">
              <a:lnSpc>
                <a:spcPct val="100000"/>
              </a:lnSpc>
              <a:spcBef>
                <a:spcPts val="95"/>
              </a:spcBef>
            </a:pPr>
            <a:endParaRPr lang="en-US" sz="1000" spc="-10" dirty="0">
              <a:solidFill>
                <a:srgbClr val="A9A37D"/>
              </a:solidFill>
              <a:latin typeface="Tahoma"/>
              <a:cs typeface="Tahoma"/>
            </a:endParaRPr>
          </a:p>
          <a:p>
            <a:pPr marL="12700"/>
            <a:r>
              <a:rPr lang="en-US" sz="900" i="1" spc="-25" dirty="0">
                <a:solidFill>
                  <a:srgbClr val="999999"/>
                </a:solidFill>
                <a:latin typeface="Tahoma"/>
                <a:cs typeface="Tahoma"/>
              </a:rPr>
              <a:t>Slides and Examples from this course: </a:t>
            </a:r>
          </a:p>
          <a:p>
            <a:pPr marL="12700"/>
            <a:r>
              <a:rPr lang="en-US" sz="900" i="1" spc="-10" dirty="0">
                <a:latin typeface="Tahoma"/>
                <a:cs typeface="Tahoma"/>
              </a:rPr>
              <a:t>https://</a:t>
            </a:r>
            <a:r>
              <a:rPr lang="en-US" sz="900" i="1" spc="-10" dirty="0" err="1">
                <a:latin typeface="Tahoma"/>
                <a:cs typeface="Tahoma"/>
              </a:rPr>
              <a:t>github.com</a:t>
            </a:r>
            <a:r>
              <a:rPr lang="en-US" sz="900" i="1" spc="-10" dirty="0">
                <a:latin typeface="Tahoma"/>
                <a:cs typeface="Tahoma"/>
              </a:rPr>
              <a:t>/</a:t>
            </a:r>
            <a:r>
              <a:rPr lang="en-US" sz="900" i="1" spc="-10" dirty="0" err="1">
                <a:latin typeface="Tahoma"/>
                <a:cs typeface="Tahoma"/>
              </a:rPr>
              <a:t>ResearchComputing</a:t>
            </a:r>
            <a:r>
              <a:rPr lang="en-US" sz="900" i="1" spc="-10" dirty="0">
                <a:latin typeface="Tahoma"/>
                <a:cs typeface="Tahoma"/>
              </a:rPr>
              <a:t>/NOAA_CONTAINER_TUTORIAL_SPRING_2020 </a:t>
            </a:r>
            <a:endParaRPr lang="en-US" sz="900" i="1" spc="-25" dirty="0">
              <a:latin typeface="Tahoma"/>
              <a:cs typeface="Tahoma"/>
            </a:endParaRPr>
          </a:p>
          <a:p>
            <a:pPr marL="12700">
              <a:lnSpc>
                <a:spcPct val="100000"/>
              </a:lnSpc>
            </a:pPr>
            <a:endParaRPr lang="en-US" sz="900" i="1" spc="-25" dirty="0">
              <a:solidFill>
                <a:srgbClr val="999999"/>
              </a:solidFill>
              <a:latin typeface="Tahoma"/>
              <a:cs typeface="Tahoma"/>
            </a:endParaRPr>
          </a:p>
          <a:p>
            <a:pPr marL="12700">
              <a:lnSpc>
                <a:spcPct val="100000"/>
              </a:lnSpc>
            </a:pPr>
            <a:r>
              <a:rPr lang="en-US" sz="900" i="1" spc="-25" dirty="0">
                <a:solidFill>
                  <a:srgbClr val="999999"/>
                </a:solidFill>
                <a:latin typeface="Tahoma"/>
                <a:cs typeface="Tahoma"/>
              </a:rPr>
              <a:t>Web resources: </a:t>
            </a:r>
          </a:p>
          <a:p>
            <a:pPr marL="12700">
              <a:lnSpc>
                <a:spcPct val="100000"/>
              </a:lnSpc>
            </a:pPr>
            <a:r>
              <a:rPr lang="en-US" sz="900" i="1" spc="-25" dirty="0">
                <a:solidFill>
                  <a:srgbClr val="999999"/>
                </a:solidFill>
                <a:latin typeface="Tahoma"/>
                <a:cs typeface="Tahoma"/>
                <a:hlinkClick r:id="rId2"/>
              </a:rPr>
              <a:t>https://training.play-with-docker.com</a:t>
            </a:r>
            <a:r>
              <a:rPr lang="en-US" sz="900" i="1" spc="-25" dirty="0">
                <a:solidFill>
                  <a:srgbClr val="999999"/>
                </a:solidFill>
                <a:latin typeface="Tahoma"/>
                <a:cs typeface="Tahoma"/>
              </a:rPr>
              <a:t> (docker online training materials)</a:t>
            </a:r>
          </a:p>
          <a:p>
            <a:pPr marL="12700">
              <a:lnSpc>
                <a:spcPct val="100000"/>
              </a:lnSpc>
            </a:pPr>
            <a:r>
              <a:rPr lang="en-US" sz="900" i="1" spc="-25" dirty="0">
                <a:solidFill>
                  <a:srgbClr val="999999"/>
                </a:solidFill>
                <a:latin typeface="Tahoma"/>
                <a:cs typeface="Tahoma"/>
                <a:hlinkClick r:id="rId3"/>
              </a:rPr>
              <a:t>https://hub.docker.com</a:t>
            </a:r>
            <a:r>
              <a:rPr lang="en-US" sz="900" i="1" spc="-25" dirty="0">
                <a:solidFill>
                  <a:srgbClr val="999999"/>
                </a:solidFill>
                <a:latin typeface="Tahoma"/>
                <a:cs typeface="Tahoma"/>
              </a:rPr>
              <a:t> (Docker Hub)</a:t>
            </a:r>
          </a:p>
          <a:p>
            <a:pPr marL="12700">
              <a:lnSpc>
                <a:spcPct val="100000"/>
              </a:lnSpc>
            </a:pPr>
            <a:r>
              <a:rPr lang="en-US" sz="900" i="1" spc="-25" dirty="0">
                <a:solidFill>
                  <a:srgbClr val="999999"/>
                </a:solidFill>
                <a:latin typeface="Tahoma"/>
                <a:cs typeface="Tahoma"/>
                <a:hlinkClick r:id="rId4"/>
              </a:rPr>
              <a:t>https://www.sylabs.io/guides/3.4/user-guide/</a:t>
            </a:r>
            <a:r>
              <a:rPr lang="en-US" sz="900" i="1" spc="-25" dirty="0">
                <a:solidFill>
                  <a:srgbClr val="999999"/>
                </a:solidFill>
                <a:latin typeface="Tahoma"/>
                <a:cs typeface="Tahoma"/>
              </a:rPr>
              <a:t> (user guide for Singularity)</a:t>
            </a:r>
          </a:p>
          <a:p>
            <a:pPr marL="12700">
              <a:lnSpc>
                <a:spcPct val="100000"/>
              </a:lnSpc>
            </a:pPr>
            <a:r>
              <a:rPr lang="en-US" sz="900" i="1" spc="-25" dirty="0">
                <a:solidFill>
                  <a:srgbClr val="999999"/>
                </a:solidFill>
                <a:latin typeface="Tahoma"/>
                <a:cs typeface="Tahoma"/>
                <a:hlinkClick r:id="rId5"/>
              </a:rPr>
              <a:t>https://www.singularity-hub.org/</a:t>
            </a:r>
            <a:r>
              <a:rPr lang="en-US" sz="900" i="1" spc="-25" dirty="0">
                <a:solidFill>
                  <a:srgbClr val="999999"/>
                </a:solidFill>
                <a:latin typeface="Tahoma"/>
                <a:cs typeface="Tahoma"/>
              </a:rPr>
              <a:t>  (Singularity Hub)</a:t>
            </a:r>
          </a:p>
          <a:p>
            <a:pPr marL="12700">
              <a:lnSpc>
                <a:spcPct val="100000"/>
              </a:lnSpc>
            </a:pPr>
            <a:endParaRPr lang="en-US" sz="900" i="1" spc="-25" dirty="0">
              <a:solidFill>
                <a:srgbClr val="999999"/>
              </a:solidFill>
              <a:latin typeface="Tahoma"/>
              <a:cs typeface="Tahoma"/>
            </a:endParaRPr>
          </a:p>
        </p:txBody>
      </p:sp>
      <p:cxnSp>
        <p:nvCxnSpPr>
          <p:cNvPr id="8" name="Straight Connector 7">
            <a:extLst>
              <a:ext uri="{FF2B5EF4-FFF2-40B4-BE49-F238E27FC236}">
                <a16:creationId xmlns:a16="http://schemas.microsoft.com/office/drawing/2014/main" id="{048E1528-1B51-B246-9980-EBBA482E6592}"/>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EEB4B1A-95FF-DF45-B365-5C821864C4D1}"/>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0" name="Date Placeholder 5">
            <a:extLst>
              <a:ext uri="{FF2B5EF4-FFF2-40B4-BE49-F238E27FC236}">
                <a16:creationId xmlns:a16="http://schemas.microsoft.com/office/drawing/2014/main" id="{1F30840F-6ED3-2A4B-BB92-FF2A814641B4}"/>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1" name="Shape 87">
            <a:extLst>
              <a:ext uri="{FF2B5EF4-FFF2-40B4-BE49-F238E27FC236}">
                <a16:creationId xmlns:a16="http://schemas.microsoft.com/office/drawing/2014/main" id="{FD758098-DA46-514B-A391-1865388FE63A}"/>
              </a:ext>
            </a:extLst>
          </p:cNvPr>
          <p:cNvPicPr preferRelativeResize="0">
            <a:picLocks noChangeAspect="1"/>
          </p:cNvPicPr>
          <p:nvPr/>
        </p:nvPicPr>
        <p:blipFill rotWithShape="1">
          <a:blip r:embed="rId6">
            <a:alphaModFix/>
          </a:blip>
          <a:srcRect/>
          <a:stretch/>
        </p:blipFill>
        <p:spPr>
          <a:xfrm>
            <a:off x="247650" y="3190287"/>
            <a:ext cx="1103630" cy="219600"/>
          </a:xfrm>
          <a:prstGeom prst="rect">
            <a:avLst/>
          </a:prstGeom>
          <a:noFill/>
          <a:ln>
            <a:noFill/>
          </a:ln>
        </p:spPr>
      </p:pic>
      <p:pic>
        <p:nvPicPr>
          <p:cNvPr id="13" name="Picture 12">
            <a:extLst>
              <a:ext uri="{FF2B5EF4-FFF2-40B4-BE49-F238E27FC236}">
                <a16:creationId xmlns:a16="http://schemas.microsoft.com/office/drawing/2014/main" id="{40FE2571-07FF-F546-8B99-2213014A8825}"/>
              </a:ext>
            </a:extLst>
          </p:cNvPr>
          <p:cNvPicPr>
            <a:picLocks noChangeAspect="1"/>
          </p:cNvPicPr>
          <p:nvPr/>
        </p:nvPicPr>
        <p:blipFill rotWithShape="1">
          <a:blip r:embed="rId6"/>
          <a:srcRect b="45446"/>
          <a:stretch/>
        </p:blipFill>
        <p:spPr>
          <a:xfrm>
            <a:off x="3295650" y="3204616"/>
            <a:ext cx="1143000" cy="217697"/>
          </a:xfrm>
          <a:prstGeom prst="rect">
            <a:avLst/>
          </a:prstGeom>
        </p:spPr>
      </p:pic>
      <p:sp>
        <p:nvSpPr>
          <p:cNvPr id="14" name="object 3">
            <a:extLst>
              <a:ext uri="{FF2B5EF4-FFF2-40B4-BE49-F238E27FC236}">
                <a16:creationId xmlns:a16="http://schemas.microsoft.com/office/drawing/2014/main" id="{551F0824-B595-CA47-842A-E1F473DA9DC5}"/>
              </a:ext>
            </a:extLst>
          </p:cNvPr>
          <p:cNvSpPr txBox="1"/>
          <p:nvPr/>
        </p:nvSpPr>
        <p:spPr>
          <a:xfrm>
            <a:off x="337591" y="680865"/>
            <a:ext cx="2408894" cy="317395"/>
          </a:xfrm>
          <a:prstGeom prst="rect">
            <a:avLst/>
          </a:prstGeom>
        </p:spPr>
        <p:txBody>
          <a:bodyPr vert="horz" wrap="square" lIns="0" tIns="12065" rIns="0" bIns="0" rtlCol="0">
            <a:spAutoFit/>
          </a:bodyPr>
          <a:lstStyle/>
          <a:p>
            <a:pPr marL="12700" marR="29845">
              <a:lnSpc>
                <a:spcPct val="100000"/>
              </a:lnSpc>
              <a:spcBef>
                <a:spcPts val="95"/>
              </a:spcBef>
            </a:pPr>
            <a:r>
              <a:rPr lang="en-US" sz="1000" spc="-10" dirty="0">
                <a:solidFill>
                  <a:srgbClr val="A9A37D"/>
                </a:solidFill>
                <a:latin typeface="Tahoma"/>
                <a:cs typeface="Tahoma"/>
              </a:rPr>
              <a:t>Please fill out the survey:</a:t>
            </a:r>
          </a:p>
          <a:p>
            <a:pPr marL="12700" marR="29845">
              <a:lnSpc>
                <a:spcPct val="100000"/>
              </a:lnSpc>
              <a:spcBef>
                <a:spcPts val="95"/>
              </a:spcBef>
            </a:pPr>
            <a:r>
              <a:rPr lang="en-US" sz="900" i="1" spc="-10" dirty="0">
                <a:solidFill>
                  <a:schemeClr val="bg1">
                    <a:lumMod val="65000"/>
                  </a:schemeClr>
                </a:solidFill>
                <a:latin typeface="Tahoma"/>
                <a:cs typeface="Tahoma"/>
                <a:hlinkClick r:id="rId7"/>
              </a:rPr>
              <a:t>http://tinyurl.com/curc-survey18</a:t>
            </a:r>
            <a:endParaRPr lang="en-US" sz="900" i="1" spc="-10" dirty="0">
              <a:solidFill>
                <a:schemeClr val="bg1">
                  <a:lumMod val="65000"/>
                </a:schemeClr>
              </a:solidFill>
              <a:latin typeface="Tahoma"/>
              <a:cs typeface="Tahoma"/>
            </a:endParaRPr>
          </a:p>
        </p:txBody>
      </p:sp>
      <p:sp>
        <p:nvSpPr>
          <p:cNvPr id="15" name="object 3">
            <a:extLst>
              <a:ext uri="{FF2B5EF4-FFF2-40B4-BE49-F238E27FC236}">
                <a16:creationId xmlns:a16="http://schemas.microsoft.com/office/drawing/2014/main" id="{24903A8A-0BC6-3641-8246-C2D21D48215E}"/>
              </a:ext>
            </a:extLst>
          </p:cNvPr>
          <p:cNvSpPr txBox="1"/>
          <p:nvPr/>
        </p:nvSpPr>
        <p:spPr>
          <a:xfrm>
            <a:off x="337590" y="1153796"/>
            <a:ext cx="3643859" cy="468718"/>
          </a:xfrm>
          <a:prstGeom prst="rect">
            <a:avLst/>
          </a:prstGeom>
        </p:spPr>
        <p:txBody>
          <a:bodyPr vert="horz" wrap="square" lIns="0" tIns="12065" rIns="0" bIns="0" rtlCol="0">
            <a:spAutoFit/>
          </a:bodyPr>
          <a:lstStyle/>
          <a:p>
            <a:pPr marL="12700" marR="29845">
              <a:lnSpc>
                <a:spcPct val="100000"/>
              </a:lnSpc>
              <a:spcBef>
                <a:spcPts val="95"/>
              </a:spcBef>
            </a:pPr>
            <a:r>
              <a:rPr lang="en-US" sz="1000" spc="-10" dirty="0">
                <a:solidFill>
                  <a:srgbClr val="A9A37D"/>
                </a:solidFill>
                <a:latin typeface="Tahoma"/>
                <a:cs typeface="Tahoma"/>
              </a:rPr>
              <a:t>Contact information:</a:t>
            </a:r>
          </a:p>
          <a:p>
            <a:pPr marL="12700" marR="29845">
              <a:lnSpc>
                <a:spcPct val="100000"/>
              </a:lnSpc>
              <a:spcBef>
                <a:spcPts val="95"/>
              </a:spcBef>
            </a:pPr>
            <a:r>
              <a:rPr lang="en-US" sz="900" i="1" spc="-10" dirty="0">
                <a:solidFill>
                  <a:schemeClr val="bg1">
                    <a:lumMod val="65000"/>
                  </a:schemeClr>
                </a:solidFill>
                <a:latin typeface="Tahoma"/>
                <a:cs typeface="Tahoma"/>
                <a:hlinkClick r:id="rId8"/>
              </a:rPr>
              <a:t>Andrew.Monaghan@Colorado.edu</a:t>
            </a:r>
            <a:r>
              <a:rPr lang="en-US" sz="900" i="1" spc="-10" dirty="0">
                <a:solidFill>
                  <a:schemeClr val="bg1">
                    <a:lumMod val="65000"/>
                  </a:schemeClr>
                </a:solidFill>
                <a:latin typeface="Tahoma"/>
                <a:cs typeface="Tahoma"/>
              </a:rPr>
              <a:t>; </a:t>
            </a:r>
            <a:r>
              <a:rPr lang="en-US" sz="900" i="1" spc="-10" dirty="0">
                <a:solidFill>
                  <a:schemeClr val="bg1">
                    <a:lumMod val="65000"/>
                  </a:schemeClr>
                </a:solidFill>
                <a:latin typeface="Tahoma"/>
                <a:cs typeface="Tahoma"/>
                <a:hlinkClick r:id="rId9"/>
              </a:rPr>
              <a:t>Daniel.Trahan@Colorado.edu</a:t>
            </a:r>
            <a:endParaRPr lang="en-US" sz="900" i="1" spc="-10" dirty="0">
              <a:solidFill>
                <a:schemeClr val="bg1">
                  <a:lumMod val="65000"/>
                </a:schemeClr>
              </a:solidFill>
              <a:latin typeface="Tahoma"/>
              <a:cs typeface="Tahoma"/>
            </a:endParaRPr>
          </a:p>
          <a:p>
            <a:pPr marL="12700" marR="29845">
              <a:lnSpc>
                <a:spcPct val="100000"/>
              </a:lnSpc>
              <a:spcBef>
                <a:spcPts val="95"/>
              </a:spcBef>
            </a:pPr>
            <a:endParaRPr lang="en-US" sz="900" i="1" spc="-10" dirty="0">
              <a:solidFill>
                <a:schemeClr val="bg1">
                  <a:lumMod val="65000"/>
                </a:schemeClr>
              </a:solidFill>
              <a:latin typeface="Tahoma"/>
              <a:cs typeface="Tahoma"/>
            </a:endParaRPr>
          </a:p>
        </p:txBody>
      </p:sp>
    </p:spTree>
    <p:extLst>
      <p:ext uri="{BB962C8B-B14F-4D97-AF65-F5344CB8AC3E}">
        <p14:creationId xmlns:p14="http://schemas.microsoft.com/office/powerpoint/2010/main" val="360008689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23</a:t>
            </a:fld>
            <a:endParaRPr lang="en-US" spc="-20" dirty="0"/>
          </a:p>
        </p:txBody>
      </p: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31798" y="663575"/>
            <a:ext cx="4419600" cy="403225"/>
          </a:xfrm>
        </p:spPr>
        <p:txBody>
          <a:bodyPr>
            <a:normAutofit/>
          </a:bodyPr>
          <a:lstStyle/>
          <a:p>
            <a:r>
              <a:rPr lang="en-US" dirty="0">
                <a:latin typeface="Tahoma" charset="0"/>
                <a:ea typeface="ＭＳ Ｐゴシック" charset="0"/>
                <a:cs typeface="ＭＳ Ｐゴシック" charset="0"/>
              </a:rPr>
              <a:t>Extra slides</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cxnSp>
        <p:nvCxnSpPr>
          <p:cNvPr id="9" name="Straight Connector 8">
            <a:extLst>
              <a:ext uri="{FF2B5EF4-FFF2-40B4-BE49-F238E27FC236}">
                <a16:creationId xmlns:a16="http://schemas.microsoft.com/office/drawing/2014/main" id="{731328AF-9A2E-0243-A027-42258473C57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533842D-FD1E-024E-960C-4B9CB4C8D0FE}"/>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1" name="Date Placeholder 5">
            <a:extLst>
              <a:ext uri="{FF2B5EF4-FFF2-40B4-BE49-F238E27FC236}">
                <a16:creationId xmlns:a16="http://schemas.microsoft.com/office/drawing/2014/main" id="{8B2A31F1-C6C1-A147-91CB-A80D0DE5401C}"/>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2" name="Shape 87">
            <a:extLst>
              <a:ext uri="{FF2B5EF4-FFF2-40B4-BE49-F238E27FC236}">
                <a16:creationId xmlns:a16="http://schemas.microsoft.com/office/drawing/2014/main" id="{FE5C1B4F-3D3C-7D4A-A75B-03EC4DD6873B}"/>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4" name="Picture 13">
            <a:extLst>
              <a:ext uri="{FF2B5EF4-FFF2-40B4-BE49-F238E27FC236}">
                <a16:creationId xmlns:a16="http://schemas.microsoft.com/office/drawing/2014/main" id="{CAFBE9EE-75FC-4742-B151-5341164EF3B0}"/>
              </a:ext>
            </a:extLst>
          </p:cNvPr>
          <p:cNvPicPr>
            <a:picLocks noChangeAspect="1"/>
          </p:cNvPicPr>
          <p:nvPr/>
        </p:nvPicPr>
        <p:blipFill rotWithShape="1">
          <a:blip r:embed="rId2"/>
          <a:srcRect b="45446"/>
          <a:stretch/>
        </p:blipFill>
        <p:spPr>
          <a:xfrm>
            <a:off x="3295650" y="3204616"/>
            <a:ext cx="1143000" cy="217697"/>
          </a:xfrm>
          <a:prstGeom prst="rect">
            <a:avLst/>
          </a:prstGeom>
        </p:spPr>
      </p:pic>
    </p:spTree>
    <p:extLst>
      <p:ext uri="{BB962C8B-B14F-4D97-AF65-F5344CB8AC3E}">
        <p14:creationId xmlns:p14="http://schemas.microsoft.com/office/powerpoint/2010/main" val="489610233"/>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24</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31798" y="663575"/>
            <a:ext cx="4419600" cy="403225"/>
          </a:xfrm>
        </p:spPr>
        <p:txBody>
          <a:bodyPr>
            <a:normAutofit/>
          </a:bodyPr>
          <a:lstStyle/>
          <a:p>
            <a:r>
              <a:rPr lang="en-US" dirty="0">
                <a:latin typeface="Tahoma" charset="0"/>
                <a:ea typeface="ＭＳ Ｐゴシック" charset="0"/>
                <a:cs typeface="ＭＳ Ｐゴシック" charset="0"/>
              </a:rPr>
              <a:t>Notes: MPI and GPUs</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sp>
        <p:nvSpPr>
          <p:cNvPr id="8" name="Date Placeholder 5">
            <a:extLst>
              <a:ext uri="{FF2B5EF4-FFF2-40B4-BE49-F238E27FC236}">
                <a16:creationId xmlns:a16="http://schemas.microsoft.com/office/drawing/2014/main" id="{6F9EB520-FD8E-9540-9EE7-2038E3420F85}"/>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E9A4FD8D-1139-0E46-BCEA-ADB72C5C84B0}"/>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10" name="Shape 87">
            <a:extLst>
              <a:ext uri="{FF2B5EF4-FFF2-40B4-BE49-F238E27FC236}">
                <a16:creationId xmlns:a16="http://schemas.microsoft.com/office/drawing/2014/main" id="{D5472676-C171-5D4D-8FD0-46F07636C581}"/>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1725489513"/>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29" y="99379"/>
            <a:ext cx="4368410" cy="383492"/>
          </a:xfrm>
          <a:prstGeom prst="rect">
            <a:avLst/>
          </a:prstGeom>
          <a:noFill/>
        </p:spPr>
        <p:txBody>
          <a:bodyPr vert="horz" wrap="square" lIns="0" tIns="6403" rIns="0" bIns="0" rtlCol="0">
            <a:spAutoFit/>
          </a:bodyPr>
          <a:lstStyle/>
          <a:p>
            <a:pPr marL="6403">
              <a:spcBef>
                <a:spcPts val="50"/>
              </a:spcBef>
            </a:pPr>
            <a:r>
              <a:rPr lang="en-US" spc="-40" dirty="0"/>
              <a:t>Notes: MPI-enabled containers</a:t>
            </a:r>
            <a:endParaRPr spc="-40" dirty="0"/>
          </a:p>
        </p:txBody>
      </p:sp>
      <p:sp>
        <p:nvSpPr>
          <p:cNvPr id="3" name="object 3"/>
          <p:cNvSpPr txBox="1"/>
          <p:nvPr/>
        </p:nvSpPr>
        <p:spPr>
          <a:xfrm>
            <a:off x="93698" y="587375"/>
            <a:ext cx="4482004" cy="1668459"/>
          </a:xfrm>
          <a:prstGeom prst="rect">
            <a:avLst/>
          </a:prstGeom>
        </p:spPr>
        <p:txBody>
          <a:bodyPr vert="horz" wrap="square" lIns="0" tIns="6403" rIns="0" bIns="0" rtlCol="0">
            <a:spAutoFit/>
          </a:bodyPr>
          <a:lstStyle/>
          <a:p>
            <a:r>
              <a:rPr lang="en-US" sz="1000" dirty="0"/>
              <a:t>HPC systems use low-latency interconnects (“fabric”) to enable MPI to be efficiently implemented across nodes). In order to use a Singularity container with </a:t>
            </a:r>
            <a:r>
              <a:rPr lang="en-US" sz="1000" dirty="0" err="1"/>
              <a:t>OpenMPI</a:t>
            </a:r>
            <a:r>
              <a:rPr lang="en-US" sz="1000" dirty="0"/>
              <a:t> (or any MPI) on a Supercomputer there are two requirements:</a:t>
            </a:r>
          </a:p>
          <a:p>
            <a:endParaRPr lang="en-US" sz="1000" dirty="0"/>
          </a:p>
          <a:p>
            <a:pPr marL="228600" indent="-228600" fontAlgn="base">
              <a:buFont typeface="+mj-lt"/>
              <a:buAutoNum type="arabicPeriod"/>
            </a:pPr>
            <a:r>
              <a:rPr lang="en-US" sz="1000" dirty="0"/>
              <a:t>The Singularity container needs to have the fabric libraries installed inside. </a:t>
            </a:r>
          </a:p>
          <a:p>
            <a:pPr marL="228600" indent="-228600" fontAlgn="base">
              <a:buFont typeface="+mj-lt"/>
              <a:buAutoNum type="arabicPeriod"/>
            </a:pPr>
            <a:r>
              <a:rPr lang="en-US" sz="1000" dirty="0" err="1"/>
              <a:t>OpenMPI</a:t>
            </a:r>
            <a:r>
              <a:rPr lang="en-US" sz="1000" dirty="0"/>
              <a:t> needs to be installed both inside and outside of the Singularity container. More specifically, the SAME version of </a:t>
            </a:r>
            <a:r>
              <a:rPr lang="en-US" sz="1000" dirty="0" err="1"/>
              <a:t>OpenMPI</a:t>
            </a:r>
            <a:r>
              <a:rPr lang="en-US" sz="1000" dirty="0"/>
              <a:t> needs to be installed inside and outside (at least very similar, you can sometimes have two different minor versions, ex: 2.1 and 2.0). </a:t>
            </a:r>
          </a:p>
          <a:p>
            <a:br>
              <a:rPr lang="en-US" sz="1000" dirty="0"/>
            </a:br>
            <a:endParaRPr lang="en-US" sz="800" spc="-13" dirty="0">
              <a:highlight>
                <a:srgbClr val="FFFF00"/>
              </a:highlight>
              <a:latin typeface="Courier New" panose="02070309020205020404" pitchFamily="49" charset="0"/>
              <a:cs typeface="Courier New" panose="02070309020205020404" pitchFamily="49" charset="0"/>
            </a:endParaRPr>
          </a:p>
        </p:txBody>
      </p:sp>
      <p:sp>
        <p:nvSpPr>
          <p:cNvPr id="4" name="Slide Number Placeholder 12">
            <a:extLst>
              <a:ext uri="{FF2B5EF4-FFF2-40B4-BE49-F238E27FC236}">
                <a16:creationId xmlns:a16="http://schemas.microsoft.com/office/drawing/2014/main" id="{C7F367DE-EFCA-7142-BBA9-1AFA4EB58BAB}"/>
              </a:ext>
            </a:extLst>
          </p:cNvPr>
          <p:cNvSpPr>
            <a:spLocks noGrp="1"/>
          </p:cNvSpPr>
          <p:nvPr>
            <p:ph type="sldNum" sz="quarter" idx="7"/>
          </p:nvPr>
        </p:nvSpPr>
        <p:spPr>
          <a:xfrm>
            <a:off x="93698" y="3288301"/>
            <a:ext cx="131445" cy="137160"/>
          </a:xfrm>
        </p:spPr>
        <p:txBody>
          <a:bodyPr/>
          <a:lstStyle/>
          <a:p>
            <a:pPr marL="25400">
              <a:lnSpc>
                <a:spcPct val="100000"/>
              </a:lnSpc>
              <a:spcBef>
                <a:spcPts val="190"/>
              </a:spcBef>
            </a:pPr>
            <a:fld id="{81D60167-4931-47E6-BA6A-407CBD079E47}" type="slidenum">
              <a:rPr lang="en-US" spc="-20" smtClean="0"/>
              <a:t>25</a:t>
            </a:fld>
            <a:endParaRPr lang="en-US" spc="-20" dirty="0"/>
          </a:p>
        </p:txBody>
      </p:sp>
      <p:cxnSp>
        <p:nvCxnSpPr>
          <p:cNvPr id="7" name="Straight Connector 6">
            <a:extLst>
              <a:ext uri="{FF2B5EF4-FFF2-40B4-BE49-F238E27FC236}">
                <a16:creationId xmlns:a16="http://schemas.microsoft.com/office/drawing/2014/main" id="{A25B8C8A-21BA-0440-A897-A5C03DA89B82}"/>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57878960-A65E-5344-8BE0-7174FA9471D0}"/>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DA986D65-B18B-C04E-8680-B26BD17F6E86}"/>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9" name="Shape 87">
            <a:extLst>
              <a:ext uri="{FF2B5EF4-FFF2-40B4-BE49-F238E27FC236}">
                <a16:creationId xmlns:a16="http://schemas.microsoft.com/office/drawing/2014/main" id="{DC4A3D4F-EE4E-1C48-BDD2-169DE47BB32C}"/>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73396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26</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4191000" cy="377026"/>
          </a:xfrm>
          <a:noFill/>
        </p:spPr>
        <p:txBody>
          <a:bodyPr/>
          <a:lstStyle/>
          <a:p>
            <a:r>
              <a:rPr lang="en-US" dirty="0"/>
              <a:t>Running containers on GPUs</a:t>
            </a:r>
          </a:p>
        </p:txBody>
      </p:sp>
      <p:sp>
        <p:nvSpPr>
          <p:cNvPr id="6" name="Date Placeholder 5">
            <a:extLst>
              <a:ext uri="{FF2B5EF4-FFF2-40B4-BE49-F238E27FC236}">
                <a16:creationId xmlns:a16="http://schemas.microsoft.com/office/drawing/2014/main" id="{35B6294D-6E29-8643-8447-510E0821A43A}"/>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8" name="Picture 7">
            <a:extLst>
              <a:ext uri="{FF2B5EF4-FFF2-40B4-BE49-F238E27FC236}">
                <a16:creationId xmlns:a16="http://schemas.microsoft.com/office/drawing/2014/main" id="{3F73F879-5B91-0842-8ED4-4DFC348358E7}"/>
              </a:ext>
            </a:extLst>
          </p:cNvPr>
          <p:cNvPicPr>
            <a:picLocks noChangeAspect="1"/>
          </p:cNvPicPr>
          <p:nvPr/>
        </p:nvPicPr>
        <p:blipFill rotWithShape="1">
          <a:blip r:embed="rId2"/>
          <a:srcRect b="16901"/>
          <a:stretch/>
        </p:blipFill>
        <p:spPr>
          <a:xfrm>
            <a:off x="3793539" y="3200081"/>
            <a:ext cx="762000" cy="225380"/>
          </a:xfrm>
          <a:prstGeom prst="rect">
            <a:avLst/>
          </a:prstGeom>
        </p:spPr>
      </p:pic>
      <p:sp>
        <p:nvSpPr>
          <p:cNvPr id="2" name="TextBox 1">
            <a:extLst>
              <a:ext uri="{FF2B5EF4-FFF2-40B4-BE49-F238E27FC236}">
                <a16:creationId xmlns:a16="http://schemas.microsoft.com/office/drawing/2014/main" id="{0F610F00-CD5A-2D41-B660-74A5E8D58162}"/>
              </a:ext>
            </a:extLst>
          </p:cNvPr>
          <p:cNvSpPr txBox="1"/>
          <p:nvPr/>
        </p:nvSpPr>
        <p:spPr>
          <a:xfrm>
            <a:off x="159420" y="645073"/>
            <a:ext cx="4279230" cy="2431435"/>
          </a:xfrm>
          <a:prstGeom prst="rect">
            <a:avLst/>
          </a:prstGeom>
          <a:noFill/>
        </p:spPr>
        <p:txBody>
          <a:bodyPr wrap="square" rtlCol="0">
            <a:spAutoFit/>
          </a:bodyPr>
          <a:lstStyle/>
          <a:p>
            <a:r>
              <a:rPr lang="en-US" sz="800" dirty="0"/>
              <a:t>Syntax (after loading Singularity on a </a:t>
            </a:r>
            <a:r>
              <a:rPr lang="en-US" sz="800" dirty="0" err="1"/>
              <a:t>gpu</a:t>
            </a:r>
            <a:r>
              <a:rPr lang="en-US" sz="800" dirty="0"/>
              <a:t> node): </a:t>
            </a:r>
          </a:p>
          <a:p>
            <a:r>
              <a:rPr lang="en-US" sz="800" dirty="0">
                <a:solidFill>
                  <a:srgbClr val="FF0000"/>
                </a:solidFill>
                <a:latin typeface="Courier New" panose="02070309020205020404" pitchFamily="49" charset="0"/>
                <a:cs typeface="Courier New" panose="02070309020205020404" pitchFamily="49" charset="0"/>
              </a:rPr>
              <a:t>singularity exec --</a:t>
            </a:r>
            <a:r>
              <a:rPr lang="en-US" sz="800" dirty="0" err="1">
                <a:solidFill>
                  <a:srgbClr val="FF0000"/>
                </a:solidFill>
                <a:latin typeface="Courier New" panose="02070309020205020404" pitchFamily="49" charset="0"/>
                <a:cs typeface="Courier New" panose="02070309020205020404" pitchFamily="49" charset="0"/>
              </a:rPr>
              <a:t>nv</a:t>
            </a:r>
            <a:r>
              <a:rPr lang="en-US" sz="800" dirty="0">
                <a:solidFill>
                  <a:srgbClr val="FF0000"/>
                </a:solidFill>
                <a:latin typeface="Courier New" panose="02070309020205020404" pitchFamily="49" charset="0"/>
                <a:cs typeface="Courier New" panose="02070309020205020404" pitchFamily="49" charset="0"/>
              </a:rPr>
              <a:t> docker://</a:t>
            </a:r>
            <a:r>
              <a:rPr lang="en-US" sz="800" dirty="0" err="1">
                <a:solidFill>
                  <a:srgbClr val="FF0000"/>
                </a:solidFill>
                <a:latin typeface="Courier New" panose="02070309020205020404" pitchFamily="49" charset="0"/>
                <a:cs typeface="Courier New" panose="02070309020205020404" pitchFamily="49" charset="0"/>
              </a:rPr>
              <a:t>tensorflow</a:t>
            </a:r>
            <a:r>
              <a:rPr lang="en-US" sz="800" dirty="0">
                <a:solidFill>
                  <a:srgbClr val="FF0000"/>
                </a:solidFill>
                <a:latin typeface="Courier New" panose="02070309020205020404" pitchFamily="49" charset="0"/>
                <a:cs typeface="Courier New" panose="02070309020205020404" pitchFamily="49" charset="0"/>
              </a:rPr>
              <a:t>/</a:t>
            </a:r>
            <a:r>
              <a:rPr lang="en-US" sz="800" dirty="0" err="1">
                <a:solidFill>
                  <a:srgbClr val="FF0000"/>
                </a:solidFill>
                <a:latin typeface="Courier New" panose="02070309020205020404" pitchFamily="49" charset="0"/>
                <a:cs typeface="Courier New" panose="02070309020205020404" pitchFamily="49" charset="0"/>
              </a:rPr>
              <a:t>tensorflow:latest-gpu</a:t>
            </a:r>
            <a:r>
              <a:rPr lang="en-US" sz="800" dirty="0">
                <a:solidFill>
                  <a:srgbClr val="FF0000"/>
                </a:solidFill>
                <a:latin typeface="Courier New" panose="02070309020205020404" pitchFamily="49" charset="0"/>
                <a:cs typeface="Courier New" panose="02070309020205020404" pitchFamily="49" charset="0"/>
              </a:rPr>
              <a:t> python </a:t>
            </a:r>
            <a:r>
              <a:rPr lang="en-US" sz="800" dirty="0" err="1">
                <a:solidFill>
                  <a:srgbClr val="FF0000"/>
                </a:solidFill>
                <a:latin typeface="Courier New" panose="02070309020205020404" pitchFamily="49" charset="0"/>
                <a:cs typeface="Courier New" panose="02070309020205020404" pitchFamily="49" charset="0"/>
              </a:rPr>
              <a:t>mytensorflow_script.py</a:t>
            </a:r>
            <a:r>
              <a:rPr lang="en-US" sz="800" dirty="0">
                <a:solidFill>
                  <a:srgbClr val="FF0000"/>
                </a:solidFill>
                <a:latin typeface="Courier New" panose="02070309020205020404" pitchFamily="49" charset="0"/>
                <a:cs typeface="Courier New" panose="02070309020205020404" pitchFamily="49" charset="0"/>
              </a:rPr>
              <a:t> </a:t>
            </a:r>
          </a:p>
          <a:p>
            <a:endParaRPr lang="en-US" sz="800" dirty="0">
              <a:latin typeface="Helvetica Neue" panose="02000503000000020004" pitchFamily="2" charset="0"/>
              <a:ea typeface="Helvetica Neue" panose="02000503000000020004" pitchFamily="2" charset="0"/>
              <a:cs typeface="Helvetica Neue" panose="02000503000000020004" pitchFamily="2" charset="0"/>
            </a:endParaRPr>
          </a:p>
          <a:p>
            <a:r>
              <a:rPr lang="en-US" sz="800" dirty="0">
                <a:latin typeface="Helvetica Neue" panose="02000503000000020004" pitchFamily="2" charset="0"/>
                <a:ea typeface="Helvetica Neue" panose="02000503000000020004" pitchFamily="2" charset="0"/>
                <a:cs typeface="Helvetica Neue" panose="02000503000000020004" pitchFamily="2" charset="0"/>
              </a:rPr>
              <a:t>With the </a:t>
            </a:r>
            <a:r>
              <a:rPr lang="en-US" sz="800" b="1" i="1" dirty="0">
                <a:latin typeface="Helvetica Neue" panose="02000503000000020004" pitchFamily="2" charset="0"/>
                <a:ea typeface="Helvetica Neue" panose="02000503000000020004" pitchFamily="2" charset="0"/>
                <a:cs typeface="Helvetica Neue" panose="02000503000000020004" pitchFamily="2" charset="0"/>
              </a:rPr>
              <a:t>--</a:t>
            </a:r>
            <a:r>
              <a:rPr lang="en-US" sz="800" b="1" i="1" dirty="0" err="1">
                <a:latin typeface="Helvetica Neue" panose="02000503000000020004" pitchFamily="2" charset="0"/>
                <a:ea typeface="Helvetica Neue" panose="02000503000000020004" pitchFamily="2" charset="0"/>
                <a:cs typeface="Helvetica Neue" panose="02000503000000020004" pitchFamily="2" charset="0"/>
              </a:rPr>
              <a:t>nv</a:t>
            </a:r>
            <a:r>
              <a:rPr lang="en-US" sz="800" dirty="0">
                <a:latin typeface="Helvetica Neue" panose="02000503000000020004" pitchFamily="2" charset="0"/>
                <a:ea typeface="Helvetica Neue" panose="02000503000000020004" pitchFamily="2" charset="0"/>
                <a:cs typeface="Helvetica Neue" panose="02000503000000020004" pitchFamily="2" charset="0"/>
              </a:rPr>
              <a:t> option the driver libraries do not have to be installed in the container. Instead, they are located on the host system (e.g., Teton) and then bind mounted into the container at runtime. This means you can run your container on a host with one version of the NVIDIA driver, and then move the same container to another host with a different version of the NVIDIA driver and both will work. (Assuming the CUDA version installed in your container is compatible with both drivers.)</a:t>
            </a:r>
          </a:p>
          <a:p>
            <a:endParaRPr lang="en-US" sz="800" dirty="0">
              <a:latin typeface="Helvetica Neue" panose="02000503000000020004" pitchFamily="2" charset="0"/>
              <a:ea typeface="Helvetica Neue" panose="02000503000000020004" pitchFamily="2" charset="0"/>
              <a:cs typeface="Helvetica Neue" panose="02000503000000020004" pitchFamily="2" charset="0"/>
            </a:endParaRPr>
          </a:p>
          <a:p>
            <a:r>
              <a:rPr lang="en-US" sz="800" dirty="0">
                <a:latin typeface="Helvetica Neue" panose="02000503000000020004" pitchFamily="2" charset="0"/>
                <a:ea typeface="Helvetica Neue" panose="02000503000000020004" pitchFamily="2" charset="0"/>
                <a:cs typeface="Helvetica Neue" panose="02000503000000020004" pitchFamily="2" charset="0"/>
              </a:rPr>
              <a:t>The NVIDIA Driver version on a GPU node can be queried (when on that node) with the command </a:t>
            </a:r>
            <a:r>
              <a:rPr lang="en-US" sz="800" b="1" dirty="0" err="1">
                <a:solidFill>
                  <a:schemeClr val="accent1"/>
                </a:solidFill>
                <a:latin typeface="Courier New" panose="02070309020205020404" pitchFamily="49" charset="0"/>
                <a:ea typeface="Helvetica Neue" panose="02000503000000020004" pitchFamily="2" charset="0"/>
                <a:cs typeface="Courier New" panose="02070309020205020404" pitchFamily="49" charset="0"/>
              </a:rPr>
              <a:t>nvidia-smi</a:t>
            </a:r>
            <a:r>
              <a:rPr lang="en-US" sz="800" b="1" dirty="0">
                <a:solidFill>
                  <a:schemeClr val="accent1"/>
                </a:solidFill>
                <a:latin typeface="Courier New" panose="02070309020205020404" pitchFamily="49" charset="0"/>
                <a:ea typeface="Helvetica Neue" panose="02000503000000020004" pitchFamily="2" charset="0"/>
                <a:cs typeface="Courier New" panose="02070309020205020404" pitchFamily="49" charset="0"/>
              </a:rPr>
              <a:t>.</a:t>
            </a:r>
            <a:r>
              <a:rPr lang="en-US" sz="800" dirty="0">
                <a:latin typeface="Helvetica Neue" panose="02000503000000020004" pitchFamily="2" charset="0"/>
                <a:ea typeface="Helvetica Neue" panose="02000503000000020004" pitchFamily="2" charset="0"/>
                <a:cs typeface="Helvetica Neue" panose="02000503000000020004" pitchFamily="2" charset="0"/>
              </a:rPr>
              <a:t> See</a:t>
            </a:r>
            <a:r>
              <a:rPr lang="en-US" sz="800" b="1" dirty="0">
                <a:solidFill>
                  <a:schemeClr val="accent1"/>
                </a:solidFill>
                <a:latin typeface="Courier New" panose="02070309020205020404" pitchFamily="49" charset="0"/>
                <a:ea typeface="Helvetica Neue" panose="02000503000000020004" pitchFamily="2" charset="0"/>
                <a:cs typeface="Courier New" panose="02070309020205020404" pitchFamily="49" charset="0"/>
              </a:rPr>
              <a:t> </a:t>
            </a:r>
            <a:r>
              <a:rPr lang="en-US" sz="800" i="1" dirty="0">
                <a:latin typeface="Helvetica Neue" panose="02000503000000020004" pitchFamily="2" charset="0"/>
                <a:ea typeface="Helvetica Neue" panose="02000503000000020004" pitchFamily="2" charset="0"/>
                <a:cs typeface="Helvetica Neue" panose="02000503000000020004" pitchFamily="2" charset="0"/>
                <a:hlinkClick r:id="rId3"/>
              </a:rPr>
              <a:t>https://docs.nvidia.com/deploy/cuda-compatibility/</a:t>
            </a:r>
            <a:r>
              <a:rPr lang="en-US" sz="800" i="1" dirty="0">
                <a:latin typeface="Helvetica Neue" panose="02000503000000020004" pitchFamily="2" charset="0"/>
                <a:ea typeface="Helvetica Neue" panose="02000503000000020004" pitchFamily="2" charset="0"/>
                <a:cs typeface="Helvetica Neue" panose="02000503000000020004" pitchFamily="2" charset="0"/>
              </a:rPr>
              <a:t> </a:t>
            </a:r>
          </a:p>
          <a:p>
            <a:endParaRPr lang="en-US" sz="800" dirty="0">
              <a:latin typeface="Helvetica Neue" panose="02000503000000020004" pitchFamily="2" charset="0"/>
              <a:ea typeface="Helvetica Neue" panose="02000503000000020004" pitchFamily="2" charset="0"/>
              <a:cs typeface="Helvetica Neue" panose="02000503000000020004" pitchFamily="2" charset="0"/>
            </a:endParaRPr>
          </a:p>
          <a:p>
            <a:r>
              <a:rPr lang="en-US" sz="800" dirty="0">
                <a:latin typeface="Helvetica Neue" panose="02000503000000020004" pitchFamily="2" charset="0"/>
                <a:ea typeface="Helvetica Neue" panose="02000503000000020004" pitchFamily="2" charset="0"/>
                <a:cs typeface="Helvetica Neue" panose="02000503000000020004" pitchFamily="2" charset="0"/>
              </a:rPr>
              <a:t>You can build a container by bootstrapping a base NVIDIA CUDA image (with a compatible CUDA version) from: </a:t>
            </a:r>
            <a:r>
              <a:rPr lang="en-US" sz="800" i="1" dirty="0">
                <a:latin typeface="Helvetica Neue" panose="02000503000000020004" pitchFamily="2" charset="0"/>
                <a:ea typeface="Helvetica Neue" panose="02000503000000020004" pitchFamily="2" charset="0"/>
                <a:cs typeface="Helvetica Neue" panose="02000503000000020004" pitchFamily="2" charset="0"/>
                <a:hlinkClick r:id="rId4"/>
              </a:rPr>
              <a:t>https://hub.docker.com/r/nvidia/cuda/</a:t>
            </a:r>
            <a:endParaRPr lang="en-US" sz="800" i="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800" dirty="0">
              <a:latin typeface="Helvetica Neue" panose="02000503000000020004" pitchFamily="2" charset="0"/>
              <a:ea typeface="Helvetica Neue" panose="02000503000000020004" pitchFamily="2" charset="0"/>
              <a:cs typeface="Helvetica Neue" panose="02000503000000020004" pitchFamily="2" charset="0"/>
            </a:endParaRPr>
          </a:p>
          <a:p>
            <a:r>
              <a:rPr lang="en-US" sz="800" dirty="0">
                <a:latin typeface="Helvetica Neue" panose="02000503000000020004" pitchFamily="2" charset="0"/>
                <a:ea typeface="Helvetica Neue" panose="02000503000000020004" pitchFamily="2" charset="0"/>
                <a:cs typeface="Helvetica Neue" panose="02000503000000020004" pitchFamily="2" charset="0"/>
              </a:rPr>
              <a:t>NVIDIA has a tool for building </a:t>
            </a:r>
            <a:r>
              <a:rPr lang="en-US" sz="800" dirty="0" err="1">
                <a:latin typeface="Helvetica Neue" panose="02000503000000020004" pitchFamily="2" charset="0"/>
                <a:ea typeface="Helvetica Neue" panose="02000503000000020004" pitchFamily="2" charset="0"/>
                <a:cs typeface="Helvetica Neue" panose="02000503000000020004" pitchFamily="2" charset="0"/>
              </a:rPr>
              <a:t>gpu</a:t>
            </a:r>
            <a:r>
              <a:rPr lang="en-US" sz="800" dirty="0">
                <a:latin typeface="Helvetica Neue" panose="02000503000000020004" pitchFamily="2" charset="0"/>
                <a:ea typeface="Helvetica Neue" panose="02000503000000020004" pitchFamily="2" charset="0"/>
                <a:cs typeface="Helvetica Neue" panose="02000503000000020004" pitchFamily="2" charset="0"/>
              </a:rPr>
              <a:t>-enabled containers for both Singularity and Docker. See: </a:t>
            </a:r>
            <a:r>
              <a:rPr lang="en-US" sz="800" i="1" dirty="0">
                <a:latin typeface="Helvetica Neue" panose="02000503000000020004" pitchFamily="2" charset="0"/>
                <a:ea typeface="Helvetica Neue" panose="02000503000000020004" pitchFamily="2" charset="0"/>
                <a:cs typeface="Helvetica Neue" panose="02000503000000020004" pitchFamily="2" charset="0"/>
              </a:rPr>
              <a:t>https://</a:t>
            </a:r>
            <a:r>
              <a:rPr lang="en-US" sz="800" i="1" dirty="0" err="1">
                <a:latin typeface="Helvetica Neue" panose="02000503000000020004" pitchFamily="2" charset="0"/>
                <a:ea typeface="Helvetica Neue" panose="02000503000000020004" pitchFamily="2" charset="0"/>
                <a:cs typeface="Helvetica Neue" panose="02000503000000020004" pitchFamily="2" charset="0"/>
              </a:rPr>
              <a:t>github.com</a:t>
            </a:r>
            <a:r>
              <a:rPr lang="en-US" sz="800" i="1" dirty="0">
                <a:latin typeface="Helvetica Neue" panose="02000503000000020004" pitchFamily="2" charset="0"/>
                <a:ea typeface="Helvetica Neue" panose="02000503000000020004" pitchFamily="2" charset="0"/>
                <a:cs typeface="Helvetica Neue" panose="02000503000000020004" pitchFamily="2" charset="0"/>
              </a:rPr>
              <a:t>/NVIDIA/</a:t>
            </a:r>
            <a:r>
              <a:rPr lang="en-US" sz="800" i="1" dirty="0" err="1">
                <a:latin typeface="Helvetica Neue" panose="02000503000000020004" pitchFamily="2" charset="0"/>
                <a:ea typeface="Helvetica Neue" panose="02000503000000020004" pitchFamily="2" charset="0"/>
                <a:cs typeface="Helvetica Neue" panose="02000503000000020004" pitchFamily="2" charset="0"/>
              </a:rPr>
              <a:t>hpc</a:t>
            </a:r>
            <a:r>
              <a:rPr lang="en-US" sz="800" i="1" dirty="0">
                <a:latin typeface="Helvetica Neue" panose="02000503000000020004" pitchFamily="2" charset="0"/>
                <a:ea typeface="Helvetica Neue" panose="02000503000000020004" pitchFamily="2" charset="0"/>
                <a:cs typeface="Helvetica Neue" panose="02000503000000020004" pitchFamily="2" charset="0"/>
              </a:rPr>
              <a:t>-container-maker</a:t>
            </a:r>
          </a:p>
        </p:txBody>
      </p:sp>
      <p:pic>
        <p:nvPicPr>
          <p:cNvPr id="9" name="Shape 87">
            <a:extLst>
              <a:ext uri="{FF2B5EF4-FFF2-40B4-BE49-F238E27FC236}">
                <a16:creationId xmlns:a16="http://schemas.microsoft.com/office/drawing/2014/main" id="{EA1A7ABF-CFE5-1B41-B52C-F99D11F27753}"/>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3880738771"/>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27</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31798" y="663575"/>
            <a:ext cx="4419600" cy="403225"/>
          </a:xfrm>
        </p:spPr>
        <p:txBody>
          <a:bodyPr>
            <a:normAutofit/>
          </a:bodyPr>
          <a:lstStyle/>
          <a:p>
            <a:r>
              <a:rPr lang="en-US" dirty="0">
                <a:latin typeface="Tahoma" charset="0"/>
                <a:ea typeface="ＭＳ Ｐゴシック" charset="0"/>
                <a:cs typeface="ＭＳ Ｐゴシック" charset="0"/>
              </a:rPr>
              <a:t>Troubleshooting and Caveats</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sp>
        <p:nvSpPr>
          <p:cNvPr id="8" name="Date Placeholder 5">
            <a:extLst>
              <a:ext uri="{FF2B5EF4-FFF2-40B4-BE49-F238E27FC236}">
                <a16:creationId xmlns:a16="http://schemas.microsoft.com/office/drawing/2014/main" id="{6F9EB520-FD8E-9540-9EE7-2038E3420F85}"/>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E9A4FD8D-1139-0E46-BCEA-ADB72C5C84B0}"/>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10" name="Shape 87">
            <a:extLst>
              <a:ext uri="{FF2B5EF4-FFF2-40B4-BE49-F238E27FC236}">
                <a16:creationId xmlns:a16="http://schemas.microsoft.com/office/drawing/2014/main" id="{D0DD8558-0EFE-D849-917B-1C705065E1B2}"/>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3858632752"/>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28</a:t>
            </a:fld>
            <a:endParaRPr lang="en-US" spc="-20" dirty="0"/>
          </a:p>
        </p:txBody>
      </p: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dirty="0"/>
              <a:t>Troubleshooting (1)</a:t>
            </a:r>
          </a:p>
        </p:txBody>
      </p:sp>
      <p:sp>
        <p:nvSpPr>
          <p:cNvPr id="11" name="Rectangle 10">
            <a:extLst>
              <a:ext uri="{FF2B5EF4-FFF2-40B4-BE49-F238E27FC236}">
                <a16:creationId xmlns:a16="http://schemas.microsoft.com/office/drawing/2014/main" id="{2834298F-0236-8648-B203-29F314A85968}"/>
              </a:ext>
            </a:extLst>
          </p:cNvPr>
          <p:cNvSpPr/>
          <p:nvPr/>
        </p:nvSpPr>
        <p:spPr>
          <a:xfrm>
            <a:off x="131798" y="548314"/>
            <a:ext cx="4213507" cy="2646878"/>
          </a:xfrm>
          <a:prstGeom prst="rect">
            <a:avLst/>
          </a:prstGeom>
        </p:spPr>
        <p:txBody>
          <a:bodyPr wrap="square">
            <a:spAutoFit/>
          </a:bodyPr>
          <a:lstStyle/>
          <a:p>
            <a:r>
              <a:rPr lang="en-US" sz="1000" b="1" dirty="0">
                <a:solidFill>
                  <a:srgbClr val="000000"/>
                </a:solidFill>
                <a:latin typeface="Helvetica Neue" panose="02000503000000020004" pitchFamily="2" charset="0"/>
              </a:rPr>
              <a:t>Container/host environment conflicts</a:t>
            </a:r>
          </a:p>
          <a:p>
            <a:endParaRPr lang="en-US" sz="1000" dirty="0">
              <a:solidFill>
                <a:srgbClr val="000000"/>
              </a:solidFill>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Container problems are often linked with how the container “sees” the host system.  Common issues:</a:t>
            </a:r>
          </a:p>
          <a:p>
            <a:pPr marL="628650" lvl="1" indent="-171450">
              <a:buFont typeface="Arial" panose="020B0604020202020204" pitchFamily="34" charset="0"/>
              <a:buChar char="•"/>
            </a:pPr>
            <a:r>
              <a:rPr lang="en-US" sz="1000" dirty="0">
                <a:solidFill>
                  <a:srgbClr val="000000"/>
                </a:solidFill>
                <a:latin typeface="Helvetica Neue" panose="02000503000000020004" pitchFamily="2" charset="0"/>
              </a:rPr>
              <a:t>The container doesn’t have a bind point to a directory you need to read from / write to</a:t>
            </a:r>
          </a:p>
          <a:p>
            <a:pPr marL="628650" lvl="1" indent="-171450">
              <a:buFont typeface="Arial" panose="020B0604020202020204" pitchFamily="34" charset="0"/>
              <a:buChar char="•"/>
            </a:pPr>
            <a:r>
              <a:rPr lang="en-US" sz="1000" dirty="0">
                <a:solidFill>
                  <a:srgbClr val="000000"/>
                </a:solidFill>
                <a:latin typeface="Helvetica Neue" panose="02000503000000020004" pitchFamily="2" charset="0"/>
              </a:rPr>
              <a:t>The container will “see” python libraries installed in your home directory (and perhaps the same is true for R and other packages. If this happens, set the PYTHONPATH environment variable in your job script so that it points to the container paths first. </a:t>
            </a:r>
          </a:p>
          <a:p>
            <a:pPr marL="1085850" lvl="2" indent="-171450">
              <a:buFont typeface="Arial" panose="020B0604020202020204" pitchFamily="34" charset="0"/>
              <a:buChar char="•"/>
            </a:pPr>
            <a:r>
              <a:rPr lang="en-US" sz="800" dirty="0">
                <a:solidFill>
                  <a:srgbClr val="000000"/>
                </a:solidFill>
                <a:latin typeface="Courier New" panose="02070309020205020404" pitchFamily="49" charset="0"/>
                <a:cs typeface="Courier New" panose="02070309020205020404" pitchFamily="49" charset="0"/>
              </a:rPr>
              <a:t>export PYTHONPATH=&lt;path-to-container-libs&gt;:$PYTHONPATH</a:t>
            </a:r>
          </a:p>
          <a:p>
            <a:pPr marL="1085850" lvl="2" indent="-171450">
              <a:buFont typeface="Arial" panose="020B0604020202020204" pitchFamily="34" charset="0"/>
              <a:buChar char="•"/>
            </a:pPr>
            <a:endParaRPr lang="en-US" sz="1000" dirty="0">
              <a:solidFill>
                <a:srgbClr val="000000"/>
              </a:solidFill>
              <a:latin typeface="Helvetica Neue" panose="02000503000000020004" pitchFamily="2" charset="0"/>
            </a:endParaRPr>
          </a:p>
          <a:p>
            <a:pPr marL="171450" indent="-171450">
              <a:buFont typeface="Arial" panose="020B0604020202020204" pitchFamily="34" charset="0"/>
              <a:buChar char="•"/>
            </a:pPr>
            <a:r>
              <a:rPr lang="en-US" sz="1000" dirty="0">
                <a:solidFill>
                  <a:srgbClr val="000000"/>
                </a:solidFill>
                <a:latin typeface="Helvetica Neue" panose="02000503000000020004" pitchFamily="2" charset="0"/>
              </a:rPr>
              <a:t>To diagnose the issues noted above, as well as others, “shelling in” to the container is a great way to see what’s going on inside.  Also, look in the </a:t>
            </a:r>
            <a:r>
              <a:rPr lang="en-US" sz="1000" dirty="0" err="1">
                <a:solidFill>
                  <a:srgbClr val="000000"/>
                </a:solidFill>
                <a:latin typeface="Helvetica Neue" panose="02000503000000020004" pitchFamily="2" charset="0"/>
              </a:rPr>
              <a:t>singularity.conf</a:t>
            </a:r>
            <a:r>
              <a:rPr lang="en-US" sz="1000" dirty="0">
                <a:solidFill>
                  <a:srgbClr val="000000"/>
                </a:solidFill>
                <a:latin typeface="Helvetica Neue" panose="02000503000000020004" pitchFamily="2" charset="0"/>
              </a:rPr>
              <a:t> file for system settings (can’t modify).</a:t>
            </a:r>
          </a:p>
        </p:txBody>
      </p:sp>
      <p:cxnSp>
        <p:nvCxnSpPr>
          <p:cNvPr id="8" name="Straight Connector 7">
            <a:extLst>
              <a:ext uri="{FF2B5EF4-FFF2-40B4-BE49-F238E27FC236}">
                <a16:creationId xmlns:a16="http://schemas.microsoft.com/office/drawing/2014/main" id="{3BBE20EC-0CD5-9F4C-B510-BEB87248D186}"/>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6FDB8A-3A91-C34F-980F-3E3D958696EB}"/>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0" name="Date Placeholder 5">
            <a:extLst>
              <a:ext uri="{FF2B5EF4-FFF2-40B4-BE49-F238E27FC236}">
                <a16:creationId xmlns:a16="http://schemas.microsoft.com/office/drawing/2014/main" id="{C5CBA32D-366B-064E-962B-2CF4AF5B5A6D}"/>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2" name="Shape 87">
            <a:extLst>
              <a:ext uri="{FF2B5EF4-FFF2-40B4-BE49-F238E27FC236}">
                <a16:creationId xmlns:a16="http://schemas.microsoft.com/office/drawing/2014/main" id="{8DD17DE1-210A-AA4A-A8B7-C6896AD7F9E8}"/>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4" name="Picture 13">
            <a:extLst>
              <a:ext uri="{FF2B5EF4-FFF2-40B4-BE49-F238E27FC236}">
                <a16:creationId xmlns:a16="http://schemas.microsoft.com/office/drawing/2014/main" id="{52A74B17-5269-854A-A4C5-BEB79241434D}"/>
              </a:ext>
            </a:extLst>
          </p:cNvPr>
          <p:cNvPicPr>
            <a:picLocks noChangeAspect="1"/>
          </p:cNvPicPr>
          <p:nvPr/>
        </p:nvPicPr>
        <p:blipFill rotWithShape="1">
          <a:blip r:embed="rId2"/>
          <a:srcRect b="45446"/>
          <a:stretch/>
        </p:blipFill>
        <p:spPr>
          <a:xfrm>
            <a:off x="3295650" y="3204616"/>
            <a:ext cx="1143000" cy="217697"/>
          </a:xfrm>
          <a:prstGeom prst="rect">
            <a:avLst/>
          </a:prstGeom>
        </p:spPr>
      </p:pic>
    </p:spTree>
    <p:extLst>
      <p:ext uri="{BB962C8B-B14F-4D97-AF65-F5344CB8AC3E}">
        <p14:creationId xmlns:p14="http://schemas.microsoft.com/office/powerpoint/2010/main" val="916789206"/>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29</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dirty="0"/>
              <a:t>Troubleshooting (2)</a:t>
            </a:r>
          </a:p>
        </p:txBody>
      </p:sp>
      <p:sp>
        <p:nvSpPr>
          <p:cNvPr id="3" name="TextBox 2">
            <a:extLst>
              <a:ext uri="{FF2B5EF4-FFF2-40B4-BE49-F238E27FC236}">
                <a16:creationId xmlns:a16="http://schemas.microsoft.com/office/drawing/2014/main" id="{004F10A6-6DE2-8C4D-9F77-F7F346A552C6}"/>
              </a:ext>
            </a:extLst>
          </p:cNvPr>
          <p:cNvSpPr txBox="1"/>
          <p:nvPr/>
        </p:nvSpPr>
        <p:spPr>
          <a:xfrm>
            <a:off x="59062" y="2961482"/>
            <a:ext cx="1295400" cy="184666"/>
          </a:xfrm>
          <a:prstGeom prst="rect">
            <a:avLst/>
          </a:prstGeom>
          <a:noFill/>
        </p:spPr>
        <p:txBody>
          <a:bodyPr wrap="square" rtlCol="0">
            <a:spAutoFit/>
          </a:bodyPr>
          <a:lstStyle/>
          <a:p>
            <a:r>
              <a:rPr lang="en-US" sz="600" i="1" dirty="0"/>
              <a:t>https://</a:t>
            </a:r>
            <a:r>
              <a:rPr lang="en-US" sz="600" i="1" dirty="0" err="1"/>
              <a:t>singularity.lbl.gov</a:t>
            </a:r>
            <a:endParaRPr lang="en-US" sz="600" i="1" dirty="0"/>
          </a:p>
        </p:txBody>
      </p:sp>
      <p:sp>
        <p:nvSpPr>
          <p:cNvPr id="11" name="Rectangle 10">
            <a:extLst>
              <a:ext uri="{FF2B5EF4-FFF2-40B4-BE49-F238E27FC236}">
                <a16:creationId xmlns:a16="http://schemas.microsoft.com/office/drawing/2014/main" id="{2834298F-0236-8648-B203-29F314A85968}"/>
              </a:ext>
            </a:extLst>
          </p:cNvPr>
          <p:cNvSpPr/>
          <p:nvPr/>
        </p:nvSpPr>
        <p:spPr>
          <a:xfrm>
            <a:off x="171450" y="690467"/>
            <a:ext cx="4213507" cy="1938992"/>
          </a:xfrm>
          <a:prstGeom prst="rect">
            <a:avLst/>
          </a:prstGeom>
        </p:spPr>
        <p:txBody>
          <a:bodyPr wrap="square">
            <a:spAutoFit/>
          </a:bodyPr>
          <a:lstStyle/>
          <a:p>
            <a:r>
              <a:rPr lang="en-US" sz="1000" dirty="0">
                <a:solidFill>
                  <a:srgbClr val="000000"/>
                </a:solidFill>
                <a:latin typeface="Helvetica Neue" panose="02000503000000020004" pitchFamily="2" charset="0"/>
              </a:rPr>
              <a:t>Failures during container pulls that are attributed (in the error messages) to *</a:t>
            </a:r>
            <a:r>
              <a:rPr lang="en-US" sz="1000" dirty="0" err="1">
                <a:solidFill>
                  <a:srgbClr val="000000"/>
                </a:solidFill>
                <a:latin typeface="Helvetica Neue" panose="02000503000000020004" pitchFamily="2" charset="0"/>
              </a:rPr>
              <a:t>tar.gz</a:t>
            </a:r>
            <a:r>
              <a:rPr lang="en-US" sz="1000" dirty="0">
                <a:solidFill>
                  <a:srgbClr val="000000"/>
                </a:solidFill>
                <a:latin typeface="Helvetica Neue" panose="02000503000000020004" pitchFamily="2" charset="0"/>
              </a:rPr>
              <a:t> files are often due to corrupt </a:t>
            </a:r>
            <a:r>
              <a:rPr lang="en-US" sz="1000" dirty="0" err="1">
                <a:solidFill>
                  <a:srgbClr val="000000"/>
                </a:solidFill>
                <a:latin typeface="Helvetica Neue" panose="02000503000000020004" pitchFamily="2" charset="0"/>
              </a:rPr>
              <a:t>tar.gz</a:t>
            </a:r>
            <a:r>
              <a:rPr lang="en-US" sz="1000" dirty="0">
                <a:solidFill>
                  <a:srgbClr val="000000"/>
                </a:solidFill>
                <a:latin typeface="Helvetica Neue" panose="02000503000000020004" pitchFamily="2" charset="0"/>
              </a:rPr>
              <a:t> files that are downloaded while the image is being built from layers.  Removing the offending </a:t>
            </a:r>
            <a:r>
              <a:rPr lang="en-US" sz="1000" dirty="0" err="1">
                <a:solidFill>
                  <a:srgbClr val="000000"/>
                </a:solidFill>
                <a:latin typeface="Helvetica Neue" panose="02000503000000020004" pitchFamily="2" charset="0"/>
              </a:rPr>
              <a:t>tar.gz</a:t>
            </a:r>
            <a:r>
              <a:rPr lang="en-US" sz="1000" dirty="0">
                <a:solidFill>
                  <a:srgbClr val="000000"/>
                </a:solidFill>
                <a:latin typeface="Helvetica Neue" panose="02000503000000020004" pitchFamily="2" charset="0"/>
              </a:rPr>
              <a:t> file will often solve the problem. </a:t>
            </a:r>
          </a:p>
          <a:p>
            <a:endParaRPr lang="en-US" sz="1000" dirty="0">
              <a:solidFill>
                <a:srgbClr val="000000"/>
              </a:solidFill>
              <a:latin typeface="Helvetica Neue" panose="02000503000000020004" pitchFamily="2" charset="0"/>
            </a:endParaRPr>
          </a:p>
          <a:p>
            <a:r>
              <a:rPr lang="en-US" sz="1000" dirty="0">
                <a:solidFill>
                  <a:srgbClr val="000000"/>
                </a:solidFill>
                <a:latin typeface="Helvetica Neue" panose="02000503000000020004" pitchFamily="2" charset="0"/>
              </a:rPr>
              <a:t>When building ubuntu containers, failures during </a:t>
            </a:r>
            <a:r>
              <a:rPr lang="en-US" sz="1000" i="1" dirty="0">
                <a:solidFill>
                  <a:srgbClr val="000000"/>
                </a:solidFill>
                <a:latin typeface="Helvetica Neue" panose="02000503000000020004" pitchFamily="2" charset="0"/>
              </a:rPr>
              <a:t>%post </a:t>
            </a:r>
            <a:r>
              <a:rPr lang="en-US" sz="1000" dirty="0">
                <a:solidFill>
                  <a:srgbClr val="000000"/>
                </a:solidFill>
                <a:latin typeface="Helvetica Neue" panose="02000503000000020004" pitchFamily="2" charset="0"/>
              </a:rPr>
              <a:t>stage of container builds from a recipe file can often be remedied by starting the </a:t>
            </a:r>
            <a:r>
              <a:rPr lang="en-US" sz="1000" i="1" dirty="0">
                <a:solidFill>
                  <a:srgbClr val="000000"/>
                </a:solidFill>
                <a:latin typeface="Helvetica Neue" panose="02000503000000020004" pitchFamily="2" charset="0"/>
              </a:rPr>
              <a:t>%post </a:t>
            </a:r>
            <a:r>
              <a:rPr lang="en-US" sz="1000" dirty="0">
                <a:solidFill>
                  <a:srgbClr val="000000"/>
                </a:solidFill>
                <a:latin typeface="Helvetica Neue" panose="02000503000000020004" pitchFamily="2" charset="0"/>
              </a:rPr>
              <a:t>section with the command “</a:t>
            </a:r>
            <a:r>
              <a:rPr lang="en-US" sz="1000" dirty="0">
                <a:solidFill>
                  <a:srgbClr val="000000"/>
                </a:solidFill>
                <a:latin typeface="Courier New" panose="02070309020205020404" pitchFamily="49" charset="0"/>
                <a:cs typeface="Courier New" panose="02070309020205020404" pitchFamily="49" charset="0"/>
              </a:rPr>
              <a:t>apt-get update</a:t>
            </a:r>
            <a:r>
              <a:rPr lang="en-US" sz="1000" dirty="0">
                <a:solidFill>
                  <a:srgbClr val="000000"/>
                </a:solidFill>
                <a:latin typeface="Helvetica Neue" panose="02000503000000020004" pitchFamily="2" charset="0"/>
              </a:rPr>
              <a:t>”.  As a best practice, make sure you insert this line at the beginning of the </a:t>
            </a:r>
            <a:r>
              <a:rPr lang="en-US" sz="1000" i="1" dirty="0">
                <a:solidFill>
                  <a:srgbClr val="000000"/>
                </a:solidFill>
                <a:latin typeface="Helvetica Neue" panose="02000503000000020004" pitchFamily="2" charset="0"/>
              </a:rPr>
              <a:t>%post </a:t>
            </a:r>
            <a:r>
              <a:rPr lang="en-US" sz="1000" dirty="0">
                <a:solidFill>
                  <a:srgbClr val="000000"/>
                </a:solidFill>
                <a:latin typeface="Helvetica Neue" panose="02000503000000020004" pitchFamily="2" charset="0"/>
              </a:rPr>
              <a:t>section in all recipe files for ubuntu containers.</a:t>
            </a:r>
          </a:p>
          <a:p>
            <a:pPr marL="171450" indent="-171450">
              <a:buFont typeface="Arial" panose="020B0604020202020204" pitchFamily="34" charset="0"/>
              <a:buChar char="•"/>
            </a:pPr>
            <a:endParaRPr lang="en-US" sz="1000" dirty="0">
              <a:solidFill>
                <a:srgbClr val="000000"/>
              </a:solidFill>
              <a:latin typeface="Helvetica Neue" panose="02000503000000020004" pitchFamily="2" charset="0"/>
            </a:endParaRPr>
          </a:p>
          <a:p>
            <a:endParaRPr lang="en-US" sz="1000" dirty="0">
              <a:solidFill>
                <a:srgbClr val="000000"/>
              </a:solidFill>
              <a:latin typeface="Helvetica Neue" panose="02000503000000020004" pitchFamily="2" charset="0"/>
            </a:endParaRPr>
          </a:p>
        </p:txBody>
      </p:sp>
      <p:cxnSp>
        <p:nvCxnSpPr>
          <p:cNvPr id="10" name="Straight Connector 9">
            <a:extLst>
              <a:ext uri="{FF2B5EF4-FFF2-40B4-BE49-F238E27FC236}">
                <a16:creationId xmlns:a16="http://schemas.microsoft.com/office/drawing/2014/main" id="{C0FEB124-46B7-2247-B889-9E37362A5530}"/>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2" name="Date Placeholder 5">
            <a:extLst>
              <a:ext uri="{FF2B5EF4-FFF2-40B4-BE49-F238E27FC236}">
                <a16:creationId xmlns:a16="http://schemas.microsoft.com/office/drawing/2014/main" id="{AD546B9D-A527-044C-BB10-73991827BEB4}"/>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4" name="Shape 87">
            <a:extLst>
              <a:ext uri="{FF2B5EF4-FFF2-40B4-BE49-F238E27FC236}">
                <a16:creationId xmlns:a16="http://schemas.microsoft.com/office/drawing/2014/main" id="{657024E3-8550-3F4B-9EC1-2ACE412EE9C8}"/>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5" name="Picture 14">
            <a:extLst>
              <a:ext uri="{FF2B5EF4-FFF2-40B4-BE49-F238E27FC236}">
                <a16:creationId xmlns:a16="http://schemas.microsoft.com/office/drawing/2014/main" id="{738266F8-F23C-4145-8252-95C4AB396636}"/>
              </a:ext>
            </a:extLst>
          </p:cNvPr>
          <p:cNvPicPr>
            <a:picLocks noChangeAspect="1"/>
          </p:cNvPicPr>
          <p:nvPr/>
        </p:nvPicPr>
        <p:blipFill rotWithShape="1">
          <a:blip r:embed="rId2"/>
          <a:srcRect b="45446"/>
          <a:stretch/>
        </p:blipFill>
        <p:spPr>
          <a:xfrm>
            <a:off x="3295650" y="3204616"/>
            <a:ext cx="1143000" cy="217697"/>
          </a:xfrm>
          <a:prstGeom prst="rect">
            <a:avLst/>
          </a:prstGeom>
        </p:spPr>
      </p:pic>
    </p:spTree>
    <p:extLst>
      <p:ext uri="{BB962C8B-B14F-4D97-AF65-F5344CB8AC3E}">
        <p14:creationId xmlns:p14="http://schemas.microsoft.com/office/powerpoint/2010/main" val="2088438024"/>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3</a:t>
            </a:fld>
            <a:endParaRPr lang="en-US" spc="-2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31798" y="663575"/>
            <a:ext cx="4419600" cy="403225"/>
          </a:xfrm>
        </p:spPr>
        <p:txBody>
          <a:bodyPr>
            <a:normAutofit/>
          </a:bodyPr>
          <a:lstStyle/>
          <a:p>
            <a:r>
              <a:rPr lang="en-US">
                <a:latin typeface="Tahoma" charset="0"/>
                <a:ea typeface="ＭＳ Ｐゴシック" charset="0"/>
                <a:cs typeface="ＭＳ Ｐゴシック" charset="0"/>
              </a:rPr>
              <a:t>Introduction to Containers</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err="1">
                <a:solidFill>
                  <a:schemeClr val="bg1">
                    <a:lumMod val="50000"/>
                  </a:schemeClr>
                </a:solidFill>
              </a:rPr>
              <a:t>Seacontainersales.com</a:t>
            </a:r>
            <a:endParaRPr lang="en-US" sz="600" i="1">
              <a:solidFill>
                <a:schemeClr val="bg1">
                  <a:lumMod val="50000"/>
                </a:schemeClr>
              </a:solidFill>
            </a:endParaRPr>
          </a:p>
        </p:txBody>
      </p:sp>
      <p:pic>
        <p:nvPicPr>
          <p:cNvPr id="10" name="Shape 87">
            <a:extLst>
              <a:ext uri="{FF2B5EF4-FFF2-40B4-BE49-F238E27FC236}">
                <a16:creationId xmlns:a16="http://schemas.microsoft.com/office/drawing/2014/main" id="{9C69BB82-214B-0140-A52F-5B8F267A62DD}"/>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1" name="Picture 10">
            <a:extLst>
              <a:ext uri="{FF2B5EF4-FFF2-40B4-BE49-F238E27FC236}">
                <a16:creationId xmlns:a16="http://schemas.microsoft.com/office/drawing/2014/main" id="{101C652A-5F9C-314D-9804-35148C84B91D}"/>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2" name="Date Placeholder 5">
            <a:extLst>
              <a:ext uri="{FF2B5EF4-FFF2-40B4-BE49-F238E27FC236}">
                <a16:creationId xmlns:a16="http://schemas.microsoft.com/office/drawing/2014/main" id="{7C2767DC-F6C2-40CD-AEC8-979B4A1A01D6}"/>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3995679778"/>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30</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dirty="0"/>
              <a:t>Caveats (1)</a:t>
            </a:r>
          </a:p>
        </p:txBody>
      </p:sp>
      <p:sp>
        <p:nvSpPr>
          <p:cNvPr id="11" name="Rectangle 10">
            <a:extLst>
              <a:ext uri="{FF2B5EF4-FFF2-40B4-BE49-F238E27FC236}">
                <a16:creationId xmlns:a16="http://schemas.microsoft.com/office/drawing/2014/main" id="{2834298F-0236-8648-B203-29F314A85968}"/>
              </a:ext>
            </a:extLst>
          </p:cNvPr>
          <p:cNvSpPr/>
          <p:nvPr/>
        </p:nvSpPr>
        <p:spPr>
          <a:xfrm>
            <a:off x="159420" y="663575"/>
            <a:ext cx="4213507" cy="2369880"/>
          </a:xfrm>
          <a:prstGeom prst="rect">
            <a:avLst/>
          </a:prstGeom>
        </p:spPr>
        <p:txBody>
          <a:bodyPr wrap="square">
            <a:spAutoFit/>
          </a:bodyPr>
          <a:lstStyle/>
          <a:p>
            <a:r>
              <a:rPr lang="en-US" sz="1000" dirty="0">
                <a:solidFill>
                  <a:srgbClr val="000000"/>
                </a:solidFill>
                <a:latin typeface="Helvetica Neue" panose="02000503000000020004" pitchFamily="2" charset="0"/>
              </a:rPr>
              <a:t>We didn’t cover overlays.  These are additional images that are ”laid” on top of existing images, enabling the user to modify a container environment without modifying the actual container.  Useful because:</a:t>
            </a:r>
          </a:p>
          <a:p>
            <a:endParaRPr lang="en-US" sz="1000" dirty="0">
              <a:solidFill>
                <a:srgbClr val="000000"/>
              </a:solidFill>
              <a:latin typeface="Helvetica Neue" panose="02000503000000020004" pitchFamily="2" charset="0"/>
            </a:endParaRPr>
          </a:p>
          <a:p>
            <a:pPr marL="228600" indent="-228600">
              <a:buAutoNum type="arabicPeriod"/>
            </a:pPr>
            <a:r>
              <a:rPr lang="en-US" sz="1000" dirty="0">
                <a:solidFill>
                  <a:srgbClr val="000000"/>
                </a:solidFill>
                <a:latin typeface="Helvetica Neue" panose="02000503000000020004" pitchFamily="2" charset="0"/>
              </a:rPr>
              <a:t>Overlay images enable users to modify a container environment even if they don’t have root access (though changes disappear after session)</a:t>
            </a:r>
          </a:p>
          <a:p>
            <a:pPr marL="228600" indent="-228600">
              <a:buAutoNum type="arabicPeriod"/>
            </a:pPr>
            <a:r>
              <a:rPr lang="en-US" sz="1000" dirty="0">
                <a:solidFill>
                  <a:srgbClr val="000000"/>
                </a:solidFill>
                <a:latin typeface="Helvetica Neue" panose="02000503000000020004" pitchFamily="2" charset="0"/>
              </a:rPr>
              <a:t>Root users can permanently modify overlay images without modifying the underlying image.</a:t>
            </a:r>
          </a:p>
          <a:p>
            <a:pPr marL="228600" indent="-228600">
              <a:buAutoNum type="arabicPeriod"/>
            </a:pPr>
            <a:r>
              <a:rPr lang="en-US" sz="1000" dirty="0">
                <a:solidFill>
                  <a:srgbClr val="000000"/>
                </a:solidFill>
                <a:latin typeface="Helvetica Neue" panose="02000503000000020004" pitchFamily="2" charset="0"/>
              </a:rPr>
              <a:t>Overlays are a likely way to customize images for different HPC environments without changing the underlying images.  </a:t>
            </a:r>
          </a:p>
          <a:p>
            <a:pPr marL="228600" indent="-228600">
              <a:buAutoNum type="arabicPeriod"/>
            </a:pPr>
            <a:r>
              <a:rPr lang="en-US" sz="1000" dirty="0">
                <a:solidFill>
                  <a:srgbClr val="000000"/>
                </a:solidFill>
                <a:latin typeface="Helvetica Neue" panose="02000503000000020004" pitchFamily="2" charset="0"/>
              </a:rPr>
              <a:t>More on overlays: </a:t>
            </a:r>
            <a:r>
              <a:rPr lang="en-US" sz="1000" dirty="0">
                <a:solidFill>
                  <a:srgbClr val="000000"/>
                </a:solidFill>
                <a:latin typeface="Helvetica Neue" panose="02000503000000020004" pitchFamily="2" charset="0"/>
                <a:hlinkClick r:id="rId2"/>
              </a:rPr>
              <a:t>http://singularity.lbl.gov/docs-overlay</a:t>
            </a:r>
            <a:endParaRPr lang="en-US" sz="1000" dirty="0">
              <a:solidFill>
                <a:srgbClr val="000000"/>
              </a:solidFill>
              <a:latin typeface="Helvetica Neue" panose="02000503000000020004" pitchFamily="2" charset="0"/>
            </a:endParaRPr>
          </a:p>
          <a:p>
            <a:pPr marL="228600" indent="-228600">
              <a:buAutoNum type="arabicPeriod"/>
            </a:pPr>
            <a:endParaRPr lang="en-US" sz="1000" dirty="0">
              <a:solidFill>
                <a:srgbClr val="000000"/>
              </a:solidFill>
              <a:latin typeface="Helvetica Neue" panose="02000503000000020004" pitchFamily="2" charset="0"/>
            </a:endParaRPr>
          </a:p>
          <a:p>
            <a:r>
              <a:rPr lang="en-US" sz="1000" dirty="0">
                <a:solidFill>
                  <a:srgbClr val="000000"/>
                </a:solidFill>
                <a:latin typeface="Helvetica Neue" panose="02000503000000020004" pitchFamily="2" charset="0"/>
              </a:rPr>
              <a:t>We didn’t cover GPU usage with containers. See: </a:t>
            </a:r>
            <a:r>
              <a:rPr lang="en-US" sz="800" dirty="0">
                <a:solidFill>
                  <a:srgbClr val="000000"/>
                </a:solidFill>
                <a:latin typeface="Helvetica Neue" panose="02000503000000020004" pitchFamily="2" charset="0"/>
                <a:hlinkClick r:id="rId3"/>
              </a:rPr>
              <a:t>http://singularity.lbl.gov/archive/docs/v2-3/tutorial-gpu-drivers-open-mpi-mtls</a:t>
            </a:r>
            <a:endParaRPr lang="en-US" sz="800" dirty="0">
              <a:solidFill>
                <a:srgbClr val="000000"/>
              </a:solidFill>
              <a:latin typeface="Helvetica Neue" panose="02000503000000020004" pitchFamily="2" charset="0"/>
            </a:endParaRPr>
          </a:p>
        </p:txBody>
      </p:sp>
      <p:cxnSp>
        <p:nvCxnSpPr>
          <p:cNvPr id="9" name="Straight Connector 8">
            <a:extLst>
              <a:ext uri="{FF2B5EF4-FFF2-40B4-BE49-F238E27FC236}">
                <a16:creationId xmlns:a16="http://schemas.microsoft.com/office/drawing/2014/main" id="{73AAC913-E087-3A41-A443-3ED7402AE8DB}"/>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0" name="Date Placeholder 5">
            <a:extLst>
              <a:ext uri="{FF2B5EF4-FFF2-40B4-BE49-F238E27FC236}">
                <a16:creationId xmlns:a16="http://schemas.microsoft.com/office/drawing/2014/main" id="{86BF7504-5961-7142-ADD9-8AE324B71BF5}"/>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2" name="Shape 87">
            <a:extLst>
              <a:ext uri="{FF2B5EF4-FFF2-40B4-BE49-F238E27FC236}">
                <a16:creationId xmlns:a16="http://schemas.microsoft.com/office/drawing/2014/main" id="{7A672214-21DE-F741-A07F-35647DBFB71C}"/>
              </a:ext>
            </a:extLst>
          </p:cNvPr>
          <p:cNvPicPr preferRelativeResize="0">
            <a:picLocks noChangeAspect="1"/>
          </p:cNvPicPr>
          <p:nvPr/>
        </p:nvPicPr>
        <p:blipFill rotWithShape="1">
          <a:blip r:embed="rId4">
            <a:alphaModFix/>
          </a:blip>
          <a:srcRect/>
          <a:stretch/>
        </p:blipFill>
        <p:spPr>
          <a:xfrm>
            <a:off x="247650" y="3190287"/>
            <a:ext cx="1103630" cy="219600"/>
          </a:xfrm>
          <a:prstGeom prst="rect">
            <a:avLst/>
          </a:prstGeom>
          <a:noFill/>
          <a:ln>
            <a:noFill/>
          </a:ln>
        </p:spPr>
      </p:pic>
      <p:pic>
        <p:nvPicPr>
          <p:cNvPr id="14" name="Picture 13">
            <a:extLst>
              <a:ext uri="{FF2B5EF4-FFF2-40B4-BE49-F238E27FC236}">
                <a16:creationId xmlns:a16="http://schemas.microsoft.com/office/drawing/2014/main" id="{36B70F61-D44E-8C4A-B8FB-5CCD9A7C73E5}"/>
              </a:ext>
            </a:extLst>
          </p:cNvPr>
          <p:cNvPicPr>
            <a:picLocks noChangeAspect="1"/>
          </p:cNvPicPr>
          <p:nvPr/>
        </p:nvPicPr>
        <p:blipFill rotWithShape="1">
          <a:blip r:embed="rId4"/>
          <a:srcRect b="45446"/>
          <a:stretch/>
        </p:blipFill>
        <p:spPr>
          <a:xfrm>
            <a:off x="3295650" y="3204616"/>
            <a:ext cx="1143000" cy="217697"/>
          </a:xfrm>
          <a:prstGeom prst="rect">
            <a:avLst/>
          </a:prstGeom>
        </p:spPr>
      </p:pic>
    </p:spTree>
    <p:extLst>
      <p:ext uri="{BB962C8B-B14F-4D97-AF65-F5344CB8AC3E}">
        <p14:creationId xmlns:p14="http://schemas.microsoft.com/office/powerpoint/2010/main" val="3434042751"/>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31</a:t>
            </a:fld>
            <a:endParaRPr lang="en-US" spc="-20" dirty="0"/>
          </a:p>
        </p:txBody>
      </p: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49" y="171288"/>
            <a:ext cx="4307889" cy="377026"/>
          </a:xfrm>
        </p:spPr>
        <p:txBody>
          <a:bodyPr/>
          <a:lstStyle/>
          <a:p>
            <a:r>
              <a:rPr lang="en-US" dirty="0"/>
              <a:t>Caveats (2): Moving containers</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654926"/>
            <a:ext cx="4114800" cy="2844331"/>
          </a:xfrm>
          <a:prstGeom prst="rect">
            <a:avLst/>
          </a:prstGeom>
        </p:spPr>
        <p:txBody>
          <a:bodyPr vert="horz" wrap="square" lIns="0" tIns="41619" rIns="0" bIns="0" rtlCol="0">
            <a:spAutoFit/>
          </a:bodyPr>
          <a:lstStyle/>
          <a:p>
            <a:pPr marL="6403">
              <a:spcBef>
                <a:spcPts val="328"/>
              </a:spcBef>
              <a:buClr>
                <a:srgbClr val="A9A57C"/>
              </a:buClr>
              <a:tabLst>
                <a:tab pos="121663" algn="l"/>
              </a:tabLst>
            </a:pPr>
            <a:r>
              <a:rPr lang="en-US" sz="1050" dirty="0">
                <a:solidFill>
                  <a:srgbClr val="2F2B20"/>
                </a:solidFill>
                <a:latin typeface="Arial"/>
                <a:cs typeface="Arial"/>
              </a:rPr>
              <a:t>You’ve built your first container on your laptop.  It is 3 Gigabytes. Now you want to move it to Summit to take advantage of the HPC resources. What’s the best way?</a:t>
            </a:r>
          </a:p>
          <a:p>
            <a:pPr marL="6403">
              <a:spcBef>
                <a:spcPts val="328"/>
              </a:spcBef>
              <a:buClr>
                <a:srgbClr val="A9A57C"/>
              </a:buClr>
              <a:tabLst>
                <a:tab pos="121663" algn="l"/>
              </a:tabLst>
            </a:pPr>
            <a:endParaRPr lang="en-US" sz="800" dirty="0">
              <a:solidFill>
                <a:srgbClr val="2F2B20"/>
              </a:solidFill>
              <a:latin typeface="Arial"/>
              <a:cs typeface="Arial"/>
            </a:endParaRPr>
          </a:p>
          <a:p>
            <a:pPr marL="6403">
              <a:spcBef>
                <a:spcPts val="328"/>
              </a:spcBef>
              <a:buClr>
                <a:srgbClr val="A9A57C"/>
              </a:buClr>
              <a:tabLst>
                <a:tab pos="121663" algn="l"/>
              </a:tabLst>
            </a:pPr>
            <a:r>
              <a:rPr lang="en-US" sz="1050" dirty="0">
                <a:solidFill>
                  <a:srgbClr val="2F2B20"/>
                </a:solidFill>
                <a:latin typeface="Arial"/>
                <a:cs typeface="Arial"/>
              </a:rPr>
              <a:t>Remember, containers are files, so you can transfer them to Summit just as you would a file:</a:t>
            </a:r>
          </a:p>
          <a:p>
            <a:pPr marL="6403">
              <a:spcBef>
                <a:spcPts val="328"/>
              </a:spcBef>
              <a:buClr>
                <a:srgbClr val="A9A57C"/>
              </a:buClr>
              <a:tabLst>
                <a:tab pos="121663" algn="l"/>
              </a:tabLst>
            </a:pPr>
            <a:endParaRPr lang="en-US" sz="800" dirty="0">
              <a:solidFill>
                <a:srgbClr val="2F2B20"/>
              </a:solidFill>
              <a:latin typeface="Arial"/>
              <a:cs typeface="Arial"/>
            </a:endParaRPr>
          </a:p>
          <a:p>
            <a:pPr marL="578863" lvl="1" indent="-115260">
              <a:spcBef>
                <a:spcPts val="328"/>
              </a:spcBef>
              <a:buClr>
                <a:srgbClr val="A9A57C"/>
              </a:buClr>
              <a:buChar char="•"/>
              <a:tabLst>
                <a:tab pos="121663" algn="l"/>
              </a:tabLst>
            </a:pPr>
            <a:r>
              <a:rPr lang="en-US" sz="1000" dirty="0">
                <a:solidFill>
                  <a:srgbClr val="2F2B20"/>
                </a:solidFill>
                <a:latin typeface="Arial"/>
                <a:cs typeface="Arial"/>
              </a:rPr>
              <a:t>Command line utilities (</a:t>
            </a:r>
            <a:r>
              <a:rPr lang="en-US" sz="1000" dirty="0" err="1">
                <a:solidFill>
                  <a:srgbClr val="2F2B20"/>
                </a:solidFill>
                <a:latin typeface="Arial"/>
                <a:cs typeface="Arial"/>
              </a:rPr>
              <a:t>scp</a:t>
            </a:r>
            <a:r>
              <a:rPr lang="en-US" sz="1000" dirty="0">
                <a:solidFill>
                  <a:srgbClr val="2F2B20"/>
                </a:solidFill>
                <a:latin typeface="Arial"/>
                <a:cs typeface="Arial"/>
              </a:rPr>
              <a:t>, sftp)</a:t>
            </a:r>
          </a:p>
          <a:p>
            <a:pPr marL="578863" lvl="1" indent="-115260">
              <a:spcBef>
                <a:spcPts val="328"/>
              </a:spcBef>
              <a:buClr>
                <a:srgbClr val="A9A57C"/>
              </a:buClr>
              <a:buChar char="•"/>
              <a:tabLst>
                <a:tab pos="121663" algn="l"/>
              </a:tabLst>
            </a:pPr>
            <a:endParaRPr lang="en-US" sz="1000" dirty="0">
              <a:solidFill>
                <a:srgbClr val="2F2B20"/>
              </a:solidFill>
              <a:latin typeface="Arial"/>
              <a:cs typeface="Arial"/>
            </a:endParaRPr>
          </a:p>
          <a:p>
            <a:pPr marL="578863" lvl="1" indent="-115260">
              <a:spcBef>
                <a:spcPts val="328"/>
              </a:spcBef>
              <a:buClr>
                <a:srgbClr val="A9A57C"/>
              </a:buClr>
              <a:buChar char="•"/>
              <a:tabLst>
                <a:tab pos="121663" algn="l"/>
              </a:tabLst>
            </a:pPr>
            <a:r>
              <a:rPr lang="en-US" sz="1000" dirty="0">
                <a:solidFill>
                  <a:srgbClr val="FF0000"/>
                </a:solidFill>
                <a:latin typeface="Arial"/>
                <a:cs typeface="Arial"/>
              </a:rPr>
              <a:t>Globus</a:t>
            </a:r>
            <a:r>
              <a:rPr lang="en-US" sz="1000" dirty="0">
                <a:solidFill>
                  <a:srgbClr val="2F2B20"/>
                </a:solidFill>
                <a:latin typeface="Arial"/>
                <a:cs typeface="Arial"/>
              </a:rPr>
              <a:t> (recommended)</a:t>
            </a:r>
          </a:p>
          <a:p>
            <a:pPr marL="578863" lvl="1" indent="-115260">
              <a:spcBef>
                <a:spcPts val="328"/>
              </a:spcBef>
              <a:buClr>
                <a:srgbClr val="A9A57C"/>
              </a:buClr>
              <a:buChar char="•"/>
              <a:tabLst>
                <a:tab pos="121663" algn="l"/>
              </a:tabLst>
            </a:pPr>
            <a:endParaRPr lang="en-US" sz="1000" dirty="0">
              <a:solidFill>
                <a:srgbClr val="2F2B20"/>
              </a:solidFill>
              <a:latin typeface="Arial"/>
              <a:cs typeface="Arial"/>
            </a:endParaRPr>
          </a:p>
          <a:p>
            <a:pPr marL="578863" lvl="1" indent="-115260">
              <a:spcBef>
                <a:spcPts val="328"/>
              </a:spcBef>
              <a:buClr>
                <a:srgbClr val="A9A57C"/>
              </a:buClr>
              <a:buChar char="•"/>
              <a:tabLst>
                <a:tab pos="121663" algn="l"/>
              </a:tabLst>
            </a:pPr>
            <a:r>
              <a:rPr lang="en-US" sz="1000" dirty="0">
                <a:solidFill>
                  <a:srgbClr val="2F2B20"/>
                </a:solidFill>
                <a:latin typeface="Arial"/>
                <a:cs typeface="Arial"/>
              </a:rPr>
              <a:t>For more on data transfers to/from Summit: </a:t>
            </a:r>
            <a:r>
              <a:rPr lang="en-US" sz="800" dirty="0">
                <a:solidFill>
                  <a:srgbClr val="2F2B20"/>
                </a:solidFill>
                <a:latin typeface="Arial"/>
                <a:cs typeface="Arial"/>
                <a:hlinkClick r:id="rId2"/>
              </a:rPr>
              <a:t>https://github.com/ResearchComputing/Research-Computing-User-Tutorials/wiki/Data-Transfers</a:t>
            </a:r>
            <a:endParaRPr lang="en-US" sz="800" dirty="0">
              <a:solidFill>
                <a:srgbClr val="2F2B20"/>
              </a:solidFill>
              <a:latin typeface="Arial"/>
              <a:cs typeface="Arial"/>
            </a:endParaRPr>
          </a:p>
          <a:p>
            <a:pPr marL="578863" lvl="1" indent="-115260">
              <a:spcBef>
                <a:spcPts val="328"/>
              </a:spcBef>
              <a:buClr>
                <a:srgbClr val="A9A57C"/>
              </a:buClr>
              <a:buChar char="•"/>
              <a:tabLst>
                <a:tab pos="121663" algn="l"/>
              </a:tabLst>
            </a:pPr>
            <a:endParaRPr lang="en-US" sz="1050" dirty="0">
              <a:solidFill>
                <a:srgbClr val="2F2B20"/>
              </a:solidFill>
              <a:latin typeface="Arial"/>
              <a:cs typeface="Arial"/>
            </a:endParaRPr>
          </a:p>
          <a:p>
            <a:pPr marL="121663" indent="-115260">
              <a:spcBef>
                <a:spcPts val="328"/>
              </a:spcBef>
              <a:buClr>
                <a:srgbClr val="A9A57C"/>
              </a:buClr>
              <a:buChar char="•"/>
              <a:tabLst>
                <a:tab pos="121663" algn="l"/>
              </a:tabLst>
            </a:pPr>
            <a:endParaRPr sz="1210" dirty="0">
              <a:latin typeface="Arial"/>
              <a:cs typeface="Arial"/>
            </a:endParaRPr>
          </a:p>
        </p:txBody>
      </p:sp>
      <p:cxnSp>
        <p:nvCxnSpPr>
          <p:cNvPr id="8" name="Straight Connector 7">
            <a:extLst>
              <a:ext uri="{FF2B5EF4-FFF2-40B4-BE49-F238E27FC236}">
                <a16:creationId xmlns:a16="http://schemas.microsoft.com/office/drawing/2014/main" id="{29948302-A3FF-7041-BA5F-ED7D31961831}"/>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30FB880-9EAF-5342-B100-9444CF3CCBC1}"/>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1" name="Date Placeholder 5">
            <a:extLst>
              <a:ext uri="{FF2B5EF4-FFF2-40B4-BE49-F238E27FC236}">
                <a16:creationId xmlns:a16="http://schemas.microsoft.com/office/drawing/2014/main" id="{1D11DD4F-BE68-6947-8A7A-96B88626AFCE}"/>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2" name="Shape 87">
            <a:extLst>
              <a:ext uri="{FF2B5EF4-FFF2-40B4-BE49-F238E27FC236}">
                <a16:creationId xmlns:a16="http://schemas.microsoft.com/office/drawing/2014/main" id="{0A5488D0-D632-4643-8567-8909FB12F100}"/>
              </a:ext>
            </a:extLst>
          </p:cNvPr>
          <p:cNvPicPr preferRelativeResize="0">
            <a:picLocks noChangeAspect="1"/>
          </p:cNvPicPr>
          <p:nvPr/>
        </p:nvPicPr>
        <p:blipFill rotWithShape="1">
          <a:blip r:embed="rId3">
            <a:alphaModFix/>
          </a:blip>
          <a:srcRect/>
          <a:stretch/>
        </p:blipFill>
        <p:spPr>
          <a:xfrm>
            <a:off x="247650" y="3190287"/>
            <a:ext cx="1103630" cy="219600"/>
          </a:xfrm>
          <a:prstGeom prst="rect">
            <a:avLst/>
          </a:prstGeom>
          <a:noFill/>
          <a:ln>
            <a:noFill/>
          </a:ln>
        </p:spPr>
      </p:pic>
      <p:pic>
        <p:nvPicPr>
          <p:cNvPr id="14" name="Picture 13">
            <a:extLst>
              <a:ext uri="{FF2B5EF4-FFF2-40B4-BE49-F238E27FC236}">
                <a16:creationId xmlns:a16="http://schemas.microsoft.com/office/drawing/2014/main" id="{9810AA83-778D-1440-834C-A90816468029}"/>
              </a:ext>
            </a:extLst>
          </p:cNvPr>
          <p:cNvPicPr>
            <a:picLocks noChangeAspect="1"/>
          </p:cNvPicPr>
          <p:nvPr/>
        </p:nvPicPr>
        <p:blipFill rotWithShape="1">
          <a:blip r:embed="rId3"/>
          <a:srcRect b="45446"/>
          <a:stretch/>
        </p:blipFill>
        <p:spPr>
          <a:xfrm>
            <a:off x="3295650" y="3204616"/>
            <a:ext cx="1143000" cy="217697"/>
          </a:xfrm>
          <a:prstGeom prst="rect">
            <a:avLst/>
          </a:prstGeom>
        </p:spPr>
      </p:pic>
    </p:spTree>
    <p:extLst>
      <p:ext uri="{BB962C8B-B14F-4D97-AF65-F5344CB8AC3E}">
        <p14:creationId xmlns:p14="http://schemas.microsoft.com/office/powerpoint/2010/main" val="928816913"/>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4</a:t>
            </a:fld>
            <a:endParaRPr lang="en-US" spc="-2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a:t>What is a container?</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787406"/>
            <a:ext cx="4114800" cy="1868679"/>
          </a:xfrm>
          <a:prstGeom prst="rect">
            <a:avLst/>
          </a:prstGeom>
        </p:spPr>
        <p:txBody>
          <a:bodyPr vert="horz" wrap="square" lIns="0" tIns="41619" rIns="0" bIns="0" rtlCol="0" anchor="t">
            <a:spAutoFit/>
          </a:bodyPr>
          <a:lstStyle/>
          <a:p>
            <a:pPr marL="6350">
              <a:spcBef>
                <a:spcPts val="328"/>
              </a:spcBef>
              <a:buClr>
                <a:srgbClr val="A9A57C"/>
              </a:buClr>
              <a:tabLst>
                <a:tab pos="121663" algn="l"/>
              </a:tabLst>
            </a:pPr>
            <a:r>
              <a:rPr lang="en-US" sz="1200" dirty="0">
                <a:solidFill>
                  <a:srgbClr val="2F2B20"/>
                </a:solidFill>
                <a:latin typeface="Arial"/>
                <a:cs typeface="Arial"/>
              </a:rPr>
              <a:t>A container is a portable environment that packages some or all of the following: an operating system, software, libraries, compilers, data and workflows. Containers enable:</a:t>
            </a:r>
            <a:endParaRPr lang="en-US" sz="1200" dirty="0"/>
          </a:p>
          <a:p>
            <a:pPr marL="6350">
              <a:spcBef>
                <a:spcPts val="328"/>
              </a:spcBef>
              <a:buClr>
                <a:srgbClr val="A9A57C"/>
              </a:buClr>
              <a:tabLst>
                <a:tab pos="121663" algn="l"/>
              </a:tabLst>
            </a:pPr>
            <a:endParaRPr lang="en-US" sz="1210">
              <a:solidFill>
                <a:srgbClr val="2F2B20"/>
              </a:solidFill>
              <a:latin typeface="Arial"/>
              <a:cs typeface="Arial"/>
            </a:endParaRPr>
          </a:p>
          <a:p>
            <a:pPr marL="578485" lvl="1" indent="-114935">
              <a:spcBef>
                <a:spcPts val="328"/>
              </a:spcBef>
              <a:buClr>
                <a:srgbClr val="A9A57C"/>
              </a:buClr>
              <a:buChar char="•"/>
              <a:tabLst>
                <a:tab pos="121663" algn="l"/>
              </a:tabLst>
            </a:pPr>
            <a:r>
              <a:rPr lang="en-US" sz="1050" dirty="0">
                <a:solidFill>
                  <a:srgbClr val="2F2B20"/>
                </a:solidFill>
                <a:latin typeface="Arial"/>
                <a:cs typeface="Arial"/>
              </a:rPr>
              <a:t>Mobility of Compute</a:t>
            </a:r>
          </a:p>
          <a:p>
            <a:pPr marL="578485" lvl="1" indent="-114935">
              <a:spcBef>
                <a:spcPts val="328"/>
              </a:spcBef>
              <a:buClr>
                <a:srgbClr val="A9A57C"/>
              </a:buClr>
              <a:buChar char="•"/>
              <a:tabLst>
                <a:tab pos="121663" algn="l"/>
              </a:tabLst>
            </a:pPr>
            <a:r>
              <a:rPr lang="en-US" sz="1050" dirty="0">
                <a:solidFill>
                  <a:srgbClr val="2F2B20"/>
                </a:solidFill>
                <a:latin typeface="Arial"/>
                <a:cs typeface="Arial"/>
              </a:rPr>
              <a:t>Reproducibility (software and data)</a:t>
            </a:r>
          </a:p>
          <a:p>
            <a:pPr marL="578485" lvl="1" indent="-114935">
              <a:spcBef>
                <a:spcPts val="328"/>
              </a:spcBef>
              <a:buClr>
                <a:srgbClr val="A9A57C"/>
              </a:buClr>
              <a:buChar char="•"/>
              <a:tabLst>
                <a:tab pos="121663" algn="l"/>
              </a:tabLst>
            </a:pPr>
            <a:r>
              <a:rPr lang="en-US" sz="1050" dirty="0">
                <a:solidFill>
                  <a:srgbClr val="2F2B20"/>
                </a:solidFill>
                <a:latin typeface="Arial"/>
                <a:cs typeface="Arial"/>
              </a:rPr>
              <a:t>User Freedom </a:t>
            </a:r>
          </a:p>
          <a:p>
            <a:pPr marL="121285" indent="-114935">
              <a:spcBef>
                <a:spcPts val="328"/>
              </a:spcBef>
              <a:buClr>
                <a:srgbClr val="A9A57C"/>
              </a:buClr>
              <a:buChar char="•"/>
              <a:tabLst>
                <a:tab pos="121663" algn="l"/>
              </a:tabLst>
            </a:pPr>
            <a:endParaRPr sz="1210">
              <a:latin typeface="Arial"/>
              <a:cs typeface="Arial"/>
            </a:endParaRPr>
          </a:p>
          <a:p>
            <a:pPr marL="121285" indent="-114935">
              <a:spcBef>
                <a:spcPts val="328"/>
              </a:spcBef>
              <a:buClr>
                <a:srgbClr val="A9A57C"/>
              </a:buClr>
              <a:buChar char="•"/>
              <a:tabLst>
                <a:tab pos="121663" algn="l"/>
              </a:tabLst>
            </a:pPr>
            <a:endParaRPr lang="en-US" sz="1200" dirty="0">
              <a:latin typeface="Arial"/>
              <a:cs typeface="Arial"/>
            </a:endParaRPr>
          </a:p>
        </p:txBody>
      </p:sp>
      <p:pic>
        <p:nvPicPr>
          <p:cNvPr id="10" name="Shape 87">
            <a:extLst>
              <a:ext uri="{FF2B5EF4-FFF2-40B4-BE49-F238E27FC236}">
                <a16:creationId xmlns:a16="http://schemas.microsoft.com/office/drawing/2014/main" id="{C3DBCBC2-6CA3-7643-BE45-4011D5B4B2BD}"/>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1" name="Picture 10">
            <a:extLst>
              <a:ext uri="{FF2B5EF4-FFF2-40B4-BE49-F238E27FC236}">
                <a16:creationId xmlns:a16="http://schemas.microsoft.com/office/drawing/2014/main" id="{1FB57055-8BD3-0F4F-9885-06979A567F6E}"/>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2" name="Date Placeholder 5">
            <a:extLst>
              <a:ext uri="{FF2B5EF4-FFF2-40B4-BE49-F238E27FC236}">
                <a16:creationId xmlns:a16="http://schemas.microsoft.com/office/drawing/2014/main" id="{BC34B261-7880-4793-AA63-300CE946646D}"/>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1281226268"/>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5</a:t>
            </a:fld>
            <a:endParaRPr lang="en-US" spc="-20"/>
          </a:p>
        </p:txBody>
      </p: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a:t>Virtualization (1)</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787406"/>
            <a:ext cx="4114800" cy="1028449"/>
          </a:xfrm>
          <a:prstGeom prst="rect">
            <a:avLst/>
          </a:prstGeom>
        </p:spPr>
        <p:txBody>
          <a:bodyPr vert="horz" wrap="square" lIns="0" tIns="41619" rIns="0" bIns="0" rtlCol="0">
            <a:spAutoFit/>
          </a:bodyPr>
          <a:lstStyle/>
          <a:p>
            <a:pPr marL="6403">
              <a:spcBef>
                <a:spcPts val="328"/>
              </a:spcBef>
              <a:buClr>
                <a:srgbClr val="A9A57C"/>
              </a:buClr>
              <a:tabLst>
                <a:tab pos="121663" algn="l"/>
              </a:tabLst>
            </a:pPr>
            <a:r>
              <a:rPr lang="en-US" sz="1210">
                <a:solidFill>
                  <a:srgbClr val="2F2B20"/>
                </a:solidFill>
                <a:latin typeface="Arial"/>
                <a:cs typeface="Arial"/>
              </a:rPr>
              <a:t>Hardware virtualization (not used by containers!)</a:t>
            </a:r>
          </a:p>
          <a:p>
            <a:pPr marL="578863" lvl="1" indent="-115260">
              <a:spcBef>
                <a:spcPts val="328"/>
              </a:spcBef>
              <a:buClr>
                <a:srgbClr val="A9A57C"/>
              </a:buClr>
              <a:buChar char="•"/>
              <a:tabLst>
                <a:tab pos="121663" algn="l"/>
              </a:tabLst>
            </a:pPr>
            <a:r>
              <a:rPr lang="en-US" sz="1050">
                <a:latin typeface="Arial"/>
                <a:cs typeface="Arial"/>
              </a:rPr>
              <a:t>Can run many OS’s on same hardware (machine)</a:t>
            </a:r>
          </a:p>
          <a:p>
            <a:pPr marL="578863" lvl="1" indent="-115260">
              <a:spcBef>
                <a:spcPts val="328"/>
              </a:spcBef>
              <a:buClr>
                <a:srgbClr val="A9A57C"/>
              </a:buClr>
              <a:buChar char="•"/>
              <a:tabLst>
                <a:tab pos="121663" algn="l"/>
              </a:tabLst>
            </a:pPr>
            <a:r>
              <a:rPr lang="en-US" sz="1050">
                <a:latin typeface="Arial"/>
                <a:cs typeface="Arial"/>
              </a:rPr>
              <a:t>E.g., </a:t>
            </a:r>
            <a:r>
              <a:rPr lang="en-US" sz="1050" err="1">
                <a:latin typeface="Arial"/>
                <a:cs typeface="Arial"/>
              </a:rPr>
              <a:t>VirtualBox</a:t>
            </a:r>
            <a:r>
              <a:rPr lang="en-US" sz="1050">
                <a:latin typeface="Arial"/>
                <a:cs typeface="Arial"/>
              </a:rPr>
              <a:t>, VMWare</a:t>
            </a:r>
            <a:endParaRPr lang="en-US" sz="1210">
              <a:latin typeface="Arial"/>
              <a:cs typeface="Arial"/>
            </a:endParaRPr>
          </a:p>
          <a:p>
            <a:pPr marL="578863" lvl="1" indent="-115260">
              <a:spcBef>
                <a:spcPts val="328"/>
              </a:spcBef>
              <a:buClr>
                <a:srgbClr val="A9A57C"/>
              </a:buClr>
              <a:buChar char="•"/>
              <a:tabLst>
                <a:tab pos="121663" algn="l"/>
              </a:tabLst>
            </a:pPr>
            <a:endParaRPr lang="en-US" sz="1050">
              <a:latin typeface="Arial"/>
              <a:cs typeface="Arial"/>
            </a:endParaRPr>
          </a:p>
          <a:p>
            <a:pPr marL="6403">
              <a:spcBef>
                <a:spcPts val="328"/>
              </a:spcBef>
              <a:buClr>
                <a:srgbClr val="A9A57C"/>
              </a:buClr>
              <a:tabLst>
                <a:tab pos="121663" algn="l"/>
              </a:tabLst>
            </a:pPr>
            <a:endParaRPr lang="en-US" sz="1050">
              <a:latin typeface="Arial"/>
              <a:cs typeface="Arial"/>
            </a:endParaRPr>
          </a:p>
        </p:txBody>
      </p:sp>
      <p:sp>
        <p:nvSpPr>
          <p:cNvPr id="11" name="TextBox 10">
            <a:extLst>
              <a:ext uri="{FF2B5EF4-FFF2-40B4-BE49-F238E27FC236}">
                <a16:creationId xmlns:a16="http://schemas.microsoft.com/office/drawing/2014/main" id="{DE4F49A8-9025-D745-894D-78E47AC02A10}"/>
              </a:ext>
            </a:extLst>
          </p:cNvPr>
          <p:cNvSpPr txBox="1"/>
          <p:nvPr/>
        </p:nvSpPr>
        <p:spPr>
          <a:xfrm>
            <a:off x="2914650" y="2962434"/>
            <a:ext cx="1615786" cy="184666"/>
          </a:xfrm>
          <a:prstGeom prst="rect">
            <a:avLst/>
          </a:prstGeom>
          <a:noFill/>
        </p:spPr>
        <p:txBody>
          <a:bodyPr wrap="square" rtlCol="0">
            <a:spAutoFit/>
          </a:bodyPr>
          <a:lstStyle/>
          <a:p>
            <a:r>
              <a:rPr lang="en-US" sz="600" i="1"/>
              <a:t>Material courtesy: M. </a:t>
            </a:r>
            <a:r>
              <a:rPr lang="en-US" sz="600" i="1" err="1"/>
              <a:t>Cuma</a:t>
            </a:r>
            <a:r>
              <a:rPr lang="en-US" sz="600" i="1"/>
              <a:t>, U. Utah</a:t>
            </a:r>
          </a:p>
        </p:txBody>
      </p:sp>
      <p:pic>
        <p:nvPicPr>
          <p:cNvPr id="3" name="Picture 2">
            <a:extLst>
              <a:ext uri="{FF2B5EF4-FFF2-40B4-BE49-F238E27FC236}">
                <a16:creationId xmlns:a16="http://schemas.microsoft.com/office/drawing/2014/main" id="{FFD23957-C97B-AE4A-B2AF-3E61EBEC85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2379" b="38250"/>
          <a:stretch/>
        </p:blipFill>
        <p:spPr>
          <a:xfrm>
            <a:off x="2925041" y="1409666"/>
            <a:ext cx="1295400" cy="1465734"/>
          </a:xfrm>
          <a:prstGeom prst="rect">
            <a:avLst/>
          </a:prstGeom>
          <a:ln>
            <a:solidFill>
              <a:schemeClr val="tx1"/>
            </a:solidFill>
          </a:ln>
        </p:spPr>
      </p:pic>
      <p:cxnSp>
        <p:nvCxnSpPr>
          <p:cNvPr id="12" name="Straight Connector 11">
            <a:extLst>
              <a:ext uri="{FF2B5EF4-FFF2-40B4-BE49-F238E27FC236}">
                <a16:creationId xmlns:a16="http://schemas.microsoft.com/office/drawing/2014/main" id="{1128BBC4-8BC3-8340-A187-735E07D7F589}"/>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pic>
        <p:nvPicPr>
          <p:cNvPr id="14" name="Shape 87">
            <a:extLst>
              <a:ext uri="{FF2B5EF4-FFF2-40B4-BE49-F238E27FC236}">
                <a16:creationId xmlns:a16="http://schemas.microsoft.com/office/drawing/2014/main" id="{C8CF0820-20B7-CE4A-BE7A-ABB94F730528}"/>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5" name="Picture 14">
            <a:extLst>
              <a:ext uri="{FF2B5EF4-FFF2-40B4-BE49-F238E27FC236}">
                <a16:creationId xmlns:a16="http://schemas.microsoft.com/office/drawing/2014/main" id="{4367DCA8-C514-7241-A2AF-422AB284DB16}"/>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6" name="Date Placeholder 5">
            <a:extLst>
              <a:ext uri="{FF2B5EF4-FFF2-40B4-BE49-F238E27FC236}">
                <a16:creationId xmlns:a16="http://schemas.microsoft.com/office/drawing/2014/main" id="{D0BE5402-4BBA-4EA8-9515-62AE12109C1A}"/>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3221278578"/>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6</a:t>
            </a:fld>
            <a:endParaRPr lang="en-US" spc="-2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a:t>Virtualization (2)</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787406"/>
            <a:ext cx="4114800" cy="989977"/>
          </a:xfrm>
          <a:prstGeom prst="rect">
            <a:avLst/>
          </a:prstGeom>
        </p:spPr>
        <p:txBody>
          <a:bodyPr vert="horz" wrap="square" lIns="0" tIns="41619" rIns="0" bIns="0" rtlCol="0">
            <a:spAutoFit/>
          </a:bodyPr>
          <a:lstStyle/>
          <a:p>
            <a:pPr marL="6403">
              <a:spcBef>
                <a:spcPts val="328"/>
              </a:spcBef>
              <a:buClr>
                <a:srgbClr val="A9A57C"/>
              </a:buClr>
              <a:tabLst>
                <a:tab pos="121663" algn="l"/>
              </a:tabLst>
            </a:pPr>
            <a:r>
              <a:rPr lang="en-US" sz="1210">
                <a:solidFill>
                  <a:srgbClr val="2F2B20"/>
                </a:solidFill>
                <a:latin typeface="Arial"/>
                <a:cs typeface="Arial"/>
              </a:rPr>
              <a:t>OS-level virtualization (used by containers!)</a:t>
            </a:r>
          </a:p>
          <a:p>
            <a:pPr marL="578863" lvl="1" indent="-115260">
              <a:spcBef>
                <a:spcPts val="328"/>
              </a:spcBef>
              <a:buClr>
                <a:srgbClr val="A9A57C"/>
              </a:buClr>
              <a:buChar char="•"/>
              <a:tabLst>
                <a:tab pos="121663" algn="l"/>
              </a:tabLst>
            </a:pPr>
            <a:r>
              <a:rPr lang="en-US" sz="1050">
                <a:latin typeface="Arial"/>
                <a:cs typeface="Arial"/>
              </a:rPr>
              <a:t>Can run many isolated OS instances (guests) under a server OS (host) </a:t>
            </a:r>
          </a:p>
          <a:p>
            <a:pPr marL="578863" lvl="1" indent="-115260">
              <a:spcBef>
                <a:spcPts val="328"/>
              </a:spcBef>
              <a:buClr>
                <a:srgbClr val="A9A57C"/>
              </a:buClr>
              <a:buChar char="•"/>
              <a:tabLst>
                <a:tab pos="121663" algn="l"/>
              </a:tabLst>
            </a:pPr>
            <a:r>
              <a:rPr lang="en-US" sz="1050">
                <a:latin typeface="Arial"/>
                <a:cs typeface="Arial"/>
              </a:rPr>
              <a:t>Also called containers</a:t>
            </a:r>
          </a:p>
          <a:p>
            <a:pPr marL="578863" lvl="1" indent="-115260">
              <a:spcBef>
                <a:spcPts val="328"/>
              </a:spcBef>
              <a:buClr>
                <a:srgbClr val="A9A57C"/>
              </a:buClr>
              <a:buChar char="•"/>
              <a:tabLst>
                <a:tab pos="121663" algn="l"/>
              </a:tabLst>
            </a:pPr>
            <a:r>
              <a:rPr lang="en-US" sz="1050">
                <a:latin typeface="Arial"/>
                <a:cs typeface="Arial"/>
              </a:rPr>
              <a:t>E.g., Docker, Singularity </a:t>
            </a:r>
          </a:p>
        </p:txBody>
      </p:sp>
      <p:sp>
        <p:nvSpPr>
          <p:cNvPr id="11" name="TextBox 10">
            <a:extLst>
              <a:ext uri="{FF2B5EF4-FFF2-40B4-BE49-F238E27FC236}">
                <a16:creationId xmlns:a16="http://schemas.microsoft.com/office/drawing/2014/main" id="{A7E57619-2E32-F346-A475-6C5B518D5F4C}"/>
              </a:ext>
            </a:extLst>
          </p:cNvPr>
          <p:cNvSpPr txBox="1"/>
          <p:nvPr/>
        </p:nvSpPr>
        <p:spPr>
          <a:xfrm>
            <a:off x="2914650" y="2962434"/>
            <a:ext cx="1615786" cy="184666"/>
          </a:xfrm>
          <a:prstGeom prst="rect">
            <a:avLst/>
          </a:prstGeom>
          <a:noFill/>
        </p:spPr>
        <p:txBody>
          <a:bodyPr wrap="square" rtlCol="0">
            <a:spAutoFit/>
          </a:bodyPr>
          <a:lstStyle/>
          <a:p>
            <a:r>
              <a:rPr lang="en-US" sz="600" i="1"/>
              <a:t>Material courtesy: M. </a:t>
            </a:r>
            <a:r>
              <a:rPr lang="en-US" sz="600" i="1" err="1"/>
              <a:t>Cuma</a:t>
            </a:r>
            <a:r>
              <a:rPr lang="en-US" sz="600" i="1"/>
              <a:t>, U. Utah</a:t>
            </a:r>
          </a:p>
        </p:txBody>
      </p:sp>
      <p:pic>
        <p:nvPicPr>
          <p:cNvPr id="12" name="Picture 11">
            <a:extLst>
              <a:ext uri="{FF2B5EF4-FFF2-40B4-BE49-F238E27FC236}">
                <a16:creationId xmlns:a16="http://schemas.microsoft.com/office/drawing/2014/main" id="{28FD79A2-3669-044B-95AB-C372BDA55791}"/>
              </a:ext>
            </a:extLst>
          </p:cNvPr>
          <p:cNvPicPr>
            <a:picLocks noChangeAspect="1"/>
          </p:cNvPicPr>
          <p:nvPr/>
        </p:nvPicPr>
        <p:blipFill rotWithShape="1">
          <a:blip r:embed="rId2">
            <a:extLst>
              <a:ext uri="{28A0092B-C50C-407E-A947-70E740481C1C}">
                <a14:useLocalDpi xmlns:a14="http://schemas.microsoft.com/office/drawing/2010/main" val="0"/>
              </a:ext>
            </a:extLst>
          </a:blip>
          <a:srcRect l="44910" t="51728" r="781" b="141"/>
          <a:stretch/>
        </p:blipFill>
        <p:spPr>
          <a:xfrm>
            <a:off x="2609850" y="1452973"/>
            <a:ext cx="1544782" cy="1445498"/>
          </a:xfrm>
          <a:prstGeom prst="rect">
            <a:avLst/>
          </a:prstGeom>
          <a:ln>
            <a:solidFill>
              <a:schemeClr val="tx1"/>
            </a:solidFill>
          </a:ln>
        </p:spPr>
      </p:pic>
      <p:sp>
        <p:nvSpPr>
          <p:cNvPr id="17" name="object 3">
            <a:extLst>
              <a:ext uri="{FF2B5EF4-FFF2-40B4-BE49-F238E27FC236}">
                <a16:creationId xmlns:a16="http://schemas.microsoft.com/office/drawing/2014/main" id="{53336F43-6791-2348-B330-A8F6E0960929}"/>
              </a:ext>
            </a:extLst>
          </p:cNvPr>
          <p:cNvSpPr txBox="1"/>
          <p:nvPr/>
        </p:nvSpPr>
        <p:spPr>
          <a:xfrm>
            <a:off x="-51523" y="2238737"/>
            <a:ext cx="2428009" cy="596023"/>
          </a:xfrm>
          <a:prstGeom prst="rect">
            <a:avLst/>
          </a:prstGeom>
        </p:spPr>
        <p:txBody>
          <a:bodyPr vert="horz" wrap="square" lIns="0" tIns="41619" rIns="0" bIns="0" rtlCol="0">
            <a:spAutoFit/>
          </a:bodyPr>
          <a:lstStyle/>
          <a:p>
            <a:pPr marL="463603" lvl="1">
              <a:spcBef>
                <a:spcPts val="328"/>
              </a:spcBef>
              <a:buClr>
                <a:srgbClr val="A9A57C"/>
              </a:buClr>
              <a:tabLst>
                <a:tab pos="121663" algn="l"/>
              </a:tabLst>
            </a:pPr>
            <a:r>
              <a:rPr lang="en-US" sz="900" i="1">
                <a:latin typeface="Arial"/>
                <a:cs typeface="Arial"/>
              </a:rPr>
              <a:t>Best of both worlds: isolated environment that user wants, but can leverage host OS resources (network, I/O partitions, etc.)</a:t>
            </a:r>
          </a:p>
        </p:txBody>
      </p:sp>
      <p:pic>
        <p:nvPicPr>
          <p:cNvPr id="15" name="Shape 87">
            <a:extLst>
              <a:ext uri="{FF2B5EF4-FFF2-40B4-BE49-F238E27FC236}">
                <a16:creationId xmlns:a16="http://schemas.microsoft.com/office/drawing/2014/main" id="{A0F3B7CB-3969-0E49-AFC2-E70297FE9151}"/>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8" name="Picture 17">
            <a:extLst>
              <a:ext uri="{FF2B5EF4-FFF2-40B4-BE49-F238E27FC236}">
                <a16:creationId xmlns:a16="http://schemas.microsoft.com/office/drawing/2014/main" id="{31322542-19DF-DA46-B93D-DD35706F9B24}"/>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9" name="Date Placeholder 5">
            <a:extLst>
              <a:ext uri="{FF2B5EF4-FFF2-40B4-BE49-F238E27FC236}">
                <a16:creationId xmlns:a16="http://schemas.microsoft.com/office/drawing/2014/main" id="{3AD5893D-B893-4166-A2D3-584F6C177783}"/>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22732964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7</a:t>
            </a:fld>
            <a:endParaRPr lang="en-US" spc="-2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a:t>Containerization software</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706925"/>
            <a:ext cx="4191000" cy="1708636"/>
          </a:xfrm>
          <a:prstGeom prst="rect">
            <a:avLst/>
          </a:prstGeom>
        </p:spPr>
        <p:txBody>
          <a:bodyPr vert="horz" wrap="square" lIns="0" tIns="41619" rIns="0" bIns="0" rtlCol="0" anchor="t">
            <a:spAutoFit/>
          </a:bodyPr>
          <a:lstStyle/>
          <a:p>
            <a:pPr marL="121285" indent="-114935">
              <a:spcBef>
                <a:spcPts val="328"/>
              </a:spcBef>
              <a:buClr>
                <a:srgbClr val="A9A57C"/>
              </a:buClr>
              <a:buChar char="•"/>
              <a:tabLst>
                <a:tab pos="121663" algn="l"/>
              </a:tabLst>
            </a:pPr>
            <a:r>
              <a:rPr lang="en-US" sz="1210" dirty="0">
                <a:solidFill>
                  <a:srgbClr val="2F2B20"/>
                </a:solidFill>
                <a:latin typeface="Arial"/>
                <a:cs typeface="Arial"/>
              </a:rPr>
              <a:t>Docker</a:t>
            </a:r>
            <a:endParaRPr lang="en-US" dirty="0"/>
          </a:p>
          <a:p>
            <a:pPr marL="578485" lvl="1" indent="-114935">
              <a:spcBef>
                <a:spcPts val="328"/>
              </a:spcBef>
              <a:buClr>
                <a:srgbClr val="A9A57C"/>
              </a:buClr>
              <a:buChar char="•"/>
              <a:tabLst>
                <a:tab pos="121663" algn="l"/>
              </a:tabLst>
            </a:pPr>
            <a:r>
              <a:rPr lang="en-US" sz="800" dirty="0">
                <a:solidFill>
                  <a:srgbClr val="2F2B20"/>
                </a:solidFill>
                <a:latin typeface="Arial"/>
                <a:cs typeface="Arial"/>
              </a:rPr>
              <a:t>Well established – largest user base</a:t>
            </a:r>
            <a:endParaRPr lang="en-US" dirty="0"/>
          </a:p>
          <a:p>
            <a:pPr marL="578485" lvl="1" indent="-114935">
              <a:spcBef>
                <a:spcPts val="328"/>
              </a:spcBef>
              <a:buClr>
                <a:srgbClr val="A9A57C"/>
              </a:buClr>
              <a:buChar char="•"/>
              <a:tabLst>
                <a:tab pos="121663" algn="l"/>
              </a:tabLst>
            </a:pPr>
            <a:r>
              <a:rPr lang="en-US" sz="800" dirty="0">
                <a:solidFill>
                  <a:srgbClr val="2F2B20"/>
                </a:solidFill>
                <a:latin typeface="Arial"/>
                <a:cs typeface="Arial"/>
              </a:rPr>
              <a:t>Has Docker Hub for container sharing</a:t>
            </a:r>
          </a:p>
          <a:p>
            <a:pPr marL="578485" lvl="1" indent="-114935">
              <a:spcBef>
                <a:spcPts val="328"/>
              </a:spcBef>
              <a:buClr>
                <a:srgbClr val="A9A57C"/>
              </a:buClr>
              <a:buChar char="•"/>
              <a:tabLst>
                <a:tab pos="121663" algn="l"/>
              </a:tabLst>
            </a:pPr>
            <a:r>
              <a:rPr lang="en-US" sz="800" dirty="0">
                <a:solidFill>
                  <a:srgbClr val="2F2B20"/>
                </a:solidFill>
                <a:latin typeface="Arial"/>
                <a:cs typeface="Arial"/>
              </a:rPr>
              <a:t>Problematic with HPC</a:t>
            </a:r>
          </a:p>
          <a:p>
            <a:pPr marL="121285" indent="-114935">
              <a:spcBef>
                <a:spcPts val="328"/>
              </a:spcBef>
              <a:buClr>
                <a:srgbClr val="A9A57C"/>
              </a:buClr>
              <a:buFontTx/>
              <a:buChar char="•"/>
              <a:tabLst>
                <a:tab pos="121663" algn="l"/>
              </a:tabLst>
            </a:pPr>
            <a:r>
              <a:rPr lang="en-US" sz="1210" dirty="0">
                <a:solidFill>
                  <a:srgbClr val="2F2B20"/>
                </a:solidFill>
                <a:latin typeface="Arial"/>
                <a:cs typeface="Arial"/>
              </a:rPr>
              <a:t>Singularity</a:t>
            </a:r>
          </a:p>
          <a:p>
            <a:pPr marL="578485" lvl="1" indent="-114935">
              <a:spcBef>
                <a:spcPts val="328"/>
              </a:spcBef>
              <a:buClr>
                <a:srgbClr val="A9A57C"/>
              </a:buClr>
              <a:buChar char="•"/>
              <a:tabLst>
                <a:tab pos="121663" algn="l"/>
              </a:tabLst>
            </a:pPr>
            <a:r>
              <a:rPr lang="en-US" sz="800" dirty="0">
                <a:solidFill>
                  <a:srgbClr val="2F2B20"/>
                </a:solidFill>
                <a:latin typeface="Arial"/>
                <a:cs typeface="Arial"/>
              </a:rPr>
              <a:t>Focus of today’s tutorial</a:t>
            </a:r>
          </a:p>
          <a:p>
            <a:pPr marL="578485" lvl="1" indent="-114935">
              <a:spcBef>
                <a:spcPts val="328"/>
              </a:spcBef>
              <a:buClr>
                <a:srgbClr val="A9A57C"/>
              </a:buClr>
              <a:buChar char="•"/>
              <a:tabLst>
                <a:tab pos="121663" algn="l"/>
              </a:tabLst>
            </a:pPr>
            <a:r>
              <a:rPr lang="en-US" sz="800" dirty="0">
                <a:solidFill>
                  <a:srgbClr val="2F2B20"/>
                </a:solidFill>
                <a:latin typeface="Arial"/>
                <a:cs typeface="Arial"/>
              </a:rPr>
              <a:t>Designed for HPC</a:t>
            </a:r>
          </a:p>
          <a:p>
            <a:pPr marL="121285" indent="-114935">
              <a:spcBef>
                <a:spcPts val="328"/>
              </a:spcBef>
              <a:buClr>
                <a:srgbClr val="A9A57C"/>
              </a:buClr>
              <a:buChar char="•"/>
              <a:tabLst>
                <a:tab pos="121663" algn="l"/>
              </a:tabLst>
            </a:pPr>
            <a:r>
              <a:rPr lang="en-US" sz="1200" dirty="0">
                <a:solidFill>
                  <a:srgbClr val="2F2B20"/>
                </a:solidFill>
                <a:latin typeface="Arial"/>
                <a:cs typeface="Arial"/>
              </a:rPr>
              <a:t>Others…</a:t>
            </a:r>
            <a:endParaRPr lang="en-US" sz="800" dirty="0">
              <a:solidFill>
                <a:srgbClr val="2F2B20"/>
              </a:solidFill>
              <a:latin typeface="Arial"/>
              <a:cs typeface="Arial"/>
            </a:endParaRPr>
          </a:p>
          <a:p>
            <a:pPr marL="121285" indent="-114935">
              <a:spcBef>
                <a:spcPts val="328"/>
              </a:spcBef>
              <a:buClr>
                <a:srgbClr val="A9A57C"/>
              </a:buClr>
              <a:buChar char="•"/>
              <a:tabLst>
                <a:tab pos="121663" algn="l"/>
              </a:tabLst>
            </a:pPr>
            <a:endParaRPr lang="en-US" sz="1210" dirty="0">
              <a:solidFill>
                <a:srgbClr val="2F2B20"/>
              </a:solidFill>
              <a:latin typeface="Arial"/>
              <a:cs typeface="Arial"/>
            </a:endParaRPr>
          </a:p>
        </p:txBody>
      </p:sp>
      <p:pic>
        <p:nvPicPr>
          <p:cNvPr id="10" name="Picture 8" descr="Docker (container engine) logo.svg">
            <a:extLst>
              <a:ext uri="{FF2B5EF4-FFF2-40B4-BE49-F238E27FC236}">
                <a16:creationId xmlns:a16="http://schemas.microsoft.com/office/drawing/2014/main" id="{D99E33AA-1271-E948-92B2-015259E8F26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57412" b="-11014"/>
          <a:stretch/>
        </p:blipFill>
        <p:spPr bwMode="auto">
          <a:xfrm>
            <a:off x="933450" y="739775"/>
            <a:ext cx="327879" cy="2027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1" name="Picture 3">
            <a:extLst>
              <a:ext uri="{FF2B5EF4-FFF2-40B4-BE49-F238E27FC236}">
                <a16:creationId xmlns:a16="http://schemas.microsoft.com/office/drawing/2014/main" id="{064287A5-E9E5-BF4D-83BB-4603392CDE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818" y="1430941"/>
            <a:ext cx="2000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Shape 87">
            <a:extLst>
              <a:ext uri="{FF2B5EF4-FFF2-40B4-BE49-F238E27FC236}">
                <a16:creationId xmlns:a16="http://schemas.microsoft.com/office/drawing/2014/main" id="{D9E47421-8ECF-9C44-8DCE-A552686F727A}"/>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5" name="Picture 14">
            <a:extLst>
              <a:ext uri="{FF2B5EF4-FFF2-40B4-BE49-F238E27FC236}">
                <a16:creationId xmlns:a16="http://schemas.microsoft.com/office/drawing/2014/main" id="{576A03B2-0E4C-7B4D-ACBC-B6F7BE99D738}"/>
              </a:ext>
            </a:extLst>
          </p:cNvPr>
          <p:cNvPicPr>
            <a:picLocks noChangeAspect="1"/>
          </p:cNvPicPr>
          <p:nvPr/>
        </p:nvPicPr>
        <p:blipFill rotWithShape="1">
          <a:blip r:embed="rId2"/>
          <a:srcRect b="45446"/>
          <a:stretch/>
        </p:blipFill>
        <p:spPr>
          <a:xfrm>
            <a:off x="3295650" y="3204616"/>
            <a:ext cx="1143000" cy="217697"/>
          </a:xfrm>
          <a:prstGeom prst="rect">
            <a:avLst/>
          </a:prstGeom>
        </p:spPr>
      </p:pic>
      <p:sp>
        <p:nvSpPr>
          <p:cNvPr id="17" name="Date Placeholder 5">
            <a:extLst>
              <a:ext uri="{FF2B5EF4-FFF2-40B4-BE49-F238E27FC236}">
                <a16:creationId xmlns:a16="http://schemas.microsoft.com/office/drawing/2014/main" id="{FFE66A6D-2997-4F20-85B5-01B00CED9E09}"/>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spTree>
    <p:extLst>
      <p:ext uri="{BB962C8B-B14F-4D97-AF65-F5344CB8AC3E}">
        <p14:creationId xmlns:p14="http://schemas.microsoft.com/office/powerpoint/2010/main" val="577641490"/>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8</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B0963D87-D68F-C04E-AA94-0AEF956B95A4}"/>
              </a:ext>
            </a:extLst>
          </p:cNvPr>
          <p:cNvSpPr>
            <a:spLocks noGrp="1"/>
          </p:cNvSpPr>
          <p:nvPr>
            <p:ph type="title"/>
          </p:nvPr>
        </p:nvSpPr>
        <p:spPr>
          <a:xfrm>
            <a:off x="247650" y="171288"/>
            <a:ext cx="3733800" cy="377026"/>
          </a:xfrm>
        </p:spPr>
        <p:txBody>
          <a:bodyPr/>
          <a:lstStyle/>
          <a:p>
            <a:r>
              <a:rPr lang="en-US" dirty="0"/>
              <a:t>Why Singularity?</a:t>
            </a:r>
          </a:p>
        </p:txBody>
      </p:sp>
      <p:sp>
        <p:nvSpPr>
          <p:cNvPr id="9" name="object 3">
            <a:extLst>
              <a:ext uri="{FF2B5EF4-FFF2-40B4-BE49-F238E27FC236}">
                <a16:creationId xmlns:a16="http://schemas.microsoft.com/office/drawing/2014/main" id="{105E155B-9C4C-6547-8081-B24F1B2F89E4}"/>
              </a:ext>
            </a:extLst>
          </p:cNvPr>
          <p:cNvSpPr txBox="1"/>
          <p:nvPr/>
        </p:nvSpPr>
        <p:spPr>
          <a:xfrm>
            <a:off x="171450" y="706925"/>
            <a:ext cx="4191000" cy="2408827"/>
          </a:xfrm>
          <a:prstGeom prst="rect">
            <a:avLst/>
          </a:prstGeom>
        </p:spPr>
        <p:txBody>
          <a:bodyPr vert="horz" wrap="square" lIns="0" tIns="41619" rIns="0" bIns="0" rtlCol="0">
            <a:spAutoFit/>
          </a:bodyPr>
          <a:lstStyle/>
          <a:p>
            <a:pPr marL="121663" indent="-115260">
              <a:spcBef>
                <a:spcPts val="328"/>
              </a:spcBef>
              <a:buClr>
                <a:srgbClr val="A9A57C"/>
              </a:buClr>
              <a:buChar char="•"/>
              <a:tabLst>
                <a:tab pos="121663" algn="l"/>
              </a:tabLst>
            </a:pPr>
            <a:r>
              <a:rPr lang="en-US" sz="1210" dirty="0">
                <a:solidFill>
                  <a:srgbClr val="2F2B20"/>
                </a:solidFill>
                <a:latin typeface="Arial"/>
                <a:cs typeface="Arial"/>
              </a:rPr>
              <a:t>Singularity is a comparably safe container solution for HPC</a:t>
            </a:r>
          </a:p>
          <a:p>
            <a:pPr marL="578863" lvl="1" indent="-115260">
              <a:spcBef>
                <a:spcPts val="328"/>
              </a:spcBef>
              <a:buClr>
                <a:srgbClr val="A9A57C"/>
              </a:buClr>
              <a:buChar char="•"/>
              <a:tabLst>
                <a:tab pos="121663" algn="l"/>
              </a:tabLst>
            </a:pPr>
            <a:r>
              <a:rPr lang="en-US" sz="1210" dirty="0">
                <a:solidFill>
                  <a:srgbClr val="2F2B20"/>
                </a:solidFill>
                <a:latin typeface="Arial"/>
                <a:cs typeface="Arial"/>
              </a:rPr>
              <a:t>User is same inside/outside container</a:t>
            </a:r>
          </a:p>
          <a:p>
            <a:pPr marL="578863" lvl="1" indent="-115260">
              <a:spcBef>
                <a:spcPts val="328"/>
              </a:spcBef>
              <a:buClr>
                <a:srgbClr val="A9A57C"/>
              </a:buClr>
              <a:buChar char="•"/>
              <a:tabLst>
                <a:tab pos="121663" algn="l"/>
              </a:tabLst>
            </a:pPr>
            <a:r>
              <a:rPr lang="en-US" sz="1210" dirty="0">
                <a:solidFill>
                  <a:srgbClr val="2F2B20"/>
                </a:solidFill>
                <a:latin typeface="Arial"/>
                <a:cs typeface="Arial"/>
              </a:rPr>
              <a:t>User cannot escalate permissions without administrative privilege</a:t>
            </a:r>
          </a:p>
          <a:p>
            <a:pPr marL="578863" lvl="1" indent="-115260">
              <a:spcBef>
                <a:spcPts val="328"/>
              </a:spcBef>
              <a:buClr>
                <a:srgbClr val="A9A57C"/>
              </a:buClr>
              <a:buChar char="•"/>
              <a:tabLst>
                <a:tab pos="121663" algn="l"/>
              </a:tabLst>
            </a:pPr>
            <a:endParaRPr lang="en-US" sz="800" dirty="0">
              <a:solidFill>
                <a:srgbClr val="2F2B20"/>
              </a:solidFill>
              <a:latin typeface="Arial"/>
              <a:cs typeface="Arial"/>
            </a:endParaRPr>
          </a:p>
          <a:p>
            <a:pPr marL="121663" indent="-115260">
              <a:spcBef>
                <a:spcPts val="328"/>
              </a:spcBef>
              <a:buClr>
                <a:srgbClr val="A9A57C"/>
              </a:buClr>
              <a:buChar char="•"/>
              <a:tabLst>
                <a:tab pos="121663" algn="l"/>
              </a:tabLst>
            </a:pPr>
            <a:r>
              <a:rPr lang="en-US" sz="1210" dirty="0">
                <a:solidFill>
                  <a:srgbClr val="2F2B20"/>
                </a:solidFill>
                <a:latin typeface="Arial"/>
                <a:cs typeface="Arial"/>
              </a:rPr>
              <a:t>Can support MPI and GPU resources on HPC (scaling)</a:t>
            </a:r>
          </a:p>
          <a:p>
            <a:pPr marL="121663" indent="-115260">
              <a:spcBef>
                <a:spcPts val="328"/>
              </a:spcBef>
              <a:buClr>
                <a:srgbClr val="A9A57C"/>
              </a:buClr>
              <a:buChar char="•"/>
              <a:tabLst>
                <a:tab pos="121663" algn="l"/>
              </a:tabLst>
            </a:pPr>
            <a:endParaRPr lang="en-US" sz="800" dirty="0">
              <a:solidFill>
                <a:srgbClr val="2F2B20"/>
              </a:solidFill>
              <a:latin typeface="Arial"/>
              <a:cs typeface="Arial"/>
            </a:endParaRPr>
          </a:p>
          <a:p>
            <a:pPr marL="121663" indent="-115260">
              <a:spcBef>
                <a:spcPts val="328"/>
              </a:spcBef>
              <a:buClr>
                <a:srgbClr val="A9A57C"/>
              </a:buClr>
              <a:buChar char="•"/>
              <a:tabLst>
                <a:tab pos="121663" algn="l"/>
              </a:tabLst>
            </a:pPr>
            <a:r>
              <a:rPr lang="en-US" sz="1210" dirty="0">
                <a:solidFill>
                  <a:srgbClr val="2F2B20"/>
                </a:solidFill>
                <a:latin typeface="Arial"/>
                <a:cs typeface="Arial"/>
              </a:rPr>
              <a:t>Can use HPC filesystems</a:t>
            </a:r>
          </a:p>
          <a:p>
            <a:pPr marL="121663" indent="-115260">
              <a:spcBef>
                <a:spcPts val="328"/>
              </a:spcBef>
              <a:buClr>
                <a:srgbClr val="A9A57C"/>
              </a:buClr>
              <a:buChar char="•"/>
              <a:tabLst>
                <a:tab pos="121663" algn="l"/>
              </a:tabLst>
            </a:pPr>
            <a:endParaRPr lang="en-US" sz="800" dirty="0">
              <a:solidFill>
                <a:srgbClr val="2F2B20"/>
              </a:solidFill>
              <a:latin typeface="Arial"/>
              <a:cs typeface="Arial"/>
            </a:endParaRPr>
          </a:p>
          <a:p>
            <a:pPr marL="121663" indent="-115260">
              <a:spcBef>
                <a:spcPts val="328"/>
              </a:spcBef>
              <a:buClr>
                <a:srgbClr val="A9A57C"/>
              </a:buClr>
              <a:buChar char="•"/>
              <a:tabLst>
                <a:tab pos="121663" algn="l"/>
              </a:tabLst>
            </a:pPr>
            <a:r>
              <a:rPr lang="en-US" sz="1210" dirty="0">
                <a:solidFill>
                  <a:srgbClr val="2F2B20"/>
                </a:solidFill>
                <a:latin typeface="Arial"/>
                <a:cs typeface="Arial"/>
              </a:rPr>
              <a:t>Supports the use of Docker containers</a:t>
            </a:r>
          </a:p>
          <a:p>
            <a:pPr marL="121663" indent="-115260">
              <a:spcBef>
                <a:spcPts val="328"/>
              </a:spcBef>
              <a:buClr>
                <a:srgbClr val="A9A57C"/>
              </a:buClr>
              <a:buChar char="•"/>
              <a:tabLst>
                <a:tab pos="121663" algn="l"/>
              </a:tabLst>
            </a:pPr>
            <a:endParaRPr lang="en-US" sz="800" dirty="0">
              <a:solidFill>
                <a:srgbClr val="2F2B20"/>
              </a:solidFill>
              <a:latin typeface="Arial"/>
              <a:cs typeface="Arial"/>
            </a:endParaRPr>
          </a:p>
          <a:p>
            <a:pPr marL="121663" indent="-115260">
              <a:spcBef>
                <a:spcPts val="328"/>
              </a:spcBef>
              <a:buClr>
                <a:srgbClr val="A9A57C"/>
              </a:buClr>
              <a:buChar char="•"/>
              <a:tabLst>
                <a:tab pos="121663" algn="l"/>
              </a:tabLst>
            </a:pPr>
            <a:r>
              <a:rPr lang="en-US" sz="1210" dirty="0">
                <a:solidFill>
                  <a:srgbClr val="2F2B20"/>
                </a:solidFill>
                <a:latin typeface="Arial"/>
                <a:cs typeface="Arial"/>
              </a:rPr>
              <a:t>Container is seen as a file, and can be operated on as a file</a:t>
            </a:r>
          </a:p>
        </p:txBody>
      </p:sp>
      <p:cxnSp>
        <p:nvCxnSpPr>
          <p:cNvPr id="10" name="Straight Connector 9">
            <a:extLst>
              <a:ext uri="{FF2B5EF4-FFF2-40B4-BE49-F238E27FC236}">
                <a16:creationId xmlns:a16="http://schemas.microsoft.com/office/drawing/2014/main" id="{D70BB847-8577-374C-9446-62F3D6F5A06F}"/>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11" name="Date Placeholder 5">
            <a:extLst>
              <a:ext uri="{FF2B5EF4-FFF2-40B4-BE49-F238E27FC236}">
                <a16:creationId xmlns:a16="http://schemas.microsoft.com/office/drawing/2014/main" id="{E3F0B9F8-2F29-5745-AE9C-0136AC2BAC04}"/>
              </a:ext>
            </a:extLst>
          </p:cNvPr>
          <p:cNvSpPr>
            <a:spLocks noGrp="1"/>
          </p:cNvSpPr>
          <p:nvPr>
            <p:ph type="dt" sz="half" idx="6"/>
          </p:nvPr>
        </p:nvSpPr>
        <p:spPr>
          <a:xfrm>
            <a:off x="1619251" y="3235827"/>
            <a:ext cx="1360010" cy="153888"/>
          </a:xfrm>
        </p:spPr>
        <p:txBody>
          <a:bodyPr/>
          <a:lstStyle/>
          <a:p>
            <a:pPr marL="12700">
              <a:lnSpc>
                <a:spcPct val="100000"/>
              </a:lnSpc>
              <a:spcBef>
                <a:spcPts val="190"/>
              </a:spcBef>
            </a:pPr>
            <a:r>
              <a:rPr lang="en-US" sz="1000" spc="0"/>
              <a:t>5/20/20 Containers</a:t>
            </a:r>
            <a:endParaRPr lang="en-US" sz="1000" spc="-5" dirty="0"/>
          </a:p>
        </p:txBody>
      </p:sp>
      <p:pic>
        <p:nvPicPr>
          <p:cNvPr id="12" name="Shape 87">
            <a:extLst>
              <a:ext uri="{FF2B5EF4-FFF2-40B4-BE49-F238E27FC236}">
                <a16:creationId xmlns:a16="http://schemas.microsoft.com/office/drawing/2014/main" id="{2F12631A-FD55-DA41-ACD4-90A471C7EA54}"/>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pic>
        <p:nvPicPr>
          <p:cNvPr id="14" name="Picture 13">
            <a:extLst>
              <a:ext uri="{FF2B5EF4-FFF2-40B4-BE49-F238E27FC236}">
                <a16:creationId xmlns:a16="http://schemas.microsoft.com/office/drawing/2014/main" id="{CB5AC4EA-88CA-D441-B9B2-BB14A77FB23C}"/>
              </a:ext>
            </a:extLst>
          </p:cNvPr>
          <p:cNvPicPr>
            <a:picLocks noChangeAspect="1"/>
          </p:cNvPicPr>
          <p:nvPr/>
        </p:nvPicPr>
        <p:blipFill rotWithShape="1">
          <a:blip r:embed="rId2"/>
          <a:srcRect b="45446"/>
          <a:stretch/>
        </p:blipFill>
        <p:spPr>
          <a:xfrm>
            <a:off x="3295650" y="3204616"/>
            <a:ext cx="1143000" cy="217697"/>
          </a:xfrm>
          <a:prstGeom prst="rect">
            <a:avLst/>
          </a:prstGeom>
        </p:spPr>
      </p:pic>
    </p:spTree>
    <p:extLst>
      <p:ext uri="{BB962C8B-B14F-4D97-AF65-F5344CB8AC3E}">
        <p14:creationId xmlns:p14="http://schemas.microsoft.com/office/powerpoint/2010/main" val="1250739604"/>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7C5EF52-FF0F-2B47-87C2-4D0E2D727DCC}"/>
              </a:ext>
            </a:extLst>
          </p:cNvPr>
          <p:cNvSpPr>
            <a:spLocks noGrp="1"/>
          </p:cNvSpPr>
          <p:nvPr>
            <p:ph type="sldNum" sz="quarter" idx="7"/>
          </p:nvPr>
        </p:nvSpPr>
        <p:spPr/>
        <p:txBody>
          <a:bodyPr/>
          <a:lstStyle/>
          <a:p>
            <a:pPr marL="25400">
              <a:lnSpc>
                <a:spcPct val="100000"/>
              </a:lnSpc>
              <a:spcBef>
                <a:spcPts val="190"/>
              </a:spcBef>
            </a:pPr>
            <a:fld id="{81D60167-4931-47E6-BA6A-407CBD079E47}" type="slidenum">
              <a:rPr lang="en-US" spc="-20" smtClean="0"/>
              <a:t>9</a:t>
            </a:fld>
            <a:endParaRPr lang="en-US" spc="-20" dirty="0"/>
          </a:p>
        </p:txBody>
      </p:sp>
      <p:cxnSp>
        <p:nvCxnSpPr>
          <p:cNvPr id="16" name="Straight Connector 15">
            <a:extLst>
              <a:ext uri="{FF2B5EF4-FFF2-40B4-BE49-F238E27FC236}">
                <a16:creationId xmlns:a16="http://schemas.microsoft.com/office/drawing/2014/main" id="{60EE5CD0-077A-EA4D-B825-AF6FFA73CFEC}"/>
              </a:ext>
            </a:extLst>
          </p:cNvPr>
          <p:cNvCxnSpPr>
            <a:cxnSpLocks/>
          </p:cNvCxnSpPr>
          <p:nvPr/>
        </p:nvCxnSpPr>
        <p:spPr>
          <a:xfrm>
            <a:off x="171450" y="3173268"/>
            <a:ext cx="4267200" cy="0"/>
          </a:xfrm>
          <a:prstGeom prst="line">
            <a:avLst/>
          </a:prstGeom>
        </p:spPr>
        <p:style>
          <a:lnRef idx="1">
            <a:schemeClr val="dk1"/>
          </a:lnRef>
          <a:fillRef idx="0">
            <a:schemeClr val="dk1"/>
          </a:fillRef>
          <a:effectRef idx="0">
            <a:schemeClr val="dk1"/>
          </a:effectRef>
          <a:fontRef idx="minor">
            <a:schemeClr val="tx1"/>
          </a:fontRef>
        </p:style>
      </p:cxnSp>
      <p:sp>
        <p:nvSpPr>
          <p:cNvPr id="7" name="Title 2">
            <a:extLst>
              <a:ext uri="{FF2B5EF4-FFF2-40B4-BE49-F238E27FC236}">
                <a16:creationId xmlns:a16="http://schemas.microsoft.com/office/drawing/2014/main" id="{4A3A8F42-2635-8F48-A1CE-1F61FA25045D}"/>
              </a:ext>
            </a:extLst>
          </p:cNvPr>
          <p:cNvSpPr>
            <a:spLocks noGrp="1"/>
          </p:cNvSpPr>
          <p:nvPr>
            <p:ph type="title"/>
          </p:nvPr>
        </p:nvSpPr>
        <p:spPr>
          <a:xfrm>
            <a:off x="116212" y="523292"/>
            <a:ext cx="4419600" cy="403225"/>
          </a:xfrm>
        </p:spPr>
        <p:txBody>
          <a:bodyPr>
            <a:normAutofit/>
          </a:bodyPr>
          <a:lstStyle/>
          <a:p>
            <a:r>
              <a:rPr lang="en-US" dirty="0">
                <a:latin typeface="Tahoma" charset="0"/>
                <a:ea typeface="ＭＳ Ｐゴシック" charset="0"/>
                <a:cs typeface="ＭＳ Ｐゴシック" charset="0"/>
              </a:rPr>
              <a:t>Singularity Overview</a:t>
            </a:r>
          </a:p>
        </p:txBody>
      </p:sp>
      <p:pic>
        <p:nvPicPr>
          <p:cNvPr id="2" name="Picture 1">
            <a:extLst>
              <a:ext uri="{FF2B5EF4-FFF2-40B4-BE49-F238E27FC236}">
                <a16:creationId xmlns:a16="http://schemas.microsoft.com/office/drawing/2014/main" id="{6CF5AE15-EF41-E64B-B82C-10ED52837FEC}"/>
              </a:ext>
            </a:extLst>
          </p:cNvPr>
          <p:cNvPicPr>
            <a:picLocks noChangeAspect="1"/>
          </p:cNvPicPr>
          <p:nvPr/>
        </p:nvPicPr>
        <p:blipFill>
          <a:blip r:embed="rId2"/>
          <a:stretch>
            <a:fillRect/>
          </a:stretch>
        </p:blipFill>
        <p:spPr>
          <a:xfrm>
            <a:off x="2131059" y="1425575"/>
            <a:ext cx="1695449" cy="1271587"/>
          </a:xfrm>
          <a:prstGeom prst="rect">
            <a:avLst/>
          </a:prstGeom>
        </p:spPr>
      </p:pic>
      <p:sp>
        <p:nvSpPr>
          <p:cNvPr id="3" name="TextBox 2">
            <a:extLst>
              <a:ext uri="{FF2B5EF4-FFF2-40B4-BE49-F238E27FC236}">
                <a16:creationId xmlns:a16="http://schemas.microsoft.com/office/drawing/2014/main" id="{F55D215C-74F0-AD43-88B9-7363B8C9DB97}"/>
              </a:ext>
            </a:extLst>
          </p:cNvPr>
          <p:cNvSpPr txBox="1"/>
          <p:nvPr/>
        </p:nvSpPr>
        <p:spPr>
          <a:xfrm>
            <a:off x="2076450" y="2539234"/>
            <a:ext cx="902811" cy="184666"/>
          </a:xfrm>
          <a:prstGeom prst="rect">
            <a:avLst/>
          </a:prstGeom>
          <a:noFill/>
        </p:spPr>
        <p:txBody>
          <a:bodyPr wrap="none" rtlCol="0">
            <a:spAutoFit/>
          </a:bodyPr>
          <a:lstStyle/>
          <a:p>
            <a:r>
              <a:rPr lang="en-US" sz="600" i="1" dirty="0" err="1">
                <a:solidFill>
                  <a:schemeClr val="bg1">
                    <a:lumMod val="50000"/>
                  </a:schemeClr>
                </a:solidFill>
              </a:rPr>
              <a:t>Seacontainersales.com</a:t>
            </a:r>
            <a:endParaRPr lang="en-US" sz="600" i="1" dirty="0">
              <a:solidFill>
                <a:schemeClr val="bg1">
                  <a:lumMod val="50000"/>
                </a:schemeClr>
              </a:solidFill>
            </a:endParaRPr>
          </a:p>
        </p:txBody>
      </p:sp>
      <p:sp>
        <p:nvSpPr>
          <p:cNvPr id="10" name="Rectangle 9">
            <a:extLst>
              <a:ext uri="{FF2B5EF4-FFF2-40B4-BE49-F238E27FC236}">
                <a16:creationId xmlns:a16="http://schemas.microsoft.com/office/drawing/2014/main" id="{1F667FF5-850A-4E48-9D5B-E2D4D41AA4DE}"/>
              </a:ext>
            </a:extLst>
          </p:cNvPr>
          <p:cNvSpPr/>
          <p:nvPr/>
        </p:nvSpPr>
        <p:spPr>
          <a:xfrm>
            <a:off x="131798" y="1310543"/>
            <a:ext cx="1999261" cy="1208023"/>
          </a:xfrm>
          <a:prstGeom prst="rect">
            <a:avLst/>
          </a:prstGeom>
        </p:spPr>
        <p:txBody>
          <a:bodyPr wrap="square">
            <a:spAutoFit/>
          </a:bodyPr>
          <a:lstStyle/>
          <a:p>
            <a:pPr marL="6403">
              <a:spcBef>
                <a:spcPts val="335"/>
              </a:spcBef>
              <a:buClr>
                <a:srgbClr val="A9A57C"/>
              </a:buClr>
              <a:tabLst>
                <a:tab pos="121663" algn="l"/>
              </a:tabLst>
            </a:pPr>
            <a:r>
              <a:rPr lang="en-US" sz="1000" spc="13" dirty="0">
                <a:solidFill>
                  <a:srgbClr val="2F2B20"/>
                </a:solidFill>
                <a:latin typeface="Arial"/>
                <a:cs typeface="Arial"/>
              </a:rPr>
              <a:t>Singularity Workflow</a:t>
            </a:r>
          </a:p>
          <a:p>
            <a:pPr marL="6403">
              <a:spcBef>
                <a:spcPts val="335"/>
              </a:spcBef>
              <a:buClr>
                <a:srgbClr val="A9A57C"/>
              </a:buClr>
              <a:tabLst>
                <a:tab pos="121663" algn="l"/>
              </a:tabLst>
            </a:pPr>
            <a:endParaRPr lang="en-US" sz="1000" spc="13" dirty="0">
              <a:solidFill>
                <a:srgbClr val="2F2B20"/>
              </a:solidFill>
              <a:latin typeface="Arial"/>
              <a:cs typeface="Arial"/>
            </a:endParaRPr>
          </a:p>
          <a:p>
            <a:pPr marL="6403">
              <a:spcBef>
                <a:spcPts val="335"/>
              </a:spcBef>
              <a:buClr>
                <a:srgbClr val="A9A57C"/>
              </a:buClr>
              <a:tabLst>
                <a:tab pos="121663" algn="l"/>
              </a:tabLst>
            </a:pPr>
            <a:r>
              <a:rPr lang="en-US" sz="1000" spc="13" dirty="0">
                <a:solidFill>
                  <a:srgbClr val="2F2B20"/>
                </a:solidFill>
                <a:latin typeface="Arial"/>
                <a:cs typeface="Arial"/>
              </a:rPr>
              <a:t>Key Commands</a:t>
            </a:r>
          </a:p>
          <a:p>
            <a:pPr marL="6403">
              <a:spcBef>
                <a:spcPts val="335"/>
              </a:spcBef>
              <a:buClr>
                <a:srgbClr val="A9A57C"/>
              </a:buClr>
              <a:tabLst>
                <a:tab pos="121663" algn="l"/>
              </a:tabLst>
            </a:pPr>
            <a:endParaRPr lang="en-US" sz="1000" dirty="0">
              <a:latin typeface="Arial"/>
              <a:cs typeface="Arial"/>
            </a:endParaRPr>
          </a:p>
          <a:p>
            <a:pPr marL="6403">
              <a:spcBef>
                <a:spcPts val="335"/>
              </a:spcBef>
              <a:buClr>
                <a:srgbClr val="A9A57C"/>
              </a:buClr>
              <a:tabLst>
                <a:tab pos="121663" algn="l"/>
              </a:tabLst>
            </a:pPr>
            <a:r>
              <a:rPr lang="en-US" sz="1000" spc="-5" dirty="0">
                <a:solidFill>
                  <a:srgbClr val="2F2B20"/>
                </a:solidFill>
                <a:latin typeface="Arial"/>
                <a:cs typeface="Arial"/>
              </a:rPr>
              <a:t>Running Containers</a:t>
            </a:r>
          </a:p>
          <a:p>
            <a:pPr marL="6403">
              <a:spcBef>
                <a:spcPts val="335"/>
              </a:spcBef>
              <a:buClr>
                <a:srgbClr val="A9A57C"/>
              </a:buClr>
              <a:tabLst>
                <a:tab pos="121663" algn="l"/>
              </a:tabLst>
            </a:pPr>
            <a:endParaRPr lang="en-US" sz="1000" spc="-5" dirty="0">
              <a:latin typeface="Arial"/>
              <a:cs typeface="Arial"/>
            </a:endParaRPr>
          </a:p>
        </p:txBody>
      </p:sp>
      <p:sp>
        <p:nvSpPr>
          <p:cNvPr id="8" name="Date Placeholder 5">
            <a:extLst>
              <a:ext uri="{FF2B5EF4-FFF2-40B4-BE49-F238E27FC236}">
                <a16:creationId xmlns:a16="http://schemas.microsoft.com/office/drawing/2014/main" id="{A2DA2A00-2B87-4C4D-A9CA-DBEB4498B472}"/>
              </a:ext>
            </a:extLst>
          </p:cNvPr>
          <p:cNvSpPr>
            <a:spLocks noGrp="1"/>
          </p:cNvSpPr>
          <p:nvPr>
            <p:ph type="dt" sz="half" idx="6"/>
          </p:nvPr>
        </p:nvSpPr>
        <p:spPr>
          <a:xfrm>
            <a:off x="1681103" y="3235827"/>
            <a:ext cx="1204595" cy="153888"/>
          </a:xfrm>
        </p:spPr>
        <p:txBody>
          <a:bodyPr/>
          <a:lstStyle/>
          <a:p>
            <a:pPr marL="12700">
              <a:lnSpc>
                <a:spcPct val="100000"/>
              </a:lnSpc>
              <a:spcBef>
                <a:spcPts val="190"/>
              </a:spcBef>
            </a:pPr>
            <a:r>
              <a:rPr lang="en-US" sz="1000" spc="0"/>
              <a:t>5/20/20 Containers</a:t>
            </a:r>
            <a:endParaRPr lang="en-US" sz="1000" spc="-5" dirty="0"/>
          </a:p>
        </p:txBody>
      </p:sp>
      <p:pic>
        <p:nvPicPr>
          <p:cNvPr id="9" name="Picture 8">
            <a:extLst>
              <a:ext uri="{FF2B5EF4-FFF2-40B4-BE49-F238E27FC236}">
                <a16:creationId xmlns:a16="http://schemas.microsoft.com/office/drawing/2014/main" id="{47B1D2D2-463B-5744-8A3D-D854EDF41E6E}"/>
              </a:ext>
            </a:extLst>
          </p:cNvPr>
          <p:cNvPicPr>
            <a:picLocks noChangeAspect="1"/>
          </p:cNvPicPr>
          <p:nvPr/>
        </p:nvPicPr>
        <p:blipFill rotWithShape="1">
          <a:blip r:embed="rId2"/>
          <a:srcRect b="16901"/>
          <a:stretch/>
        </p:blipFill>
        <p:spPr>
          <a:xfrm>
            <a:off x="3793539" y="3200081"/>
            <a:ext cx="762000" cy="225380"/>
          </a:xfrm>
          <a:prstGeom prst="rect">
            <a:avLst/>
          </a:prstGeom>
        </p:spPr>
      </p:pic>
      <p:pic>
        <p:nvPicPr>
          <p:cNvPr id="11" name="Shape 87">
            <a:extLst>
              <a:ext uri="{FF2B5EF4-FFF2-40B4-BE49-F238E27FC236}">
                <a16:creationId xmlns:a16="http://schemas.microsoft.com/office/drawing/2014/main" id="{EEB4B02B-A17E-0844-A2C8-822C57AE8712}"/>
              </a:ext>
            </a:extLst>
          </p:cNvPr>
          <p:cNvPicPr preferRelativeResize="0">
            <a:picLocks noChangeAspect="1"/>
          </p:cNvPicPr>
          <p:nvPr/>
        </p:nvPicPr>
        <p:blipFill rotWithShape="1">
          <a:blip r:embed="rId2">
            <a:alphaModFix/>
          </a:blip>
          <a:srcRect/>
          <a:stretch/>
        </p:blipFill>
        <p:spPr>
          <a:xfrm>
            <a:off x="247650" y="3190287"/>
            <a:ext cx="1103630" cy="219600"/>
          </a:xfrm>
          <a:prstGeom prst="rect">
            <a:avLst/>
          </a:prstGeom>
          <a:noFill/>
          <a:ln>
            <a:noFill/>
          </a:ln>
        </p:spPr>
      </p:pic>
    </p:spTree>
    <p:extLst>
      <p:ext uri="{BB962C8B-B14F-4D97-AF65-F5344CB8AC3E}">
        <p14:creationId xmlns:p14="http://schemas.microsoft.com/office/powerpoint/2010/main" val="669820036"/>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17957</TotalTime>
  <Words>2358</Words>
  <Application>Microsoft Macintosh PowerPoint</Application>
  <PresentationFormat>Custom</PresentationFormat>
  <Paragraphs>329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Helvetica Neue</vt:lpstr>
      <vt:lpstr>Tahoma</vt:lpstr>
      <vt:lpstr>Office Theme</vt:lpstr>
      <vt:lpstr>PowerPoint Presentation</vt:lpstr>
      <vt:lpstr>Outline</vt:lpstr>
      <vt:lpstr>Introduction to Containers</vt:lpstr>
      <vt:lpstr>What is a container?</vt:lpstr>
      <vt:lpstr>Virtualization (1)</vt:lpstr>
      <vt:lpstr>Virtualization (2)</vt:lpstr>
      <vt:lpstr>Containerization software</vt:lpstr>
      <vt:lpstr>Why Singularity?</vt:lpstr>
      <vt:lpstr>Singularity Overview</vt:lpstr>
      <vt:lpstr>The Singularity Workflow</vt:lpstr>
      <vt:lpstr>Where do I find existing containers?</vt:lpstr>
      <vt:lpstr>Key Singularity Commands</vt:lpstr>
      <vt:lpstr>Running containers</vt:lpstr>
      <vt:lpstr>Running Containers</vt:lpstr>
      <vt:lpstr>Building containers</vt:lpstr>
      <vt:lpstr>There are 3 ways to build a Singularity container</vt:lpstr>
      <vt:lpstr>What is a recipe?</vt:lpstr>
      <vt:lpstr>Container Formats</vt:lpstr>
      <vt:lpstr>1. Building a container interactively (demo)</vt:lpstr>
      <vt:lpstr>2. Building a container on Singularity Hub (basic steps)</vt:lpstr>
      <vt:lpstr>3. Building a container with Sylabs Remote Builder (demo)</vt:lpstr>
      <vt:lpstr>Thank you!</vt:lpstr>
      <vt:lpstr>Extra slides</vt:lpstr>
      <vt:lpstr>Notes: MPI and GPUs</vt:lpstr>
      <vt:lpstr>Notes: MPI-enabled containers</vt:lpstr>
      <vt:lpstr>Running containers on GPUs</vt:lpstr>
      <vt:lpstr>Troubleshooting and Caveats</vt:lpstr>
      <vt:lpstr>Troubleshooting (1)</vt:lpstr>
      <vt:lpstr>Troubleshooting (2)</vt:lpstr>
      <vt:lpstr>Caveats (1)</vt:lpstr>
      <vt:lpstr>Caveats (2): Moving containers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Shell Programming - Specifically bash</dc:title>
  <dc:creator>Timothy Brown</dc:creator>
  <cp:lastModifiedBy>Andrew Monaghan</cp:lastModifiedBy>
  <cp:revision>219</cp:revision>
  <cp:lastPrinted>2018-03-07T22:12:57Z</cp:lastPrinted>
  <dcterms:created xsi:type="dcterms:W3CDTF">2018-02-28T04:20:27Z</dcterms:created>
  <dcterms:modified xsi:type="dcterms:W3CDTF">2020-05-18T19:32:18Z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2015-02-12T00:00:00Z</vt:filetime>
  </property>
  <property fmtid="{D5CDD505-2E9C-101B-9397-08002B2CF9AE}" pid="3" name="Creator">
    <vt:lpwstr>LaTeX with Beamer class version 3.33</vt:lpwstr>
  </property>
  <property fmtid="{D5CDD505-2E9C-101B-9397-08002B2CF9AE}" pid="4" name="LastSaved">
    <vt:filetime>2015-02-12T00:00:00Z</vt:filetime>
  </property>
</Properties>
</file>