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Lst>
  <p:notesMasterIdLst>
    <p:notesMasterId r:id="rId18"/>
  </p:notesMasterIdLst>
  <p:sldIdLst>
    <p:sldId id="256" r:id="rId3"/>
    <p:sldId id="257" r:id="rId4"/>
    <p:sldId id="258" r:id="rId5"/>
    <p:sldId id="259" r:id="rId6"/>
    <p:sldId id="260" r:id="rId7"/>
    <p:sldId id="261" r:id="rId8"/>
    <p:sldId id="262" r:id="rId9"/>
    <p:sldId id="264" r:id="rId10"/>
    <p:sldId id="266" r:id="rId11"/>
    <p:sldId id="267" r:id="rId12"/>
    <p:sldId id="268" r:id="rId13"/>
    <p:sldId id="269" r:id="rId14"/>
    <p:sldId id="280" r:id="rId15"/>
    <p:sldId id="274" r:id="rId16"/>
    <p:sldId id="278"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ipyEX7L3NWHm5OUA1TKyzcO3tc8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5238"/>
  </p:normalViewPr>
  <p:slideViewPr>
    <p:cSldViewPr snapToGrid="0">
      <p:cViewPr varScale="1">
        <p:scale>
          <a:sx n="126" d="100"/>
          <a:sy n="126" d="100"/>
        </p:scale>
        <p:origin x="1784"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wcarpentry.github.io/shell-novice/"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osf.io/"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tt.libguides.com/managedata"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libraries.mit.edu/data-management/store/documentation/"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researchdata.wisc.edu/file-naming-and-versionin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Introduce CRDDS via website </a:t>
            </a:r>
            <a:r>
              <a:rPr lang="en-US" sz="1100" b="1" dirty="0"/>
              <a:t>https://</a:t>
            </a:r>
            <a:r>
              <a:rPr lang="en-US" sz="1100" b="1" dirty="0" err="1"/>
              <a:t>www.colorado.edu</a:t>
            </a:r>
            <a:r>
              <a:rPr lang="en-US" sz="1100" b="1" dirty="0"/>
              <a:t>/</a:t>
            </a:r>
            <a:r>
              <a:rPr lang="en-US" sz="1100" b="1" dirty="0" err="1"/>
              <a:t>crdds</a:t>
            </a:r>
            <a:r>
              <a:rPr lang="en-US" sz="1100" b="1" dirty="0"/>
              <a:t>/</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d376ba30ba_2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gd376ba30ba_2_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FFFFFF"/>
              </a:buClr>
              <a:buSzPts val="1800"/>
              <a:buChar char="●"/>
            </a:pPr>
            <a:r>
              <a:rPr lang="en-US" dirty="0">
                <a:solidFill>
                  <a:srgbClr val="FFFFFF"/>
                </a:solidFill>
              </a:rPr>
              <a:t>The Unix Shell/Command Line: </a:t>
            </a:r>
          </a:p>
          <a:p>
            <a:pPr marL="914400" lvl="1" indent="-317500" algn="l" rtl="0">
              <a:spcBef>
                <a:spcPts val="0"/>
              </a:spcBef>
              <a:spcAft>
                <a:spcPts val="0"/>
              </a:spcAft>
              <a:buClr>
                <a:schemeClr val="lt1"/>
              </a:buClr>
              <a:buSzPts val="1400"/>
              <a:buChar char="○"/>
            </a:pPr>
            <a:r>
              <a:rPr lang="en-US" dirty="0">
                <a:solidFill>
                  <a:schemeClr val="lt1"/>
                </a:solidFill>
              </a:rPr>
              <a:t>Create, name, delete, and move around files and </a:t>
            </a:r>
            <a:r>
              <a:rPr lang="en-US" dirty="0" err="1">
                <a:solidFill>
                  <a:schemeClr val="lt1"/>
                </a:solidFill>
              </a:rPr>
              <a:t>directories,programmatically</a:t>
            </a:r>
            <a:r>
              <a:rPr lang="en-US" dirty="0">
                <a:solidFill>
                  <a:schemeClr val="lt1"/>
                </a:solidFill>
              </a:rPr>
              <a:t> (For an excellent tutorial on using the Unix shell for file management, see here: </a:t>
            </a:r>
            <a:r>
              <a:rPr lang="en-US" u="sng" dirty="0">
                <a:solidFill>
                  <a:schemeClr val="accent5"/>
                </a:solidFill>
                <a:hlinkClick r:id="rId3">
                  <a:extLst>
                    <a:ext uri="{A12FA001-AC4F-418D-AE19-62706E023703}">
                      <ahyp:hlinkClr xmlns:ahyp="http://schemas.microsoft.com/office/drawing/2018/hyperlinkcolor" val="tx"/>
                    </a:ext>
                  </a:extLst>
                </a:hlinkClick>
              </a:rPr>
              <a:t>https://swcarpentry.github.io/shell-novice/</a:t>
            </a:r>
            <a:r>
              <a:rPr lang="en-US" dirty="0">
                <a:solidFill>
                  <a:schemeClr val="lt1"/>
                </a:solidFill>
              </a:rPr>
              <a:t>. </a:t>
            </a:r>
            <a:endParaRPr lang="en-US" dirty="0">
              <a:solidFill>
                <a:srgbClr val="FFFFFF"/>
              </a:solidFill>
            </a:endParaRPr>
          </a:p>
          <a:p>
            <a:pPr marL="457200" lvl="0" indent="-342900" algn="l" rtl="0">
              <a:lnSpc>
                <a:spcPct val="115000"/>
              </a:lnSpc>
              <a:spcBef>
                <a:spcPts val="0"/>
              </a:spcBef>
              <a:spcAft>
                <a:spcPts val="0"/>
              </a:spcAft>
              <a:buClr>
                <a:srgbClr val="FFFFFF"/>
              </a:buClr>
              <a:buSzPts val="1800"/>
              <a:buChar char="●"/>
            </a:pPr>
            <a:r>
              <a:rPr lang="en-US" dirty="0">
                <a:solidFill>
                  <a:srgbClr val="FFFFFF"/>
                </a:solidFill>
              </a:rPr>
              <a:t>Git and GitHub</a:t>
            </a:r>
          </a:p>
          <a:p>
            <a:pPr marL="914400" lvl="1" indent="-317500" algn="l" rtl="0">
              <a:spcBef>
                <a:spcPts val="0"/>
              </a:spcBef>
              <a:spcAft>
                <a:spcPts val="0"/>
              </a:spcAft>
              <a:buClr>
                <a:schemeClr val="lt1"/>
              </a:buClr>
              <a:buSzPts val="1400"/>
              <a:buChar char="○"/>
            </a:pPr>
            <a:r>
              <a:rPr lang="en-US" dirty="0">
                <a:solidFill>
                  <a:schemeClr val="lt1"/>
                </a:solidFill>
              </a:rPr>
              <a:t>Among other things, helps to track changes made to files containing data and code over time. </a:t>
            </a:r>
            <a:endParaRPr lang="en-US" dirty="0">
              <a:solidFill>
                <a:srgbClr val="FFFFFF"/>
              </a:solidFill>
            </a:endParaRPr>
          </a:p>
          <a:p>
            <a:pPr marL="457200" lvl="0" indent="-342900" algn="l" rtl="0">
              <a:lnSpc>
                <a:spcPct val="115000"/>
              </a:lnSpc>
              <a:spcBef>
                <a:spcPts val="0"/>
              </a:spcBef>
              <a:spcAft>
                <a:spcPts val="0"/>
              </a:spcAft>
              <a:buClr>
                <a:srgbClr val="FFFFFF"/>
              </a:buClr>
              <a:buSzPts val="1800"/>
              <a:buChar char="●"/>
            </a:pPr>
            <a:r>
              <a:rPr lang="en-US" dirty="0">
                <a:solidFill>
                  <a:srgbClr val="FFFFFF"/>
                </a:solidFill>
              </a:rPr>
              <a:t>Open Science Framework</a:t>
            </a:r>
          </a:p>
          <a:p>
            <a:pPr marL="914400" lvl="1" indent="-317500" algn="l" rtl="0">
              <a:spcBef>
                <a:spcPts val="0"/>
              </a:spcBef>
              <a:spcAft>
                <a:spcPts val="0"/>
              </a:spcAft>
              <a:buClr>
                <a:schemeClr val="lt1"/>
              </a:buClr>
              <a:buSzPts val="1400"/>
              <a:buChar char="○"/>
            </a:pPr>
            <a:r>
              <a:rPr lang="en-US" dirty="0">
                <a:solidFill>
                  <a:schemeClr val="lt1"/>
                </a:solidFill>
              </a:rPr>
              <a:t>Designed to be a one-stop shop for all of your data and project management needs.</a:t>
            </a:r>
          </a:p>
          <a:p>
            <a:pPr marL="914400" lvl="1" indent="-317500" algn="l" rtl="0">
              <a:spcBef>
                <a:spcPts val="0"/>
              </a:spcBef>
              <a:spcAft>
                <a:spcPts val="0"/>
              </a:spcAft>
              <a:buClr>
                <a:schemeClr val="lt1"/>
              </a:buClr>
              <a:buSzPts val="1400"/>
              <a:buChar char="○"/>
            </a:pPr>
            <a:r>
              <a:rPr lang="en-US" dirty="0">
                <a:solidFill>
                  <a:schemeClr val="lt1"/>
                </a:solidFill>
              </a:rPr>
              <a:t>It integrates various data storage, analysis, versioning, and management applications into one unified platform</a:t>
            </a:r>
          </a:p>
          <a:p>
            <a:pPr marL="914400" lvl="1" indent="-317500" algn="l" rtl="0">
              <a:spcBef>
                <a:spcPts val="0"/>
              </a:spcBef>
              <a:spcAft>
                <a:spcPts val="0"/>
              </a:spcAft>
              <a:buClr>
                <a:schemeClr val="lt1"/>
              </a:buClr>
              <a:buSzPts val="1400"/>
              <a:buChar char="○"/>
            </a:pPr>
            <a:r>
              <a:rPr lang="en-US" u="sng" dirty="0">
                <a:solidFill>
                  <a:schemeClr val="accent5"/>
                </a:solidFill>
                <a:hlinkClick r:id="rId4">
                  <a:extLst>
                    <a:ext uri="{A12FA001-AC4F-418D-AE19-62706E023703}">
                      <ahyp:hlinkClr xmlns:ahyp="http://schemas.microsoft.com/office/drawing/2018/hyperlinkcolor" val="tx"/>
                    </a:ext>
                  </a:extLst>
                </a:hlinkClick>
              </a:rPr>
              <a:t>https://osf.io/</a:t>
            </a:r>
            <a:r>
              <a:rPr lang="en-US" dirty="0">
                <a:solidFill>
                  <a:schemeClr val="lt1"/>
                </a:solidFill>
              </a:rPr>
              <a:t> </a:t>
            </a:r>
          </a:p>
          <a:p>
            <a:pPr marL="457200" lvl="0" indent="-342900" algn="l" rtl="0">
              <a:spcBef>
                <a:spcPts val="0"/>
              </a:spcBef>
              <a:spcAft>
                <a:spcPts val="0"/>
              </a:spcAft>
              <a:buClr>
                <a:schemeClr val="lt1"/>
              </a:buClr>
              <a:buSzPts val="1800"/>
              <a:buChar char="●"/>
            </a:pPr>
            <a:r>
              <a:rPr lang="en-US" dirty="0">
                <a:solidFill>
                  <a:schemeClr val="lt1"/>
                </a:solidFill>
              </a:rPr>
              <a:t>CRDDS offers workshops on all of these tools (and more!)</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d376ba30ba_2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gd376ba30ba_2_1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rgbClr val="FFFFFF"/>
              </a:buClr>
              <a:buSzPts val="1600"/>
              <a:buChar char="●"/>
            </a:pPr>
            <a:r>
              <a:rPr lang="en-US" sz="1100" dirty="0">
                <a:solidFill>
                  <a:srgbClr val="FFFFFF"/>
                </a:solidFill>
              </a:rPr>
              <a:t>Funding agencies increasingly require data to be publicly disseminated and stored over a long time horizon</a:t>
            </a:r>
          </a:p>
          <a:p>
            <a:pPr marL="457200" lvl="0" indent="-330200" algn="l" rtl="0">
              <a:lnSpc>
                <a:spcPct val="115000"/>
              </a:lnSpc>
              <a:spcBef>
                <a:spcPts val="0"/>
              </a:spcBef>
              <a:spcAft>
                <a:spcPts val="0"/>
              </a:spcAft>
              <a:buClr>
                <a:srgbClr val="FFFFFF"/>
              </a:buClr>
              <a:buSzPts val="1600"/>
              <a:buChar char="●"/>
            </a:pPr>
            <a:r>
              <a:rPr lang="en-US" sz="1100" dirty="0">
                <a:solidFill>
                  <a:srgbClr val="FFFFFF"/>
                </a:solidFill>
              </a:rPr>
              <a:t>The DMPs required by these agencies ask researchers about their plans in these areas</a:t>
            </a:r>
          </a:p>
          <a:p>
            <a:pPr marL="914400" lvl="1" indent="-330200" algn="l" rtl="0">
              <a:lnSpc>
                <a:spcPct val="115000"/>
              </a:lnSpc>
              <a:spcBef>
                <a:spcPts val="0"/>
              </a:spcBef>
              <a:spcAft>
                <a:spcPts val="0"/>
              </a:spcAft>
              <a:buClr>
                <a:srgbClr val="FFFFFF"/>
              </a:buClr>
              <a:buSzPts val="1600"/>
              <a:buChar char="●"/>
            </a:pPr>
            <a:r>
              <a:rPr lang="en-US" sz="1100" dirty="0">
                <a:solidFill>
                  <a:srgbClr val="FFFFFF"/>
                </a:solidFill>
              </a:rPr>
              <a:t>Saying that data will be shared “upon request” or on personal websites is increasingly seen as inadequate; the norm taking hold is that data will be disseminated through a dedicated online repository with a digital object identifier (DOI)</a:t>
            </a:r>
          </a:p>
          <a:p>
            <a:pPr marL="914400" lvl="1" indent="-330200" algn="l" rtl="0">
              <a:lnSpc>
                <a:spcPct val="115000"/>
              </a:lnSpc>
              <a:spcBef>
                <a:spcPts val="0"/>
              </a:spcBef>
              <a:spcAft>
                <a:spcPts val="0"/>
              </a:spcAft>
              <a:buClr>
                <a:srgbClr val="FFFFFF"/>
              </a:buClr>
              <a:buSzPts val="1600"/>
              <a:buChar char="●"/>
            </a:pPr>
            <a:r>
              <a:rPr lang="en-US" sz="1100" dirty="0">
                <a:solidFill>
                  <a:srgbClr val="FFFFFF"/>
                </a:solidFill>
              </a:rPr>
              <a:t>These repositories can be discipline-specific, or institutional repositories (generally, either is seen as acceptable)  </a:t>
            </a:r>
          </a:p>
          <a:p>
            <a:pPr marL="457200" lvl="0" indent="-330200" algn="l" rtl="0">
              <a:lnSpc>
                <a:spcPct val="115000"/>
              </a:lnSpc>
              <a:spcBef>
                <a:spcPts val="0"/>
              </a:spcBef>
              <a:spcAft>
                <a:spcPts val="0"/>
              </a:spcAft>
              <a:buClr>
                <a:srgbClr val="FFFFFF"/>
              </a:buClr>
              <a:buSzPts val="1600"/>
              <a:buChar char="●"/>
            </a:pPr>
            <a:r>
              <a:rPr lang="en-US" sz="1100" dirty="0">
                <a:solidFill>
                  <a:srgbClr val="FFFFFF"/>
                </a:solidFill>
              </a:rPr>
              <a:t>Will require metadata and documentation to facilitate reuse; easier to generate this information if you’ve paid attention to data management from the start</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cb649aa0e1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g1cb649aa0e1_2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cb649aa0e1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g1cb649aa0e1_2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67943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d428af1471_2_8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0" name="Google Shape;240;gd428af1471_2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d428af1471_2_1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6" name="Google Shape;266;gd428af1471_2_1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d376ba30ba_2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gd376ba30ba_2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solidFill>
                  <a:srgbClr val="FFFFFF"/>
                </a:solidFill>
              </a:rPr>
              <a:t>“Research data management (or RDM) is a term that describes the organization, storage, preservation, and sharing of data collected and used in a research project. It involves the everyday management of research data during the lifetime of a research project (for example, using consistent file naming conventions). It also involves decisions about how data will be preserved and shared after the project is completed (for example, depositing the data in a repository for long-term archiving and access).” (Source: </a:t>
            </a:r>
            <a:r>
              <a:rPr lang="en-US" sz="1100" u="sng" dirty="0">
                <a:solidFill>
                  <a:schemeClr val="hlink"/>
                </a:solidFill>
                <a:hlinkClick r:id="rId3"/>
              </a:rPr>
              <a:t>https://pitt.libguides.com/managedata</a:t>
            </a:r>
            <a:r>
              <a:rPr lang="en-US" sz="1100" dirty="0">
                <a:solidFill>
                  <a:srgbClr val="FFFFFF"/>
                </a:solidFill>
              </a:rPr>
              <a:t>) </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d376ba30ba_2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gd376ba30ba_2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d376ba30ba_2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d376ba30ba_2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lt1"/>
              </a:buClr>
              <a:buSzPts val="1800"/>
              <a:buChar char="●"/>
            </a:pPr>
            <a:r>
              <a:rPr lang="en-US" dirty="0">
                <a:solidFill>
                  <a:schemeClr val="lt1"/>
                </a:solidFill>
              </a:rPr>
              <a:t>Why is data management important? </a:t>
            </a:r>
          </a:p>
          <a:p>
            <a:pPr marL="914400" lvl="1" indent="-317500" algn="l" rtl="0">
              <a:lnSpc>
                <a:spcPct val="115000"/>
              </a:lnSpc>
              <a:spcBef>
                <a:spcPts val="0"/>
              </a:spcBef>
              <a:spcAft>
                <a:spcPts val="0"/>
              </a:spcAft>
              <a:buClr>
                <a:schemeClr val="lt1"/>
              </a:buClr>
              <a:buSzPts val="1400"/>
              <a:buChar char="○"/>
            </a:pPr>
            <a:r>
              <a:rPr lang="en-US" dirty="0">
                <a:solidFill>
                  <a:schemeClr val="lt1"/>
                </a:solidFill>
              </a:rPr>
              <a:t>As researchers, why is this data management something you should invest your time in?</a:t>
            </a:r>
          </a:p>
          <a:p>
            <a:pPr marL="457200" lvl="0" indent="-342900" algn="l" rtl="0">
              <a:lnSpc>
                <a:spcPct val="115000"/>
              </a:lnSpc>
              <a:spcBef>
                <a:spcPts val="0"/>
              </a:spcBef>
              <a:spcAft>
                <a:spcPts val="0"/>
              </a:spcAft>
              <a:buClr>
                <a:schemeClr val="lt1"/>
              </a:buClr>
              <a:buSzPts val="1800"/>
              <a:buChar char="●"/>
            </a:pPr>
            <a:r>
              <a:rPr lang="en-US" dirty="0">
                <a:solidFill>
                  <a:schemeClr val="lt1"/>
                </a:solidFill>
              </a:rPr>
              <a:t>Data management planning</a:t>
            </a:r>
          </a:p>
          <a:p>
            <a:pPr marL="914400" lvl="1" indent="-317500" algn="l" rtl="0">
              <a:lnSpc>
                <a:spcPct val="115000"/>
              </a:lnSpc>
              <a:spcBef>
                <a:spcPts val="0"/>
              </a:spcBef>
              <a:spcAft>
                <a:spcPts val="0"/>
              </a:spcAft>
              <a:buClr>
                <a:schemeClr val="lt1"/>
              </a:buClr>
              <a:buSzPts val="1400"/>
              <a:buChar char="○"/>
            </a:pPr>
            <a:r>
              <a:rPr lang="en-US" dirty="0">
                <a:solidFill>
                  <a:schemeClr val="lt1"/>
                </a:solidFill>
              </a:rPr>
              <a:t>Increasingly, funding agencies require researchers to put together data management plans (DMPs) as part of their grant applications. What exactly are DMP’s and what should you consider when writing them?</a:t>
            </a:r>
          </a:p>
          <a:p>
            <a:pPr marL="457200" lvl="0" indent="-342900" algn="l" rtl="0">
              <a:lnSpc>
                <a:spcPct val="115000"/>
              </a:lnSpc>
              <a:spcBef>
                <a:spcPts val="0"/>
              </a:spcBef>
              <a:spcAft>
                <a:spcPts val="0"/>
              </a:spcAft>
              <a:buClr>
                <a:schemeClr val="lt1"/>
              </a:buClr>
              <a:buSzPts val="1800"/>
              <a:buChar char="●"/>
            </a:pPr>
            <a:r>
              <a:rPr lang="en-US" dirty="0">
                <a:solidFill>
                  <a:schemeClr val="lt1"/>
                </a:solidFill>
              </a:rPr>
              <a:t>Data management during a research project</a:t>
            </a:r>
          </a:p>
          <a:p>
            <a:pPr marL="914400" lvl="1" indent="-317500" algn="l" rtl="0">
              <a:lnSpc>
                <a:spcPct val="115000"/>
              </a:lnSpc>
              <a:spcBef>
                <a:spcPts val="0"/>
              </a:spcBef>
              <a:spcAft>
                <a:spcPts val="0"/>
              </a:spcAft>
              <a:buClr>
                <a:schemeClr val="lt1"/>
              </a:buClr>
              <a:buSzPts val="1400"/>
              <a:buChar char="○"/>
            </a:pPr>
            <a:r>
              <a:rPr lang="en-US" dirty="0">
                <a:solidFill>
                  <a:schemeClr val="lt1"/>
                </a:solidFill>
              </a:rPr>
              <a:t>What are some tools and strategies you can use to keep all of your data organized while you are collecting and analyzing it?</a:t>
            </a:r>
          </a:p>
          <a:p>
            <a:pPr marL="457200" lvl="0" indent="-342900" algn="l" rtl="0">
              <a:lnSpc>
                <a:spcPct val="115000"/>
              </a:lnSpc>
              <a:spcBef>
                <a:spcPts val="0"/>
              </a:spcBef>
              <a:spcAft>
                <a:spcPts val="0"/>
              </a:spcAft>
              <a:buClr>
                <a:schemeClr val="lt1"/>
              </a:buClr>
              <a:buSzPts val="1800"/>
              <a:buChar char="●"/>
            </a:pPr>
            <a:r>
              <a:rPr lang="en-US" dirty="0">
                <a:solidFill>
                  <a:schemeClr val="lt1"/>
                </a:solidFill>
              </a:rPr>
              <a:t>Data management after a research project</a:t>
            </a:r>
          </a:p>
          <a:p>
            <a:pPr marL="914400" lvl="1" indent="-317500" algn="l" rtl="0">
              <a:lnSpc>
                <a:spcPct val="115000"/>
              </a:lnSpc>
              <a:spcBef>
                <a:spcPts val="0"/>
              </a:spcBef>
              <a:spcAft>
                <a:spcPts val="0"/>
              </a:spcAft>
              <a:buClr>
                <a:schemeClr val="lt1"/>
              </a:buClr>
              <a:buSzPts val="1400"/>
              <a:buChar char="○"/>
            </a:pPr>
            <a:r>
              <a:rPr lang="en-US" dirty="0">
                <a:solidFill>
                  <a:schemeClr val="lt1"/>
                </a:solidFill>
              </a:rPr>
              <a:t>The norms of open science, as well as funding agency and journal policies, are increasingly requiring research data to be publicly disseminated after research is published. How can CRDDS assist you with the process of making your data publicly available, so that it can be reused and cited by other researchers? </a:t>
            </a:r>
          </a:p>
          <a:p>
            <a:pPr marL="457200" lvl="0" indent="-342900" algn="l" rtl="0">
              <a:lnSpc>
                <a:spcPct val="115000"/>
              </a:lnSpc>
              <a:spcBef>
                <a:spcPts val="0"/>
              </a:spcBef>
              <a:spcAft>
                <a:spcPts val="0"/>
              </a:spcAft>
              <a:buClr>
                <a:schemeClr val="lt1"/>
              </a:buClr>
              <a:buSzPts val="1800"/>
              <a:buChar char="●"/>
            </a:pPr>
            <a:r>
              <a:rPr lang="en-US" dirty="0">
                <a:solidFill>
                  <a:schemeClr val="lt1"/>
                </a:solidFill>
              </a:rPr>
              <a:t>Data Management, Big Data, and High-Performance Computing</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d376ba30ba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d376ba30ba_2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74650" algn="l" rtl="0">
              <a:lnSpc>
                <a:spcPct val="115000"/>
              </a:lnSpc>
              <a:spcBef>
                <a:spcPts val="0"/>
              </a:spcBef>
              <a:spcAft>
                <a:spcPts val="0"/>
              </a:spcAft>
              <a:buClr>
                <a:srgbClr val="FFFFFF"/>
              </a:buClr>
              <a:buSzPts val="2300"/>
              <a:buChar char="●"/>
            </a:pPr>
            <a:r>
              <a:rPr lang="en-US" sz="2300" dirty="0">
                <a:solidFill>
                  <a:srgbClr val="FFFFFF"/>
                </a:solidFill>
              </a:rPr>
              <a:t>Saves time</a:t>
            </a:r>
          </a:p>
          <a:p>
            <a:pPr marL="457200" lvl="0" indent="-374650" algn="l" rtl="0">
              <a:lnSpc>
                <a:spcPct val="115000"/>
              </a:lnSpc>
              <a:spcBef>
                <a:spcPts val="0"/>
              </a:spcBef>
              <a:spcAft>
                <a:spcPts val="0"/>
              </a:spcAft>
              <a:buClr>
                <a:srgbClr val="FFFFFF"/>
              </a:buClr>
              <a:buSzPts val="2300"/>
              <a:buChar char="●"/>
            </a:pPr>
            <a:r>
              <a:rPr lang="en-US" sz="2300" dirty="0">
                <a:solidFill>
                  <a:srgbClr val="FFFFFF"/>
                </a:solidFill>
              </a:rPr>
              <a:t>Facilitates continuity and communication in collaborative research settings</a:t>
            </a:r>
          </a:p>
          <a:p>
            <a:pPr marL="914400" lvl="1" indent="-323850" algn="l" rtl="0">
              <a:spcBef>
                <a:spcPts val="0"/>
              </a:spcBef>
              <a:spcAft>
                <a:spcPts val="0"/>
              </a:spcAft>
              <a:buClr>
                <a:srgbClr val="FFFFFF"/>
              </a:buClr>
              <a:buSzPts val="1500"/>
              <a:buChar char="○"/>
            </a:pPr>
            <a:r>
              <a:rPr lang="en-US" sz="1500" dirty="0">
                <a:solidFill>
                  <a:srgbClr val="FFFFFF"/>
                </a:solidFill>
              </a:rPr>
              <a:t>If people cycle through a lab or research group over time, data management ensures that new members can quickly get up to speed and pick up where departing members left off</a:t>
            </a:r>
          </a:p>
          <a:p>
            <a:pPr marL="914400" lvl="1" indent="-323850" algn="l" rtl="0">
              <a:spcBef>
                <a:spcPts val="0"/>
              </a:spcBef>
              <a:spcAft>
                <a:spcPts val="0"/>
              </a:spcAft>
              <a:buClr>
                <a:srgbClr val="FFFFFF"/>
              </a:buClr>
              <a:buSzPts val="1500"/>
              <a:buChar char="○"/>
            </a:pPr>
            <a:r>
              <a:rPr lang="en-US" sz="1500" dirty="0">
                <a:solidFill>
                  <a:srgbClr val="FFFFFF"/>
                </a:solidFill>
              </a:rPr>
              <a:t>In the context of team member turnover, attention to data management minimizes the risk of data becoming misused or becoming unusable because of missing context or metadata</a:t>
            </a:r>
            <a:endParaRPr lang="en-US" sz="1900" dirty="0">
              <a:solidFill>
                <a:srgbClr val="FFFFFF"/>
              </a:solidFill>
            </a:endParaRPr>
          </a:p>
          <a:p>
            <a:pPr marL="457200" lvl="0" indent="-368300" algn="l" rtl="0">
              <a:lnSpc>
                <a:spcPct val="115000"/>
              </a:lnSpc>
              <a:spcBef>
                <a:spcPts val="0"/>
              </a:spcBef>
              <a:spcAft>
                <a:spcPts val="0"/>
              </a:spcAft>
              <a:buClr>
                <a:srgbClr val="FFFFFF"/>
              </a:buClr>
              <a:buSzPts val="2200"/>
              <a:buChar char="●"/>
            </a:pPr>
            <a:r>
              <a:rPr lang="en-US" sz="2200" dirty="0">
                <a:solidFill>
                  <a:srgbClr val="FFFFFF"/>
                </a:solidFill>
              </a:rPr>
              <a:t>Facilitates reproducibility and the data publication process</a:t>
            </a:r>
          </a:p>
          <a:p>
            <a:pPr marL="457200" lvl="0" indent="-368300" algn="l" rtl="0">
              <a:lnSpc>
                <a:spcPct val="115000"/>
              </a:lnSpc>
              <a:spcBef>
                <a:spcPts val="0"/>
              </a:spcBef>
              <a:spcAft>
                <a:spcPts val="0"/>
              </a:spcAft>
              <a:buClr>
                <a:srgbClr val="FFFFFF"/>
              </a:buClr>
              <a:buSzPts val="2200"/>
              <a:buChar char="●"/>
            </a:pPr>
            <a:r>
              <a:rPr lang="en-US" sz="2200" dirty="0">
                <a:solidFill>
                  <a:srgbClr val="FFFFFF"/>
                </a:solidFill>
              </a:rPr>
              <a:t>Improves the quality of published data</a:t>
            </a:r>
          </a:p>
          <a:p>
            <a:pPr marL="914400" lvl="1" indent="-323850" algn="l" rtl="0">
              <a:spcBef>
                <a:spcPts val="0"/>
              </a:spcBef>
              <a:spcAft>
                <a:spcPts val="0"/>
              </a:spcAft>
              <a:buClr>
                <a:srgbClr val="FFFFFF"/>
              </a:buClr>
              <a:buSzPts val="1500"/>
              <a:buChar char="○"/>
            </a:pPr>
            <a:r>
              <a:rPr lang="en-US" sz="1500" dirty="0">
                <a:solidFill>
                  <a:srgbClr val="FFFFFF"/>
                </a:solidFill>
              </a:rPr>
              <a:t>This benefits you as the producer of data, since it increases the likelihood that your data will be useful to others, which leads to citations and influence</a:t>
            </a:r>
          </a:p>
          <a:p>
            <a:pPr marL="914400" lvl="1" indent="-323850" algn="l" rtl="0">
              <a:spcBef>
                <a:spcPts val="0"/>
              </a:spcBef>
              <a:spcAft>
                <a:spcPts val="0"/>
              </a:spcAft>
              <a:buClr>
                <a:srgbClr val="FFFFFF"/>
              </a:buClr>
              <a:buSzPts val="1500"/>
              <a:buChar char="○"/>
            </a:pPr>
            <a:r>
              <a:rPr lang="en-US" sz="1500" dirty="0">
                <a:solidFill>
                  <a:srgbClr val="FFFFFF"/>
                </a:solidFill>
              </a:rPr>
              <a:t>It benefits you as a consumer of data, since using well-managed and well-documented data from other labs to saves you time</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d376ba30ba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d376ba30ba_2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FFFFFF"/>
              </a:buClr>
              <a:buSzPts val="1800"/>
              <a:buChar char="●"/>
            </a:pPr>
            <a:r>
              <a:rPr lang="en-US" dirty="0">
                <a:solidFill>
                  <a:srgbClr val="FFFFFF"/>
                </a:solidFill>
              </a:rPr>
              <a:t>Data management planning is about putting in place a framework for how you will manage your research data over the lifecycle of the project</a:t>
            </a:r>
          </a:p>
          <a:p>
            <a:pPr marL="457200" lvl="0" indent="-342900" algn="l" rtl="0">
              <a:lnSpc>
                <a:spcPct val="115000"/>
              </a:lnSpc>
              <a:spcBef>
                <a:spcPts val="0"/>
              </a:spcBef>
              <a:spcAft>
                <a:spcPts val="0"/>
              </a:spcAft>
              <a:buClr>
                <a:srgbClr val="FFFFFF"/>
              </a:buClr>
              <a:buSzPts val="1800"/>
              <a:buChar char="●"/>
            </a:pPr>
            <a:r>
              <a:rPr lang="en-US" dirty="0">
                <a:solidFill>
                  <a:srgbClr val="FFFFFF"/>
                </a:solidFill>
              </a:rPr>
              <a:t>Putting things in writing helps you to think through various issues that might arise, and approach things in a deliberate and intentional way, rather than figuring things out as you go. </a:t>
            </a:r>
          </a:p>
          <a:p>
            <a:pPr marL="457200" lvl="0" indent="-342900" algn="l" rtl="0">
              <a:lnSpc>
                <a:spcPct val="115000"/>
              </a:lnSpc>
              <a:spcBef>
                <a:spcPts val="0"/>
              </a:spcBef>
              <a:spcAft>
                <a:spcPts val="0"/>
              </a:spcAft>
              <a:buClr>
                <a:srgbClr val="FFFFFF"/>
              </a:buClr>
              <a:buSzPts val="1800"/>
              <a:buChar char="●"/>
            </a:pPr>
            <a:r>
              <a:rPr lang="en-US" dirty="0">
                <a:solidFill>
                  <a:srgbClr val="FFFFFF"/>
                </a:solidFill>
              </a:rPr>
              <a:t>Data management plans can be internally facing, as well as externally facing; they are increasingly a requirement of funding agencies, which ask you to submit formal data management plans as a part of funding applications. </a:t>
            </a:r>
          </a:p>
          <a:p>
            <a:pPr marL="457200" lvl="0" indent="-342900" algn="l" rtl="0">
              <a:lnSpc>
                <a:spcPct val="115000"/>
              </a:lnSpc>
              <a:spcBef>
                <a:spcPts val="0"/>
              </a:spcBef>
              <a:spcAft>
                <a:spcPts val="0"/>
              </a:spcAft>
              <a:buClr>
                <a:srgbClr val="FFFFFF"/>
              </a:buClr>
              <a:buSzPts val="1800"/>
              <a:buChar char="●"/>
            </a:pPr>
            <a:r>
              <a:rPr lang="en-US" dirty="0">
                <a:solidFill>
                  <a:srgbClr val="FFFFFF"/>
                </a:solidFill>
              </a:rPr>
              <a:t>When starting a project consider drafting two plans:</a:t>
            </a:r>
          </a:p>
          <a:p>
            <a:pPr marL="914400" lvl="1" indent="-317500" algn="l" rtl="0">
              <a:lnSpc>
                <a:spcPct val="115000"/>
              </a:lnSpc>
              <a:spcBef>
                <a:spcPts val="0"/>
              </a:spcBef>
              <a:spcAft>
                <a:spcPts val="0"/>
              </a:spcAft>
              <a:buClr>
                <a:srgbClr val="FFFFFF"/>
              </a:buClr>
              <a:buSzPts val="1400"/>
              <a:buChar char="○"/>
            </a:pPr>
            <a:r>
              <a:rPr lang="en-US" dirty="0">
                <a:solidFill>
                  <a:srgbClr val="FFFFFF"/>
                </a:solidFill>
              </a:rPr>
              <a:t>One for funding agencies</a:t>
            </a:r>
          </a:p>
          <a:p>
            <a:pPr marL="914400" lvl="1" indent="-317500" algn="l" rtl="0">
              <a:lnSpc>
                <a:spcPct val="115000"/>
              </a:lnSpc>
              <a:spcBef>
                <a:spcPts val="0"/>
              </a:spcBef>
              <a:spcAft>
                <a:spcPts val="0"/>
              </a:spcAft>
              <a:buClr>
                <a:srgbClr val="FFFFFF"/>
              </a:buClr>
              <a:buSzPts val="1400"/>
              <a:buChar char="○"/>
            </a:pPr>
            <a:r>
              <a:rPr lang="en-US" dirty="0">
                <a:solidFill>
                  <a:srgbClr val="FFFFFF"/>
                </a:solidFill>
              </a:rPr>
              <a:t>Another for internal use, which can be based on the externally facing plan, but which goes into greater detail on operational issues, and thereby facilitates project continuity</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376ba30ba_2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gd376ba30ba_2_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914400" lvl="1" indent="-317500" algn="l" rtl="0">
              <a:lnSpc>
                <a:spcPct val="115000"/>
              </a:lnSpc>
              <a:spcBef>
                <a:spcPts val="0"/>
              </a:spcBef>
              <a:spcAft>
                <a:spcPts val="0"/>
              </a:spcAft>
              <a:buClr>
                <a:srgbClr val="FFFFFF"/>
              </a:buClr>
              <a:buSzPts val="1400"/>
              <a:buChar char="○"/>
            </a:pPr>
            <a:r>
              <a:rPr lang="en-US" u="sng" dirty="0">
                <a:solidFill>
                  <a:srgbClr val="FFFFFF"/>
                </a:solidFill>
              </a:rPr>
              <a:t>Research products</a:t>
            </a:r>
            <a:r>
              <a:rPr lang="en-US" dirty="0">
                <a:solidFill>
                  <a:srgbClr val="FFFFFF"/>
                </a:solidFill>
              </a:rPr>
              <a:t>: What data products will result from the research being proposed? What metadata will be collected and distributed to facilitate the data’s legibility to others? </a:t>
            </a:r>
          </a:p>
          <a:p>
            <a:pPr marL="914400" lvl="1" indent="-317500" algn="l" rtl="0">
              <a:lnSpc>
                <a:spcPct val="115000"/>
              </a:lnSpc>
              <a:spcBef>
                <a:spcPts val="0"/>
              </a:spcBef>
              <a:spcAft>
                <a:spcPts val="0"/>
              </a:spcAft>
              <a:buClr>
                <a:srgbClr val="FFFFFF"/>
              </a:buClr>
              <a:buSzPts val="1400"/>
              <a:buChar char="○"/>
            </a:pPr>
            <a:r>
              <a:rPr lang="en-US" u="sng" dirty="0">
                <a:solidFill>
                  <a:srgbClr val="FFFFFF"/>
                </a:solidFill>
              </a:rPr>
              <a:t>Data formats and standards</a:t>
            </a:r>
            <a:r>
              <a:rPr lang="en-US" dirty="0">
                <a:solidFill>
                  <a:srgbClr val="FFFFFF"/>
                </a:solidFill>
              </a:rPr>
              <a:t>: What are the file formats in which the data will be stored and distributed, and what issues arise with respect to issues such as accessibility and interoperability? </a:t>
            </a:r>
          </a:p>
          <a:p>
            <a:pPr marL="914400" lvl="1" indent="-317500" algn="l" rtl="0">
              <a:lnSpc>
                <a:spcPct val="115000"/>
              </a:lnSpc>
              <a:spcBef>
                <a:spcPts val="0"/>
              </a:spcBef>
              <a:spcAft>
                <a:spcPts val="0"/>
              </a:spcAft>
              <a:buClr>
                <a:srgbClr val="FFFFFF"/>
              </a:buClr>
              <a:buSzPts val="1400"/>
              <a:buChar char="○"/>
            </a:pPr>
            <a:r>
              <a:rPr lang="en-US" u="sng" dirty="0">
                <a:solidFill>
                  <a:srgbClr val="FFFFFF"/>
                </a:solidFill>
              </a:rPr>
              <a:t>Dissemination, Access, and Sharing of Data</a:t>
            </a:r>
            <a:r>
              <a:rPr lang="en-US" dirty="0">
                <a:solidFill>
                  <a:srgbClr val="FFFFFF"/>
                </a:solidFill>
              </a:rPr>
              <a:t>: How will the data be disseminated to the broader research community after the research is complete (i.e. disciplinary repository? Institutional repository?). Are there privacy-related, or legal or ethical constraints on the ability to share data?</a:t>
            </a:r>
          </a:p>
          <a:p>
            <a:pPr marL="914400" lvl="1" indent="-317500" algn="l" rtl="0">
              <a:lnSpc>
                <a:spcPct val="115000"/>
              </a:lnSpc>
              <a:spcBef>
                <a:spcPts val="0"/>
              </a:spcBef>
              <a:spcAft>
                <a:spcPts val="0"/>
              </a:spcAft>
              <a:buClr>
                <a:srgbClr val="FFFFFF"/>
              </a:buClr>
              <a:buSzPts val="1400"/>
              <a:buChar char="○"/>
            </a:pPr>
            <a:r>
              <a:rPr lang="en-US" u="sng" dirty="0">
                <a:solidFill>
                  <a:srgbClr val="FFFFFF"/>
                </a:solidFill>
              </a:rPr>
              <a:t>Re-use, Redistribution, and Production of Derivatives</a:t>
            </a:r>
            <a:r>
              <a:rPr lang="en-US" dirty="0">
                <a:solidFill>
                  <a:srgbClr val="FFFFFF"/>
                </a:solidFill>
              </a:rPr>
              <a:t>: What can other parties do with the research data that you will share? Are there any constraints on how the data you produce can be used by these external parties? </a:t>
            </a:r>
          </a:p>
          <a:p>
            <a:pPr marL="914400" lvl="1" indent="-317500" algn="l" rtl="0">
              <a:lnSpc>
                <a:spcPct val="115000"/>
              </a:lnSpc>
              <a:spcBef>
                <a:spcPts val="0"/>
              </a:spcBef>
              <a:spcAft>
                <a:spcPts val="0"/>
              </a:spcAft>
              <a:buClr>
                <a:srgbClr val="FFFFFF"/>
              </a:buClr>
              <a:buSzPts val="1400"/>
              <a:buChar char="○"/>
            </a:pPr>
            <a:r>
              <a:rPr lang="en-US" u="sng" dirty="0">
                <a:solidFill>
                  <a:srgbClr val="FFFFFF"/>
                </a:solidFill>
              </a:rPr>
              <a:t>Archiving of Data</a:t>
            </a:r>
            <a:r>
              <a:rPr lang="en-US" dirty="0">
                <a:solidFill>
                  <a:srgbClr val="FFFFFF"/>
                </a:solidFill>
              </a:rPr>
              <a:t>: What data will be archived, and how will it be preserved over time? </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d376ba30ba_2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d376ba30ba_2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FFFFFF"/>
              </a:buClr>
              <a:buSzPts val="1800"/>
              <a:buChar char="●"/>
            </a:pPr>
            <a:r>
              <a:rPr lang="en-US" dirty="0">
                <a:solidFill>
                  <a:srgbClr val="FFFFFF"/>
                </a:solidFill>
              </a:rPr>
              <a:t>Brief </a:t>
            </a:r>
            <a:r>
              <a:rPr lang="en-US" dirty="0" err="1">
                <a:solidFill>
                  <a:srgbClr val="FFFFFF"/>
                </a:solidFill>
              </a:rPr>
              <a:t>DMPTool</a:t>
            </a:r>
            <a:r>
              <a:rPr lang="en-US" dirty="0">
                <a:solidFill>
                  <a:srgbClr val="FFFFFF"/>
                </a:solidFill>
              </a:rPr>
              <a:t> Activity</a:t>
            </a:r>
          </a:p>
          <a:p>
            <a:pPr marL="914400" lvl="1" indent="-317500" algn="l" rtl="0">
              <a:lnSpc>
                <a:spcPct val="115000"/>
              </a:lnSpc>
              <a:spcBef>
                <a:spcPts val="0"/>
              </a:spcBef>
              <a:spcAft>
                <a:spcPts val="0"/>
              </a:spcAft>
              <a:buClr>
                <a:srgbClr val="FFFFFF"/>
              </a:buClr>
              <a:buSzPts val="1400"/>
              <a:buChar char="○"/>
            </a:pPr>
            <a:r>
              <a:rPr lang="en-US" dirty="0">
                <a:solidFill>
                  <a:srgbClr val="FFFFFF"/>
                </a:solidFill>
              </a:rPr>
              <a:t>Select a DMP Template relevant for your field (if you’re having trouble choosing, pick the generic NSF template)</a:t>
            </a:r>
          </a:p>
          <a:p>
            <a:pPr marL="914400" lvl="1" indent="-317500" algn="l" rtl="0">
              <a:lnSpc>
                <a:spcPct val="115000"/>
              </a:lnSpc>
              <a:spcBef>
                <a:spcPts val="0"/>
              </a:spcBef>
              <a:spcAft>
                <a:spcPts val="0"/>
              </a:spcAft>
              <a:buClr>
                <a:srgbClr val="FFFFFF"/>
              </a:buClr>
              <a:buSzPts val="1400"/>
              <a:buChar char="○"/>
            </a:pPr>
            <a:r>
              <a:rPr lang="en-US" dirty="0">
                <a:solidFill>
                  <a:srgbClr val="FFFFFF"/>
                </a:solidFill>
              </a:rPr>
              <a:t>Look through the prompts</a:t>
            </a:r>
          </a:p>
          <a:p>
            <a:pPr marL="914400" lvl="1" indent="-317500" algn="l" rtl="0">
              <a:lnSpc>
                <a:spcPct val="115000"/>
              </a:lnSpc>
              <a:spcBef>
                <a:spcPts val="0"/>
              </a:spcBef>
              <a:spcAft>
                <a:spcPts val="0"/>
              </a:spcAft>
              <a:buClr>
                <a:srgbClr val="FFFFFF"/>
              </a:buClr>
              <a:buSzPts val="1400"/>
              <a:buChar char="○"/>
            </a:pPr>
            <a:r>
              <a:rPr lang="en-US" dirty="0">
                <a:solidFill>
                  <a:srgbClr val="FFFFFF"/>
                </a:solidFill>
              </a:rPr>
              <a:t>Think of a project you plan to initiate in the near future that will require the use of data. Attempt to answer the prompts in the context of your proposed project, and use the tool to generate your draft DMP.</a:t>
            </a:r>
          </a:p>
          <a:p>
            <a:pPr marL="914400" lvl="1" indent="-317500" algn="l" rtl="0">
              <a:lnSpc>
                <a:spcPct val="115000"/>
              </a:lnSpc>
              <a:spcBef>
                <a:spcPts val="0"/>
              </a:spcBef>
              <a:spcAft>
                <a:spcPts val="0"/>
              </a:spcAft>
              <a:buClr>
                <a:srgbClr val="FFFFFF"/>
              </a:buClr>
              <a:buSzPts val="1400"/>
              <a:buChar char="○"/>
            </a:pPr>
            <a:r>
              <a:rPr lang="en-US" dirty="0">
                <a:solidFill>
                  <a:srgbClr val="FFFFFF"/>
                </a:solidFill>
              </a:rPr>
              <a:t>Were any of the prompts challenging or confusing? Is there anything you would like clarification on? </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376ba30ba_2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gd376ba30ba_2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FFFFFF"/>
              </a:buClr>
              <a:buSzPts val="1800"/>
              <a:buChar char="●"/>
            </a:pPr>
            <a:r>
              <a:rPr lang="en-US" dirty="0">
                <a:solidFill>
                  <a:srgbClr val="FFFFFF"/>
                </a:solidFill>
              </a:rPr>
              <a:t>Storage</a:t>
            </a:r>
          </a:p>
          <a:p>
            <a:pPr marL="914400" lvl="1" indent="-317500" algn="l" rtl="0">
              <a:lnSpc>
                <a:spcPct val="115000"/>
              </a:lnSpc>
              <a:spcBef>
                <a:spcPts val="0"/>
              </a:spcBef>
              <a:spcAft>
                <a:spcPts val="0"/>
              </a:spcAft>
              <a:buClr>
                <a:srgbClr val="FFFFFF"/>
              </a:buClr>
              <a:buSzPts val="1400"/>
              <a:buChar char="○"/>
            </a:pPr>
            <a:r>
              <a:rPr lang="en-US" dirty="0">
                <a:solidFill>
                  <a:srgbClr val="FFFFFF"/>
                </a:solidFill>
              </a:rPr>
              <a:t>Where will data be stored? One Drive, </a:t>
            </a:r>
            <a:r>
              <a:rPr lang="en-US" dirty="0" err="1">
                <a:solidFill>
                  <a:srgbClr val="FFFFFF"/>
                </a:solidFill>
              </a:rPr>
              <a:t>PetaLibrary</a:t>
            </a:r>
            <a:r>
              <a:rPr lang="en-US" dirty="0">
                <a:solidFill>
                  <a:srgbClr val="FFFFFF"/>
                </a:solidFill>
              </a:rPr>
              <a:t> etc. </a:t>
            </a:r>
          </a:p>
          <a:p>
            <a:pPr marL="914400" lvl="1" indent="-317500" algn="l" rtl="0">
              <a:lnSpc>
                <a:spcPct val="115000"/>
              </a:lnSpc>
              <a:spcBef>
                <a:spcPts val="0"/>
              </a:spcBef>
              <a:spcAft>
                <a:spcPts val="0"/>
              </a:spcAft>
              <a:buClr>
                <a:srgbClr val="FFFFFF"/>
              </a:buClr>
              <a:buSzPts val="1400"/>
              <a:buChar char="○"/>
            </a:pPr>
            <a:r>
              <a:rPr lang="en-US" dirty="0">
                <a:solidFill>
                  <a:srgbClr val="FFFFFF"/>
                </a:solidFill>
              </a:rPr>
              <a:t>How will data be backed up? </a:t>
            </a:r>
          </a:p>
          <a:p>
            <a:pPr marL="914400" lvl="1" indent="-317500" algn="l" rtl="0">
              <a:lnSpc>
                <a:spcPct val="115000"/>
              </a:lnSpc>
              <a:spcBef>
                <a:spcPts val="0"/>
              </a:spcBef>
              <a:spcAft>
                <a:spcPts val="0"/>
              </a:spcAft>
              <a:buClr>
                <a:srgbClr val="FFFFFF"/>
              </a:buClr>
              <a:buSzPts val="1400"/>
              <a:buChar char="○"/>
            </a:pPr>
            <a:r>
              <a:rPr lang="en-US" dirty="0">
                <a:solidFill>
                  <a:srgbClr val="FFFFFF"/>
                </a:solidFill>
              </a:rPr>
              <a:t>What security measures are in place to protect the data?</a:t>
            </a:r>
          </a:p>
          <a:p>
            <a:pPr marL="457200" lvl="0" indent="-342900" algn="l" rtl="0">
              <a:lnSpc>
                <a:spcPct val="115000"/>
              </a:lnSpc>
              <a:spcBef>
                <a:spcPts val="0"/>
              </a:spcBef>
              <a:spcAft>
                <a:spcPts val="0"/>
              </a:spcAft>
              <a:buClr>
                <a:srgbClr val="FFFFFF"/>
              </a:buClr>
              <a:buSzPts val="1800"/>
              <a:buChar char="●"/>
            </a:pPr>
            <a:r>
              <a:rPr lang="en-US" dirty="0">
                <a:solidFill>
                  <a:srgbClr val="FFFFFF"/>
                </a:solidFill>
              </a:rPr>
              <a:t>Documentation</a:t>
            </a:r>
          </a:p>
          <a:p>
            <a:pPr marL="914400" lvl="1" indent="-317500" algn="l" rtl="0">
              <a:lnSpc>
                <a:spcPct val="115000"/>
              </a:lnSpc>
              <a:spcBef>
                <a:spcPts val="0"/>
              </a:spcBef>
              <a:spcAft>
                <a:spcPts val="0"/>
              </a:spcAft>
              <a:buClr>
                <a:srgbClr val="FFFFFF"/>
              </a:buClr>
              <a:buSzPts val="1400"/>
              <a:buChar char="○"/>
            </a:pPr>
            <a:r>
              <a:rPr lang="en-US" dirty="0">
                <a:solidFill>
                  <a:srgbClr val="FFFFFF"/>
                </a:solidFill>
              </a:rPr>
              <a:t>Don’t wait until the end of a project to generate metadata! Documenting your data workflows as you go will make life much easier. For guidance on best practices for data documentation and metadata, this document (from MIT) is a good place to start: </a:t>
            </a:r>
            <a:r>
              <a:rPr lang="en-US" u="sng" dirty="0">
                <a:solidFill>
                  <a:schemeClr val="hlink"/>
                </a:solidFill>
                <a:hlinkClick r:id="rId3"/>
              </a:rPr>
              <a:t>https://libraries.mit.edu/data-management/store/documentation/</a:t>
            </a:r>
            <a:r>
              <a:rPr lang="en-US" dirty="0">
                <a:solidFill>
                  <a:srgbClr val="FFFFFF"/>
                </a:solidFill>
              </a:rPr>
              <a:t> </a:t>
            </a:r>
          </a:p>
          <a:p>
            <a:pPr marL="457200" lvl="0" indent="-342900" algn="l" rtl="0">
              <a:lnSpc>
                <a:spcPct val="115000"/>
              </a:lnSpc>
              <a:spcBef>
                <a:spcPts val="0"/>
              </a:spcBef>
              <a:spcAft>
                <a:spcPts val="0"/>
              </a:spcAft>
              <a:buClr>
                <a:srgbClr val="FFFFFF"/>
              </a:buClr>
              <a:buSzPts val="1800"/>
              <a:buChar char="●"/>
            </a:pPr>
            <a:r>
              <a:rPr lang="en-US" dirty="0">
                <a:solidFill>
                  <a:srgbClr val="FFFFFF"/>
                </a:solidFill>
              </a:rPr>
              <a:t>File management</a:t>
            </a:r>
          </a:p>
          <a:p>
            <a:pPr marL="914400" lvl="1" indent="-317500" algn="l" rtl="0">
              <a:lnSpc>
                <a:spcPct val="115000"/>
              </a:lnSpc>
              <a:spcBef>
                <a:spcPts val="0"/>
              </a:spcBef>
              <a:spcAft>
                <a:spcPts val="0"/>
              </a:spcAft>
              <a:buClr>
                <a:srgbClr val="FFFFFF"/>
              </a:buClr>
              <a:buSzPts val="1400"/>
              <a:buChar char="○"/>
            </a:pPr>
            <a:r>
              <a:rPr lang="en-US" dirty="0">
                <a:solidFill>
                  <a:srgbClr val="FFFFFF"/>
                </a:solidFill>
              </a:rPr>
              <a:t>Data files can quickly proliferate, and it’s important to have a framework in place that regulates how files are named, where they are stored, and how they are versioned. For a useful primer on file naming and organization conventions, see this resource: </a:t>
            </a:r>
            <a:r>
              <a:rPr lang="en-US" u="sng" dirty="0">
                <a:solidFill>
                  <a:schemeClr val="hlink"/>
                </a:solidFill>
                <a:hlinkClick r:id="rId4"/>
              </a:rPr>
              <a:t>https://researchdata.wisc.edu/file-naming-and-versioning/</a:t>
            </a:r>
            <a:r>
              <a:rPr lang="en-US" dirty="0">
                <a:solidFill>
                  <a:srgbClr val="FFFFFF"/>
                </a:solidFill>
              </a:rPr>
              <a:t> </a:t>
            </a:r>
          </a:p>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gd428af1471_6_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sz="1100"/>
            </a:lvl1pPr>
            <a:lvl2pPr lvl="1" algn="l">
              <a:lnSpc>
                <a:spcPct val="100000"/>
              </a:lnSpc>
              <a:spcBef>
                <a:spcPts val="0"/>
              </a:spcBef>
              <a:spcAft>
                <a:spcPts val="0"/>
              </a:spcAft>
              <a:buSzPts val="1100"/>
              <a:buNone/>
              <a:defRPr sz="1100"/>
            </a:lvl2pPr>
            <a:lvl3pPr lvl="2" algn="l">
              <a:lnSpc>
                <a:spcPct val="100000"/>
              </a:lnSpc>
              <a:spcBef>
                <a:spcPts val="0"/>
              </a:spcBef>
              <a:spcAft>
                <a:spcPts val="0"/>
              </a:spcAft>
              <a:buSzPts val="1100"/>
              <a:buNone/>
              <a:defRPr sz="1100"/>
            </a:lvl3pPr>
            <a:lvl4pPr lvl="3" algn="l">
              <a:lnSpc>
                <a:spcPct val="100000"/>
              </a:lnSpc>
              <a:spcBef>
                <a:spcPts val="0"/>
              </a:spcBef>
              <a:spcAft>
                <a:spcPts val="0"/>
              </a:spcAft>
              <a:buSzPts val="1100"/>
              <a:buNone/>
              <a:defRPr sz="1100"/>
            </a:lvl4pPr>
            <a:lvl5pPr lvl="4" algn="l">
              <a:lnSpc>
                <a:spcPct val="100000"/>
              </a:lnSpc>
              <a:spcBef>
                <a:spcPts val="0"/>
              </a:spcBef>
              <a:spcAft>
                <a:spcPts val="0"/>
              </a:spcAft>
              <a:buSzPts val="1100"/>
              <a:buNone/>
              <a:defRPr sz="1100"/>
            </a:lvl5pPr>
            <a:lvl6pPr lvl="5" algn="l">
              <a:lnSpc>
                <a:spcPct val="100000"/>
              </a:lnSpc>
              <a:spcBef>
                <a:spcPts val="0"/>
              </a:spcBef>
              <a:spcAft>
                <a:spcPts val="0"/>
              </a:spcAft>
              <a:buSzPts val="1100"/>
              <a:buNone/>
              <a:defRPr sz="1100"/>
            </a:lvl6pPr>
            <a:lvl7pPr lvl="6" algn="l">
              <a:lnSpc>
                <a:spcPct val="100000"/>
              </a:lnSpc>
              <a:spcBef>
                <a:spcPts val="0"/>
              </a:spcBef>
              <a:spcAft>
                <a:spcPts val="0"/>
              </a:spcAft>
              <a:buSzPts val="1100"/>
              <a:buNone/>
              <a:defRPr sz="1100"/>
            </a:lvl7pPr>
            <a:lvl8pPr lvl="7" algn="l">
              <a:lnSpc>
                <a:spcPct val="100000"/>
              </a:lnSpc>
              <a:spcBef>
                <a:spcPts val="0"/>
              </a:spcBef>
              <a:spcAft>
                <a:spcPts val="0"/>
              </a:spcAft>
              <a:buSzPts val="1100"/>
              <a:buNone/>
              <a:defRPr sz="1100"/>
            </a:lvl8pPr>
            <a:lvl9pPr lvl="8" algn="l">
              <a:lnSpc>
                <a:spcPct val="100000"/>
              </a:lnSpc>
              <a:spcBef>
                <a:spcPts val="0"/>
              </a:spcBef>
              <a:spcAft>
                <a:spcPts val="0"/>
              </a:spcAft>
              <a:buSzPts val="1100"/>
              <a:buNone/>
              <a:defRPr sz="1100"/>
            </a:lvl9pPr>
          </a:lstStyle>
          <a:p>
            <a:endParaRPr/>
          </a:p>
        </p:txBody>
      </p:sp>
      <p:sp>
        <p:nvSpPr>
          <p:cNvPr id="52" name="Google Shape;52;gd428af1471_6_7"/>
          <p:cNvSpPr txBox="1">
            <a:spLocks noGrp="1"/>
          </p:cNvSpPr>
          <p:nvPr>
            <p:ph type="body" idx="1"/>
          </p:nvPr>
        </p:nvSpPr>
        <p:spPr>
          <a:xfrm>
            <a:off x="628650" y="1369219"/>
            <a:ext cx="7886700" cy="3122347"/>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sz="1100"/>
            </a:lvl1pPr>
            <a:lvl2pPr marL="914400" lvl="1" indent="-317500" algn="l">
              <a:lnSpc>
                <a:spcPct val="90000"/>
              </a:lnSpc>
              <a:spcBef>
                <a:spcPts val="400"/>
              </a:spcBef>
              <a:spcAft>
                <a:spcPts val="0"/>
              </a:spcAft>
              <a:buClr>
                <a:schemeClr val="dk1"/>
              </a:buClr>
              <a:buSzPts val="1400"/>
              <a:buChar char="•"/>
              <a:defRPr sz="1100"/>
            </a:lvl2pPr>
            <a:lvl3pPr marL="1371600" lvl="2" indent="-317500" algn="l">
              <a:lnSpc>
                <a:spcPct val="90000"/>
              </a:lnSpc>
              <a:spcBef>
                <a:spcPts val="400"/>
              </a:spcBef>
              <a:spcAft>
                <a:spcPts val="0"/>
              </a:spcAft>
              <a:buClr>
                <a:schemeClr val="dk1"/>
              </a:buClr>
              <a:buSzPts val="1400"/>
              <a:buChar char="•"/>
              <a:defRPr sz="1100"/>
            </a:lvl3pPr>
            <a:lvl4pPr marL="1828800" lvl="3" indent="-317500" algn="l">
              <a:lnSpc>
                <a:spcPct val="90000"/>
              </a:lnSpc>
              <a:spcBef>
                <a:spcPts val="400"/>
              </a:spcBef>
              <a:spcAft>
                <a:spcPts val="0"/>
              </a:spcAft>
              <a:buClr>
                <a:schemeClr val="dk1"/>
              </a:buClr>
              <a:buSzPts val="1400"/>
              <a:buChar char="•"/>
              <a:defRPr sz="1100"/>
            </a:lvl4pPr>
            <a:lvl5pPr marL="2286000" lvl="4" indent="-317500" algn="l">
              <a:lnSpc>
                <a:spcPct val="90000"/>
              </a:lnSpc>
              <a:spcBef>
                <a:spcPts val="400"/>
              </a:spcBef>
              <a:spcAft>
                <a:spcPts val="0"/>
              </a:spcAft>
              <a:buClr>
                <a:schemeClr val="dk1"/>
              </a:buClr>
              <a:buSzPts val="1400"/>
              <a:buChar char="•"/>
              <a:defRPr sz="1100"/>
            </a:lvl5pPr>
            <a:lvl6pPr marL="2743200" lvl="5" indent="-317500" algn="l">
              <a:lnSpc>
                <a:spcPct val="90000"/>
              </a:lnSpc>
              <a:spcBef>
                <a:spcPts val="400"/>
              </a:spcBef>
              <a:spcAft>
                <a:spcPts val="0"/>
              </a:spcAft>
              <a:buClr>
                <a:schemeClr val="dk1"/>
              </a:buClr>
              <a:buSzPts val="1400"/>
              <a:buChar char="•"/>
              <a:defRPr sz="1100"/>
            </a:lvl6pPr>
            <a:lvl7pPr marL="3200400" lvl="6" indent="-317500" algn="l">
              <a:lnSpc>
                <a:spcPct val="90000"/>
              </a:lnSpc>
              <a:spcBef>
                <a:spcPts val="400"/>
              </a:spcBef>
              <a:spcAft>
                <a:spcPts val="0"/>
              </a:spcAft>
              <a:buClr>
                <a:schemeClr val="dk1"/>
              </a:buClr>
              <a:buSzPts val="1400"/>
              <a:buChar char="•"/>
              <a:defRPr sz="1100"/>
            </a:lvl7pPr>
            <a:lvl8pPr marL="3657600" lvl="7" indent="-317500" algn="l">
              <a:lnSpc>
                <a:spcPct val="90000"/>
              </a:lnSpc>
              <a:spcBef>
                <a:spcPts val="400"/>
              </a:spcBef>
              <a:spcAft>
                <a:spcPts val="0"/>
              </a:spcAft>
              <a:buClr>
                <a:schemeClr val="dk1"/>
              </a:buClr>
              <a:buSzPts val="1400"/>
              <a:buChar char="•"/>
              <a:defRPr sz="1100"/>
            </a:lvl8pPr>
            <a:lvl9pPr marL="4114800" lvl="8" indent="-317500" algn="l">
              <a:lnSpc>
                <a:spcPct val="90000"/>
              </a:lnSpc>
              <a:spcBef>
                <a:spcPts val="400"/>
              </a:spcBef>
              <a:spcAft>
                <a:spcPts val="0"/>
              </a:spcAft>
              <a:buClr>
                <a:schemeClr val="dk1"/>
              </a:buClr>
              <a:buSzPts val="1400"/>
              <a:buChar char="•"/>
              <a:defRPr sz="1100"/>
            </a:lvl9pPr>
          </a:lstStyle>
          <a:p>
            <a:endParaRPr/>
          </a:p>
        </p:txBody>
      </p:sp>
      <p:sp>
        <p:nvSpPr>
          <p:cNvPr id="53" name="Google Shape;53;gd428af1471_6_7"/>
          <p:cNvSpPr txBox="1">
            <a:spLocks noGrp="1"/>
          </p:cNvSpPr>
          <p:nvPr>
            <p:ph type="dt" idx="10"/>
          </p:nvPr>
        </p:nvSpPr>
        <p:spPr>
          <a:xfrm>
            <a:off x="2198540" y="4767262"/>
            <a:ext cx="613064" cy="273844"/>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54" name="Google Shape;54;gd428af1471_6_7"/>
          <p:cNvSpPr txBox="1">
            <a:spLocks noGrp="1"/>
          </p:cNvSpPr>
          <p:nvPr>
            <p:ph type="ftr" idx="11"/>
          </p:nvPr>
        </p:nvSpPr>
        <p:spPr>
          <a:xfrm>
            <a:off x="3091727" y="4767263"/>
            <a:ext cx="3086100" cy="273844"/>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55" name="Google Shape;55;gd428af1471_6_7"/>
          <p:cNvSpPr txBox="1">
            <a:spLocks noGrp="1"/>
          </p:cNvSpPr>
          <p:nvPr>
            <p:ph type="sldNum" idx="12"/>
          </p:nvPr>
        </p:nvSpPr>
        <p:spPr>
          <a:xfrm>
            <a:off x="6457950" y="4767263"/>
            <a:ext cx="512190" cy="273844"/>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5"/>
        <p:cNvGrpSpPr/>
        <p:nvPr/>
      </p:nvGrpSpPr>
      <p:grpSpPr>
        <a:xfrm>
          <a:off x="0" y="0"/>
          <a:ext cx="0" cy="0"/>
          <a:chOff x="0" y="0"/>
          <a:chExt cx="0" cy="0"/>
        </a:xfrm>
      </p:grpSpPr>
      <p:sp>
        <p:nvSpPr>
          <p:cNvPr id="66" name="Google Shape;66;gd428af1471_2_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7" name="Google Shape;67;gd428af1471_2_9"/>
          <p:cNvSpPr txBox="1">
            <a:spLocks noGrp="1"/>
          </p:cNvSpPr>
          <p:nvPr>
            <p:ph type="body" idx="1"/>
          </p:nvPr>
        </p:nvSpPr>
        <p:spPr>
          <a:xfrm>
            <a:off x="628650" y="1369219"/>
            <a:ext cx="7886700" cy="3122347"/>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8" name="Google Shape;68;gd428af1471_2_9"/>
          <p:cNvSpPr txBox="1">
            <a:spLocks noGrp="1"/>
          </p:cNvSpPr>
          <p:nvPr>
            <p:ph type="dt" idx="10"/>
          </p:nvPr>
        </p:nvSpPr>
        <p:spPr>
          <a:xfrm>
            <a:off x="2198540" y="4767262"/>
            <a:ext cx="613064"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9" name="Google Shape;69;gd428af1471_2_9"/>
          <p:cNvSpPr txBox="1">
            <a:spLocks noGrp="1"/>
          </p:cNvSpPr>
          <p:nvPr>
            <p:ph type="ftr" idx="11"/>
          </p:nvPr>
        </p:nvSpPr>
        <p:spPr>
          <a:xfrm>
            <a:off x="3091727"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0" name="Google Shape;70;gd428af1471_2_9"/>
          <p:cNvSpPr txBox="1">
            <a:spLocks noGrp="1"/>
          </p:cNvSpPr>
          <p:nvPr>
            <p:ph type="sldNum" idx="12"/>
          </p:nvPr>
        </p:nvSpPr>
        <p:spPr>
          <a:xfrm>
            <a:off x="6457950" y="4767263"/>
            <a:ext cx="512190" cy="273844"/>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1"/>
        <p:cNvGrpSpPr/>
        <p:nvPr/>
      </p:nvGrpSpPr>
      <p:grpSpPr>
        <a:xfrm>
          <a:off x="0" y="0"/>
          <a:ext cx="0" cy="0"/>
          <a:chOff x="0" y="0"/>
          <a:chExt cx="0" cy="0"/>
        </a:xfrm>
      </p:grpSpPr>
      <p:sp>
        <p:nvSpPr>
          <p:cNvPr id="72" name="Google Shape;72;gd428af1471_2_15"/>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Arial"/>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3" name="Google Shape;73;gd428af1471_2_15"/>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74" name="Google Shape;74;gd428af1471_2_15"/>
          <p:cNvSpPr txBox="1">
            <a:spLocks noGrp="1"/>
          </p:cNvSpPr>
          <p:nvPr>
            <p:ph type="dt" idx="10"/>
          </p:nvPr>
        </p:nvSpPr>
        <p:spPr>
          <a:xfrm>
            <a:off x="2198540" y="4767262"/>
            <a:ext cx="613064"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5" name="Google Shape;75;gd428af1471_2_15"/>
          <p:cNvSpPr txBox="1">
            <a:spLocks noGrp="1"/>
          </p:cNvSpPr>
          <p:nvPr>
            <p:ph type="ftr" idx="11"/>
          </p:nvPr>
        </p:nvSpPr>
        <p:spPr>
          <a:xfrm>
            <a:off x="3091727"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6" name="Google Shape;76;gd428af1471_2_15"/>
          <p:cNvSpPr txBox="1">
            <a:spLocks noGrp="1"/>
          </p:cNvSpPr>
          <p:nvPr>
            <p:ph type="sldNum" idx="12"/>
          </p:nvPr>
        </p:nvSpPr>
        <p:spPr>
          <a:xfrm>
            <a:off x="6457950" y="4767263"/>
            <a:ext cx="512190" cy="273844"/>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7"/>
        <p:cNvGrpSpPr/>
        <p:nvPr/>
      </p:nvGrpSpPr>
      <p:grpSpPr>
        <a:xfrm>
          <a:off x="0" y="0"/>
          <a:ext cx="0" cy="0"/>
          <a:chOff x="0" y="0"/>
          <a:chExt cx="0" cy="0"/>
        </a:xfrm>
      </p:grpSpPr>
      <p:sp>
        <p:nvSpPr>
          <p:cNvPr id="78" name="Google Shape;78;gd428af1471_2_21"/>
          <p:cNvSpPr txBox="1">
            <a:spLocks noGrp="1"/>
          </p:cNvSpPr>
          <p:nvPr>
            <p:ph type="title"/>
          </p:nvPr>
        </p:nvSpPr>
        <p:spPr>
          <a:xfrm>
            <a:off x="623888" y="1293927"/>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Arial"/>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9" name="Google Shape;79;gd428af1471_2_21"/>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80" name="Google Shape;80;gd428af1471_2_21"/>
          <p:cNvSpPr txBox="1">
            <a:spLocks noGrp="1"/>
          </p:cNvSpPr>
          <p:nvPr>
            <p:ph type="dt" idx="10"/>
          </p:nvPr>
        </p:nvSpPr>
        <p:spPr>
          <a:xfrm>
            <a:off x="2198540" y="4767262"/>
            <a:ext cx="613064"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1" name="Google Shape;81;gd428af1471_2_21"/>
          <p:cNvSpPr txBox="1">
            <a:spLocks noGrp="1"/>
          </p:cNvSpPr>
          <p:nvPr>
            <p:ph type="ftr" idx="11"/>
          </p:nvPr>
        </p:nvSpPr>
        <p:spPr>
          <a:xfrm>
            <a:off x="3091727"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2" name="Google Shape;82;gd428af1471_2_21"/>
          <p:cNvSpPr txBox="1">
            <a:spLocks noGrp="1"/>
          </p:cNvSpPr>
          <p:nvPr>
            <p:ph type="sldNum" idx="12"/>
          </p:nvPr>
        </p:nvSpPr>
        <p:spPr>
          <a:xfrm>
            <a:off x="6457950" y="4767263"/>
            <a:ext cx="512190" cy="273844"/>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3"/>
        <p:cNvGrpSpPr/>
        <p:nvPr/>
      </p:nvGrpSpPr>
      <p:grpSpPr>
        <a:xfrm>
          <a:off x="0" y="0"/>
          <a:ext cx="0" cy="0"/>
          <a:chOff x="0" y="0"/>
          <a:chExt cx="0" cy="0"/>
        </a:xfrm>
      </p:grpSpPr>
      <p:sp>
        <p:nvSpPr>
          <p:cNvPr id="84" name="Google Shape;84;gd428af1471_2_27"/>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5" name="Google Shape;85;gd428af1471_2_27"/>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gd428af1471_2_27"/>
          <p:cNvSpPr txBox="1">
            <a:spLocks noGrp="1"/>
          </p:cNvSpPr>
          <p:nvPr>
            <p:ph type="body" idx="2"/>
          </p:nvPr>
        </p:nvSpPr>
        <p:spPr>
          <a:xfrm>
            <a:off x="629841" y="1878806"/>
            <a:ext cx="3868340" cy="2573082"/>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gd428af1471_2_27"/>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8" name="Google Shape;88;gd428af1471_2_27"/>
          <p:cNvSpPr txBox="1">
            <a:spLocks noGrp="1"/>
          </p:cNvSpPr>
          <p:nvPr>
            <p:ph type="body" idx="4"/>
          </p:nvPr>
        </p:nvSpPr>
        <p:spPr>
          <a:xfrm>
            <a:off x="4629150" y="1878806"/>
            <a:ext cx="3887391" cy="2573082"/>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9" name="Google Shape;89;gd428af1471_2_27"/>
          <p:cNvSpPr txBox="1">
            <a:spLocks noGrp="1"/>
          </p:cNvSpPr>
          <p:nvPr>
            <p:ph type="dt" idx="10"/>
          </p:nvPr>
        </p:nvSpPr>
        <p:spPr>
          <a:xfrm>
            <a:off x="2198540" y="4767262"/>
            <a:ext cx="613064"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0" name="Google Shape;90;gd428af1471_2_27"/>
          <p:cNvSpPr txBox="1">
            <a:spLocks noGrp="1"/>
          </p:cNvSpPr>
          <p:nvPr>
            <p:ph type="ftr" idx="11"/>
          </p:nvPr>
        </p:nvSpPr>
        <p:spPr>
          <a:xfrm>
            <a:off x="3091727"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1" name="Google Shape;91;gd428af1471_2_27"/>
          <p:cNvSpPr txBox="1">
            <a:spLocks noGrp="1"/>
          </p:cNvSpPr>
          <p:nvPr>
            <p:ph type="sldNum" idx="12"/>
          </p:nvPr>
        </p:nvSpPr>
        <p:spPr>
          <a:xfrm>
            <a:off x="6457950" y="4767263"/>
            <a:ext cx="512190" cy="273844"/>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2"/>
        <p:cNvGrpSpPr/>
        <p:nvPr/>
      </p:nvGrpSpPr>
      <p:grpSpPr>
        <a:xfrm>
          <a:off x="0" y="0"/>
          <a:ext cx="0" cy="0"/>
          <a:chOff x="0" y="0"/>
          <a:chExt cx="0" cy="0"/>
        </a:xfrm>
      </p:grpSpPr>
      <p:sp>
        <p:nvSpPr>
          <p:cNvPr id="93" name="Google Shape;93;gd428af1471_2_3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4" name="Google Shape;94;gd428af1471_2_36"/>
          <p:cNvSpPr txBox="1">
            <a:spLocks noGrp="1"/>
          </p:cNvSpPr>
          <p:nvPr>
            <p:ph type="dt" idx="10"/>
          </p:nvPr>
        </p:nvSpPr>
        <p:spPr>
          <a:xfrm>
            <a:off x="2198540" y="4767262"/>
            <a:ext cx="613064"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5" name="Google Shape;95;gd428af1471_2_36"/>
          <p:cNvSpPr txBox="1">
            <a:spLocks noGrp="1"/>
          </p:cNvSpPr>
          <p:nvPr>
            <p:ph type="ftr" idx="11"/>
          </p:nvPr>
        </p:nvSpPr>
        <p:spPr>
          <a:xfrm>
            <a:off x="3091727"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6" name="Google Shape;96;gd428af1471_2_36"/>
          <p:cNvSpPr txBox="1">
            <a:spLocks noGrp="1"/>
          </p:cNvSpPr>
          <p:nvPr>
            <p:ph type="sldNum" idx="12"/>
          </p:nvPr>
        </p:nvSpPr>
        <p:spPr>
          <a:xfrm>
            <a:off x="6457950" y="4767263"/>
            <a:ext cx="512190" cy="273844"/>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7"/>
        <p:cNvGrpSpPr/>
        <p:nvPr/>
      </p:nvGrpSpPr>
      <p:grpSpPr>
        <a:xfrm>
          <a:off x="0" y="0"/>
          <a:ext cx="0" cy="0"/>
          <a:chOff x="0" y="0"/>
          <a:chExt cx="0" cy="0"/>
        </a:xfrm>
      </p:grpSpPr>
      <p:sp>
        <p:nvSpPr>
          <p:cNvPr id="98" name="Google Shape;98;gd428af1471_2_41"/>
          <p:cNvSpPr txBox="1">
            <a:spLocks noGrp="1"/>
          </p:cNvSpPr>
          <p:nvPr>
            <p:ph type="dt" idx="10"/>
          </p:nvPr>
        </p:nvSpPr>
        <p:spPr>
          <a:xfrm>
            <a:off x="2198540" y="4767262"/>
            <a:ext cx="613064"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9" name="Google Shape;99;gd428af1471_2_41"/>
          <p:cNvSpPr txBox="1">
            <a:spLocks noGrp="1"/>
          </p:cNvSpPr>
          <p:nvPr>
            <p:ph type="ftr" idx="11"/>
          </p:nvPr>
        </p:nvSpPr>
        <p:spPr>
          <a:xfrm>
            <a:off x="3091727"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0" name="Google Shape;100;gd428af1471_2_41"/>
          <p:cNvSpPr txBox="1">
            <a:spLocks noGrp="1"/>
          </p:cNvSpPr>
          <p:nvPr>
            <p:ph type="sldNum" idx="12"/>
          </p:nvPr>
        </p:nvSpPr>
        <p:spPr>
          <a:xfrm>
            <a:off x="6457950" y="4767263"/>
            <a:ext cx="512190" cy="273844"/>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1"/>
        <p:cNvGrpSpPr/>
        <p:nvPr/>
      </p:nvGrpSpPr>
      <p:grpSpPr>
        <a:xfrm>
          <a:off x="0" y="0"/>
          <a:ext cx="0" cy="0"/>
          <a:chOff x="0" y="0"/>
          <a:chExt cx="0" cy="0"/>
        </a:xfrm>
      </p:grpSpPr>
      <p:sp>
        <p:nvSpPr>
          <p:cNvPr id="102" name="Google Shape;102;gd428af1471_2_45"/>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Arial"/>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3" name="Google Shape;103;gd428af1471_2_45"/>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4" name="Google Shape;104;gd428af1471_2_45"/>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5" name="Google Shape;105;gd428af1471_2_45"/>
          <p:cNvSpPr txBox="1">
            <a:spLocks noGrp="1"/>
          </p:cNvSpPr>
          <p:nvPr>
            <p:ph type="dt" idx="10"/>
          </p:nvPr>
        </p:nvSpPr>
        <p:spPr>
          <a:xfrm>
            <a:off x="2198540" y="4767262"/>
            <a:ext cx="613064"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6" name="Google Shape;106;gd428af1471_2_45"/>
          <p:cNvSpPr txBox="1">
            <a:spLocks noGrp="1"/>
          </p:cNvSpPr>
          <p:nvPr>
            <p:ph type="ftr" idx="11"/>
          </p:nvPr>
        </p:nvSpPr>
        <p:spPr>
          <a:xfrm>
            <a:off x="3091727"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7" name="Google Shape;107;gd428af1471_2_45"/>
          <p:cNvSpPr txBox="1">
            <a:spLocks noGrp="1"/>
          </p:cNvSpPr>
          <p:nvPr>
            <p:ph type="sldNum" idx="12"/>
          </p:nvPr>
        </p:nvSpPr>
        <p:spPr>
          <a:xfrm>
            <a:off x="6457950" y="4767263"/>
            <a:ext cx="512190" cy="273844"/>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8"/>
        <p:cNvGrpSpPr/>
        <p:nvPr/>
      </p:nvGrpSpPr>
      <p:grpSpPr>
        <a:xfrm>
          <a:off x="0" y="0"/>
          <a:ext cx="0" cy="0"/>
          <a:chOff x="0" y="0"/>
          <a:chExt cx="0" cy="0"/>
        </a:xfrm>
      </p:grpSpPr>
      <p:sp>
        <p:nvSpPr>
          <p:cNvPr id="109" name="Google Shape;109;gd428af1471_2_5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Arial"/>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0" name="Google Shape;110;gd428af1471_2_52"/>
          <p:cNvSpPr>
            <a:spLocks noGrp="1"/>
          </p:cNvSpPr>
          <p:nvPr>
            <p:ph type="pic" idx="2"/>
          </p:nvPr>
        </p:nvSpPr>
        <p:spPr>
          <a:xfrm>
            <a:off x="3887391" y="740569"/>
            <a:ext cx="4629150" cy="3655219"/>
          </a:xfrm>
          <a:prstGeom prst="rect">
            <a:avLst/>
          </a:prstGeom>
          <a:noFill/>
          <a:ln>
            <a:noFill/>
          </a:ln>
        </p:spPr>
      </p:sp>
      <p:sp>
        <p:nvSpPr>
          <p:cNvPr id="111" name="Google Shape;111;gd428af1471_2_5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2" name="Google Shape;112;gd428af1471_2_52"/>
          <p:cNvSpPr txBox="1">
            <a:spLocks noGrp="1"/>
          </p:cNvSpPr>
          <p:nvPr>
            <p:ph type="dt" idx="10"/>
          </p:nvPr>
        </p:nvSpPr>
        <p:spPr>
          <a:xfrm>
            <a:off x="2198540" y="4767262"/>
            <a:ext cx="613064"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3" name="Google Shape;113;gd428af1471_2_52"/>
          <p:cNvSpPr txBox="1">
            <a:spLocks noGrp="1"/>
          </p:cNvSpPr>
          <p:nvPr>
            <p:ph type="ftr" idx="11"/>
          </p:nvPr>
        </p:nvSpPr>
        <p:spPr>
          <a:xfrm>
            <a:off x="3091727"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4" name="Google Shape;114;gd428af1471_2_52"/>
          <p:cNvSpPr txBox="1">
            <a:spLocks noGrp="1"/>
          </p:cNvSpPr>
          <p:nvPr>
            <p:ph type="sldNum" idx="12"/>
          </p:nvPr>
        </p:nvSpPr>
        <p:spPr>
          <a:xfrm>
            <a:off x="6457950" y="4767263"/>
            <a:ext cx="512190" cy="273844"/>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5"/>
        <p:cNvGrpSpPr/>
        <p:nvPr/>
      </p:nvGrpSpPr>
      <p:grpSpPr>
        <a:xfrm>
          <a:off x="0" y="0"/>
          <a:ext cx="0" cy="0"/>
          <a:chOff x="0" y="0"/>
          <a:chExt cx="0" cy="0"/>
        </a:xfrm>
      </p:grpSpPr>
      <p:sp>
        <p:nvSpPr>
          <p:cNvPr id="116" name="Google Shape;116;gd428af1471_2_5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7" name="Google Shape;117;gd428af1471_2_59"/>
          <p:cNvSpPr txBox="1">
            <a:spLocks noGrp="1"/>
          </p:cNvSpPr>
          <p:nvPr>
            <p:ph type="body" idx="1"/>
          </p:nvPr>
        </p:nvSpPr>
        <p:spPr>
          <a:xfrm rot="5400000">
            <a:off x="3010827" y="-1012957"/>
            <a:ext cx="3122347"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8" name="Google Shape;118;gd428af1471_2_59"/>
          <p:cNvSpPr txBox="1">
            <a:spLocks noGrp="1"/>
          </p:cNvSpPr>
          <p:nvPr>
            <p:ph type="dt" idx="10"/>
          </p:nvPr>
        </p:nvSpPr>
        <p:spPr>
          <a:xfrm>
            <a:off x="2198540" y="4767262"/>
            <a:ext cx="613064"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9" name="Google Shape;119;gd428af1471_2_59"/>
          <p:cNvSpPr txBox="1">
            <a:spLocks noGrp="1"/>
          </p:cNvSpPr>
          <p:nvPr>
            <p:ph type="ftr" idx="11"/>
          </p:nvPr>
        </p:nvSpPr>
        <p:spPr>
          <a:xfrm>
            <a:off x="3091727"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0" name="Google Shape;120;gd428af1471_2_59"/>
          <p:cNvSpPr txBox="1">
            <a:spLocks noGrp="1"/>
          </p:cNvSpPr>
          <p:nvPr>
            <p:ph type="sldNum" idx="12"/>
          </p:nvPr>
        </p:nvSpPr>
        <p:spPr>
          <a:xfrm>
            <a:off x="6457950" y="4767263"/>
            <a:ext cx="512190" cy="273844"/>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1"/>
        <p:cNvGrpSpPr/>
        <p:nvPr/>
      </p:nvGrpSpPr>
      <p:grpSpPr>
        <a:xfrm>
          <a:off x="0" y="0"/>
          <a:ext cx="0" cy="0"/>
          <a:chOff x="0" y="0"/>
          <a:chExt cx="0" cy="0"/>
        </a:xfrm>
      </p:grpSpPr>
      <p:sp>
        <p:nvSpPr>
          <p:cNvPr id="122" name="Google Shape;122;gd428af1471_2_65"/>
          <p:cNvSpPr txBox="1">
            <a:spLocks noGrp="1"/>
          </p:cNvSpPr>
          <p:nvPr>
            <p:ph type="title"/>
          </p:nvPr>
        </p:nvSpPr>
        <p:spPr>
          <a:xfrm rot="5400000">
            <a:off x="5350073" y="1467446"/>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3" name="Google Shape;123;gd428af1471_2_65"/>
          <p:cNvSpPr txBox="1">
            <a:spLocks noGrp="1"/>
          </p:cNvSpPr>
          <p:nvPr>
            <p:ph type="body" idx="1"/>
          </p:nvPr>
        </p:nvSpPr>
        <p:spPr>
          <a:xfrm rot="5400000">
            <a:off x="1349573" y="-447079"/>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4" name="Google Shape;124;gd428af1471_2_65"/>
          <p:cNvSpPr txBox="1">
            <a:spLocks noGrp="1"/>
          </p:cNvSpPr>
          <p:nvPr>
            <p:ph type="dt" idx="10"/>
          </p:nvPr>
        </p:nvSpPr>
        <p:spPr>
          <a:xfrm>
            <a:off x="2198540" y="4767262"/>
            <a:ext cx="613064"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5" name="Google Shape;125;gd428af1471_2_65"/>
          <p:cNvSpPr txBox="1">
            <a:spLocks noGrp="1"/>
          </p:cNvSpPr>
          <p:nvPr>
            <p:ph type="ftr" idx="11"/>
          </p:nvPr>
        </p:nvSpPr>
        <p:spPr>
          <a:xfrm>
            <a:off x="3091727"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6" name="Google Shape;126;gd428af1471_2_65"/>
          <p:cNvSpPr txBox="1">
            <a:spLocks noGrp="1"/>
          </p:cNvSpPr>
          <p:nvPr>
            <p:ph type="sldNum" idx="12"/>
          </p:nvPr>
        </p:nvSpPr>
        <p:spPr>
          <a:xfrm>
            <a:off x="6457950" y="4767263"/>
            <a:ext cx="512190" cy="273844"/>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image" Target="../media/image2.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6"/>
        <p:cNvGrpSpPr/>
        <p:nvPr/>
      </p:nvGrpSpPr>
      <p:grpSpPr>
        <a:xfrm>
          <a:off x="0" y="0"/>
          <a:ext cx="0" cy="0"/>
          <a:chOff x="0" y="0"/>
          <a:chExt cx="0" cy="0"/>
        </a:xfrm>
      </p:grpSpPr>
      <p:sp>
        <p:nvSpPr>
          <p:cNvPr id="57" name="Google Shape;57;gd428af1471_2_0"/>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58" name="Google Shape;58;gd428af1471_2_0"/>
          <p:cNvSpPr txBox="1">
            <a:spLocks noGrp="1"/>
          </p:cNvSpPr>
          <p:nvPr>
            <p:ph type="body" idx="1"/>
          </p:nvPr>
        </p:nvSpPr>
        <p:spPr>
          <a:xfrm>
            <a:off x="628650" y="1369219"/>
            <a:ext cx="7886700" cy="3122347"/>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9" name="Google Shape;59;gd428af1471_2_0"/>
          <p:cNvSpPr txBox="1">
            <a:spLocks noGrp="1"/>
          </p:cNvSpPr>
          <p:nvPr>
            <p:ph type="dt" idx="10"/>
          </p:nvPr>
        </p:nvSpPr>
        <p:spPr>
          <a:xfrm>
            <a:off x="2198540" y="4767262"/>
            <a:ext cx="613064" cy="273844"/>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9pPr>
          </a:lstStyle>
          <a:p>
            <a:endParaRPr/>
          </a:p>
        </p:txBody>
      </p:sp>
      <p:sp>
        <p:nvSpPr>
          <p:cNvPr id="60" name="Google Shape;60;gd428af1471_2_0"/>
          <p:cNvSpPr txBox="1">
            <a:spLocks noGrp="1"/>
          </p:cNvSpPr>
          <p:nvPr>
            <p:ph type="ftr" idx="11"/>
          </p:nvPr>
        </p:nvSpPr>
        <p:spPr>
          <a:xfrm>
            <a:off x="3091727" y="4767263"/>
            <a:ext cx="3086100" cy="273844"/>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9pPr>
          </a:lstStyle>
          <a:p>
            <a:endParaRPr/>
          </a:p>
        </p:txBody>
      </p:sp>
      <p:sp>
        <p:nvSpPr>
          <p:cNvPr id="61" name="Google Shape;61;gd428af1471_2_0"/>
          <p:cNvSpPr txBox="1">
            <a:spLocks noGrp="1"/>
          </p:cNvSpPr>
          <p:nvPr>
            <p:ph type="sldNum" idx="12"/>
          </p:nvPr>
        </p:nvSpPr>
        <p:spPr>
          <a:xfrm>
            <a:off x="6457950" y="4767263"/>
            <a:ext cx="512190" cy="273844"/>
          </a:xfrm>
          <a:prstGeom prst="rect">
            <a:avLst/>
          </a:prstGeom>
          <a:noFill/>
          <a:ln>
            <a:noFill/>
          </a:ln>
        </p:spPr>
        <p:txBody>
          <a:bodyPr spcFirstLastPara="1" wrap="square" lIns="68575" tIns="34275" rIns="68575" bIns="34275" anchor="ctr" anchorCtr="0">
            <a:noAutofit/>
          </a:bodyPr>
          <a:lstStyle>
            <a:lvl1pPr marL="0" marR="0" lvl="0" indent="0" algn="l"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pic>
        <p:nvPicPr>
          <p:cNvPr id="62" name="Google Shape;62;gd428af1471_2_0" descr="Untitled.png" title="Be Boulder."/>
          <p:cNvPicPr preferRelativeResize="0"/>
          <p:nvPr/>
        </p:nvPicPr>
        <p:blipFill rotWithShape="1">
          <a:blip r:embed="rId12">
            <a:alphaModFix/>
          </a:blip>
          <a:srcRect b="47289"/>
          <a:stretch/>
        </p:blipFill>
        <p:spPr>
          <a:xfrm>
            <a:off x="6970140" y="4641719"/>
            <a:ext cx="1888110" cy="332552"/>
          </a:xfrm>
          <a:prstGeom prst="rect">
            <a:avLst/>
          </a:prstGeom>
          <a:noFill/>
          <a:ln>
            <a:noFill/>
          </a:ln>
        </p:spPr>
      </p:pic>
      <p:cxnSp>
        <p:nvCxnSpPr>
          <p:cNvPr id="63" name="Google Shape;63;gd428af1471_2_0"/>
          <p:cNvCxnSpPr/>
          <p:nvPr/>
        </p:nvCxnSpPr>
        <p:spPr>
          <a:xfrm rot="10800000" flipH="1">
            <a:off x="342900" y="4561285"/>
            <a:ext cx="8458200" cy="10715"/>
          </a:xfrm>
          <a:prstGeom prst="straightConnector1">
            <a:avLst/>
          </a:prstGeom>
          <a:noFill/>
          <a:ln w="9525" cap="flat" cmpd="sng">
            <a:solidFill>
              <a:schemeClr val="dk1"/>
            </a:solidFill>
            <a:prstDash val="solid"/>
            <a:miter lim="800000"/>
            <a:headEnd type="none" w="sm" len="sm"/>
            <a:tailEnd type="none" w="sm" len="sm"/>
          </a:ln>
        </p:spPr>
      </p:cxnSp>
      <p:pic>
        <p:nvPicPr>
          <p:cNvPr id="64" name="Google Shape;64;gd428af1471_2_0"/>
          <p:cNvPicPr preferRelativeResize="0"/>
          <p:nvPr/>
        </p:nvPicPr>
        <p:blipFill rotWithShape="1">
          <a:blip r:embed="rId13">
            <a:alphaModFix/>
          </a:blip>
          <a:srcRect/>
          <a:stretch/>
        </p:blipFill>
        <p:spPr>
          <a:xfrm>
            <a:off x="370761" y="4641719"/>
            <a:ext cx="1657826" cy="32987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osf.io/"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ondemand.rc.colorado.edu"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globus.or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mailto:crdds@colorado.edu"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hyperlink" Target="http://www.colorado.edu/rc"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crdds@colorado.edu"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nsf.gov/eng/general/ENG_DMP_Policy.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mptool.or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libraries.mit.edu/data-management/store/documentation/"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researchdata.wisc.edu/file-naming-and-version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0"/>
        <p:cNvGrpSpPr/>
        <p:nvPr/>
      </p:nvGrpSpPr>
      <p:grpSpPr>
        <a:xfrm>
          <a:off x="0" y="0"/>
          <a:ext cx="0" cy="0"/>
          <a:chOff x="0" y="0"/>
          <a:chExt cx="0" cy="0"/>
        </a:xfrm>
      </p:grpSpPr>
      <p:sp>
        <p:nvSpPr>
          <p:cNvPr id="131" name="Google Shape;131;p1"/>
          <p:cNvSpPr txBox="1">
            <a:spLocks noGrp="1"/>
          </p:cNvSpPr>
          <p:nvPr>
            <p:ph type="subTitle" idx="1"/>
          </p:nvPr>
        </p:nvSpPr>
        <p:spPr>
          <a:xfrm>
            <a:off x="311700" y="590925"/>
            <a:ext cx="8520600" cy="1880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4000" b="1">
                <a:solidFill>
                  <a:srgbClr val="CFB87C"/>
                </a:solidFill>
              </a:rPr>
              <a:t>Data Management at CU Boulder</a:t>
            </a:r>
            <a:endParaRPr sz="4000" b="1">
              <a:solidFill>
                <a:srgbClr val="CFB87C"/>
              </a:solidFill>
            </a:endParaRPr>
          </a:p>
          <a:p>
            <a:pPr marL="0" lvl="0" indent="0" algn="ctr" rtl="0">
              <a:lnSpc>
                <a:spcPct val="100000"/>
              </a:lnSpc>
              <a:spcBef>
                <a:spcPts val="0"/>
              </a:spcBef>
              <a:spcAft>
                <a:spcPts val="0"/>
              </a:spcAft>
              <a:buSzPts val="2800"/>
              <a:buNone/>
            </a:pPr>
            <a:endParaRPr sz="4000" b="1">
              <a:solidFill>
                <a:srgbClr val="CFB87C"/>
              </a:solidFill>
            </a:endParaRPr>
          </a:p>
        </p:txBody>
      </p:sp>
      <p:sp>
        <p:nvSpPr>
          <p:cNvPr id="132" name="Google Shape;132;p1"/>
          <p:cNvSpPr txBox="1"/>
          <p:nvPr/>
        </p:nvSpPr>
        <p:spPr>
          <a:xfrm>
            <a:off x="2301350" y="1673075"/>
            <a:ext cx="4179600" cy="10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dirty="0">
                <a:solidFill>
                  <a:srgbClr val="000000"/>
                </a:solidFill>
                <a:latin typeface="Arial"/>
                <a:ea typeface="Arial"/>
                <a:cs typeface="Arial"/>
                <a:sym typeface="Arial"/>
              </a:rPr>
              <a:t>Presenter: Andy Monaghan</a:t>
            </a:r>
          </a:p>
          <a:p>
            <a:pPr marL="0" marR="0" lvl="0" indent="0" algn="ctr" rtl="0">
              <a:lnSpc>
                <a:spcPct val="100000"/>
              </a:lnSpc>
              <a:spcBef>
                <a:spcPts val="0"/>
              </a:spcBef>
              <a:spcAft>
                <a:spcPts val="0"/>
              </a:spcAft>
              <a:buClr>
                <a:srgbClr val="000000"/>
              </a:buClr>
              <a:buSzPts val="1800"/>
              <a:buFont typeface="Arial"/>
              <a:buNone/>
            </a:pPr>
            <a:endParaRPr lang="en" sz="1800" dirty="0"/>
          </a:p>
          <a:p>
            <a:pPr marL="0" marR="0" lvl="0" indent="0" algn="ctr" rtl="0">
              <a:lnSpc>
                <a:spcPct val="100000"/>
              </a:lnSpc>
              <a:spcBef>
                <a:spcPts val="0"/>
              </a:spcBef>
              <a:spcAft>
                <a:spcPts val="0"/>
              </a:spcAft>
              <a:buClr>
                <a:srgbClr val="000000"/>
              </a:buClr>
              <a:buSzPts val="1800"/>
              <a:buFont typeface="Arial"/>
              <a:buNone/>
            </a:pPr>
            <a:r>
              <a:rPr lang="en" sz="1800" dirty="0"/>
              <a:t>Content developed by </a:t>
            </a:r>
            <a:r>
              <a:rPr lang="en" sz="1800" b="0" i="0" u="none" strike="noStrike" cap="none" dirty="0">
                <a:solidFill>
                  <a:srgbClr val="000000"/>
                </a:solidFill>
                <a:latin typeface="Arial"/>
                <a:ea typeface="Arial"/>
                <a:cs typeface="Arial"/>
                <a:sym typeface="Arial"/>
              </a:rPr>
              <a:t>Aditya </a:t>
            </a:r>
            <a:r>
              <a:rPr lang="en" sz="1800" b="0" i="0" u="none" strike="noStrike" cap="none" dirty="0" err="1">
                <a:solidFill>
                  <a:srgbClr val="000000"/>
                </a:solidFill>
                <a:latin typeface="Arial"/>
                <a:ea typeface="Arial"/>
                <a:cs typeface="Arial"/>
                <a:sym typeface="Arial"/>
              </a:rPr>
              <a:t>Ranganath</a:t>
            </a:r>
            <a:r>
              <a:rPr lang="en" sz="1800" b="0" i="0" u="none" strike="noStrike" cap="none" dirty="0">
                <a:solidFill>
                  <a:srgbClr val="000000"/>
                </a:solidFill>
                <a:latin typeface="Arial"/>
                <a:ea typeface="Arial"/>
                <a:cs typeface="Arial"/>
                <a:sym typeface="Arial"/>
              </a:rPr>
              <a:t> and </a:t>
            </a:r>
            <a:r>
              <a:rPr lang="en" sz="1800" dirty="0"/>
              <a:t>Dylan Perkins</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66C2CBF7-35AB-4FE9-F58A-F919F0695D0C}"/>
              </a:ext>
            </a:extLst>
          </p:cNvPr>
          <p:cNvSpPr txBox="1"/>
          <p:nvPr/>
        </p:nvSpPr>
        <p:spPr>
          <a:xfrm>
            <a:off x="254442" y="3281644"/>
            <a:ext cx="3762568" cy="369332"/>
          </a:xfrm>
          <a:prstGeom prst="rect">
            <a:avLst/>
          </a:prstGeom>
          <a:noFill/>
        </p:spPr>
        <p:txBody>
          <a:bodyPr wrap="none" rtlCol="0">
            <a:spAutoFit/>
          </a:bodyPr>
          <a:lstStyle/>
          <a:p>
            <a:r>
              <a:rPr lang="en-US" sz="1800" b="1" dirty="0"/>
              <a:t>https://</a:t>
            </a:r>
            <a:r>
              <a:rPr lang="en-US" sz="1800" b="1" dirty="0" err="1"/>
              <a:t>www.colorado.edu</a:t>
            </a:r>
            <a:r>
              <a:rPr lang="en-US" sz="1800" b="1" dirty="0"/>
              <a:t>/</a:t>
            </a:r>
            <a:r>
              <a:rPr lang="en-US" sz="1800" b="1" dirty="0" err="1"/>
              <a:t>crdds</a:t>
            </a:r>
            <a:r>
              <a:rPr lang="en-US" sz="1800" b="1"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d376ba30ba_2_77"/>
          <p:cNvSpPr txBox="1">
            <a:spLocks noGrp="1"/>
          </p:cNvSpPr>
          <p:nvPr>
            <p:ph type="title"/>
          </p:nvPr>
        </p:nvSpPr>
        <p:spPr>
          <a:xfrm>
            <a:off x="63000" y="218950"/>
            <a:ext cx="8132700" cy="459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400" dirty="0">
                <a:solidFill>
                  <a:srgbClr val="FFFFFF"/>
                </a:solidFill>
              </a:rPr>
              <a:t>Data Management Tools for Managing Data and Files During a Project</a:t>
            </a:r>
            <a:br>
              <a:rPr lang="en" sz="2400" dirty="0">
                <a:solidFill>
                  <a:srgbClr val="FFFFFF"/>
                </a:solidFill>
              </a:rPr>
            </a:br>
            <a:br>
              <a:rPr lang="en" sz="2400" dirty="0">
                <a:solidFill>
                  <a:srgbClr val="FFFFFF"/>
                </a:solidFill>
              </a:rPr>
            </a:br>
            <a:endParaRPr sz="2400" dirty="0">
              <a:solidFill>
                <a:srgbClr val="FFFFFF"/>
              </a:solidFill>
            </a:endParaRPr>
          </a:p>
        </p:txBody>
      </p:sp>
      <p:sp>
        <p:nvSpPr>
          <p:cNvPr id="199" name="Google Shape;199;gd376ba30ba_2_77"/>
          <p:cNvSpPr txBox="1">
            <a:spLocks noGrp="1"/>
          </p:cNvSpPr>
          <p:nvPr>
            <p:ph type="body" idx="1"/>
          </p:nvPr>
        </p:nvSpPr>
        <p:spPr>
          <a:xfrm>
            <a:off x="311700" y="105072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FFFFFF"/>
              </a:buClr>
              <a:buSzPts val="1800"/>
              <a:buChar char="●"/>
            </a:pPr>
            <a:endParaRPr lang="en" dirty="0">
              <a:solidFill>
                <a:srgbClr val="FFFFFF"/>
              </a:solidFill>
            </a:endParaRPr>
          </a:p>
          <a:p>
            <a:pPr marL="457200" lvl="0" indent="-342900" algn="l" rtl="0">
              <a:lnSpc>
                <a:spcPct val="115000"/>
              </a:lnSpc>
              <a:spcBef>
                <a:spcPts val="0"/>
              </a:spcBef>
              <a:spcAft>
                <a:spcPts val="0"/>
              </a:spcAft>
              <a:buClr>
                <a:srgbClr val="FFFFFF"/>
              </a:buClr>
              <a:buSzPts val="1800"/>
              <a:buChar char="●"/>
            </a:pPr>
            <a:r>
              <a:rPr lang="en" dirty="0">
                <a:solidFill>
                  <a:srgbClr val="FFFFFF"/>
                </a:solidFill>
              </a:rPr>
              <a:t>The Unix Shell/Command Line</a:t>
            </a:r>
            <a:endParaRPr dirty="0">
              <a:solidFill>
                <a:srgbClr val="FFFFFF"/>
              </a:solidFill>
            </a:endParaRPr>
          </a:p>
          <a:p>
            <a:pPr marL="457200" lvl="0" indent="-342900" algn="l" rtl="0">
              <a:lnSpc>
                <a:spcPct val="115000"/>
              </a:lnSpc>
              <a:spcBef>
                <a:spcPts val="0"/>
              </a:spcBef>
              <a:spcAft>
                <a:spcPts val="0"/>
              </a:spcAft>
              <a:buClr>
                <a:srgbClr val="FFFFFF"/>
              </a:buClr>
              <a:buSzPts val="1800"/>
              <a:buChar char="●"/>
            </a:pPr>
            <a:endParaRPr lang="en" dirty="0">
              <a:solidFill>
                <a:srgbClr val="FFFFFF"/>
              </a:solidFill>
            </a:endParaRPr>
          </a:p>
          <a:p>
            <a:pPr marL="457200" lvl="0" indent="-342900" algn="l" rtl="0">
              <a:lnSpc>
                <a:spcPct val="115000"/>
              </a:lnSpc>
              <a:spcBef>
                <a:spcPts val="0"/>
              </a:spcBef>
              <a:spcAft>
                <a:spcPts val="0"/>
              </a:spcAft>
              <a:buClr>
                <a:srgbClr val="FFFFFF"/>
              </a:buClr>
              <a:buSzPts val="1800"/>
              <a:buChar char="●"/>
            </a:pPr>
            <a:r>
              <a:rPr lang="en" dirty="0">
                <a:solidFill>
                  <a:srgbClr val="FFFFFF"/>
                </a:solidFill>
              </a:rPr>
              <a:t>Git and GitHub</a:t>
            </a:r>
          </a:p>
          <a:p>
            <a:pPr lvl="1" indent="-342900">
              <a:spcBef>
                <a:spcPts val="0"/>
              </a:spcBef>
              <a:buClr>
                <a:srgbClr val="FFFFFF"/>
              </a:buClr>
              <a:buSzPts val="1800"/>
              <a:buChar char="●"/>
            </a:pPr>
            <a:r>
              <a:rPr lang="en" dirty="0">
                <a:solidFill>
                  <a:srgbClr val="FFFFFF"/>
                </a:solidFill>
              </a:rPr>
              <a:t>https://</a:t>
            </a:r>
            <a:r>
              <a:rPr lang="en" dirty="0" err="1">
                <a:solidFill>
                  <a:srgbClr val="FFFFFF"/>
                </a:solidFill>
              </a:rPr>
              <a:t>github.com</a:t>
            </a:r>
            <a:endParaRPr dirty="0">
              <a:solidFill>
                <a:srgbClr val="FFFFFF"/>
              </a:solidFill>
            </a:endParaRPr>
          </a:p>
          <a:p>
            <a:pPr marL="914400" lvl="1" indent="-317500" algn="l" rtl="0">
              <a:spcBef>
                <a:spcPts val="0"/>
              </a:spcBef>
              <a:spcAft>
                <a:spcPts val="0"/>
              </a:spcAft>
              <a:buClr>
                <a:schemeClr val="lt1"/>
              </a:buClr>
              <a:buSzPts val="1400"/>
              <a:buChar char="○"/>
            </a:pPr>
            <a:endParaRPr lang="en-US" dirty="0">
              <a:solidFill>
                <a:srgbClr val="FFFFFF"/>
              </a:solidFill>
            </a:endParaRPr>
          </a:p>
          <a:p>
            <a:pPr marL="457200" lvl="0" indent="-342900" algn="l" rtl="0">
              <a:lnSpc>
                <a:spcPct val="115000"/>
              </a:lnSpc>
              <a:spcBef>
                <a:spcPts val="0"/>
              </a:spcBef>
              <a:spcAft>
                <a:spcPts val="0"/>
              </a:spcAft>
              <a:buClr>
                <a:srgbClr val="FFFFFF"/>
              </a:buClr>
              <a:buSzPts val="1800"/>
              <a:buChar char="●"/>
            </a:pPr>
            <a:r>
              <a:rPr lang="en" dirty="0">
                <a:solidFill>
                  <a:srgbClr val="FFFFFF"/>
                </a:solidFill>
              </a:rPr>
              <a:t>Open Science Framework</a:t>
            </a:r>
            <a:endParaRPr dirty="0">
              <a:solidFill>
                <a:srgbClr val="FFFFFF"/>
              </a:solidFill>
            </a:endParaRPr>
          </a:p>
          <a:p>
            <a:pPr marL="914400" lvl="1" indent="-317500" algn="l" rtl="0">
              <a:spcBef>
                <a:spcPts val="0"/>
              </a:spcBef>
              <a:spcAft>
                <a:spcPts val="0"/>
              </a:spcAft>
              <a:buClr>
                <a:schemeClr val="lt1"/>
              </a:buClr>
              <a:buSzPts val="1400"/>
              <a:buChar char="○"/>
            </a:pPr>
            <a:r>
              <a:rPr lang="en" u="sng" dirty="0">
                <a:solidFill>
                  <a:schemeClr val="accent5"/>
                </a:solidFill>
                <a:hlinkClick r:id="rId3">
                  <a:extLst>
                    <a:ext uri="{A12FA001-AC4F-418D-AE19-62706E023703}">
                      <ahyp:hlinkClr xmlns:ahyp="http://schemas.microsoft.com/office/drawing/2018/hyperlinkcolor" val="tx"/>
                    </a:ext>
                  </a:extLst>
                </a:hlinkClick>
              </a:rPr>
              <a:t>https://osf.io/</a:t>
            </a:r>
            <a:r>
              <a:rPr lang="en" dirty="0">
                <a:solidFill>
                  <a:schemeClr val="lt1"/>
                </a:solidFill>
              </a:rPr>
              <a:t> </a:t>
            </a:r>
          </a:p>
          <a:p>
            <a:pPr marL="914400" lvl="1" indent="-317500" algn="l" rtl="0">
              <a:spcBef>
                <a:spcPts val="0"/>
              </a:spcBef>
              <a:spcAft>
                <a:spcPts val="0"/>
              </a:spcAft>
              <a:buClr>
                <a:schemeClr val="lt1"/>
              </a:buClr>
              <a:buSzPts val="1400"/>
              <a:buChar char="○"/>
            </a:pPr>
            <a:endParaRPr dirty="0">
              <a:solidFill>
                <a:schemeClr val="lt1"/>
              </a:solidFill>
            </a:endParaRPr>
          </a:p>
          <a:p>
            <a:pPr marL="457200" lvl="0" indent="-342900" algn="l" rtl="0">
              <a:spcBef>
                <a:spcPts val="0"/>
              </a:spcBef>
              <a:spcAft>
                <a:spcPts val="0"/>
              </a:spcAft>
              <a:buClr>
                <a:schemeClr val="lt1"/>
              </a:buClr>
              <a:buSzPts val="1800"/>
              <a:buChar char="●"/>
            </a:pPr>
            <a:r>
              <a:rPr lang="en" dirty="0">
                <a:solidFill>
                  <a:schemeClr val="lt1"/>
                </a:solidFill>
              </a:rPr>
              <a:t>CRDDS offers workshops on all of these tools (and more!)</a:t>
            </a:r>
            <a:endParaRPr dirty="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d376ba30ba_2_101"/>
          <p:cNvSpPr txBox="1">
            <a:spLocks noGrp="1"/>
          </p:cNvSpPr>
          <p:nvPr>
            <p:ph type="title"/>
          </p:nvPr>
        </p:nvSpPr>
        <p:spPr>
          <a:xfrm>
            <a:off x="311700" y="3093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solidFill>
                  <a:srgbClr val="FFFFFF"/>
                </a:solidFill>
              </a:rPr>
              <a:t>Data Management in a Project’s Afterlife: Dissemination and Archiving </a:t>
            </a:r>
            <a:endParaRPr dirty="0">
              <a:solidFill>
                <a:srgbClr val="FFFFFF"/>
              </a:solidFill>
            </a:endParaRPr>
          </a:p>
        </p:txBody>
      </p:sp>
      <p:sp>
        <p:nvSpPr>
          <p:cNvPr id="205" name="Google Shape;205;gd376ba30ba_2_101"/>
          <p:cNvSpPr txBox="1">
            <a:spLocks noGrp="1"/>
          </p:cNvSpPr>
          <p:nvPr>
            <p:ph type="body" idx="1"/>
          </p:nvPr>
        </p:nvSpPr>
        <p:spPr>
          <a:xfrm>
            <a:off x="311700" y="1367250"/>
            <a:ext cx="8520600" cy="34164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rgbClr val="FFFFFF"/>
              </a:buClr>
              <a:buSzPts val="1600"/>
              <a:buChar char="●"/>
            </a:pPr>
            <a:r>
              <a:rPr lang="en" sz="1600" dirty="0">
                <a:solidFill>
                  <a:srgbClr val="FFFFFF"/>
                </a:solidFill>
              </a:rPr>
              <a:t>Almost all funding agencies require data to be publicly disseminated and stored over a long time horizon</a:t>
            </a:r>
          </a:p>
          <a:p>
            <a:pPr marL="457200" lvl="0" indent="-330200" algn="l" rtl="0">
              <a:lnSpc>
                <a:spcPct val="115000"/>
              </a:lnSpc>
              <a:spcBef>
                <a:spcPts val="0"/>
              </a:spcBef>
              <a:spcAft>
                <a:spcPts val="0"/>
              </a:spcAft>
              <a:buClr>
                <a:srgbClr val="FFFFFF"/>
              </a:buClr>
              <a:buSzPts val="1600"/>
              <a:buChar char="●"/>
            </a:pPr>
            <a:endParaRPr lang="en" sz="1600" dirty="0">
              <a:solidFill>
                <a:srgbClr val="FFFFFF"/>
              </a:solidFill>
            </a:endParaRPr>
          </a:p>
          <a:p>
            <a:pPr marL="457200" lvl="0" indent="-330200" algn="l" rtl="0">
              <a:lnSpc>
                <a:spcPct val="115000"/>
              </a:lnSpc>
              <a:spcBef>
                <a:spcPts val="0"/>
              </a:spcBef>
              <a:spcAft>
                <a:spcPts val="0"/>
              </a:spcAft>
              <a:buClr>
                <a:srgbClr val="FFFFFF"/>
              </a:buClr>
              <a:buSzPts val="1600"/>
              <a:buChar char="●"/>
            </a:pPr>
            <a:r>
              <a:rPr lang="en-US" sz="1600" dirty="0">
                <a:solidFill>
                  <a:srgbClr val="FFFFFF"/>
                </a:solidFill>
              </a:rPr>
              <a:t>In a DMP, </a:t>
            </a:r>
            <a:r>
              <a:rPr lang="en" sz="1600" dirty="0">
                <a:solidFill>
                  <a:srgbClr val="FFFFFF"/>
                </a:solidFill>
              </a:rPr>
              <a:t>stating that data will be shared “upon request” or on personal websites is generally inadequate; the norm is that data will be disseminated through a dedicated online repository with a digital object identifier (DOI)</a:t>
            </a:r>
            <a:endParaRPr sz="1600" dirty="0">
              <a:solidFill>
                <a:srgbClr val="FFFFFF"/>
              </a:solidFill>
            </a:endParaRPr>
          </a:p>
          <a:p>
            <a:pPr marL="457200" lvl="0" indent="-330200" algn="l" rtl="0">
              <a:lnSpc>
                <a:spcPct val="115000"/>
              </a:lnSpc>
              <a:spcBef>
                <a:spcPts val="0"/>
              </a:spcBef>
              <a:spcAft>
                <a:spcPts val="0"/>
              </a:spcAft>
              <a:buClr>
                <a:srgbClr val="FFFFFF"/>
              </a:buClr>
              <a:buSzPts val="1600"/>
              <a:buChar char="●"/>
            </a:pPr>
            <a:endParaRPr lang="en" sz="1600" dirty="0">
              <a:solidFill>
                <a:srgbClr val="FFFFFF"/>
              </a:solidFill>
            </a:endParaRPr>
          </a:p>
          <a:p>
            <a:pPr marL="457200" lvl="0" indent="-330200" algn="l" rtl="0">
              <a:lnSpc>
                <a:spcPct val="115000"/>
              </a:lnSpc>
              <a:spcBef>
                <a:spcPts val="0"/>
              </a:spcBef>
              <a:spcAft>
                <a:spcPts val="0"/>
              </a:spcAft>
              <a:buClr>
                <a:srgbClr val="FFFFFF"/>
              </a:buClr>
              <a:buSzPts val="1600"/>
              <a:buChar char="●"/>
            </a:pPr>
            <a:r>
              <a:rPr lang="en" sz="1600" dirty="0">
                <a:solidFill>
                  <a:srgbClr val="FFFFFF"/>
                </a:solidFill>
              </a:rPr>
              <a:t>Will require metadata and documentation to facilitate reuse; easier to generate this information if you’ve paid attention to data management from the start</a:t>
            </a:r>
            <a:endParaRPr sz="1600" dirty="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1cb649aa0e1_2_5"/>
          <p:cNvSpPr txBox="1">
            <a:spLocks noGrp="1"/>
          </p:cNvSpPr>
          <p:nvPr>
            <p:ph type="title"/>
          </p:nvPr>
        </p:nvSpPr>
        <p:spPr>
          <a:xfrm>
            <a:off x="311700" y="3093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solidFill>
                  <a:srgbClr val="FFFFFF"/>
                </a:solidFill>
              </a:rPr>
              <a:t>Data Management and Big Data</a:t>
            </a:r>
            <a:endParaRPr>
              <a:solidFill>
                <a:srgbClr val="FFFFFF"/>
              </a:solidFill>
            </a:endParaRPr>
          </a:p>
        </p:txBody>
      </p:sp>
      <p:sp>
        <p:nvSpPr>
          <p:cNvPr id="211" name="Google Shape;211;g1cb649aa0e1_2_5"/>
          <p:cNvSpPr txBox="1">
            <a:spLocks noGrp="1"/>
          </p:cNvSpPr>
          <p:nvPr>
            <p:ph type="body" idx="1"/>
          </p:nvPr>
        </p:nvSpPr>
        <p:spPr>
          <a:xfrm>
            <a:off x="311700" y="1083650"/>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FFFFFF"/>
              </a:buClr>
              <a:buSzPts val="1800"/>
              <a:buChar char="●"/>
            </a:pPr>
            <a:r>
              <a:rPr lang="en" dirty="0">
                <a:solidFill>
                  <a:srgbClr val="FFFFFF"/>
                </a:solidFill>
              </a:rPr>
              <a:t>As the size and complexity of your data increases, storage and data management issues are likely to become increasingly complex</a:t>
            </a:r>
          </a:p>
          <a:p>
            <a:pPr marL="457200" lvl="0" indent="-342900" algn="l" rtl="0">
              <a:lnSpc>
                <a:spcPct val="115000"/>
              </a:lnSpc>
              <a:spcBef>
                <a:spcPts val="0"/>
              </a:spcBef>
              <a:spcAft>
                <a:spcPts val="0"/>
              </a:spcAft>
              <a:buClr>
                <a:srgbClr val="FFFFFF"/>
              </a:buClr>
              <a:buSzPts val="1800"/>
              <a:buChar char="●"/>
            </a:pPr>
            <a:endParaRPr dirty="0">
              <a:solidFill>
                <a:srgbClr val="FFFFFF"/>
              </a:solidFill>
            </a:endParaRPr>
          </a:p>
          <a:p>
            <a:pPr marL="457200" lvl="0" indent="-342900" algn="l" rtl="0">
              <a:lnSpc>
                <a:spcPct val="115000"/>
              </a:lnSpc>
              <a:spcBef>
                <a:spcPts val="0"/>
              </a:spcBef>
              <a:spcAft>
                <a:spcPts val="0"/>
              </a:spcAft>
              <a:buClr>
                <a:srgbClr val="FFFFFF"/>
              </a:buClr>
              <a:buSzPts val="1800"/>
              <a:buChar char="●"/>
            </a:pPr>
            <a:r>
              <a:rPr lang="en" dirty="0">
                <a:solidFill>
                  <a:srgbClr val="FFFFFF"/>
                </a:solidFill>
              </a:rPr>
              <a:t>Such “big” datasets (on the terabyte or petabyte scale) require specialized tools and infrastructure for data management</a:t>
            </a:r>
          </a:p>
          <a:p>
            <a:pPr marL="457200" lvl="0" indent="-342900" algn="l" rtl="0">
              <a:lnSpc>
                <a:spcPct val="115000"/>
              </a:lnSpc>
              <a:spcBef>
                <a:spcPts val="0"/>
              </a:spcBef>
              <a:spcAft>
                <a:spcPts val="0"/>
              </a:spcAft>
              <a:buClr>
                <a:srgbClr val="FFFFFF"/>
              </a:buClr>
              <a:buSzPts val="1800"/>
              <a:buChar char="●"/>
            </a:pPr>
            <a:endParaRPr dirty="0">
              <a:solidFill>
                <a:srgbClr val="FFFFFF"/>
              </a:solidFill>
            </a:endParaRPr>
          </a:p>
          <a:p>
            <a:pPr marL="457200" lvl="0" indent="-342900" algn="l" rtl="0">
              <a:lnSpc>
                <a:spcPct val="115000"/>
              </a:lnSpc>
              <a:spcBef>
                <a:spcPts val="0"/>
              </a:spcBef>
              <a:spcAft>
                <a:spcPts val="0"/>
              </a:spcAft>
              <a:buClr>
                <a:srgbClr val="FFFFFF"/>
              </a:buClr>
              <a:buSzPts val="1800"/>
              <a:buChar char="●"/>
            </a:pPr>
            <a:r>
              <a:rPr lang="en" dirty="0">
                <a:solidFill>
                  <a:srgbClr val="FFFFFF"/>
                </a:solidFill>
              </a:rPr>
              <a:t>CU Boulder’s offers:</a:t>
            </a:r>
          </a:p>
          <a:p>
            <a:pPr lvl="1" indent="-342900">
              <a:spcBef>
                <a:spcPts val="0"/>
              </a:spcBef>
              <a:buClr>
                <a:srgbClr val="FFFFFF"/>
              </a:buClr>
              <a:buSzPts val="1800"/>
              <a:buChar char="●"/>
            </a:pPr>
            <a:r>
              <a:rPr lang="en" dirty="0">
                <a:solidFill>
                  <a:srgbClr val="FFFFFF"/>
                </a:solidFill>
              </a:rPr>
              <a:t>Microsoft OneDrive (up to 5 TB per CU Boulder person)</a:t>
            </a:r>
          </a:p>
          <a:p>
            <a:pPr lvl="1" indent="-342900">
              <a:spcBef>
                <a:spcPts val="0"/>
              </a:spcBef>
              <a:buClr>
                <a:srgbClr val="FFFFFF"/>
              </a:buClr>
              <a:buSzPts val="1800"/>
              <a:buChar char="●"/>
            </a:pPr>
            <a:r>
              <a:rPr lang="en" dirty="0">
                <a:solidFill>
                  <a:srgbClr val="FFFFFF"/>
                </a:solidFill>
              </a:rPr>
              <a:t>“</a:t>
            </a:r>
            <a:r>
              <a:rPr lang="en" dirty="0" err="1">
                <a:solidFill>
                  <a:srgbClr val="FFFFFF"/>
                </a:solidFill>
              </a:rPr>
              <a:t>PetaLibrary</a:t>
            </a:r>
            <a:r>
              <a:rPr lang="en" dirty="0">
                <a:solidFill>
                  <a:srgbClr val="FFFFFF"/>
                </a:solidFill>
              </a:rPr>
              <a:t>” (unlimited TB, accessed via CU Research Computing)</a:t>
            </a:r>
            <a:endParaRPr dirty="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1cb649aa0e1_2_5"/>
          <p:cNvSpPr txBox="1">
            <a:spLocks noGrp="1"/>
          </p:cNvSpPr>
          <p:nvPr>
            <p:ph type="title"/>
          </p:nvPr>
        </p:nvSpPr>
        <p:spPr>
          <a:xfrm>
            <a:off x="311700" y="3093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solidFill>
                  <a:srgbClr val="FFFFFF"/>
                </a:solidFill>
              </a:rPr>
              <a:t>Gateways for </a:t>
            </a:r>
            <a:r>
              <a:rPr lang="en" dirty="0" err="1">
                <a:solidFill>
                  <a:srgbClr val="FFFFFF"/>
                </a:solidFill>
              </a:rPr>
              <a:t>PetaLibrary</a:t>
            </a:r>
            <a:r>
              <a:rPr lang="en" dirty="0">
                <a:solidFill>
                  <a:srgbClr val="FFFFFF"/>
                </a:solidFill>
              </a:rPr>
              <a:t> Access</a:t>
            </a:r>
            <a:endParaRPr dirty="0">
              <a:solidFill>
                <a:srgbClr val="FFFFFF"/>
              </a:solidFill>
            </a:endParaRPr>
          </a:p>
        </p:txBody>
      </p:sp>
      <p:sp>
        <p:nvSpPr>
          <p:cNvPr id="211" name="Google Shape;211;g1cb649aa0e1_2_5"/>
          <p:cNvSpPr txBox="1">
            <a:spLocks noGrp="1"/>
          </p:cNvSpPr>
          <p:nvPr>
            <p:ph type="body" idx="1"/>
          </p:nvPr>
        </p:nvSpPr>
        <p:spPr>
          <a:xfrm>
            <a:off x="311700" y="1083650"/>
            <a:ext cx="8520600" cy="3416400"/>
          </a:xfrm>
          <a:prstGeom prst="rect">
            <a:avLst/>
          </a:prstGeom>
          <a:noFill/>
          <a:ln>
            <a:noFill/>
          </a:ln>
        </p:spPr>
        <p:txBody>
          <a:bodyPr spcFirstLastPara="1" wrap="square" lIns="91425" tIns="91425" rIns="91425" bIns="91425" anchor="t" anchorCtr="0">
            <a:noAutofit/>
          </a:bodyPr>
          <a:lstStyle/>
          <a:p>
            <a:pPr marL="342900" lvl="0" indent="-285750" algn="l" rtl="0">
              <a:lnSpc>
                <a:spcPct val="90000"/>
              </a:lnSpc>
              <a:spcBef>
                <a:spcPts val="800"/>
              </a:spcBef>
              <a:spcAft>
                <a:spcPts val="0"/>
              </a:spcAft>
              <a:buSzPts val="1900"/>
              <a:buChar char="•"/>
            </a:pPr>
            <a:r>
              <a:rPr lang="en-US" sz="1900" dirty="0">
                <a:solidFill>
                  <a:schemeClr val="bg1"/>
                </a:solidFill>
              </a:rPr>
              <a:t>OnDemand</a:t>
            </a:r>
          </a:p>
          <a:p>
            <a:pPr marL="914400" lvl="1" indent="-330200" algn="l" rtl="0">
              <a:lnSpc>
                <a:spcPct val="90000"/>
              </a:lnSpc>
              <a:spcBef>
                <a:spcPts val="800"/>
              </a:spcBef>
              <a:spcAft>
                <a:spcPts val="0"/>
              </a:spcAft>
              <a:buSzPts val="1600"/>
              <a:buChar char="•"/>
            </a:pPr>
            <a:r>
              <a:rPr lang="en-US" sz="1600" u="sng" dirty="0">
                <a:solidFill>
                  <a:schemeClr val="bg1"/>
                </a:solidFill>
                <a:hlinkClick r:id="rId3">
                  <a:extLst>
                    <a:ext uri="{A12FA001-AC4F-418D-AE19-62706E023703}">
                      <ahyp:hlinkClr xmlns:ahyp="http://schemas.microsoft.com/office/drawing/2018/hyperlinkcolor" val="tx"/>
                    </a:ext>
                  </a:extLst>
                </a:hlinkClick>
              </a:rPr>
              <a:t>https://www.ondemand.rc.colorado.edu</a:t>
            </a:r>
            <a:r>
              <a:rPr lang="en-US" sz="1600" dirty="0">
                <a:solidFill>
                  <a:schemeClr val="bg1"/>
                </a:solidFill>
              </a:rPr>
              <a:t> (Currently CU-Boulder only)</a:t>
            </a:r>
          </a:p>
          <a:p>
            <a:pPr marL="914400" lvl="1" indent="-330200" algn="l" rtl="0">
              <a:lnSpc>
                <a:spcPct val="90000"/>
              </a:lnSpc>
              <a:spcBef>
                <a:spcPts val="800"/>
              </a:spcBef>
              <a:spcAft>
                <a:spcPts val="0"/>
              </a:spcAft>
              <a:buSzPts val="1600"/>
              <a:buChar char="•"/>
            </a:pPr>
            <a:r>
              <a:rPr lang="en-US" sz="1600" u="sng" dirty="0">
                <a:solidFill>
                  <a:schemeClr val="bg1"/>
                </a:solidFill>
                <a:hlinkClick r:id="rId3">
                  <a:extLst>
                    <a:ext uri="{A12FA001-AC4F-418D-AE19-62706E023703}">
                      <ahyp:hlinkClr xmlns:ahyp="http://schemas.microsoft.com/office/drawing/2018/hyperlinkcolor" val="tx"/>
                    </a:ext>
                  </a:extLst>
                </a:hlinkClick>
              </a:rPr>
              <a:t>https://www.ondemand-rmacc.rc.colorado.edu</a:t>
            </a:r>
            <a:r>
              <a:rPr lang="en-US" sz="1600" dirty="0">
                <a:solidFill>
                  <a:schemeClr val="bg1"/>
                </a:solidFill>
              </a:rPr>
              <a:t> (Everyone else) </a:t>
            </a:r>
          </a:p>
          <a:p>
            <a:pPr marL="914400" lvl="1" indent="-330200" algn="l" rtl="0">
              <a:lnSpc>
                <a:spcPct val="90000"/>
              </a:lnSpc>
              <a:spcBef>
                <a:spcPts val="800"/>
              </a:spcBef>
              <a:spcAft>
                <a:spcPts val="0"/>
              </a:spcAft>
              <a:buSzPts val="1600"/>
              <a:buChar char="•"/>
            </a:pPr>
            <a:endParaRPr lang="en-US" sz="1600" dirty="0">
              <a:solidFill>
                <a:schemeClr val="bg1"/>
              </a:solidFill>
            </a:endParaRPr>
          </a:p>
          <a:p>
            <a:pPr indent="-330200">
              <a:buSzPts val="1600"/>
            </a:pPr>
            <a:r>
              <a:rPr lang="en-US" sz="1900" dirty="0">
                <a:solidFill>
                  <a:schemeClr val="bg1"/>
                </a:solidFill>
              </a:rPr>
              <a:t>Globus</a:t>
            </a:r>
          </a:p>
          <a:p>
            <a:pPr lvl="1" indent="-330200">
              <a:buSzPts val="1600"/>
            </a:pPr>
            <a:r>
              <a:rPr lang="en-US" sz="1600" dirty="0">
                <a:solidFill>
                  <a:schemeClr val="bg1"/>
                </a:solidFill>
                <a:hlinkClick r:id="rId4">
                  <a:extLst>
                    <a:ext uri="{A12FA001-AC4F-418D-AE19-62706E023703}">
                      <ahyp:hlinkClr xmlns:ahyp="http://schemas.microsoft.com/office/drawing/2018/hyperlinkcolor" val="tx"/>
                    </a:ext>
                  </a:extLst>
                </a:hlinkClick>
              </a:rPr>
              <a:t>https://www.globus.org</a:t>
            </a:r>
            <a:endParaRPr lang="en-US" sz="1600" dirty="0">
              <a:solidFill>
                <a:schemeClr val="bg1"/>
              </a:solidFill>
            </a:endParaRPr>
          </a:p>
          <a:p>
            <a:pPr lvl="1" indent="-330200">
              <a:buSzPts val="1600"/>
            </a:pPr>
            <a:endParaRPr lang="en-US" sz="1600" dirty="0">
              <a:solidFill>
                <a:schemeClr val="bg1"/>
              </a:solidFill>
            </a:endParaRPr>
          </a:p>
          <a:p>
            <a:pPr indent="-330200">
              <a:buSzPts val="1600"/>
            </a:pPr>
            <a:r>
              <a:rPr lang="en-US" sz="1900" dirty="0">
                <a:solidFill>
                  <a:schemeClr val="bg1"/>
                </a:solidFill>
              </a:rPr>
              <a:t>Command Line</a:t>
            </a:r>
          </a:p>
          <a:p>
            <a:pPr indent="-330200">
              <a:buSzPts val="1600"/>
            </a:pPr>
            <a:endParaRPr lang="en-US" sz="1900" dirty="0">
              <a:solidFill>
                <a:schemeClr val="bg1"/>
              </a:solidFill>
            </a:endParaRPr>
          </a:p>
          <a:p>
            <a:pPr indent="-330200">
              <a:buSzPts val="1600"/>
            </a:pPr>
            <a:r>
              <a:rPr lang="en-US" sz="1900" dirty="0">
                <a:solidFill>
                  <a:schemeClr val="bg1"/>
                </a:solidFill>
              </a:rPr>
              <a:t>URL (for sharing)</a:t>
            </a:r>
          </a:p>
        </p:txBody>
      </p:sp>
    </p:spTree>
    <p:extLst>
      <p:ext uri="{BB962C8B-B14F-4D97-AF65-F5344CB8AC3E}">
        <p14:creationId xmlns:p14="http://schemas.microsoft.com/office/powerpoint/2010/main" val="4066683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d428af1471_2_8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Arial"/>
              <a:buNone/>
            </a:pPr>
            <a:r>
              <a:rPr lang="en" sz="2200"/>
              <a:t>PetaLibrary</a:t>
            </a:r>
            <a:endParaRPr sz="2200"/>
          </a:p>
        </p:txBody>
      </p:sp>
      <p:sp>
        <p:nvSpPr>
          <p:cNvPr id="243" name="Google Shape;243;gd428af1471_2_89"/>
          <p:cNvSpPr txBox="1">
            <a:spLocks noGrp="1"/>
          </p:cNvSpPr>
          <p:nvPr>
            <p:ph type="body" idx="1"/>
          </p:nvPr>
        </p:nvSpPr>
        <p:spPr>
          <a:xfrm>
            <a:off x="628650" y="1369219"/>
            <a:ext cx="7886700" cy="3122347"/>
          </a:xfrm>
          <a:prstGeom prst="rect">
            <a:avLst/>
          </a:prstGeom>
          <a:noFill/>
          <a:ln>
            <a:noFill/>
          </a:ln>
        </p:spPr>
        <p:txBody>
          <a:bodyPr spcFirstLastPara="1" wrap="square" lIns="68575" tIns="34275" rIns="68575" bIns="34275" anchor="t" anchorCtr="0">
            <a:normAutofit/>
          </a:bodyPr>
          <a:lstStyle/>
          <a:p>
            <a:pPr marL="342900" lvl="0" indent="-285750" algn="l" rtl="0">
              <a:lnSpc>
                <a:spcPct val="90000"/>
              </a:lnSpc>
              <a:spcBef>
                <a:spcPts val="800"/>
              </a:spcBef>
              <a:spcAft>
                <a:spcPts val="0"/>
              </a:spcAft>
              <a:buSzPts val="1900"/>
              <a:buChar char="•"/>
            </a:pPr>
            <a:r>
              <a:rPr lang="en" sz="1600" dirty="0"/>
              <a:t>Active disk storage</a:t>
            </a:r>
            <a:endParaRPr sz="1600" dirty="0"/>
          </a:p>
          <a:p>
            <a:pPr marL="685800" lvl="1" indent="-285750" algn="l" rtl="0">
              <a:lnSpc>
                <a:spcPct val="90000"/>
              </a:lnSpc>
              <a:spcBef>
                <a:spcPts val="400"/>
              </a:spcBef>
              <a:spcAft>
                <a:spcPts val="0"/>
              </a:spcAft>
              <a:buSzPts val="1900"/>
              <a:buChar char="•"/>
            </a:pPr>
            <a:r>
              <a:rPr lang="en" sz="1600" dirty="0"/>
              <a:t>$45/TB/year</a:t>
            </a:r>
            <a:endParaRPr sz="1600" dirty="0"/>
          </a:p>
          <a:p>
            <a:pPr marL="685800" lvl="1" indent="-285750" algn="l" rtl="0">
              <a:lnSpc>
                <a:spcPct val="90000"/>
              </a:lnSpc>
              <a:spcBef>
                <a:spcPts val="400"/>
              </a:spcBef>
              <a:spcAft>
                <a:spcPts val="0"/>
              </a:spcAft>
              <a:buSzPts val="1900"/>
              <a:buChar char="•"/>
            </a:pPr>
            <a:r>
              <a:rPr lang="en" sz="1600" dirty="0"/>
              <a:t>Accessible from all RC compute nodes</a:t>
            </a:r>
            <a:endParaRPr sz="1600" dirty="0"/>
          </a:p>
          <a:p>
            <a:pPr marL="342900" lvl="0" indent="-285750" algn="l" rtl="0">
              <a:lnSpc>
                <a:spcPct val="90000"/>
              </a:lnSpc>
              <a:spcBef>
                <a:spcPts val="800"/>
              </a:spcBef>
              <a:spcAft>
                <a:spcPts val="0"/>
              </a:spcAft>
              <a:buSzPts val="1900"/>
              <a:buChar char="•"/>
            </a:pPr>
            <a:r>
              <a:rPr lang="en" sz="1600" dirty="0"/>
              <a:t>Archive tape storage </a:t>
            </a:r>
            <a:endParaRPr sz="1600" dirty="0"/>
          </a:p>
          <a:p>
            <a:pPr marL="685800" lvl="1" indent="-285750" algn="l" rtl="0">
              <a:lnSpc>
                <a:spcPct val="90000"/>
              </a:lnSpc>
              <a:spcBef>
                <a:spcPts val="800"/>
              </a:spcBef>
              <a:spcAft>
                <a:spcPts val="0"/>
              </a:spcAft>
              <a:buSzPts val="1900"/>
              <a:buChar char="•"/>
            </a:pPr>
            <a:r>
              <a:rPr lang="en" sz="1600" dirty="0"/>
              <a:t>$20/TB/year</a:t>
            </a:r>
            <a:endParaRPr sz="1600" dirty="0"/>
          </a:p>
          <a:p>
            <a:pPr marL="685800" lvl="1" indent="-285750" algn="l" rtl="0">
              <a:lnSpc>
                <a:spcPct val="90000"/>
              </a:lnSpc>
              <a:spcBef>
                <a:spcPts val="400"/>
              </a:spcBef>
              <a:spcAft>
                <a:spcPts val="0"/>
              </a:spcAft>
              <a:buSzPts val="1900"/>
              <a:buChar char="•"/>
            </a:pPr>
            <a:r>
              <a:rPr lang="en" sz="1600" dirty="0" err="1"/>
              <a:t>iRODS</a:t>
            </a:r>
            <a:endParaRPr sz="1600" dirty="0"/>
          </a:p>
          <a:p>
            <a:pPr marL="0" lvl="0" indent="0" algn="l" rtl="0">
              <a:lnSpc>
                <a:spcPct val="90000"/>
              </a:lnSpc>
              <a:spcBef>
                <a:spcPts val="400"/>
              </a:spcBef>
              <a:spcAft>
                <a:spcPts val="0"/>
              </a:spcAft>
              <a:buNone/>
            </a:pPr>
            <a:endParaRPr sz="1600" dirty="0"/>
          </a:p>
        </p:txBody>
      </p:sp>
      <p:pic>
        <p:nvPicPr>
          <p:cNvPr id="244" name="Google Shape;244;gd428af1471_2_89"/>
          <p:cNvPicPr preferRelativeResize="0"/>
          <p:nvPr/>
        </p:nvPicPr>
        <p:blipFill rotWithShape="1">
          <a:blip r:embed="rId3">
            <a:alphaModFix/>
          </a:blip>
          <a:srcRect/>
          <a:stretch/>
        </p:blipFill>
        <p:spPr>
          <a:xfrm rot="-5400000">
            <a:off x="5224564" y="-15683"/>
            <a:ext cx="4479356" cy="335951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gd428af1471_2_1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Arial"/>
              <a:buNone/>
            </a:pPr>
            <a:r>
              <a:rPr lang="en" sz="1500"/>
              <a:t>Questions?</a:t>
            </a:r>
            <a:endParaRPr sz="1500"/>
          </a:p>
        </p:txBody>
      </p:sp>
      <p:sp>
        <p:nvSpPr>
          <p:cNvPr id="269" name="Google Shape;269;gd428af1471_2_119"/>
          <p:cNvSpPr txBox="1">
            <a:spLocks noGrp="1"/>
          </p:cNvSpPr>
          <p:nvPr>
            <p:ph type="body" idx="1"/>
          </p:nvPr>
        </p:nvSpPr>
        <p:spPr>
          <a:xfrm>
            <a:off x="628650" y="1369219"/>
            <a:ext cx="7886700" cy="3122347"/>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SzPts val="1400"/>
              <a:buNone/>
            </a:pPr>
            <a:r>
              <a:rPr lang="en" sz="1400"/>
              <a:t>Email: </a:t>
            </a:r>
            <a:r>
              <a:rPr lang="en" sz="1400" u="sng">
                <a:solidFill>
                  <a:schemeClr val="hlink"/>
                </a:solidFill>
                <a:hlinkClick r:id="rId3"/>
              </a:rPr>
              <a:t>crdds@colorado.edu</a:t>
            </a:r>
            <a:r>
              <a:rPr lang="en" sz="1400"/>
              <a:t> </a:t>
            </a:r>
            <a:endParaRPr sz="1400"/>
          </a:p>
          <a:p>
            <a:pPr marL="0" lvl="0" indent="0" algn="l" rtl="0">
              <a:lnSpc>
                <a:spcPct val="90000"/>
              </a:lnSpc>
              <a:spcBef>
                <a:spcPts val="800"/>
              </a:spcBef>
              <a:spcAft>
                <a:spcPts val="0"/>
              </a:spcAft>
              <a:buSzPts val="1400"/>
              <a:buNone/>
            </a:pPr>
            <a:endParaRPr sz="1400"/>
          </a:p>
          <a:p>
            <a:pPr marL="0" lvl="0" indent="0" algn="l" rtl="0">
              <a:lnSpc>
                <a:spcPct val="90000"/>
              </a:lnSpc>
              <a:spcBef>
                <a:spcPts val="800"/>
              </a:spcBef>
              <a:spcAft>
                <a:spcPts val="0"/>
              </a:spcAft>
              <a:buSzPts val="1400"/>
              <a:buNone/>
            </a:pPr>
            <a:r>
              <a:rPr lang="en" sz="1400"/>
              <a:t>Website: </a:t>
            </a:r>
            <a:r>
              <a:rPr lang="en" sz="1400" u="sng">
                <a:solidFill>
                  <a:schemeClr val="hlink"/>
                </a:solidFill>
                <a:hlinkClick r:id="rId4"/>
              </a:rPr>
              <a:t>www.colorado.edu/</a:t>
            </a:r>
            <a:r>
              <a:rPr lang="en" sz="1400" u="sng">
                <a:solidFill>
                  <a:schemeClr val="hlink"/>
                </a:solidFill>
              </a:rPr>
              <a:t>crdds</a:t>
            </a:r>
            <a:r>
              <a:rPr lang="en" sz="1400"/>
              <a:t>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d376ba30ba_2_24"/>
          <p:cNvSpPr txBox="1">
            <a:spLocks noGrp="1"/>
          </p:cNvSpPr>
          <p:nvPr>
            <p:ph type="title"/>
          </p:nvPr>
        </p:nvSpPr>
        <p:spPr>
          <a:xfrm>
            <a:off x="662100" y="196325"/>
            <a:ext cx="8245800" cy="459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3100">
                <a:solidFill>
                  <a:srgbClr val="FFFFFF"/>
                </a:solidFill>
              </a:rPr>
              <a:t>Data Management and the Research Lifecycle </a:t>
            </a:r>
            <a:endParaRPr sz="3100">
              <a:solidFill>
                <a:srgbClr val="FFFFFF"/>
              </a:solidFill>
            </a:endParaRPr>
          </a:p>
          <a:p>
            <a:pPr marL="0" lvl="0" indent="0" algn="l" rtl="0">
              <a:lnSpc>
                <a:spcPct val="100000"/>
              </a:lnSpc>
              <a:spcBef>
                <a:spcPts val="0"/>
              </a:spcBef>
              <a:spcAft>
                <a:spcPts val="0"/>
              </a:spcAft>
              <a:buSzPts val="2800"/>
              <a:buNone/>
            </a:pPr>
            <a:endParaRPr/>
          </a:p>
        </p:txBody>
      </p:sp>
      <p:sp>
        <p:nvSpPr>
          <p:cNvPr id="138" name="Google Shape;138;gd376ba30ba_2_24"/>
          <p:cNvSpPr txBox="1">
            <a:spLocks noGrp="1"/>
          </p:cNvSpPr>
          <p:nvPr>
            <p:ph type="body" idx="1"/>
          </p:nvPr>
        </p:nvSpPr>
        <p:spPr>
          <a:xfrm>
            <a:off x="190831" y="1932166"/>
            <a:ext cx="2989690" cy="2959349"/>
          </a:xfrm>
          <a:prstGeom prst="rect">
            <a:avLst/>
          </a:prstGeom>
          <a:noFill/>
          <a:ln>
            <a:noFill/>
          </a:ln>
        </p:spPr>
        <p:txBody>
          <a:bodyPr spcFirstLastPara="1" wrap="square" lIns="91425" tIns="91425" rIns="91425" bIns="91425" anchor="t" anchorCtr="0">
            <a:noAutofit/>
          </a:bodyPr>
          <a:lstStyle/>
          <a:p>
            <a:pPr marL="133350" lvl="0" indent="0" algn="l" rtl="0">
              <a:lnSpc>
                <a:spcPct val="115000"/>
              </a:lnSpc>
              <a:spcBef>
                <a:spcPts val="0"/>
              </a:spcBef>
              <a:spcAft>
                <a:spcPts val="0"/>
              </a:spcAft>
              <a:buClr>
                <a:srgbClr val="FFFFFF"/>
              </a:buClr>
              <a:buSzPts val="1500"/>
              <a:buNone/>
            </a:pPr>
            <a:r>
              <a:rPr lang="en" sz="1600" dirty="0">
                <a:solidFill>
                  <a:srgbClr val="FFFFFF"/>
                </a:solidFill>
              </a:rPr>
              <a:t>Data management is implicated in every stage of the research lifecycle</a:t>
            </a:r>
            <a:endParaRPr sz="1600" dirty="0">
              <a:solidFill>
                <a:srgbClr val="FFFFFF"/>
              </a:solidFill>
            </a:endParaRPr>
          </a:p>
          <a:p>
            <a:pPr marL="0" lvl="0" indent="0" algn="l" rtl="0">
              <a:lnSpc>
                <a:spcPct val="115000"/>
              </a:lnSpc>
              <a:spcBef>
                <a:spcPts val="1200"/>
              </a:spcBef>
              <a:spcAft>
                <a:spcPts val="0"/>
              </a:spcAft>
              <a:buSzPts val="1800"/>
              <a:buNone/>
            </a:pPr>
            <a:endParaRPr sz="1300" dirty="0">
              <a:solidFill>
                <a:srgbClr val="FFFFFF"/>
              </a:solidFill>
            </a:endParaRPr>
          </a:p>
        </p:txBody>
      </p:sp>
      <p:pic>
        <p:nvPicPr>
          <p:cNvPr id="139" name="Google Shape;139;gd376ba30ba_2_24"/>
          <p:cNvPicPr preferRelativeResize="0"/>
          <p:nvPr/>
        </p:nvPicPr>
        <p:blipFill rotWithShape="1">
          <a:blip r:embed="rId3">
            <a:alphaModFix/>
          </a:blip>
          <a:srcRect/>
          <a:stretch/>
        </p:blipFill>
        <p:spPr>
          <a:xfrm>
            <a:off x="3108960" y="1463786"/>
            <a:ext cx="3466769" cy="342772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d376ba30ba_2_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solidFill>
                  <a:srgbClr val="FFFFFF"/>
                </a:solidFill>
              </a:rPr>
              <a:t>Presentation Scope</a:t>
            </a:r>
            <a:endParaRPr>
              <a:solidFill>
                <a:srgbClr val="FFFFFF"/>
              </a:solidFill>
            </a:endParaRPr>
          </a:p>
        </p:txBody>
      </p:sp>
      <p:sp>
        <p:nvSpPr>
          <p:cNvPr id="145" name="Google Shape;145;gd376ba30ba_2_3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FFFFFF"/>
              </a:buClr>
              <a:buSzPts val="1800"/>
              <a:buChar char="●"/>
            </a:pPr>
            <a:r>
              <a:rPr lang="en" dirty="0">
                <a:solidFill>
                  <a:srgbClr val="FFFFFF"/>
                </a:solidFill>
              </a:rPr>
              <a:t>Our discussion about data management today will be cast in fairly broad terms, focusing on general principles that apply across projects</a:t>
            </a:r>
            <a:endParaRPr dirty="0">
              <a:solidFill>
                <a:srgbClr val="FFFFFF"/>
              </a:solidFill>
            </a:endParaRPr>
          </a:p>
          <a:p>
            <a:pPr marL="457200" lvl="0" indent="-342900" algn="l" rtl="0">
              <a:lnSpc>
                <a:spcPct val="115000"/>
              </a:lnSpc>
              <a:spcBef>
                <a:spcPts val="0"/>
              </a:spcBef>
              <a:spcAft>
                <a:spcPts val="0"/>
              </a:spcAft>
              <a:buClr>
                <a:srgbClr val="FFFFFF"/>
              </a:buClr>
              <a:buSzPts val="1800"/>
              <a:buChar char="●"/>
            </a:pPr>
            <a:r>
              <a:rPr lang="en" dirty="0">
                <a:solidFill>
                  <a:srgbClr val="FFFFFF"/>
                </a:solidFill>
              </a:rPr>
              <a:t>But each project has its own idiosyncrasies, and these are best discussed in the context of a 1:1 consultation</a:t>
            </a:r>
            <a:endParaRPr dirty="0">
              <a:solidFill>
                <a:srgbClr val="FFFFFF"/>
              </a:solidFill>
            </a:endParaRPr>
          </a:p>
          <a:p>
            <a:pPr marL="914400" lvl="1" indent="-317500" algn="l" rtl="0">
              <a:lnSpc>
                <a:spcPct val="115000"/>
              </a:lnSpc>
              <a:spcBef>
                <a:spcPts val="0"/>
              </a:spcBef>
              <a:spcAft>
                <a:spcPts val="0"/>
              </a:spcAft>
              <a:buClr>
                <a:srgbClr val="FFFFFF"/>
              </a:buClr>
              <a:buSzPts val="1400"/>
              <a:buChar char="○"/>
            </a:pPr>
            <a:r>
              <a:rPr lang="en" dirty="0">
                <a:solidFill>
                  <a:srgbClr val="FFFFFF"/>
                </a:solidFill>
              </a:rPr>
              <a:t>If you’d like to discuss your specific data management needs, please contact us! We host drop-in consultation hours on Tuesdays and Thursdays, and you can also make an appointment: </a:t>
            </a:r>
            <a:r>
              <a:rPr lang="en" u="sng" dirty="0">
                <a:solidFill>
                  <a:schemeClr val="hlink"/>
                </a:solidFill>
                <a:hlinkClick r:id="rId3"/>
              </a:rPr>
              <a:t>crdds@colorado.edu</a:t>
            </a:r>
            <a:r>
              <a:rPr lang="en" dirty="0">
                <a:solidFill>
                  <a:srgbClr val="FFFFFF"/>
                </a:solidFill>
              </a:rPr>
              <a:t> </a:t>
            </a:r>
            <a:endParaRPr dirty="0">
              <a:solidFill>
                <a:srgbClr val="FFFFFF"/>
              </a:solidFill>
            </a:endParaRPr>
          </a:p>
          <a:p>
            <a:pPr marL="0" lvl="0" indent="0" algn="l" rtl="0">
              <a:lnSpc>
                <a:spcPct val="115000"/>
              </a:lnSpc>
              <a:spcBef>
                <a:spcPts val="0"/>
              </a:spcBef>
              <a:spcAft>
                <a:spcPts val="0"/>
              </a:spcAft>
              <a:buSzPts val="1800"/>
              <a:buNone/>
            </a:pPr>
            <a:endParaRPr dirty="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d376ba30ba_2_40"/>
          <p:cNvSpPr txBox="1">
            <a:spLocks noGrp="1"/>
          </p:cNvSpPr>
          <p:nvPr>
            <p:ph type="title"/>
          </p:nvPr>
        </p:nvSpPr>
        <p:spPr>
          <a:xfrm>
            <a:off x="311700" y="3545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solidFill>
                  <a:srgbClr val="FFFFFF"/>
                </a:solidFill>
              </a:rPr>
              <a:t>Presentation Roadmap</a:t>
            </a:r>
            <a:endParaRPr>
              <a:solidFill>
                <a:srgbClr val="FFFFFF"/>
              </a:solidFill>
            </a:endParaRPr>
          </a:p>
        </p:txBody>
      </p:sp>
      <p:sp>
        <p:nvSpPr>
          <p:cNvPr id="151" name="Google Shape;151;gd376ba30ba_2_40"/>
          <p:cNvSpPr txBox="1">
            <a:spLocks noGrp="1"/>
          </p:cNvSpPr>
          <p:nvPr>
            <p:ph type="body" idx="1"/>
          </p:nvPr>
        </p:nvSpPr>
        <p:spPr>
          <a:xfrm>
            <a:off x="311700" y="1006673"/>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lt1"/>
              </a:buClr>
              <a:buSzPts val="1800"/>
              <a:buChar char="●"/>
            </a:pPr>
            <a:r>
              <a:rPr lang="en" dirty="0">
                <a:solidFill>
                  <a:schemeClr val="lt1"/>
                </a:solidFill>
              </a:rPr>
              <a:t>Why is data management important? </a:t>
            </a:r>
          </a:p>
          <a:p>
            <a:pPr marL="457200" lvl="0" indent="-342900" algn="l" rtl="0">
              <a:lnSpc>
                <a:spcPct val="115000"/>
              </a:lnSpc>
              <a:spcBef>
                <a:spcPts val="0"/>
              </a:spcBef>
              <a:spcAft>
                <a:spcPts val="0"/>
              </a:spcAft>
              <a:buClr>
                <a:schemeClr val="lt1"/>
              </a:buClr>
              <a:buSzPts val="1800"/>
              <a:buChar char="●"/>
            </a:pPr>
            <a:endParaRPr dirty="0">
              <a:solidFill>
                <a:schemeClr val="lt1"/>
              </a:solidFill>
            </a:endParaRPr>
          </a:p>
          <a:p>
            <a:pPr marL="457200" lvl="0" indent="-342900" algn="l" rtl="0">
              <a:lnSpc>
                <a:spcPct val="115000"/>
              </a:lnSpc>
              <a:spcBef>
                <a:spcPts val="0"/>
              </a:spcBef>
              <a:spcAft>
                <a:spcPts val="0"/>
              </a:spcAft>
              <a:buClr>
                <a:schemeClr val="lt1"/>
              </a:buClr>
              <a:buSzPts val="1800"/>
              <a:buChar char="●"/>
            </a:pPr>
            <a:r>
              <a:rPr lang="en" dirty="0">
                <a:solidFill>
                  <a:schemeClr val="lt1"/>
                </a:solidFill>
              </a:rPr>
              <a:t>Data management planning</a:t>
            </a:r>
          </a:p>
          <a:p>
            <a:pPr marL="457200" lvl="0" indent="-342900" algn="l" rtl="0">
              <a:lnSpc>
                <a:spcPct val="115000"/>
              </a:lnSpc>
              <a:spcBef>
                <a:spcPts val="0"/>
              </a:spcBef>
              <a:spcAft>
                <a:spcPts val="0"/>
              </a:spcAft>
              <a:buClr>
                <a:schemeClr val="lt1"/>
              </a:buClr>
              <a:buSzPts val="1800"/>
              <a:buChar char="●"/>
            </a:pPr>
            <a:endParaRPr dirty="0">
              <a:solidFill>
                <a:schemeClr val="lt1"/>
              </a:solidFill>
            </a:endParaRPr>
          </a:p>
          <a:p>
            <a:pPr marL="457200" lvl="0" indent="-342900" algn="l" rtl="0">
              <a:lnSpc>
                <a:spcPct val="115000"/>
              </a:lnSpc>
              <a:spcBef>
                <a:spcPts val="0"/>
              </a:spcBef>
              <a:spcAft>
                <a:spcPts val="0"/>
              </a:spcAft>
              <a:buClr>
                <a:schemeClr val="lt1"/>
              </a:buClr>
              <a:buSzPts val="1800"/>
              <a:buChar char="●"/>
            </a:pPr>
            <a:r>
              <a:rPr lang="en" dirty="0">
                <a:solidFill>
                  <a:schemeClr val="lt1"/>
                </a:solidFill>
              </a:rPr>
              <a:t>Data management during a research project</a:t>
            </a:r>
          </a:p>
          <a:p>
            <a:pPr marL="457200" lvl="0" indent="-342900" algn="l" rtl="0">
              <a:lnSpc>
                <a:spcPct val="115000"/>
              </a:lnSpc>
              <a:spcBef>
                <a:spcPts val="0"/>
              </a:spcBef>
              <a:spcAft>
                <a:spcPts val="0"/>
              </a:spcAft>
              <a:buClr>
                <a:schemeClr val="lt1"/>
              </a:buClr>
              <a:buSzPts val="1800"/>
              <a:buChar char="●"/>
            </a:pPr>
            <a:endParaRPr dirty="0">
              <a:solidFill>
                <a:schemeClr val="lt1"/>
              </a:solidFill>
            </a:endParaRPr>
          </a:p>
          <a:p>
            <a:pPr marL="457200" lvl="0" indent="-342900" algn="l" rtl="0">
              <a:lnSpc>
                <a:spcPct val="115000"/>
              </a:lnSpc>
              <a:spcBef>
                <a:spcPts val="0"/>
              </a:spcBef>
              <a:spcAft>
                <a:spcPts val="0"/>
              </a:spcAft>
              <a:buClr>
                <a:schemeClr val="lt1"/>
              </a:buClr>
              <a:buSzPts val="1800"/>
              <a:buChar char="●"/>
            </a:pPr>
            <a:r>
              <a:rPr lang="en" dirty="0">
                <a:solidFill>
                  <a:schemeClr val="lt1"/>
                </a:solidFill>
              </a:rPr>
              <a:t>Data management after a research project</a:t>
            </a:r>
          </a:p>
          <a:p>
            <a:pPr marL="457200" lvl="0" indent="-342900" algn="l" rtl="0">
              <a:lnSpc>
                <a:spcPct val="115000"/>
              </a:lnSpc>
              <a:spcBef>
                <a:spcPts val="0"/>
              </a:spcBef>
              <a:spcAft>
                <a:spcPts val="0"/>
              </a:spcAft>
              <a:buClr>
                <a:schemeClr val="lt1"/>
              </a:buClr>
              <a:buSzPts val="1800"/>
              <a:buChar char="●"/>
            </a:pPr>
            <a:endParaRPr dirty="0">
              <a:solidFill>
                <a:schemeClr val="lt1"/>
              </a:solidFill>
            </a:endParaRPr>
          </a:p>
          <a:p>
            <a:pPr marL="457200" lvl="0" indent="-342900" algn="l" rtl="0">
              <a:lnSpc>
                <a:spcPct val="115000"/>
              </a:lnSpc>
              <a:spcBef>
                <a:spcPts val="0"/>
              </a:spcBef>
              <a:spcAft>
                <a:spcPts val="0"/>
              </a:spcAft>
              <a:buClr>
                <a:schemeClr val="lt1"/>
              </a:buClr>
              <a:buSzPts val="1800"/>
              <a:buChar char="●"/>
            </a:pPr>
            <a:r>
              <a:rPr lang="en" dirty="0">
                <a:solidFill>
                  <a:schemeClr val="lt1"/>
                </a:solidFill>
              </a:rPr>
              <a:t>Data Management, Big Data, and High-Performance Computing</a:t>
            </a:r>
            <a:endParaRPr dirty="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d376ba30ba_2_45"/>
          <p:cNvSpPr txBox="1">
            <a:spLocks noGrp="1"/>
          </p:cNvSpPr>
          <p:nvPr>
            <p:ph type="title"/>
          </p:nvPr>
        </p:nvSpPr>
        <p:spPr>
          <a:xfrm>
            <a:off x="0" y="128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solidFill>
                  <a:srgbClr val="FFFFFF"/>
                </a:solidFill>
              </a:rPr>
              <a:t>The Value of Research Data Management</a:t>
            </a:r>
            <a:endParaRPr>
              <a:solidFill>
                <a:srgbClr val="FFFFFF"/>
              </a:solidFill>
            </a:endParaRPr>
          </a:p>
        </p:txBody>
      </p:sp>
      <p:sp>
        <p:nvSpPr>
          <p:cNvPr id="157" name="Google Shape;157;gd376ba30ba_2_45"/>
          <p:cNvSpPr txBox="1">
            <a:spLocks noGrp="1"/>
          </p:cNvSpPr>
          <p:nvPr>
            <p:ph type="body" idx="1"/>
          </p:nvPr>
        </p:nvSpPr>
        <p:spPr>
          <a:xfrm>
            <a:off x="119400" y="701200"/>
            <a:ext cx="8685300" cy="3878400"/>
          </a:xfrm>
          <a:prstGeom prst="rect">
            <a:avLst/>
          </a:prstGeom>
          <a:noFill/>
          <a:ln>
            <a:noFill/>
          </a:ln>
        </p:spPr>
        <p:txBody>
          <a:bodyPr spcFirstLastPara="1" wrap="square" lIns="91425" tIns="91425" rIns="91425" bIns="91425" anchor="t" anchorCtr="0">
            <a:noAutofit/>
          </a:bodyPr>
          <a:lstStyle/>
          <a:p>
            <a:pPr marL="457200" lvl="0" indent="-374650" algn="l" rtl="0">
              <a:lnSpc>
                <a:spcPct val="115000"/>
              </a:lnSpc>
              <a:spcBef>
                <a:spcPts val="0"/>
              </a:spcBef>
              <a:spcAft>
                <a:spcPts val="0"/>
              </a:spcAft>
              <a:buClr>
                <a:srgbClr val="FFFFFF"/>
              </a:buClr>
              <a:buSzPts val="2300"/>
              <a:buChar char="●"/>
            </a:pPr>
            <a:r>
              <a:rPr lang="en" sz="2300" dirty="0">
                <a:solidFill>
                  <a:srgbClr val="FFFFFF"/>
                </a:solidFill>
              </a:rPr>
              <a:t>Saves time</a:t>
            </a:r>
          </a:p>
          <a:p>
            <a:pPr marL="457200" lvl="0" indent="-374650" algn="l" rtl="0">
              <a:lnSpc>
                <a:spcPct val="115000"/>
              </a:lnSpc>
              <a:spcBef>
                <a:spcPts val="0"/>
              </a:spcBef>
              <a:spcAft>
                <a:spcPts val="0"/>
              </a:spcAft>
              <a:buClr>
                <a:srgbClr val="FFFFFF"/>
              </a:buClr>
              <a:buSzPts val="2300"/>
              <a:buChar char="●"/>
            </a:pPr>
            <a:endParaRPr sz="2300" dirty="0">
              <a:solidFill>
                <a:srgbClr val="FFFFFF"/>
              </a:solidFill>
            </a:endParaRPr>
          </a:p>
          <a:p>
            <a:pPr marL="457200" lvl="0" indent="-374650" algn="l" rtl="0">
              <a:lnSpc>
                <a:spcPct val="115000"/>
              </a:lnSpc>
              <a:spcBef>
                <a:spcPts val="0"/>
              </a:spcBef>
              <a:spcAft>
                <a:spcPts val="0"/>
              </a:spcAft>
              <a:buClr>
                <a:srgbClr val="FFFFFF"/>
              </a:buClr>
              <a:buSzPts val="2300"/>
              <a:buChar char="●"/>
            </a:pPr>
            <a:r>
              <a:rPr lang="en" sz="2300" dirty="0">
                <a:solidFill>
                  <a:srgbClr val="FFFFFF"/>
                </a:solidFill>
              </a:rPr>
              <a:t>Facilitates continuity and communication in collaborative research settings</a:t>
            </a:r>
          </a:p>
          <a:p>
            <a:pPr marL="457200" lvl="0" indent="-374650" algn="l" rtl="0">
              <a:lnSpc>
                <a:spcPct val="115000"/>
              </a:lnSpc>
              <a:spcBef>
                <a:spcPts val="0"/>
              </a:spcBef>
              <a:spcAft>
                <a:spcPts val="0"/>
              </a:spcAft>
              <a:buClr>
                <a:srgbClr val="FFFFFF"/>
              </a:buClr>
              <a:buSzPts val="2300"/>
              <a:buChar char="●"/>
            </a:pPr>
            <a:endParaRPr sz="2300" dirty="0">
              <a:solidFill>
                <a:srgbClr val="FFFFFF"/>
              </a:solidFill>
            </a:endParaRPr>
          </a:p>
          <a:p>
            <a:pPr marL="457200" lvl="0" indent="-368300" algn="l" rtl="0">
              <a:lnSpc>
                <a:spcPct val="115000"/>
              </a:lnSpc>
              <a:spcBef>
                <a:spcPts val="0"/>
              </a:spcBef>
              <a:spcAft>
                <a:spcPts val="0"/>
              </a:spcAft>
              <a:buClr>
                <a:srgbClr val="FFFFFF"/>
              </a:buClr>
              <a:buSzPts val="2200"/>
              <a:buChar char="●"/>
            </a:pPr>
            <a:r>
              <a:rPr lang="en" sz="2200" dirty="0">
                <a:solidFill>
                  <a:srgbClr val="FFFFFF"/>
                </a:solidFill>
              </a:rPr>
              <a:t>Facilitates reproducibility and the data publication process</a:t>
            </a:r>
          </a:p>
          <a:p>
            <a:pPr marL="457200" lvl="0" indent="-368300" algn="l" rtl="0">
              <a:lnSpc>
                <a:spcPct val="115000"/>
              </a:lnSpc>
              <a:spcBef>
                <a:spcPts val="0"/>
              </a:spcBef>
              <a:spcAft>
                <a:spcPts val="0"/>
              </a:spcAft>
              <a:buClr>
                <a:srgbClr val="FFFFFF"/>
              </a:buClr>
              <a:buSzPts val="2200"/>
              <a:buChar char="●"/>
            </a:pPr>
            <a:endParaRPr sz="2200" dirty="0">
              <a:solidFill>
                <a:srgbClr val="FFFFFF"/>
              </a:solidFill>
            </a:endParaRPr>
          </a:p>
          <a:p>
            <a:pPr marL="457200" lvl="0" indent="-368300" algn="l" rtl="0">
              <a:lnSpc>
                <a:spcPct val="115000"/>
              </a:lnSpc>
              <a:spcBef>
                <a:spcPts val="0"/>
              </a:spcBef>
              <a:spcAft>
                <a:spcPts val="0"/>
              </a:spcAft>
              <a:buClr>
                <a:srgbClr val="FFFFFF"/>
              </a:buClr>
              <a:buSzPts val="2200"/>
              <a:buChar char="●"/>
            </a:pPr>
            <a:r>
              <a:rPr lang="en" sz="2200" dirty="0">
                <a:solidFill>
                  <a:srgbClr val="FFFFFF"/>
                </a:solidFill>
              </a:rPr>
              <a:t>Improves the quality of published data</a:t>
            </a:r>
            <a:endParaRPr sz="2200" dirty="0">
              <a:solidFill>
                <a:srgbClr val="FFFFFF"/>
              </a:solidFill>
            </a:endParaRPr>
          </a:p>
          <a:p>
            <a:pPr marL="0" lvl="0" indent="0" algn="l" rtl="0">
              <a:spcBef>
                <a:spcPts val="1200"/>
              </a:spcBef>
              <a:spcAft>
                <a:spcPts val="0"/>
              </a:spcAft>
              <a:buNone/>
            </a:pPr>
            <a:endParaRPr sz="1300" dirty="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d376ba30ba_2_50"/>
          <p:cNvSpPr txBox="1">
            <a:spLocks noGrp="1"/>
          </p:cNvSpPr>
          <p:nvPr>
            <p:ph type="title"/>
          </p:nvPr>
        </p:nvSpPr>
        <p:spPr>
          <a:xfrm>
            <a:off x="311700" y="3319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solidFill>
                  <a:srgbClr val="FFFFFF"/>
                </a:solidFill>
              </a:rPr>
              <a:t>Data Management Planning</a:t>
            </a:r>
            <a:endParaRPr>
              <a:solidFill>
                <a:srgbClr val="FFFFFF"/>
              </a:solidFill>
            </a:endParaRPr>
          </a:p>
        </p:txBody>
      </p:sp>
      <p:sp>
        <p:nvSpPr>
          <p:cNvPr id="163" name="Google Shape;163;gd376ba30ba_2_5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FFFFFF"/>
              </a:buClr>
              <a:buSzPts val="1800"/>
              <a:buChar char="●"/>
            </a:pPr>
            <a:r>
              <a:rPr lang="en" dirty="0">
                <a:solidFill>
                  <a:srgbClr val="FFFFFF"/>
                </a:solidFill>
              </a:rPr>
              <a:t>Putting in place a framework for how you will manage your research data over the lifecycle of the project</a:t>
            </a:r>
          </a:p>
          <a:p>
            <a:pPr marL="457200" lvl="0" indent="-342900" algn="l" rtl="0">
              <a:lnSpc>
                <a:spcPct val="115000"/>
              </a:lnSpc>
              <a:spcBef>
                <a:spcPts val="0"/>
              </a:spcBef>
              <a:spcAft>
                <a:spcPts val="0"/>
              </a:spcAft>
              <a:buClr>
                <a:srgbClr val="FFFFFF"/>
              </a:buClr>
              <a:buSzPts val="1800"/>
              <a:buChar char="●"/>
            </a:pPr>
            <a:endParaRPr dirty="0">
              <a:solidFill>
                <a:srgbClr val="FFFFFF"/>
              </a:solidFill>
            </a:endParaRPr>
          </a:p>
          <a:p>
            <a:pPr marL="457200" lvl="0" indent="-342900" algn="l" rtl="0">
              <a:lnSpc>
                <a:spcPct val="115000"/>
              </a:lnSpc>
              <a:spcBef>
                <a:spcPts val="0"/>
              </a:spcBef>
              <a:spcAft>
                <a:spcPts val="0"/>
              </a:spcAft>
              <a:buClr>
                <a:srgbClr val="FFFFFF"/>
              </a:buClr>
              <a:buSzPts val="1800"/>
              <a:buChar char="●"/>
            </a:pPr>
            <a:r>
              <a:rPr lang="en" dirty="0">
                <a:solidFill>
                  <a:srgbClr val="FFFFFF"/>
                </a:solidFill>
              </a:rPr>
              <a:t>Facilitates addressing possible issues and approach things in a deliberate and intentional way</a:t>
            </a:r>
          </a:p>
          <a:p>
            <a:pPr marL="457200" lvl="0" indent="-342900" algn="l" rtl="0">
              <a:lnSpc>
                <a:spcPct val="115000"/>
              </a:lnSpc>
              <a:spcBef>
                <a:spcPts val="0"/>
              </a:spcBef>
              <a:spcAft>
                <a:spcPts val="0"/>
              </a:spcAft>
              <a:buClr>
                <a:srgbClr val="FFFFFF"/>
              </a:buClr>
              <a:buSzPts val="1800"/>
              <a:buChar char="●"/>
            </a:pPr>
            <a:endParaRPr lang="en" dirty="0">
              <a:solidFill>
                <a:srgbClr val="FFFFFF"/>
              </a:solidFill>
            </a:endParaRPr>
          </a:p>
          <a:p>
            <a:pPr marL="457200" lvl="0" indent="-342900" algn="l" rtl="0">
              <a:lnSpc>
                <a:spcPct val="115000"/>
              </a:lnSpc>
              <a:spcBef>
                <a:spcPts val="0"/>
              </a:spcBef>
              <a:spcAft>
                <a:spcPts val="0"/>
              </a:spcAft>
              <a:buClr>
                <a:srgbClr val="FFFFFF"/>
              </a:buClr>
              <a:buSzPts val="1800"/>
              <a:buChar char="●"/>
            </a:pPr>
            <a:r>
              <a:rPr lang="en" dirty="0">
                <a:solidFill>
                  <a:srgbClr val="FFFFFF"/>
                </a:solidFill>
              </a:rPr>
              <a:t>Data management plans can be internally facing, as well as externally facing; they are increasingly a requirement of funding agencies</a:t>
            </a:r>
            <a:endParaRPr dirty="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d376ba30ba_2_55"/>
          <p:cNvSpPr txBox="1">
            <a:spLocks noGrp="1"/>
          </p:cNvSpPr>
          <p:nvPr>
            <p:ph type="title"/>
          </p:nvPr>
        </p:nvSpPr>
        <p:spPr>
          <a:xfrm>
            <a:off x="85600" y="25285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solidFill>
                  <a:srgbClr val="FFFFFF"/>
                </a:solidFill>
              </a:rPr>
              <a:t>The Elements of a Data Management Plan</a:t>
            </a:r>
            <a:endParaRPr>
              <a:solidFill>
                <a:srgbClr val="FFFFFF"/>
              </a:solidFill>
            </a:endParaRPr>
          </a:p>
        </p:txBody>
      </p:sp>
      <p:sp>
        <p:nvSpPr>
          <p:cNvPr id="169" name="Google Shape;169;gd376ba30ba_2_55"/>
          <p:cNvSpPr txBox="1">
            <a:spLocks noGrp="1"/>
          </p:cNvSpPr>
          <p:nvPr>
            <p:ph type="body" idx="1"/>
          </p:nvPr>
        </p:nvSpPr>
        <p:spPr>
          <a:xfrm>
            <a:off x="192550" y="773475"/>
            <a:ext cx="8306700" cy="33390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FFFFFF"/>
              </a:buClr>
              <a:buSzPts val="1800"/>
              <a:buChar char="●"/>
            </a:pPr>
            <a:r>
              <a:rPr lang="en" dirty="0">
                <a:solidFill>
                  <a:srgbClr val="FFFFFF"/>
                </a:solidFill>
              </a:rPr>
              <a:t>The NSF’s Data Management plan guidelines for engineering fields (</a:t>
            </a:r>
            <a:r>
              <a:rPr lang="en" u="sng" dirty="0">
                <a:solidFill>
                  <a:schemeClr val="hlink"/>
                </a:solidFill>
                <a:hlinkClick r:id="rId3"/>
              </a:rPr>
              <a:t>https://nsf.gov/eng/general/ENG_DMP_Policy.pdf</a:t>
            </a:r>
            <a:r>
              <a:rPr lang="en" dirty="0">
                <a:solidFill>
                  <a:srgbClr val="FFFFFF"/>
                </a:solidFill>
              </a:rPr>
              <a:t>)  require discussion of the following:</a:t>
            </a:r>
          </a:p>
          <a:p>
            <a:pPr marL="457200" lvl="0" indent="-342900" algn="l" rtl="0">
              <a:lnSpc>
                <a:spcPct val="115000"/>
              </a:lnSpc>
              <a:spcBef>
                <a:spcPts val="0"/>
              </a:spcBef>
              <a:spcAft>
                <a:spcPts val="0"/>
              </a:spcAft>
              <a:buClr>
                <a:srgbClr val="FFFFFF"/>
              </a:buClr>
              <a:buSzPts val="1800"/>
              <a:buChar char="●"/>
            </a:pPr>
            <a:endParaRPr dirty="0">
              <a:solidFill>
                <a:srgbClr val="FFFFFF"/>
              </a:solidFill>
            </a:endParaRPr>
          </a:p>
          <a:p>
            <a:pPr marL="914400" lvl="1" indent="-317500" algn="l" rtl="0">
              <a:lnSpc>
                <a:spcPct val="115000"/>
              </a:lnSpc>
              <a:spcBef>
                <a:spcPts val="0"/>
              </a:spcBef>
              <a:spcAft>
                <a:spcPts val="0"/>
              </a:spcAft>
              <a:buClr>
                <a:srgbClr val="FFFFFF"/>
              </a:buClr>
              <a:buSzPts val="1400"/>
              <a:buChar char="○"/>
            </a:pPr>
            <a:r>
              <a:rPr lang="en" u="sng" dirty="0">
                <a:solidFill>
                  <a:srgbClr val="FFFFFF"/>
                </a:solidFill>
              </a:rPr>
              <a:t>Research products</a:t>
            </a:r>
          </a:p>
          <a:p>
            <a:pPr marL="914400" lvl="1" indent="-317500" algn="l" rtl="0">
              <a:lnSpc>
                <a:spcPct val="115000"/>
              </a:lnSpc>
              <a:spcBef>
                <a:spcPts val="0"/>
              </a:spcBef>
              <a:spcAft>
                <a:spcPts val="0"/>
              </a:spcAft>
              <a:buClr>
                <a:srgbClr val="FFFFFF"/>
              </a:buClr>
              <a:buSzPts val="1400"/>
              <a:buChar char="○"/>
            </a:pPr>
            <a:endParaRPr lang="en" u="sng" dirty="0">
              <a:solidFill>
                <a:srgbClr val="FFFFFF"/>
              </a:solidFill>
            </a:endParaRPr>
          </a:p>
          <a:p>
            <a:pPr marL="914400" lvl="1" indent="-317500" algn="l" rtl="0">
              <a:lnSpc>
                <a:spcPct val="115000"/>
              </a:lnSpc>
              <a:spcBef>
                <a:spcPts val="0"/>
              </a:spcBef>
              <a:spcAft>
                <a:spcPts val="0"/>
              </a:spcAft>
              <a:buClr>
                <a:srgbClr val="FFFFFF"/>
              </a:buClr>
              <a:buSzPts val="1400"/>
              <a:buChar char="○"/>
            </a:pPr>
            <a:r>
              <a:rPr lang="en" u="sng" dirty="0">
                <a:solidFill>
                  <a:srgbClr val="FFFFFF"/>
                </a:solidFill>
              </a:rPr>
              <a:t>Data formats and standards</a:t>
            </a:r>
          </a:p>
          <a:p>
            <a:pPr marL="914400" lvl="1" indent="-317500" algn="l" rtl="0">
              <a:lnSpc>
                <a:spcPct val="115000"/>
              </a:lnSpc>
              <a:spcBef>
                <a:spcPts val="0"/>
              </a:spcBef>
              <a:spcAft>
                <a:spcPts val="0"/>
              </a:spcAft>
              <a:buClr>
                <a:srgbClr val="FFFFFF"/>
              </a:buClr>
              <a:buSzPts val="1400"/>
              <a:buChar char="○"/>
            </a:pPr>
            <a:endParaRPr lang="en" u="sng" dirty="0">
              <a:solidFill>
                <a:srgbClr val="FFFFFF"/>
              </a:solidFill>
            </a:endParaRPr>
          </a:p>
          <a:p>
            <a:pPr marL="914400" lvl="1" indent="-317500" algn="l" rtl="0">
              <a:lnSpc>
                <a:spcPct val="115000"/>
              </a:lnSpc>
              <a:spcBef>
                <a:spcPts val="0"/>
              </a:spcBef>
              <a:spcAft>
                <a:spcPts val="0"/>
              </a:spcAft>
              <a:buClr>
                <a:srgbClr val="FFFFFF"/>
              </a:buClr>
              <a:buSzPts val="1400"/>
              <a:buChar char="○"/>
            </a:pPr>
            <a:r>
              <a:rPr lang="en" u="sng" dirty="0">
                <a:solidFill>
                  <a:srgbClr val="FFFFFF"/>
                </a:solidFill>
              </a:rPr>
              <a:t>Dissemination, Access, and Sharing of Data</a:t>
            </a:r>
          </a:p>
          <a:p>
            <a:pPr marL="914400" lvl="1" indent="-317500" algn="l" rtl="0">
              <a:lnSpc>
                <a:spcPct val="115000"/>
              </a:lnSpc>
              <a:spcBef>
                <a:spcPts val="0"/>
              </a:spcBef>
              <a:spcAft>
                <a:spcPts val="0"/>
              </a:spcAft>
              <a:buClr>
                <a:srgbClr val="FFFFFF"/>
              </a:buClr>
              <a:buSzPts val="1400"/>
              <a:buChar char="○"/>
            </a:pPr>
            <a:endParaRPr lang="en" u="sng" dirty="0">
              <a:solidFill>
                <a:srgbClr val="FFFFFF"/>
              </a:solidFill>
            </a:endParaRPr>
          </a:p>
          <a:p>
            <a:pPr marL="914400" lvl="1" indent="-317500" algn="l" rtl="0">
              <a:lnSpc>
                <a:spcPct val="115000"/>
              </a:lnSpc>
              <a:spcBef>
                <a:spcPts val="0"/>
              </a:spcBef>
              <a:spcAft>
                <a:spcPts val="0"/>
              </a:spcAft>
              <a:buClr>
                <a:srgbClr val="FFFFFF"/>
              </a:buClr>
              <a:buSzPts val="1400"/>
              <a:buChar char="○"/>
            </a:pPr>
            <a:r>
              <a:rPr lang="en" u="sng" dirty="0">
                <a:solidFill>
                  <a:srgbClr val="FFFFFF"/>
                </a:solidFill>
              </a:rPr>
              <a:t>Re-use, Redistribution, and Production of Derivatives</a:t>
            </a:r>
          </a:p>
          <a:p>
            <a:pPr marL="914400" lvl="1" indent="-317500" algn="l" rtl="0">
              <a:lnSpc>
                <a:spcPct val="115000"/>
              </a:lnSpc>
              <a:spcBef>
                <a:spcPts val="0"/>
              </a:spcBef>
              <a:spcAft>
                <a:spcPts val="0"/>
              </a:spcAft>
              <a:buClr>
                <a:srgbClr val="FFFFFF"/>
              </a:buClr>
              <a:buSzPts val="1400"/>
              <a:buChar char="○"/>
            </a:pPr>
            <a:endParaRPr lang="en" u="sng" dirty="0">
              <a:solidFill>
                <a:srgbClr val="FFFFFF"/>
              </a:solidFill>
            </a:endParaRPr>
          </a:p>
          <a:p>
            <a:pPr marL="914400" lvl="1" indent="-317500" algn="l" rtl="0">
              <a:lnSpc>
                <a:spcPct val="115000"/>
              </a:lnSpc>
              <a:spcBef>
                <a:spcPts val="0"/>
              </a:spcBef>
              <a:spcAft>
                <a:spcPts val="0"/>
              </a:spcAft>
              <a:buClr>
                <a:srgbClr val="FFFFFF"/>
              </a:buClr>
              <a:buSzPts val="1400"/>
              <a:buChar char="○"/>
            </a:pPr>
            <a:r>
              <a:rPr lang="en" u="sng" dirty="0">
                <a:solidFill>
                  <a:srgbClr val="FFFFFF"/>
                </a:solidFill>
              </a:rPr>
              <a:t>Archiving of Data</a:t>
            </a:r>
            <a:endParaRPr dirty="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d376ba30ba_2_67"/>
          <p:cNvSpPr txBox="1">
            <a:spLocks noGrp="1"/>
          </p:cNvSpPr>
          <p:nvPr>
            <p:ph type="title"/>
          </p:nvPr>
        </p:nvSpPr>
        <p:spPr>
          <a:xfrm>
            <a:off x="311700" y="2867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solidFill>
                  <a:srgbClr val="FFFFFF"/>
                </a:solidFill>
              </a:rPr>
              <a:t>Support for Data Management Planning at CU-Boulder</a:t>
            </a:r>
            <a:endParaRPr>
              <a:solidFill>
                <a:srgbClr val="FFFFFF"/>
              </a:solidFill>
            </a:endParaRPr>
          </a:p>
        </p:txBody>
      </p:sp>
      <p:sp>
        <p:nvSpPr>
          <p:cNvPr id="181" name="Google Shape;181;gd376ba30ba_2_67"/>
          <p:cNvSpPr txBox="1">
            <a:spLocks noGrp="1"/>
          </p:cNvSpPr>
          <p:nvPr>
            <p:ph type="body" idx="1"/>
          </p:nvPr>
        </p:nvSpPr>
        <p:spPr>
          <a:xfrm>
            <a:off x="311700" y="133332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FFFFFF"/>
              </a:buClr>
              <a:buSzPts val="1800"/>
              <a:buChar char="●"/>
            </a:pPr>
            <a:r>
              <a:rPr lang="en" dirty="0">
                <a:solidFill>
                  <a:srgbClr val="FFFFFF"/>
                </a:solidFill>
              </a:rPr>
              <a:t>One of CRDDS’s roles is to assist researchers with writing DMPs</a:t>
            </a:r>
          </a:p>
          <a:p>
            <a:pPr marL="457200" lvl="0" indent="-342900" algn="l" rtl="0">
              <a:lnSpc>
                <a:spcPct val="115000"/>
              </a:lnSpc>
              <a:spcBef>
                <a:spcPts val="0"/>
              </a:spcBef>
              <a:spcAft>
                <a:spcPts val="0"/>
              </a:spcAft>
              <a:buClr>
                <a:srgbClr val="FFFFFF"/>
              </a:buClr>
              <a:buSzPts val="1800"/>
              <a:buChar char="●"/>
            </a:pPr>
            <a:endParaRPr lang="en" dirty="0">
              <a:solidFill>
                <a:srgbClr val="FFFFFF"/>
              </a:solidFill>
            </a:endParaRPr>
          </a:p>
          <a:p>
            <a:pPr marL="457200" lvl="0" indent="-342900" algn="l" rtl="0">
              <a:lnSpc>
                <a:spcPct val="115000"/>
              </a:lnSpc>
              <a:spcBef>
                <a:spcPts val="0"/>
              </a:spcBef>
              <a:spcAft>
                <a:spcPts val="0"/>
              </a:spcAft>
              <a:buClr>
                <a:srgbClr val="FFFFFF"/>
              </a:buClr>
              <a:buSzPts val="1800"/>
              <a:buChar char="●"/>
            </a:pPr>
            <a:r>
              <a:rPr lang="en" dirty="0">
                <a:solidFill>
                  <a:srgbClr val="FFFFFF"/>
                </a:solidFill>
              </a:rPr>
              <a:t>CU subscribes to a useful tool, called “</a:t>
            </a:r>
            <a:r>
              <a:rPr lang="en" dirty="0" err="1">
                <a:solidFill>
                  <a:srgbClr val="FFFFFF"/>
                </a:solidFill>
              </a:rPr>
              <a:t>dmptool</a:t>
            </a:r>
            <a:r>
              <a:rPr lang="en" dirty="0">
                <a:solidFill>
                  <a:srgbClr val="FFFFFF"/>
                </a:solidFill>
              </a:rPr>
              <a:t>” that has pre-formatted DMP templates from various funding agencies, and which walks you through the process of completing one: </a:t>
            </a:r>
            <a:r>
              <a:rPr lang="en" u="sng" dirty="0">
                <a:solidFill>
                  <a:schemeClr val="hlink"/>
                </a:solidFill>
                <a:hlinkClick r:id="rId3"/>
              </a:rPr>
              <a:t>https://dmptool.org/</a:t>
            </a:r>
            <a:r>
              <a:rPr lang="en" dirty="0">
                <a:solidFill>
                  <a:srgbClr val="FFFFFF"/>
                </a:solidFill>
              </a:rPr>
              <a:t> </a:t>
            </a:r>
            <a:endParaRPr dirty="0">
              <a:solidFill>
                <a:srgbClr val="FFFFFF"/>
              </a:solidFill>
            </a:endParaRPr>
          </a:p>
          <a:p>
            <a:pPr marL="914400" lvl="1" indent="-317500" algn="l" rtl="0">
              <a:lnSpc>
                <a:spcPct val="115000"/>
              </a:lnSpc>
              <a:spcBef>
                <a:spcPts val="0"/>
              </a:spcBef>
              <a:spcAft>
                <a:spcPts val="0"/>
              </a:spcAft>
              <a:buClr>
                <a:srgbClr val="FFFFFF"/>
              </a:buClr>
              <a:buSzPts val="1400"/>
              <a:buChar char="○"/>
            </a:pPr>
            <a:r>
              <a:rPr lang="en" dirty="0">
                <a:solidFill>
                  <a:srgbClr val="FFFFFF"/>
                </a:solidFill>
              </a:rPr>
              <a:t>When signing in, indicate that you’re from CU Boulder</a:t>
            </a:r>
          </a:p>
          <a:p>
            <a:pPr marL="914400" lvl="1" indent="-317500" algn="l" rtl="0">
              <a:lnSpc>
                <a:spcPct val="115000"/>
              </a:lnSpc>
              <a:spcBef>
                <a:spcPts val="0"/>
              </a:spcBef>
              <a:spcAft>
                <a:spcPts val="0"/>
              </a:spcAft>
              <a:buClr>
                <a:srgbClr val="FFFFFF"/>
              </a:buClr>
              <a:buSzPts val="1400"/>
              <a:buChar char="○"/>
            </a:pPr>
            <a:endParaRPr dirty="0">
              <a:solidFill>
                <a:srgbClr val="FFFFFF"/>
              </a:solidFill>
            </a:endParaRPr>
          </a:p>
          <a:p>
            <a:pPr marL="457200" lvl="0" indent="-342900" algn="l" rtl="0">
              <a:lnSpc>
                <a:spcPct val="115000"/>
              </a:lnSpc>
              <a:spcBef>
                <a:spcPts val="0"/>
              </a:spcBef>
              <a:spcAft>
                <a:spcPts val="0"/>
              </a:spcAft>
              <a:buClr>
                <a:srgbClr val="FFFFFF"/>
              </a:buClr>
              <a:buSzPts val="1800"/>
              <a:buChar char="●"/>
            </a:pPr>
            <a:r>
              <a:rPr lang="en" dirty="0">
                <a:solidFill>
                  <a:srgbClr val="FFFFFF"/>
                </a:solidFill>
              </a:rPr>
              <a:t>The data librarians are happy to read drafts and provide feedback on your draft DMPs, so please send them their way! (</a:t>
            </a:r>
            <a:r>
              <a:rPr lang="en" dirty="0" err="1">
                <a:solidFill>
                  <a:srgbClr val="FFFFFF"/>
                </a:solidFill>
              </a:rPr>
              <a:t>crdds</a:t>
            </a:r>
            <a:r>
              <a:rPr lang="en" dirty="0">
                <a:solidFill>
                  <a:srgbClr val="FFFFFF"/>
                </a:solidFill>
              </a:rPr>
              <a:t>@</a:t>
            </a:r>
            <a:r>
              <a:rPr lang="en-US" dirty="0">
                <a:solidFill>
                  <a:srgbClr val="FFFFFF"/>
                </a:solidFill>
              </a:rPr>
              <a:t>c</a:t>
            </a:r>
            <a:r>
              <a:rPr lang="en" dirty="0" err="1">
                <a:solidFill>
                  <a:srgbClr val="FFFFFF"/>
                </a:solidFill>
              </a:rPr>
              <a:t>olorado.edu</a:t>
            </a:r>
            <a:r>
              <a:rPr lang="en" dirty="0">
                <a:solidFill>
                  <a:srgbClr val="FFFFFF"/>
                </a:solidFill>
              </a:rPr>
              <a:t>)</a:t>
            </a:r>
            <a:endParaRPr dirty="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d376ba30ba_2_72"/>
          <p:cNvSpPr txBox="1">
            <a:spLocks noGrp="1"/>
          </p:cNvSpPr>
          <p:nvPr>
            <p:ph type="title"/>
          </p:nvPr>
        </p:nvSpPr>
        <p:spPr>
          <a:xfrm>
            <a:off x="311700" y="3320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solidFill>
                  <a:srgbClr val="FFFFFF"/>
                </a:solidFill>
              </a:rPr>
              <a:t>Data Management During a Project</a:t>
            </a:r>
            <a:endParaRPr>
              <a:solidFill>
                <a:srgbClr val="FFFFFF"/>
              </a:solidFill>
            </a:endParaRPr>
          </a:p>
        </p:txBody>
      </p:sp>
      <p:sp>
        <p:nvSpPr>
          <p:cNvPr id="193" name="Google Shape;193;gd376ba30ba_2_72"/>
          <p:cNvSpPr txBox="1">
            <a:spLocks noGrp="1"/>
          </p:cNvSpPr>
          <p:nvPr>
            <p:ph type="body" idx="1"/>
          </p:nvPr>
        </p:nvSpPr>
        <p:spPr>
          <a:xfrm>
            <a:off x="311700" y="960300"/>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FFFFFF"/>
              </a:buClr>
              <a:buSzPts val="1800"/>
              <a:buChar char="●"/>
            </a:pPr>
            <a:r>
              <a:rPr lang="en" dirty="0">
                <a:solidFill>
                  <a:srgbClr val="FFFFFF"/>
                </a:solidFill>
              </a:rPr>
              <a:t>Storage</a:t>
            </a:r>
          </a:p>
          <a:p>
            <a:pPr marL="457200" lvl="0" indent="-342900" algn="l" rtl="0">
              <a:lnSpc>
                <a:spcPct val="115000"/>
              </a:lnSpc>
              <a:spcBef>
                <a:spcPts val="0"/>
              </a:spcBef>
              <a:spcAft>
                <a:spcPts val="0"/>
              </a:spcAft>
              <a:buClr>
                <a:srgbClr val="FFFFFF"/>
              </a:buClr>
              <a:buSzPts val="1800"/>
              <a:buChar char="●"/>
            </a:pPr>
            <a:endParaRPr dirty="0">
              <a:solidFill>
                <a:srgbClr val="FFFFFF"/>
              </a:solidFill>
            </a:endParaRPr>
          </a:p>
          <a:p>
            <a:pPr marL="457200" lvl="0" indent="-342900" algn="l" rtl="0">
              <a:lnSpc>
                <a:spcPct val="115000"/>
              </a:lnSpc>
              <a:spcBef>
                <a:spcPts val="0"/>
              </a:spcBef>
              <a:spcAft>
                <a:spcPts val="0"/>
              </a:spcAft>
              <a:buClr>
                <a:srgbClr val="FFFFFF"/>
              </a:buClr>
              <a:buSzPts val="1800"/>
              <a:buChar char="●"/>
            </a:pPr>
            <a:r>
              <a:rPr lang="en" dirty="0">
                <a:solidFill>
                  <a:srgbClr val="FFFFFF"/>
                </a:solidFill>
              </a:rPr>
              <a:t>Documentation</a:t>
            </a:r>
            <a:endParaRPr dirty="0">
              <a:solidFill>
                <a:srgbClr val="FFFFFF"/>
              </a:solidFill>
            </a:endParaRPr>
          </a:p>
          <a:p>
            <a:pPr marL="914400" lvl="1" indent="-317500" algn="l" rtl="0">
              <a:lnSpc>
                <a:spcPct val="115000"/>
              </a:lnSpc>
              <a:spcBef>
                <a:spcPts val="0"/>
              </a:spcBef>
              <a:spcAft>
                <a:spcPts val="0"/>
              </a:spcAft>
              <a:buClr>
                <a:srgbClr val="FFFFFF"/>
              </a:buClr>
              <a:buSzPts val="1400"/>
              <a:buChar char="○"/>
            </a:pPr>
            <a:r>
              <a:rPr lang="en" dirty="0">
                <a:solidFill>
                  <a:srgbClr val="FFFFFF"/>
                </a:solidFill>
              </a:rPr>
              <a:t>Metadata! See </a:t>
            </a:r>
            <a:r>
              <a:rPr lang="en" u="sng" dirty="0">
                <a:solidFill>
                  <a:schemeClr val="hlink"/>
                </a:solidFill>
                <a:hlinkClick r:id="rId3"/>
              </a:rPr>
              <a:t>https://libraries.mit.edu/data-management/store/documentation/</a:t>
            </a:r>
            <a:r>
              <a:rPr lang="en" dirty="0">
                <a:solidFill>
                  <a:srgbClr val="FFFFFF"/>
                </a:solidFill>
              </a:rPr>
              <a:t> </a:t>
            </a:r>
          </a:p>
          <a:p>
            <a:pPr marL="914400" lvl="1" indent="-317500" algn="l" rtl="0">
              <a:lnSpc>
                <a:spcPct val="115000"/>
              </a:lnSpc>
              <a:spcBef>
                <a:spcPts val="0"/>
              </a:spcBef>
              <a:spcAft>
                <a:spcPts val="0"/>
              </a:spcAft>
              <a:buClr>
                <a:srgbClr val="FFFFFF"/>
              </a:buClr>
              <a:buSzPts val="1400"/>
              <a:buChar char="○"/>
            </a:pPr>
            <a:endParaRPr dirty="0">
              <a:solidFill>
                <a:srgbClr val="FFFFFF"/>
              </a:solidFill>
            </a:endParaRPr>
          </a:p>
          <a:p>
            <a:pPr marL="457200" lvl="0" indent="-342900" algn="l" rtl="0">
              <a:lnSpc>
                <a:spcPct val="115000"/>
              </a:lnSpc>
              <a:spcBef>
                <a:spcPts val="0"/>
              </a:spcBef>
              <a:spcAft>
                <a:spcPts val="0"/>
              </a:spcAft>
              <a:buClr>
                <a:srgbClr val="FFFFFF"/>
              </a:buClr>
              <a:buSzPts val="1800"/>
              <a:buChar char="●"/>
            </a:pPr>
            <a:r>
              <a:rPr lang="en" dirty="0">
                <a:solidFill>
                  <a:srgbClr val="FFFFFF"/>
                </a:solidFill>
              </a:rPr>
              <a:t>File management</a:t>
            </a:r>
            <a:endParaRPr dirty="0">
              <a:solidFill>
                <a:srgbClr val="FFFFFF"/>
              </a:solidFill>
            </a:endParaRPr>
          </a:p>
          <a:p>
            <a:pPr marL="914400" lvl="1" indent="-317500" algn="l" rtl="0">
              <a:lnSpc>
                <a:spcPct val="115000"/>
              </a:lnSpc>
              <a:spcBef>
                <a:spcPts val="0"/>
              </a:spcBef>
              <a:spcAft>
                <a:spcPts val="0"/>
              </a:spcAft>
              <a:buClr>
                <a:srgbClr val="FFFFFF"/>
              </a:buClr>
              <a:buSzPts val="1400"/>
              <a:buChar char="○"/>
            </a:pPr>
            <a:r>
              <a:rPr lang="en" dirty="0" err="1">
                <a:solidFill>
                  <a:srgbClr val="FFFFFF"/>
                </a:solidFill>
              </a:rPr>
              <a:t>Pprimer</a:t>
            </a:r>
            <a:r>
              <a:rPr lang="en" dirty="0">
                <a:solidFill>
                  <a:srgbClr val="FFFFFF"/>
                </a:solidFill>
              </a:rPr>
              <a:t> on file naming and organization conventions: </a:t>
            </a:r>
            <a:r>
              <a:rPr lang="en" u="sng" dirty="0">
                <a:solidFill>
                  <a:schemeClr val="hlink"/>
                </a:solidFill>
                <a:hlinkClick r:id="rId4"/>
              </a:rPr>
              <a:t>https://researchdata.wisc.edu/file-naming-and-versioning/</a:t>
            </a:r>
            <a:r>
              <a:rPr lang="en" dirty="0">
                <a:solidFill>
                  <a:srgbClr val="FFFFFF"/>
                </a:solidFill>
              </a:rPr>
              <a:t> </a:t>
            </a:r>
            <a:endParaRPr dirty="0">
              <a:solidFill>
                <a:srgbClr val="FFFFFF"/>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018_TemplateRC_wid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1973</Words>
  <Application>Microsoft Macintosh PowerPoint</Application>
  <PresentationFormat>On-screen Show (16:9)</PresentationFormat>
  <Paragraphs>166</Paragraphs>
  <Slides>15</Slides>
  <Notes>15</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15</vt:i4>
      </vt:variant>
    </vt:vector>
  </HeadingPairs>
  <TitlesOfParts>
    <vt:vector size="18" baseType="lpstr">
      <vt:lpstr>Arial</vt:lpstr>
      <vt:lpstr>Simple Light</vt:lpstr>
      <vt:lpstr>2018_TemplateRC_wide</vt:lpstr>
      <vt:lpstr>PowerPoint Presentation</vt:lpstr>
      <vt:lpstr>Data Management and the Research Lifecycle  </vt:lpstr>
      <vt:lpstr>Presentation Scope</vt:lpstr>
      <vt:lpstr>Presentation Roadmap</vt:lpstr>
      <vt:lpstr>The Value of Research Data Management</vt:lpstr>
      <vt:lpstr>Data Management Planning</vt:lpstr>
      <vt:lpstr>The Elements of a Data Management Plan</vt:lpstr>
      <vt:lpstr>Support for Data Management Planning at CU-Boulder</vt:lpstr>
      <vt:lpstr>Data Management During a Project</vt:lpstr>
      <vt:lpstr>Data Management Tools for Managing Data and Files During a Project  </vt:lpstr>
      <vt:lpstr>Data Management in a Project’s Afterlife: Dissemination and Archiving </vt:lpstr>
      <vt:lpstr>Data Management and Big Data</vt:lpstr>
      <vt:lpstr>Gateways for PetaLibrary Access</vt:lpstr>
      <vt:lpstr>PetaLibrary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Cindy Edgar</dc:creator>
  <cp:lastModifiedBy>Andrew Monaghan</cp:lastModifiedBy>
  <cp:revision>3</cp:revision>
  <dcterms:modified xsi:type="dcterms:W3CDTF">2023-05-22T16:09:27Z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0x010100E6C5857ADAC70A4C941BD6D1E07D2AEF</vt:lpwstr>
  </property>
</Properties>
</file>