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50" r:id="rId16"/>
    <p:sldId id="327" r:id="rId17"/>
    <p:sldId id="320" r:id="rId18"/>
    <p:sldId id="319" r:id="rId19"/>
    <p:sldId id="322" r:id="rId20"/>
    <p:sldId id="323" r:id="rId21"/>
    <p:sldId id="326" r:id="rId22"/>
    <p:sldId id="318" r:id="rId23"/>
    <p:sldId id="324" r:id="rId24"/>
    <p:sldId id="325" r:id="rId25"/>
    <p:sldId id="321" r:id="rId26"/>
    <p:sldId id="338" r:id="rId27"/>
    <p:sldId id="339" r:id="rId28"/>
    <p:sldId id="342" r:id="rId29"/>
    <p:sldId id="341" r:id="rId30"/>
    <p:sldId id="340" r:id="rId31"/>
    <p:sldId id="346" r:id="rId32"/>
    <p:sldId id="347" r:id="rId33"/>
    <p:sldId id="343" r:id="rId34"/>
    <p:sldId id="345" r:id="rId35"/>
    <p:sldId id="301"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0"/>
    <p:restoredTop sz="84834"/>
  </p:normalViewPr>
  <p:slideViewPr>
    <p:cSldViewPr snapToGrid="0">
      <p:cViewPr varScale="1">
        <p:scale>
          <a:sx n="68" d="100"/>
          <a:sy n="68" d="100"/>
        </p:scale>
        <p:origin x="159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let’s say you want to use a third-party software that isn’t available as a module. What do you do? You have to build your own software!</a:t>
            </a:r>
          </a:p>
          <a:p>
            <a:endParaRPr lang="en-US"/>
          </a:p>
          <a:p>
            <a:r>
              <a:rPr lang="en-US"/>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a:p>
            <a:endParaRPr lang="en-US" b="0" i="0">
              <a:solidFill>
                <a:srgbClr val="202122"/>
              </a:solidFill>
              <a:effectLst/>
              <a:latin typeface="Arial" panose="020B0604020202020204" pitchFamily="34" charset="0"/>
            </a:endParaRPr>
          </a:p>
          <a:p>
            <a:pPr algn="l">
              <a:buFont typeface="+mj-lt"/>
              <a:buAutoNum type="arabicPeriod"/>
            </a:pPr>
            <a:r>
              <a:rPr lang="en-US" b="0" i="0">
                <a:solidFill>
                  <a:srgbClr val="454547"/>
                </a:solidFill>
                <a:effectLst/>
                <a:latin typeface="Calibre"/>
              </a:rPr>
              <a:t>Configure the software</a:t>
            </a:r>
          </a:p>
          <a:p>
            <a:pPr algn="l">
              <a:buFont typeface="+mj-lt"/>
              <a:buAutoNum type="arabicPeriod"/>
            </a:pPr>
            <a:r>
              <a:rPr lang="en-US" b="0" i="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a:solidFill>
                  <a:srgbClr val="454547"/>
                </a:solidFill>
                <a:effectLst/>
                <a:latin typeface="Calibre"/>
              </a:rPr>
              <a:t>Build the software</a:t>
            </a:r>
          </a:p>
          <a:p>
            <a:pPr algn="l">
              <a:buFont typeface="+mj-lt"/>
              <a:buAutoNum type="arabicPeriod"/>
            </a:pPr>
            <a:r>
              <a:rPr lang="en-US" b="0" i="0">
                <a:solidFill>
                  <a:srgbClr val="454547"/>
                </a:solidFill>
                <a:effectLst/>
                <a:latin typeface="Calibre"/>
              </a:rPr>
              <a:t>Once configure has done its job, we can invoke make to build the software. This runs a series of tasks defined in a </a:t>
            </a:r>
            <a:r>
              <a:rPr lang="en-US" b="0" i="0" err="1">
                <a:solidFill>
                  <a:srgbClr val="454547"/>
                </a:solidFill>
                <a:effectLst/>
                <a:latin typeface="Calibre"/>
              </a:rPr>
              <a:t>Makefile</a:t>
            </a:r>
            <a:r>
              <a:rPr lang="en-US" b="0" i="0">
                <a:solidFill>
                  <a:srgbClr val="454547"/>
                </a:solidFill>
                <a:effectLst/>
                <a:latin typeface="Calibre"/>
              </a:rPr>
              <a:t> to build the finished program from its source code.</a:t>
            </a:r>
          </a:p>
          <a:p>
            <a:pPr algn="l">
              <a:buFont typeface="+mj-lt"/>
              <a:buAutoNum type="arabicPeriod"/>
            </a:pPr>
            <a:r>
              <a:rPr lang="en-US" b="0" i="0">
                <a:solidFill>
                  <a:srgbClr val="454547"/>
                </a:solidFill>
                <a:effectLst/>
                <a:latin typeface="Calibre"/>
              </a:rPr>
              <a:t>The </a:t>
            </a:r>
            <a:r>
              <a:rPr lang="en-US" b="0" i="0" err="1">
                <a:solidFill>
                  <a:srgbClr val="454547"/>
                </a:solidFill>
                <a:effectLst/>
                <a:latin typeface="Calibre"/>
              </a:rPr>
              <a:t>tarball</a:t>
            </a:r>
            <a:r>
              <a:rPr lang="en-US" b="0" i="0">
                <a:solidFill>
                  <a:srgbClr val="454547"/>
                </a:solidFill>
                <a:effectLst/>
                <a:latin typeface="Calibre"/>
              </a:rPr>
              <a:t> you download usually doesn’t include a finished </a:t>
            </a:r>
            <a:r>
              <a:rPr lang="en-US" b="0" i="0" err="1">
                <a:solidFill>
                  <a:srgbClr val="454547"/>
                </a:solidFill>
                <a:effectLst/>
                <a:latin typeface="Calibre"/>
              </a:rPr>
              <a:t>Makefile</a:t>
            </a:r>
            <a:r>
              <a:rPr lang="en-US" b="0" i="0">
                <a:solidFill>
                  <a:srgbClr val="454547"/>
                </a:solidFill>
                <a:effectLst/>
                <a:latin typeface="Calibre"/>
              </a:rPr>
              <a:t>. Instead it comes with a template called </a:t>
            </a:r>
            <a:r>
              <a:rPr lang="en-US" b="0" i="0" err="1">
                <a:solidFill>
                  <a:srgbClr val="454547"/>
                </a:solidFill>
                <a:effectLst/>
                <a:latin typeface="Calibre"/>
              </a:rPr>
              <a:t>Makefile.in</a:t>
            </a:r>
            <a:r>
              <a:rPr lang="en-US" b="0" i="0">
                <a:solidFill>
                  <a:srgbClr val="454547"/>
                </a:solidFill>
                <a:effectLst/>
                <a:latin typeface="Calibre"/>
              </a:rPr>
              <a:t> and the configure script produces a </a:t>
            </a:r>
            <a:r>
              <a:rPr lang="en-US" b="0" i="0" err="1">
                <a:solidFill>
                  <a:srgbClr val="454547"/>
                </a:solidFill>
                <a:effectLst/>
                <a:latin typeface="Calibre"/>
              </a:rPr>
              <a:t>customised</a:t>
            </a:r>
            <a:r>
              <a:rPr lang="en-US" b="0" i="0">
                <a:solidFill>
                  <a:srgbClr val="454547"/>
                </a:solidFill>
                <a:effectLst/>
                <a:latin typeface="Calibre"/>
              </a:rPr>
              <a:t> </a:t>
            </a:r>
            <a:r>
              <a:rPr lang="en-US" b="0" i="0" err="1">
                <a:solidFill>
                  <a:srgbClr val="454547"/>
                </a:solidFill>
                <a:effectLst/>
                <a:latin typeface="Calibre"/>
              </a:rPr>
              <a:t>Makefile</a:t>
            </a:r>
            <a:r>
              <a:rPr lang="en-US" b="0" i="0">
                <a:solidFill>
                  <a:srgbClr val="454547"/>
                </a:solidFill>
                <a:effectLst/>
                <a:latin typeface="Calibre"/>
              </a:rPr>
              <a:t> specific to your system.</a:t>
            </a:r>
          </a:p>
          <a:p>
            <a:pPr algn="l">
              <a:buFont typeface="+mj-lt"/>
              <a:buAutoNum type="arabicPeriod"/>
            </a:pPr>
            <a:r>
              <a:rPr lang="en-US" b="0" i="0">
                <a:solidFill>
                  <a:srgbClr val="454547"/>
                </a:solidFill>
                <a:effectLst/>
                <a:latin typeface="Calibre"/>
              </a:rPr>
              <a:t>Install the software</a:t>
            </a:r>
          </a:p>
          <a:p>
            <a:pPr algn="l">
              <a:buFont typeface="+mj-lt"/>
              <a:buAutoNum type="arabicPeriod"/>
            </a:pPr>
            <a:r>
              <a:rPr lang="en-US" b="0" i="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a:solidFill>
                  <a:srgbClr val="454547"/>
                </a:solidFill>
                <a:effectLst/>
                <a:latin typeface="Calibre"/>
              </a:rPr>
              <a:t>Since the install step is also defined in the </a:t>
            </a:r>
            <a:r>
              <a:rPr lang="en-US" b="0" i="0" err="1">
                <a:solidFill>
                  <a:srgbClr val="454547"/>
                </a:solidFill>
                <a:effectLst/>
                <a:latin typeface="Calibre"/>
              </a:rPr>
              <a:t>Makefile</a:t>
            </a:r>
            <a:r>
              <a:rPr lang="en-US" b="0" i="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a:solidFill>
                  <a:srgbClr val="454547"/>
                </a:solidFill>
                <a:effectLst/>
                <a:latin typeface="Calibre"/>
              </a:rPr>
              <a:t>Depending on where the software is being installed, you might need escalated permissions for this step so you can copy files to system directories. Using </a:t>
            </a:r>
            <a:r>
              <a:rPr lang="en-US" b="0" i="0" err="1">
                <a:solidFill>
                  <a:srgbClr val="454547"/>
                </a:solidFill>
                <a:effectLst/>
                <a:latin typeface="Calibre"/>
              </a:rPr>
              <a:t>sudo</a:t>
            </a:r>
            <a:r>
              <a:rPr lang="en-US" b="0" i="0">
                <a:solidFill>
                  <a:srgbClr val="454547"/>
                </a:solidFill>
                <a:effectLst/>
                <a:latin typeface="Calibre"/>
              </a:rPr>
              <a:t> will often do the trick</a:t>
            </a:r>
          </a:p>
          <a:p>
            <a:endParaRPr lang="en-US" b="0" i="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18</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20</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23</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31</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cloud.google.com</a:t>
            </a:r>
            <a:r>
              <a:rPr lang="en-US"/>
              <a:t>/learn/what-are-containers</a:t>
            </a:r>
          </a:p>
          <a:p>
            <a:endParaRPr lang="en-US"/>
          </a:p>
          <a:p>
            <a:pPr algn="l"/>
            <a:r>
              <a:rPr lang="en-US" b="0" i="0">
                <a:solidFill>
                  <a:srgbClr val="202124"/>
                </a:solidFill>
                <a:effectLst/>
                <a:latin typeface="Google Sans"/>
              </a:rPr>
              <a:t>Containers vs. VMs</a:t>
            </a:r>
          </a:p>
          <a:p>
            <a:pPr algn="l"/>
            <a:r>
              <a:rPr lang="en-US" b="0" i="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a:solidFill>
                  <a:srgbClr val="5F6368"/>
                </a:solidFill>
                <a:effectLst/>
                <a:latin typeface="Google Sans Text"/>
              </a:rPr>
              <a:t>Containers are much more lightweight than VMs</a:t>
            </a:r>
          </a:p>
          <a:p>
            <a:pPr algn="l">
              <a:buFont typeface="Arial" panose="020B0604020202020204" pitchFamily="34" charset="0"/>
              <a:buChar char="•"/>
            </a:pPr>
            <a:r>
              <a:rPr lang="en-US" b="0" i="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a:solidFill>
                  <a:srgbClr val="5F6368"/>
                </a:solidFill>
                <a:effectLst/>
                <a:latin typeface="Google Sans Text"/>
              </a:rPr>
              <a:t>Containers share the OS kernel and use a fraction of the memory VMs require</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err="1"/>
              <a:t>lmod</a:t>
            </a:r>
            <a:r>
              <a:rPr lang="en-US"/>
              <a:t> module system does that for us.</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269276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9/26/23</a:t>
            </a:r>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9/26/23</a:t>
            </a:r>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9/26/23</a:t>
            </a:r>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yla.freebor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trevor.hall@colorado.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searchComputing/alpine_software_tech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rc-help@colorado.ed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a:bodyPr>
          <a:lstStyle/>
          <a:p>
            <a:r>
              <a:rPr lang="en-US" b="1" dirty="0">
                <a:latin typeface="Century Gothic"/>
              </a:rPr>
              <a:t>Installing Software on Alpine</a:t>
            </a: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1436914" y="4671627"/>
            <a:ext cx="4659086" cy="1655762"/>
          </a:xfrm>
        </p:spPr>
        <p:txBody>
          <a:bodyPr vert="horz" lIns="91440" tIns="45720" rIns="91440" bIns="45720" rtlCol="0" anchor="t">
            <a:normAutofit/>
          </a:bodyPr>
          <a:lstStyle/>
          <a:p>
            <a:r>
              <a:rPr lang="en-US" dirty="0">
                <a:latin typeface="Century Gothic"/>
              </a:rPr>
              <a:t>Layla Freeborn</a:t>
            </a:r>
            <a:endParaRPr lang="en-US" dirty="0">
              <a:latin typeface="Century Gothic" panose="020B0502020202020204" pitchFamily="34" charset="0"/>
            </a:endParaRPr>
          </a:p>
          <a:p>
            <a:r>
              <a:rPr lang="en-US" dirty="0">
                <a:latin typeface="Century Gothic"/>
                <a:hlinkClick r:id="rId3"/>
              </a:rPr>
              <a:t>layla.freeborn@colorado.edu</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5" name="Subtitle 2">
            <a:extLst>
              <a:ext uri="{FF2B5EF4-FFF2-40B4-BE49-F238E27FC236}">
                <a16:creationId xmlns:a16="http://schemas.microsoft.com/office/drawing/2014/main" id="{B8D47240-2012-E47F-7521-B367343CDE08}"/>
              </a:ext>
            </a:extLst>
          </p:cNvPr>
          <p:cNvSpPr txBox="1">
            <a:spLocks/>
          </p:cNvSpPr>
          <p:nvPr/>
        </p:nvSpPr>
        <p:spPr>
          <a:xfrm>
            <a:off x="6096000" y="4668361"/>
            <a:ext cx="4659086"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entury Gothic"/>
              </a:rPr>
              <a:t>Trevor Hall</a:t>
            </a:r>
            <a:endParaRPr lang="en-US" dirty="0">
              <a:latin typeface="Century Gothic" panose="020B0502020202020204" pitchFamily="34" charset="0"/>
            </a:endParaRPr>
          </a:p>
          <a:p>
            <a:r>
              <a:rPr lang="en-US" dirty="0">
                <a:latin typeface="Century Gothic"/>
                <a:hlinkClick r:id="rId4"/>
              </a:rPr>
              <a:t>trevor.hall@colorado.edu</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March 5, 2024</a:t>
            </a: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8A564E97-89CB-7A68-2107-F1E85B8AC7C5}"/>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Blanca modules ≠ Alpine modules</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29B99A13-6B4C-59B5-FD69-2AB3C22E025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906130"/>
            <a:ext cx="11052246" cy="3970318"/>
          </a:xfrm>
          <a:prstGeom prst="rect">
            <a:avLst/>
          </a:prstGeom>
          <a:noFill/>
        </p:spPr>
        <p:txBody>
          <a:bodyPr wrap="square" rtlCol="0" anchor="ctr">
            <a:spAutoFit/>
          </a:bodyPr>
          <a:lstStyle/>
          <a:p>
            <a:r>
              <a:rPr lang="en-US" sz="2800" dirty="0">
                <a:latin typeface="Century Gothic" panose="020B0502020202020204" pitchFamily="34" charset="0"/>
              </a:rPr>
              <a:t>Hands-on exercise #1</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Log in to the CU Research Computing System</a:t>
            </a:r>
          </a:p>
          <a:p>
            <a:pPr marL="514350" indent="-514350">
              <a:buAutoNum type="arabicParenR"/>
            </a:pPr>
            <a:r>
              <a:rPr lang="en-US" sz="2800" dirty="0">
                <a:latin typeface="Century Gothic" panose="020B0502020202020204" pitchFamily="34" charset="0"/>
              </a:rPr>
              <a:t>Explore the CURC module stack</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91FA35DD-4DE7-AC61-0C57-A6F8C4847748}"/>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413753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57A70CEC-FAC2-B59D-3E30-9863AA27CA50}"/>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a:t>
            </a:r>
          </a:p>
          <a:p>
            <a:pPr lvl="1"/>
            <a:r>
              <a:rPr lang="en-US" sz="2800" dirty="0">
                <a:latin typeface="Century Gothic" panose="020B0502020202020204" pitchFamily="34" charset="0"/>
              </a:rPr>
              <a:t>using a package manager for HPC systems (</a:t>
            </a:r>
            <a:r>
              <a:rPr lang="en-US" sz="2800" dirty="0" err="1">
                <a:latin typeface="Century Gothic" panose="020B0502020202020204" pitchFamily="34" charset="0"/>
              </a:rPr>
              <a:t>Spack</a:t>
            </a:r>
            <a:r>
              <a:rPr lang="en-US" sz="2800" dirty="0">
                <a:latin typeface="Century Gothic" panose="020B0502020202020204" pitchFamily="34" charset="0"/>
              </a:rPr>
              <a:t>)</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B71A570D-80E3-B737-CDED-5525200C3A83}"/>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a:t>
            </a:r>
          </a:p>
          <a:p>
            <a:pPr marL="742950" indent="-742950">
              <a:buFont typeface="+mj-lt"/>
              <a:buAutoNum type="arabicPeriod"/>
            </a:pPr>
            <a:r>
              <a:rPr lang="en-US" sz="3600" dirty="0">
                <a:latin typeface="Century Gothic" panose="020B0502020202020204" pitchFamily="34" charset="0"/>
              </a:rPr>
              <a:t>It is not distributed as a pre-compiled binary, by any package managers, and is not easily containerized.</a:t>
            </a:r>
          </a:p>
          <a:p>
            <a:pPr marL="742950" indent="-742950">
              <a:buFont typeface="+mj-lt"/>
              <a:buAutoNum type="arabicPeriod"/>
            </a:pPr>
            <a:r>
              <a:rPr lang="en-US" sz="3600" dirty="0">
                <a:latin typeface="Century Gothic" panose="020B0502020202020204" pitchFamily="34" charset="0"/>
              </a:rPr>
              <a:t>Compiling from source on the cluster will greatly improve performance.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06B22949-ECAA-373B-0178-E3F4B7C84232}"/>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a:latin typeface="Century Gothic" panose="020B0502020202020204" pitchFamily="34" charset="0"/>
              </a:rPr>
              <a:t>Compilers are programs that convert code written in high level programming languages (like C/C++ or Fortran) to executable binary files.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Graphical user interface, application&#10;&#10;Description automatically generated">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431599" y="3785541"/>
            <a:ext cx="9328802" cy="2391422"/>
          </a:xfrm>
          <a:prstGeom prst="rect">
            <a:avLst/>
          </a:prstGeom>
        </p:spPr>
      </p:pic>
      <p:sp>
        <p:nvSpPr>
          <p:cNvPr id="7" name="Slide Number Placeholder 6">
            <a:extLst>
              <a:ext uri="{FF2B5EF4-FFF2-40B4-BE49-F238E27FC236}">
                <a16:creationId xmlns:a16="http://schemas.microsoft.com/office/drawing/2014/main" id="{1877732E-DF7B-1CE7-B19C-0AA86904CFAE}"/>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149801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7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./configure --prefix=/projects/$USER/software/bin</a:t>
              </a:r>
            </a:p>
            <a:p>
              <a:r>
                <a:rPr lang="en-US" dirty="0">
                  <a:latin typeface="Courier New" panose="02070309020205020404" pitchFamily="49" charset="0"/>
                  <a:cs typeface="Courier New" panose="02070309020205020404" pitchFamily="49" charset="0"/>
                </a:rPr>
                <a:t>$ make </a:t>
              </a:r>
            </a:p>
            <a:p>
              <a:r>
                <a:rPr lang="en-US" dirty="0">
                  <a:latin typeface="Courier New" panose="02070309020205020404" pitchFamily="49" charset="0"/>
                  <a:cs typeface="Courier New" panose="02070309020205020404" pitchFamily="49" charset="0"/>
                </a:rPr>
                <a:t>$ make install</a:t>
              </a:r>
            </a:p>
          </p:txBody>
        </p:sp>
      </p:grpSp>
      <p:sp>
        <p:nvSpPr>
          <p:cNvPr id="6" name="Slide Number Placeholder 5">
            <a:extLst>
              <a:ext uri="{FF2B5EF4-FFF2-40B4-BE49-F238E27FC236}">
                <a16:creationId xmlns:a16="http://schemas.microsoft.com/office/drawing/2014/main" id="{BF0A5CB3-5D94-2DDE-EEFC-C43FEB7259EC}"/>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cmake</a:t>
              </a:r>
              <a:r>
                <a:rPr lang="en-US" dirty="0">
                  <a:latin typeface="Courier New" panose="02070309020205020404" pitchFamily="49" charset="0"/>
                  <a:cs typeface="Courier New" panose="02070309020205020404" pitchFamily="49" charset="0"/>
                </a:rPr>
                <a:t> .. -DCMAKE_INSTALL_PREFIX=$INSTALLDIR \ --	DCMAKE_CXX_COMPILER=g++ -DREGRESSIONTEST_DOWNLOAD=ON</a:t>
              </a:r>
            </a:p>
            <a:p>
              <a:r>
                <a:rPr lang="en-US" dirty="0">
                  <a:latin typeface="Courier New" panose="02070309020205020404" pitchFamily="49" charset="0"/>
                  <a:cs typeface="Courier New" panose="02070309020205020404" pitchFamily="49" charset="0"/>
                </a:rPr>
                <a:t>$ make -j 8</a:t>
              </a:r>
            </a:p>
            <a:p>
              <a:r>
                <a:rPr lang="en-US" dirty="0">
                  <a:latin typeface="Courier New" panose="02070309020205020404" pitchFamily="49" charset="0"/>
                  <a:cs typeface="Courier New" panose="02070309020205020404" pitchFamily="49" charset="0"/>
                </a:rPr>
                <a:t>$ make install</a:t>
              </a:r>
            </a:p>
          </p:txBody>
        </p:sp>
      </p:grpSp>
      <p:sp>
        <p:nvSpPr>
          <p:cNvPr id="9" name="Slide Number Placeholder 8">
            <a:extLst>
              <a:ext uri="{FF2B5EF4-FFF2-40B4-BE49-F238E27FC236}">
                <a16:creationId xmlns:a16="http://schemas.microsoft.com/office/drawing/2014/main" id="{82B23C68-7899-8A28-30AD-8A0E752EE744}"/>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Conventions and best practices</a:t>
            </a:r>
          </a:p>
          <a:p>
            <a:pPr lvl="1"/>
            <a:r>
              <a:rPr lang="en-US" sz="2800" dirty="0">
                <a:latin typeface="Century Gothic" panose="020B0502020202020204" pitchFamily="34" charset="0"/>
              </a:rPr>
              <a:t>You will need to adapt installations for </a:t>
            </a:r>
            <a:r>
              <a:rPr lang="en-US" sz="2800" b="1" dirty="0">
                <a:latin typeface="Century Gothic" panose="020B0502020202020204" pitchFamily="34" charset="0"/>
              </a:rPr>
              <a:t>local </a:t>
            </a:r>
            <a:r>
              <a:rPr lang="en-US" sz="2800" dirty="0">
                <a:latin typeface="Century Gothic" panose="020B0502020202020204" pitchFamily="34" charset="0"/>
              </a:rPr>
              <a:t>or </a:t>
            </a:r>
            <a:r>
              <a:rPr lang="en-US" sz="2800" b="1" dirty="0">
                <a:latin typeface="Century Gothic" panose="020B0502020202020204" pitchFamily="34" charset="0"/>
              </a:rPr>
              <a:t>user installations </a:t>
            </a:r>
            <a:r>
              <a:rPr lang="en-US" sz="2800" dirty="0">
                <a:latin typeface="Century Gothic" panose="020B0502020202020204" pitchFamily="34" charset="0"/>
              </a:rPr>
              <a:t>(look for these terms in the software’s docs)</a:t>
            </a:r>
          </a:p>
          <a:p>
            <a:pPr lvl="1"/>
            <a:r>
              <a:rPr lang="en-US" sz="2800" dirty="0">
                <a:latin typeface="Century Gothic" panose="020B0502020202020204" pitchFamily="34" charset="0"/>
              </a:rPr>
              <a:t>Don’t install software in </a:t>
            </a:r>
            <a:r>
              <a:rPr lang="en-US" sz="2800" dirty="0">
                <a:latin typeface="Monaco" pitchFamily="2" charset="77"/>
              </a:rPr>
              <a:t>/home/$USER </a:t>
            </a:r>
            <a:r>
              <a:rPr lang="en-US" sz="2800" dirty="0">
                <a:latin typeface="Century Gothic" panose="020B0502020202020204" pitchFamily="34" charset="0"/>
              </a:rPr>
              <a:t>(too small) or scratch (purged every 90 days); </a:t>
            </a:r>
            <a:r>
              <a:rPr lang="en-US" sz="2800" dirty="0">
                <a:latin typeface="Monaco" pitchFamily="2" charset="77"/>
              </a:rPr>
              <a:t>/projects/$USER/software </a:t>
            </a:r>
            <a:r>
              <a:rPr lang="en-US" sz="2800" dirty="0">
                <a:latin typeface="Century Gothic" panose="020B0502020202020204" pitchFamily="34" charset="0"/>
              </a:rPr>
              <a:t>is the way to go!</a:t>
            </a:r>
          </a:p>
          <a:p>
            <a:pPr lvl="1"/>
            <a:r>
              <a:rPr lang="en-US" sz="2800" dirty="0">
                <a:latin typeface="Century Gothic" panose="020B0502020202020204" pitchFamily="34" charset="0"/>
              </a:rPr>
              <a:t>Keep your software installations organized by using a consistent file structure and naming convention</a:t>
            </a:r>
          </a:p>
          <a:p>
            <a:pPr lvl="1"/>
            <a:r>
              <a:rPr lang="en-US" sz="2800"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49F9B580-F908-CA4B-BDDF-74A1C5E53F98}"/>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998720" y="1661232"/>
            <a:ext cx="5562600" cy="3535533"/>
          </a:xfrm>
        </p:spPr>
        <p:txBody>
          <a:bodyPr vert="horz" lIns="91440" tIns="45720" rIns="91440" bIns="45720" rtlCol="0" anchor="ctr">
            <a:normAutofit/>
          </a:bodyPr>
          <a:lstStyle/>
          <a:p>
            <a:pPr marL="0" indent="0" algn="ctr">
              <a:buNone/>
            </a:pPr>
            <a:r>
              <a:rPr lang="en-US" sz="3200" b="1" dirty="0">
                <a:latin typeface="Century Gothic"/>
              </a:rPr>
              <a:t>Slides &amp; Exercises</a:t>
            </a:r>
          </a:p>
          <a:p>
            <a:pPr marL="0" indent="0" algn="ctr">
              <a:buNone/>
            </a:pPr>
            <a:r>
              <a:rPr lang="en-US" sz="3200" dirty="0">
                <a:latin typeface="Century Gothic"/>
                <a:hlinkClick r:id="rId2"/>
              </a:rPr>
              <a:t>https://github.com/ResearchComputing/alpine_software_techlab</a:t>
            </a:r>
            <a:r>
              <a:rPr lang="en-US" sz="3200" dirty="0">
                <a:latin typeface="Century Gothic"/>
              </a:rPr>
              <a:t>  </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2</a:t>
            </a:fld>
            <a:endParaRPr lang="en-US"/>
          </a:p>
        </p:txBody>
      </p:sp>
      <p:pic>
        <p:nvPicPr>
          <p:cNvPr id="5" name="Picture 4" descr="A qr code on a white background&#10;&#10;Description automatically generated">
            <a:extLst>
              <a:ext uri="{FF2B5EF4-FFF2-40B4-BE49-F238E27FC236}">
                <a16:creationId xmlns:a16="http://schemas.microsoft.com/office/drawing/2014/main" id="{EF031D53-38D5-E8CF-EBCB-07EC715BC229}"/>
              </a:ext>
            </a:extLst>
          </p:cNvPr>
          <p:cNvPicPr>
            <a:picLocks noChangeAspect="1"/>
          </p:cNvPicPr>
          <p:nvPr/>
        </p:nvPicPr>
        <p:blipFill>
          <a:blip r:embed="rId3"/>
          <a:stretch>
            <a:fillRect/>
          </a:stretch>
        </p:blipFill>
        <p:spPr>
          <a:xfrm>
            <a:off x="6983239" y="1121213"/>
            <a:ext cx="4615570" cy="4615570"/>
          </a:xfrm>
          <a:prstGeom prst="rect">
            <a:avLst/>
          </a:prstGeom>
        </p:spPr>
      </p:pic>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Conventions and best practices</a:t>
            </a:r>
          </a:p>
          <a:p>
            <a:pPr lvl="1"/>
            <a:r>
              <a:rPr lang="en-US" sz="2800" dirty="0">
                <a:latin typeface="Century Gothic" panose="020B0502020202020204" pitchFamily="34" charset="0"/>
              </a:rPr>
              <a:t>Don’t install executables to the source directory</a:t>
            </a:r>
          </a:p>
          <a:p>
            <a:pPr lvl="2"/>
            <a:r>
              <a:rPr lang="en-US" dirty="0" err="1">
                <a:latin typeface="Courier New" panose="02070309020205020404" pitchFamily="49" charset="0"/>
                <a:cs typeface="Courier New" panose="02070309020205020404" pitchFamily="49" charset="0"/>
              </a:rPr>
              <a:t>cmake</a:t>
            </a:r>
            <a:r>
              <a:rPr lang="en-US" dirty="0">
                <a:latin typeface="Courier New" panose="02070309020205020404" pitchFamily="49" charset="0"/>
                <a:cs typeface="Courier New" panose="02070309020205020404" pitchFamily="49" charset="0"/>
              </a:rPr>
              <a:t> -DCMAKE_INSTALL_PREFIX, ./configure --prefix</a:t>
            </a:r>
            <a:endParaRPr lang="en-US" sz="2400" dirty="0">
              <a:latin typeface="Courier New" panose="02070309020205020404" pitchFamily="49" charset="0"/>
              <a:cs typeface="Courier New" panose="02070309020205020404" pitchFamily="49" charset="0"/>
            </a:endParaRPr>
          </a:p>
          <a:p>
            <a:pPr lvl="1"/>
            <a:r>
              <a:rPr lang="en-US" sz="2800"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sz="2800" dirty="0">
                <a:latin typeface="Century Gothic" panose="020B0502020202020204" pitchFamily="34" charset="0"/>
              </a:rPr>
              <a:t>Read our ‘Compiling and Linking’ documentation </a:t>
            </a:r>
            <a:r>
              <a:rPr lang="en-US" sz="2800" dirty="0">
                <a:latin typeface="Century Gothic" panose="020B0502020202020204" pitchFamily="34" charset="0"/>
                <a:hlinkClick r:id="rId3"/>
              </a:rPr>
              <a:t>https://curc.readthedocs.io/en/latest/compute/compiling.html</a:t>
            </a:r>
            <a:endParaRPr lang="en-US" sz="2800"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3EFD1F9B-937E-0C45-FDB5-CACEA703531F}"/>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export PATH=/projects/$USER/software/</a:t>
              </a:r>
              <a:r>
                <a:rPr lang="en-US" sz="2000" dirty="0" err="1">
                  <a:latin typeface="Courier New" panose="02070309020205020404" pitchFamily="49" charset="0"/>
                  <a:cs typeface="Courier New" panose="02070309020205020404" pitchFamily="49" charset="0"/>
                </a:rPr>
                <a:t>phyloflash</a:t>
              </a:r>
              <a:r>
                <a:rPr lang="en-US" sz="2000" dirty="0">
                  <a:latin typeface="Courier New" panose="02070309020205020404" pitchFamily="49" charset="0"/>
                  <a:cs typeface="Courier New" panose="02070309020205020404" pitchFamily="49" charset="0"/>
                </a:rPr>
                <a:t>/bin:$PATH</a:t>
              </a:r>
            </a:p>
            <a:p>
              <a:pPr marL="0" indent="0">
                <a:buNone/>
              </a:pPr>
              <a:r>
                <a:rPr lang="en-US" sz="2000" dirty="0">
                  <a:latin typeface="Courier New" panose="02070309020205020404" pitchFamily="49" charset="0"/>
                  <a:cs typeface="Courier New" panose="02070309020205020404" pitchFamily="49" charset="0"/>
                </a:rPr>
                <a:t>$ echo $PATH</a:t>
              </a:r>
            </a:p>
            <a:p>
              <a:pPr marL="0" indent="0">
                <a:buNone/>
              </a:pPr>
              <a:r>
                <a:rPr lang="en-US" sz="2000" dirty="0">
                  <a:latin typeface="Courier New" panose="02070309020205020404" pitchFamily="49" charset="0"/>
                  <a:cs typeface="Courier New" panose="02070309020205020404" pitchFamily="49" charset="0"/>
                </a:rPr>
                <a:t>$ export 	LD_LIBRARY_PATH=/</a:t>
              </a:r>
              <a:r>
                <a:rPr lang="en-US" sz="2000" dirty="0" err="1">
                  <a:latin typeface="Courier New" panose="02070309020205020404" pitchFamily="49" charset="0"/>
                  <a:cs typeface="Courier New" panose="02070309020205020404" pitchFamily="49" charset="0"/>
                </a:rPr>
                <a:t>curc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sw</a:t>
              </a:r>
              <a:r>
                <a:rPr lang="en-US" sz="2000" dirty="0">
                  <a:latin typeface="Courier New" panose="02070309020205020404" pitchFamily="49" charset="0"/>
                  <a:cs typeface="Courier New" panose="02070309020205020404" pitchFamily="49" charset="0"/>
                </a:rPr>
                <a:t>/hdf5/1.10.1/impi/17.3/intel/17.4/lib:$LD_LIBRARY_PATH</a:t>
              </a:r>
            </a:p>
            <a:p>
              <a:pPr marL="0" indent="0">
                <a:buNone/>
              </a:pPr>
              <a:r>
                <a:rPr lang="en-US" sz="2000"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Slide Number Placeholder 8">
            <a:extLst>
              <a:ext uri="{FF2B5EF4-FFF2-40B4-BE49-F238E27FC236}">
                <a16:creationId xmlns:a16="http://schemas.microsoft.com/office/drawing/2014/main" id="{A929ABBE-7B13-7216-ACA4-16FA57579A1F}"/>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690687"/>
            <a:ext cx="11052246" cy="4401205"/>
          </a:xfrm>
          <a:prstGeom prst="rect">
            <a:avLst/>
          </a:prstGeom>
          <a:noFill/>
        </p:spPr>
        <p:txBody>
          <a:bodyPr wrap="square" rtlCol="0" anchor="ctr">
            <a:spAutoFit/>
          </a:bodyPr>
          <a:lstStyle/>
          <a:p>
            <a:r>
              <a:rPr lang="en-US" sz="2800" dirty="0">
                <a:latin typeface="Century Gothic" panose="020B0502020202020204" pitchFamily="34" charset="0"/>
              </a:rPr>
              <a:t>Hands-on exercise #2</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91FA35DD-4DE7-AC61-0C57-A6F8C4847748}"/>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1260904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23</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a:latin typeface="Century Gothic"/>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9" name="Rectangle 8">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F6EAD10-DF37-CA9E-0A53-98F67F41A1DF}"/>
              </a:ext>
            </a:extLst>
          </p:cNvPr>
          <p:cNvGrpSpPr/>
          <p:nvPr/>
        </p:nvGrpSpPr>
        <p:grpSpPr>
          <a:xfrm>
            <a:off x="6906491" y="2047851"/>
            <a:ext cx="2035629" cy="2035629"/>
            <a:chOff x="6906491" y="2047851"/>
            <a:chExt cx="2035629"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grpSp>
      <p:grpSp>
        <p:nvGrpSpPr>
          <p:cNvPr id="19" name="Group 18">
            <a:extLst>
              <a:ext uri="{FF2B5EF4-FFF2-40B4-BE49-F238E27FC236}">
                <a16:creationId xmlns:a16="http://schemas.microsoft.com/office/drawing/2014/main" id="{5CB8E6C8-4AB3-F1BD-BCB6-7E085A99662F}"/>
              </a:ext>
            </a:extLst>
          </p:cNvPr>
          <p:cNvGrpSpPr/>
          <p:nvPr/>
        </p:nvGrpSpPr>
        <p:grpSpPr>
          <a:xfrm>
            <a:off x="9429179" y="2471565"/>
            <a:ext cx="2127857" cy="2127857"/>
            <a:chOff x="9429179" y="2471565"/>
            <a:chExt cx="2127857"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a:latin typeface="Monaco" pitchFamily="2" charset="77"/>
                </a:rPr>
                <a:t>env_3</a:t>
              </a:r>
            </a:p>
          </p:txBody>
        </p:sp>
      </p:grpSp>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a:latin typeface="Century Gothic" panose="020B0502020202020204" pitchFamily="34" charset="0"/>
              </a:rPr>
              <a:t>Think of virtual environments as self-contained bubbles.</a:t>
            </a:r>
          </a:p>
          <a:p>
            <a:endParaRPr lang="en-US" sz="2400">
              <a:latin typeface="Century Gothic" panose="020B0502020202020204" pitchFamily="34" charset="0"/>
            </a:endParaRPr>
          </a:p>
          <a:p>
            <a:r>
              <a:rPr lang="en-US" sz="2400">
                <a:latin typeface="Monaco" pitchFamily="2" charset="77"/>
              </a:rPr>
              <a:t>env_1 </a:t>
            </a:r>
            <a:r>
              <a:rPr lang="en-US" sz="2400">
                <a:latin typeface="Century Gothic" panose="020B0502020202020204" pitchFamily="34" charset="0"/>
              </a:rPr>
              <a:t>contains all the dependencies of ‘Program A’.</a:t>
            </a:r>
          </a:p>
          <a:p>
            <a:endParaRPr lang="en-US" sz="2400">
              <a:latin typeface="Century Gothic" panose="020B0502020202020204" pitchFamily="34" charset="0"/>
            </a:endParaRPr>
          </a:p>
          <a:p>
            <a:r>
              <a:rPr lang="en-US" sz="2400">
                <a:latin typeface="Monaco" pitchFamily="2" charset="77"/>
              </a:rPr>
              <a:t>env_2</a:t>
            </a:r>
            <a:r>
              <a:rPr lang="en-US" sz="2400">
                <a:latin typeface="Century Gothic" panose="020B0502020202020204" pitchFamily="34" charset="0"/>
              </a:rPr>
              <a:t> contains all the dependencies of ‘Program B’.</a:t>
            </a:r>
          </a:p>
          <a:p>
            <a:endParaRPr lang="en-US" sz="2400">
              <a:latin typeface="Century Gothic" panose="020B0502020202020204" pitchFamily="34" charset="0"/>
            </a:endParaRPr>
          </a:p>
          <a:p>
            <a:r>
              <a:rPr lang="en-US" sz="2400">
                <a:latin typeface="Century Gothic" panose="020B0502020202020204" pitchFamily="34" charset="0"/>
              </a:rPr>
              <a:t>The environments do not interact.</a:t>
            </a:r>
          </a:p>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3" name="Slide Number Placeholder 2">
            <a:extLst>
              <a:ext uri="{FF2B5EF4-FFF2-40B4-BE49-F238E27FC236}">
                <a16:creationId xmlns:a16="http://schemas.microsoft.com/office/drawing/2014/main" id="{38B08302-9BD0-8329-A11D-F8B7F84DB6AD}"/>
              </a:ext>
            </a:extLst>
          </p:cNvPr>
          <p:cNvSpPr>
            <a:spLocks noGrp="1"/>
          </p:cNvSpPr>
          <p:nvPr>
            <p:ph type="sldNum" sz="quarter" idx="12"/>
          </p:nvPr>
        </p:nvSpPr>
        <p:spPr/>
        <p:txBody>
          <a:bodyPr/>
          <a:lstStyle/>
          <a:p>
            <a:fld id="{ABDA560F-461C-6043-9BC4-489BA92F7161}" type="slidenum">
              <a:rPr lang="en-US" smtClean="0"/>
              <a:t>24</a:t>
            </a:fld>
            <a:endParaRPr lang="en-US"/>
          </a:p>
        </p:txBody>
      </p:sp>
      <p:pic>
        <p:nvPicPr>
          <p:cNvPr id="6" name="Picture 5" descr="Comparison with other tools - EasyBuild tutorial">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a:latin typeface="Century Gothic"/>
                <a:ea typeface="+mj-lt"/>
                <a:cs typeface="+mj-lt"/>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3" name="Slide Number Placeholder 2">
            <a:extLst>
              <a:ext uri="{FF2B5EF4-FFF2-40B4-BE49-F238E27FC236}">
                <a16:creationId xmlns:a16="http://schemas.microsoft.com/office/drawing/2014/main" id="{F85C6DB9-016A-9656-9C25-4B17D6195A02}"/>
              </a:ext>
            </a:extLst>
          </p:cNvPr>
          <p:cNvSpPr>
            <a:spLocks noGrp="1"/>
          </p:cNvSpPr>
          <p:nvPr>
            <p:ph type="sldNum" sz="quarter" idx="12"/>
          </p:nvPr>
        </p:nvSpPr>
        <p:spPr/>
        <p:txBody>
          <a:bodyPr/>
          <a:lstStyle/>
          <a:p>
            <a:fld id="{ABDA560F-461C-6043-9BC4-489BA92F7161}" type="slidenum">
              <a:rPr lang="en-US" smtClean="0"/>
              <a:t>25</a:t>
            </a:fld>
            <a:endParaRPr lang="en-US"/>
          </a:p>
        </p:txBody>
      </p:sp>
      <p:pic>
        <p:nvPicPr>
          <p:cNvPr id="6" name="Picture 5" descr="Comparison with other tools - EasyBuild tutorial">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Environments are created and programs are installed in a few simple steps</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/0.20.1</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env create </a:t>
              </a:r>
              <a:r>
                <a:rPr lang="en-US" sz="2400" dirty="0" err="1">
                  <a:latin typeface="Courier New" panose="02070309020205020404" pitchFamily="49" charset="0"/>
                  <a:cs typeface="Courier New" panose="02070309020205020404" pitchFamily="49" charset="0"/>
                </a:rPr>
                <a:t>my_first_env</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spacktivate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my_first_env</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install --add </a:t>
              </a:r>
              <a:r>
                <a:rPr lang="en-US" sz="2400" dirty="0" err="1">
                  <a:latin typeface="Courier New" panose="02070309020205020404" pitchFamily="49" charset="0"/>
                  <a:cs typeface="Courier New" panose="02070309020205020404" pitchFamily="49" charset="0"/>
                </a:rPr>
                <a:t>samtools</a:t>
              </a:r>
              <a:endParaRPr lang="en-US" sz="24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1027943" y="5223092"/>
            <a:ext cx="10515600" cy="68831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i="1" dirty="0">
                <a:solidFill>
                  <a:srgbClr val="FF0000"/>
                </a:solidFill>
                <a:latin typeface="Century Gothic"/>
              </a:rPr>
              <a:t>Don’t install packages outside of an environment!*</a:t>
            </a:r>
            <a:endParaRPr lang="en-US" sz="3600" i="1" dirty="0">
              <a:solidFill>
                <a:srgbClr val="FF0000"/>
              </a:solidFill>
              <a:latin typeface="Century Gothic" panose="020B0502020202020204" pitchFamily="34" charset="0"/>
            </a:endParaRP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26</a:t>
            </a:fld>
            <a:endParaRPr lang="en-US"/>
          </a:p>
        </p:txBody>
      </p:sp>
      <p:pic>
        <p:nvPicPr>
          <p:cNvPr id="12" name="Picture 11" descr="Comparison with other tools - EasyBuild tutorial">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install --add </a:t>
              </a:r>
              <a:r>
                <a:rPr lang="en-US" sz="2400" dirty="0" err="1">
                  <a:latin typeface="Courier New" panose="02070309020205020404" pitchFamily="49" charset="0"/>
                  <a:cs typeface="Courier New" panose="02070309020205020404" pitchFamily="49" charset="0"/>
                </a:rPr>
                <a:t>samtools</a:t>
              </a:r>
              <a:r>
                <a:rPr lang="en-US" sz="2400" dirty="0">
                  <a:latin typeface="Courier New" panose="02070309020205020404" pitchFamily="49" charset="0"/>
                  <a:cs typeface="Courier New" panose="02070309020205020404" pitchFamily="49" charset="0"/>
                </a:rPr>
                <a:t>	#install default </a:t>
              </a:r>
              <a:r>
                <a:rPr lang="en-US" sz="2400" dirty="0" err="1">
                  <a:latin typeface="Courier New" panose="02070309020205020404" pitchFamily="49" charset="0"/>
                  <a:cs typeface="Courier New" panose="02070309020205020404" pitchFamily="49" charset="0"/>
                </a:rPr>
                <a:t>samtools</a:t>
              </a:r>
              <a:endParaRPr lang="en-US" sz="2400" dirty="0">
                <a:latin typeface="Courier New" panose="02070309020205020404" pitchFamily="49" charset="0"/>
                <a:cs typeface="Courier New" panose="02070309020205020404" pitchFamily="49" charset="0"/>
              </a:endParaRPr>
            </a:p>
            <a:p>
              <a:pPr marL="0" indent="0">
                <a:lnSpc>
                  <a:spcPct val="120000"/>
                </a:lnSpc>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spack</a:t>
              </a:r>
              <a:r>
                <a:rPr lang="en-US" sz="2400" dirty="0">
                  <a:latin typeface="Courier New" panose="02070309020205020404" pitchFamily="49" charset="0"/>
                  <a:cs typeface="Courier New" panose="02070309020205020404" pitchFamily="49" charset="0"/>
                </a:rPr>
                <a:t> install --add </a:t>
              </a:r>
              <a:r>
                <a:rPr lang="en-US" sz="2400" dirty="0">
                  <a:latin typeface="Courier New" panose="02070309020205020404" pitchFamily="49" charset="0"/>
                  <a:ea typeface="+mn-lt"/>
                  <a:cs typeface="Courier New" panose="02070309020205020404" pitchFamily="49" charset="0"/>
                </a:rPr>
                <a:t>samtools@1.9	</a:t>
              </a:r>
              <a:r>
                <a:rPr lang="en-US" sz="2400"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27</a:t>
            </a:fld>
            <a:endParaRPr lang="en-US"/>
          </a:p>
        </p:txBody>
      </p:sp>
      <p:pic>
        <p:nvPicPr>
          <p:cNvPr id="12" name="Picture 11" descr="Comparison with other tools - EasyBuild tutorial">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28</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a:latin typeface="Century Gothic"/>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29</a:t>
            </a:fld>
            <a:endParaRPr lang="en-US"/>
          </a:p>
        </p:txBody>
      </p:sp>
      <p:pic>
        <p:nvPicPr>
          <p:cNvPr id="11" name="Picture 10" descr="Comparison with other tools - EasyBuild tutorial">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uninstall &lt;</a:t>
              </a:r>
              <a:r>
                <a:rPr lang="en-US" sz="2000" dirty="0" err="1">
                  <a:latin typeface="Courier New" panose="02070309020205020404" pitchFamily="49" charset="0"/>
                  <a:cs typeface="Courier New" panose="02070309020205020404" pitchFamily="49" charset="0"/>
                </a:rPr>
                <a:t>packagename</a:t>
              </a:r>
              <a:r>
                <a:rPr lang="en-US" sz="2000"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info &lt;</a:t>
              </a:r>
              <a:r>
                <a:rPr lang="en-US" sz="2000" dirty="0" err="1">
                  <a:latin typeface="Courier New" panose="02070309020205020404" pitchFamily="49" charset="0"/>
                  <a:cs typeface="Courier New" panose="02070309020205020404" pitchFamily="49" charset="0"/>
                </a:rPr>
                <a:t>packagename</a:t>
              </a:r>
              <a:r>
                <a:rPr lang="en-US" sz="2000"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despacktivate</a:t>
              </a:r>
              <a:r>
                <a:rPr lang="en-US" sz="2000"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spec &lt;</a:t>
              </a:r>
              <a:r>
                <a:rPr lang="en-US" sz="2000" dirty="0" err="1">
                  <a:latin typeface="Courier New" panose="02070309020205020404" pitchFamily="49" charset="0"/>
                  <a:cs typeface="Courier New" panose="02070309020205020404" pitchFamily="49" charset="0"/>
                </a:rPr>
                <a:t>packagename</a:t>
              </a:r>
              <a:r>
                <a:rPr lang="en-US" sz="2000"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Tree>
    <p:extLst>
      <p:ext uri="{BB962C8B-B14F-4D97-AF65-F5344CB8AC3E}">
        <p14:creationId xmlns:p14="http://schemas.microsoft.com/office/powerpoint/2010/main" val="427049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sz="3200" dirty="0">
                <a:latin typeface="Century Gothic"/>
              </a:rPr>
              <a:t>Learn about the different methods to install and use software on Alpine</a:t>
            </a:r>
          </a:p>
          <a:p>
            <a:r>
              <a:rPr lang="en-US" sz="3200" dirty="0">
                <a:latin typeface="Century Gothic"/>
              </a:rPr>
              <a:t>Gain hands-on experience with each method</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/projects/$USER/software/</a:t>
              </a:r>
              <a:r>
                <a:rPr lang="en-US" sz="2000" dirty="0" err="1">
                  <a:latin typeface="Courier New" panose="02070309020205020404" pitchFamily="49" charset="0"/>
                  <a:cs typeface="Courier New" panose="02070309020205020404" pitchFamily="49" charset="0"/>
                </a:rPr>
                <a:t>spack</a:t>
              </a: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ea typeface="+mn-lt"/>
                  <a:cs typeface="Courier New" panose="02070309020205020404" pitchFamily="49" charset="0"/>
                </a:rPr>
                <a:t>projects/$USER/</a:t>
              </a:r>
              <a:r>
                <a:rPr lang="en-US" sz="2000" dirty="0" err="1">
                  <a:latin typeface="Courier New" panose="02070309020205020404" pitchFamily="49" charset="0"/>
                  <a:ea typeface="+mn-lt"/>
                  <a:cs typeface="Courier New" panose="02070309020205020404" pitchFamily="49" charset="0"/>
                </a:rPr>
                <a:t>spack</a:t>
              </a:r>
              <a:r>
                <a:rPr lang="en-US" sz="2000" dirty="0">
                  <a:latin typeface="Courier New" panose="02070309020205020404" pitchFamily="49" charset="0"/>
                  <a:ea typeface="+mn-lt"/>
                  <a:cs typeface="Courier New" panose="02070309020205020404" pitchFamily="49" charset="0"/>
                </a:rPr>
                <a:t>/environments/&lt;env&gt;/.</a:t>
              </a:r>
              <a:r>
                <a:rPr lang="en-US" sz="2000" dirty="0" err="1">
                  <a:latin typeface="Courier New" panose="02070309020205020404" pitchFamily="49" charset="0"/>
                  <a:ea typeface="+mn-lt"/>
                  <a:cs typeface="Courier New" panose="02070309020205020404" pitchFamily="49" charset="0"/>
                </a:rPr>
                <a:t>spack</a:t>
              </a:r>
              <a:r>
                <a:rPr lang="en-US" sz="2000" dirty="0">
                  <a:latin typeface="Courier New" panose="02070309020205020404" pitchFamily="49" charset="0"/>
                  <a:ea typeface="+mn-lt"/>
                  <a:cs typeface="Courier New" panose="02070309020205020404" pitchFamily="49" charset="0"/>
                </a:rPr>
                <a:t>-env/view/bin</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dirty="0">
                  <a:latin typeface="Courier New" panose="02070309020205020404" pitchFamily="49" charset="0"/>
                  <a:ea typeface="Helvetica Neue" panose="02000503000000020004" pitchFamily="2" charset="0"/>
                  <a:cs typeface="Courier New" panose="02070309020205020404" pitchFamily="49" charset="0"/>
                </a:rPr>
                <a:t>/</a:t>
              </a:r>
              <a:r>
                <a:rPr lang="en-US" sz="2000"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dirty="0" smtClean="0"/>
              <a:t>30</a:t>
            </a:fld>
            <a:endParaRPr lang="en-US"/>
          </a:p>
        </p:txBody>
      </p:sp>
      <p:pic>
        <p:nvPicPr>
          <p:cNvPr id="11" name="Picture 10" descr="Comparison with other tools - EasyBuild tutorial">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906129"/>
            <a:ext cx="11052246" cy="3970318"/>
          </a:xfrm>
          <a:prstGeom prst="rect">
            <a:avLst/>
          </a:prstGeom>
          <a:noFill/>
        </p:spPr>
        <p:txBody>
          <a:bodyPr wrap="square" lIns="91440" tIns="45720" rIns="91440" bIns="45720" rtlCol="0" anchor="ctr">
            <a:spAutoFit/>
          </a:bodyPr>
          <a:lstStyle/>
          <a:p>
            <a:r>
              <a:rPr lang="en-US" sz="2800" dirty="0">
                <a:latin typeface="Century Gothic"/>
              </a:rPr>
              <a:t>Hands-on exercise #3</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31</a:t>
            </a:fld>
            <a:endParaRPr lang="en-US"/>
          </a:p>
        </p:txBody>
      </p:sp>
      <p:pic>
        <p:nvPicPr>
          <p:cNvPr id="6" name="Picture 5" descr="Comparison with other tools - EasyBuild tutorial">
            <a:extLst>
              <a:ext uri="{FF2B5EF4-FFF2-40B4-BE49-F238E27FC236}">
                <a16:creationId xmlns:a16="http://schemas.microsoft.com/office/drawing/2014/main" id="{B1AF9513-149D-A837-173B-66A5D7B61073}"/>
              </a:ext>
            </a:extLst>
          </p:cNvPr>
          <p:cNvPicPr>
            <a:picLocks noChangeAspect="1"/>
          </p:cNvPicPr>
          <p:nvPr/>
        </p:nvPicPr>
        <p:blipFill>
          <a:blip r:embed="rId3"/>
          <a:stretch>
            <a:fillRect/>
          </a:stretch>
        </p:blipFill>
        <p:spPr>
          <a:xfrm>
            <a:off x="8121202" y="507220"/>
            <a:ext cx="3624942" cy="1043901"/>
          </a:xfrm>
          <a:prstGeom prst="rect">
            <a:avLst/>
          </a:prstGeom>
        </p:spPr>
      </p:pic>
    </p:spTree>
    <p:extLst>
      <p:ext uri="{BB962C8B-B14F-4D97-AF65-F5344CB8AC3E}">
        <p14:creationId xmlns:p14="http://schemas.microsoft.com/office/powerpoint/2010/main" val="1450985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6" name="Slide Number Placeholder 5">
            <a:extLst>
              <a:ext uri="{FF2B5EF4-FFF2-40B4-BE49-F238E27FC236}">
                <a16:creationId xmlns:a16="http://schemas.microsoft.com/office/drawing/2014/main" id="{76635F44-EDD5-B12E-A3E8-45A7300F6D5C}"/>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Environments are created and programs are installed in a few simple steps</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module load anaconda</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create -n </a:t>
              </a:r>
              <a:r>
                <a:rPr lang="en-US" sz="2400" dirty="0" err="1">
                  <a:latin typeface="Courier New" panose="02070309020205020404" pitchFamily="49" charset="0"/>
                  <a:cs typeface="Courier New" panose="02070309020205020404" pitchFamily="49" charset="0"/>
                </a:rPr>
                <a:t>my_first_env</a:t>
              </a:r>
              <a:r>
                <a:rPr lang="en-US" sz="2400" dirty="0">
                  <a:latin typeface="Courier New" panose="02070309020205020404" pitchFamily="49" charset="0"/>
                  <a:cs typeface="Courier New" panose="02070309020205020404" pitchFamily="49" charset="0"/>
                </a:rPr>
                <a:t> python==3.10</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activate </a:t>
              </a:r>
              <a:r>
                <a:rPr lang="en-US" sz="2400" dirty="0" err="1">
                  <a:latin typeface="Courier New" panose="02070309020205020404" pitchFamily="49" charset="0"/>
                  <a:cs typeface="Courier New" panose="02070309020205020404" pitchFamily="49" charset="0"/>
                </a:rPr>
                <a:t>my_first_env</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1027943" y="5223092"/>
            <a:ext cx="10515600" cy="6883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Century Gothic" panose="020B0502020202020204" pitchFamily="34" charset="0"/>
              </a:rPr>
              <a:t>Don’t install packages in your base environment!</a:t>
            </a: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Packages are installed within </a:t>
            </a:r>
            <a:r>
              <a:rPr lang="en-US" sz="3600" b="1">
                <a:latin typeface="Century Gothic" panose="020B0502020202020204" pitchFamily="34" charset="0"/>
              </a:rPr>
              <a:t>activated</a:t>
            </a:r>
            <a:r>
              <a:rPr lang="en-US" sz="3600">
                <a:latin typeface="Century Gothic" panose="020B0502020202020204" pitchFamily="34" charset="0"/>
              </a:rPr>
              <a:t> environments</a:t>
            </a:r>
          </a:p>
          <a:p>
            <a:endParaRPr lang="en-US" sz="3600">
              <a:latin typeface="Century Gothic" panose="020B0502020202020204" pitchFamily="34" charset="0"/>
            </a:endParaRP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Packages are installed within </a:t>
            </a:r>
            <a:r>
              <a:rPr lang="en-US" sz="3600" b="1">
                <a:latin typeface="Century Gothic" panose="020B0502020202020204" pitchFamily="34" charset="0"/>
              </a:rPr>
              <a:t>activated</a:t>
            </a:r>
            <a:r>
              <a:rPr lang="en-US" sz="3600">
                <a:latin typeface="Century Gothic" panose="020B0502020202020204" pitchFamily="34" charset="0"/>
              </a:rPr>
              <a:t> environments</a:t>
            </a:r>
          </a:p>
          <a:p>
            <a:endParaRPr lang="en-US" sz="3600">
              <a:latin typeface="Century Gothic" panose="020B0502020202020204" pitchFamily="34" charset="0"/>
            </a:endParaRPr>
          </a:p>
          <a:p>
            <a:pPr marL="0" indent="0">
              <a:buNone/>
            </a:pPr>
            <a:endParaRPr lang="en-US" sz="360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dirty="0">
                  <a:latin typeface="Courier New" panose="02070309020205020404" pitchFamily="49" charset="0"/>
                  <a:cs typeface="Courier New" panose="02070309020205020404" pitchFamily="49" charset="0"/>
                </a:rPr>
                <a:t>$ pip install --no-cache-</a:t>
              </a:r>
              <a:r>
                <a:rPr lang="en-US" sz="2000" dirty="0" err="1">
                  <a:latin typeface="Courier New" panose="02070309020205020404" pitchFamily="49" charset="0"/>
                  <a:cs typeface="Courier New" panose="02070309020205020404" pitchFamily="49" charset="0"/>
                </a:rPr>
                <a:t>dir</a:t>
              </a:r>
              <a:r>
                <a:rPr lang="en-US" sz="2000"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1027943" y="5223092"/>
            <a:ext cx="10515600" cy="688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Monaco" pitchFamily="2" charset="77"/>
              </a:rPr>
              <a:t>--no-cache-</a:t>
            </a:r>
            <a:r>
              <a:rPr lang="en-US" sz="3600" i="1" err="1">
                <a:solidFill>
                  <a:srgbClr val="FF0000"/>
                </a:solidFill>
                <a:latin typeface="Monaco" pitchFamily="2" charset="77"/>
              </a:rPr>
              <a:t>dir</a:t>
            </a:r>
            <a:r>
              <a:rPr lang="en-US" sz="3600" i="1">
                <a:solidFill>
                  <a:srgbClr val="FF0000"/>
                </a:solidFill>
                <a:latin typeface="Monaco" pitchFamily="2" charset="77"/>
              </a:rPr>
              <a:t> </a:t>
            </a:r>
            <a:r>
              <a:rPr lang="en-US" sz="3600" i="1">
                <a:solidFill>
                  <a:srgbClr val="FF0000"/>
                </a:solidFill>
                <a:latin typeface="Century Gothic" panose="020B0502020202020204" pitchFamily="34" charset="0"/>
              </a:rPr>
              <a:t>is crucial on CURC systems!</a:t>
            </a:r>
          </a:p>
        </p:txBody>
      </p:sp>
      <p:sp>
        <p:nvSpPr>
          <p:cNvPr id="10" name="Slide Number Placeholder 9">
            <a:extLst>
              <a:ext uri="{FF2B5EF4-FFF2-40B4-BE49-F238E27FC236}">
                <a16:creationId xmlns:a16="http://schemas.microsoft.com/office/drawing/2014/main" id="{388055C8-BDF0-9C51-3D54-1503544D0A1B}"/>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Useful </a:t>
            </a:r>
            <a:r>
              <a:rPr lang="en-US" sz="3600" err="1">
                <a:latin typeface="Monaco" pitchFamily="2" charset="77"/>
              </a:rPr>
              <a:t>conda</a:t>
            </a:r>
            <a:r>
              <a:rPr lang="en-US" sz="360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env remove -n &lt;</a:t>
              </a:r>
              <a:r>
                <a:rPr lang="en-US" sz="2000" dirty="0" err="1">
                  <a:latin typeface="Courier New" panose="02070309020205020404" pitchFamily="49" charset="0"/>
                  <a:cs typeface="Courier New" panose="02070309020205020404" pitchFamily="49" charset="0"/>
                </a:rPr>
                <a:t>envname</a:t>
              </a:r>
              <a:r>
                <a:rPr lang="en-US" sz="2000"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create --name &lt;</a:t>
              </a:r>
              <a:r>
                <a:rPr lang="en-US" sz="2000" dirty="0" err="1">
                  <a:latin typeface="Courier New" panose="02070309020205020404" pitchFamily="49" charset="0"/>
                  <a:cs typeface="Courier New" panose="02070309020205020404" pitchFamily="49" charset="0"/>
                </a:rPr>
                <a:t>clonedenv</a:t>
              </a:r>
              <a:r>
                <a:rPr lang="en-US" sz="2000"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dirty="0">
                  <a:latin typeface="Courier New" panose="02070309020205020404" pitchFamily="49" charset="0"/>
                  <a:cs typeface="Courier New" panose="02070309020205020404" pitchFamily="49" charset="0"/>
                </a:rPr>
                <a:t>	--clone &lt;</a:t>
              </a:r>
              <a:r>
                <a:rPr lang="en-US" sz="2000" dirty="0" err="1">
                  <a:latin typeface="Courier New" panose="02070309020205020404" pitchFamily="49" charset="0"/>
                  <a:cs typeface="Courier New" panose="02070309020205020404" pitchFamily="49" charset="0"/>
                </a:rPr>
                <a:t>envtoclone</a:t>
              </a:r>
              <a:r>
                <a:rPr lang="en-US" sz="2000" dirty="0">
                  <a:latin typeface="Courier New" panose="02070309020205020404" pitchFamily="49" charset="0"/>
                  <a:cs typeface="Courier New" panose="02070309020205020404" pitchFamily="49" charset="0"/>
                </a:rPr>
                <a:t>&gt;  	</a:t>
              </a:r>
            </a:p>
          </p:txBody>
        </p:sp>
      </p:gr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a:latin typeface="Century Gothic" panose="020B0502020202020204" pitchFamily="34" charset="0"/>
              </a:rPr>
              <a:t>Useful </a:t>
            </a:r>
            <a:r>
              <a:rPr lang="en-US" sz="3600" err="1">
                <a:latin typeface="Monaco" pitchFamily="2" charset="77"/>
              </a:rPr>
              <a:t>conda</a:t>
            </a:r>
            <a:r>
              <a:rPr lang="en-US" sz="360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/projects/$USER/software/&lt;env&gt;/lib/python3.10/site-packages </a:t>
              </a:r>
              <a:r>
                <a:rPr lang="en-US" sz="2000"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/projects/$USER/software/&lt;env&gt;/bin</a:t>
              </a:r>
              <a:r>
                <a:rPr lang="en-US" sz="2000"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1690686"/>
            <a:ext cx="11052246" cy="4401205"/>
          </a:xfrm>
          <a:prstGeom prst="rect">
            <a:avLst/>
          </a:prstGeom>
          <a:noFill/>
        </p:spPr>
        <p:txBody>
          <a:bodyPr wrap="square" lIns="91440" tIns="45720" rIns="91440" bIns="45720" rtlCol="0" anchor="ctr">
            <a:spAutoFit/>
          </a:bodyPr>
          <a:lstStyle/>
          <a:p>
            <a:r>
              <a:rPr lang="en-US" sz="2800" dirty="0">
                <a:latin typeface="Century Gothic"/>
              </a:rPr>
              <a:t>Hands-on exercise #4</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3" name="Slide Number Placeholder 2">
            <a:extLst>
              <a:ext uri="{FF2B5EF4-FFF2-40B4-BE49-F238E27FC236}">
                <a16:creationId xmlns:a16="http://schemas.microsoft.com/office/drawing/2014/main" id="{4D79C05C-2D4A-3C6F-7DD2-DFBC398E05D2}"/>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fontScale="77500" lnSpcReduction="20000"/>
          </a:bodyPr>
          <a:lstStyle/>
          <a:p>
            <a:pPr marL="0" indent="0">
              <a:buNone/>
            </a:pPr>
            <a:r>
              <a:rPr lang="en-US" sz="3200" dirty="0">
                <a:latin typeface="Century Gothic"/>
              </a:rPr>
              <a:t>The Module System (</a:t>
            </a:r>
            <a:r>
              <a:rPr lang="en-US" sz="3200" dirty="0" err="1">
                <a:latin typeface="Century Gothic"/>
              </a:rPr>
              <a:t>Lmod</a:t>
            </a:r>
            <a:r>
              <a:rPr lang="en-US" sz="3200" dirty="0">
                <a:latin typeface="Century Gothic"/>
              </a:rPr>
              <a:t>)</a:t>
            </a:r>
            <a:endParaRPr lang="en-US" dirty="0">
              <a:latin typeface="Century Gothic"/>
            </a:endParaRPr>
          </a:p>
          <a:p>
            <a:pPr lvl="2"/>
            <a:r>
              <a:rPr lang="en-US" sz="2800" dirty="0">
                <a:latin typeface="Century Gothic"/>
              </a:rPr>
              <a:t>Setting up for today’s session</a:t>
            </a:r>
          </a:p>
          <a:p>
            <a:pPr lvl="2"/>
            <a:r>
              <a:rPr lang="en-US" sz="2800" dirty="0">
                <a:latin typeface="Century Gothic"/>
              </a:rPr>
              <a:t>Exercise #1: The </a:t>
            </a:r>
            <a:r>
              <a:rPr lang="en-US" sz="2800">
                <a:latin typeface="Century Gothic"/>
              </a:rPr>
              <a:t>Module System</a:t>
            </a:r>
            <a:endParaRPr lang="en-US" dirty="0">
              <a:latin typeface="Arial" panose="020B0604020202020204"/>
              <a:cs typeface="Arial"/>
            </a:endParaRPr>
          </a:p>
          <a:p>
            <a:pPr marL="0" indent="0">
              <a:buNone/>
            </a:pPr>
            <a:r>
              <a:rPr lang="en-US" sz="3200" dirty="0">
                <a:latin typeface="Century Gothic"/>
              </a:rPr>
              <a:t>Building Software on CURC Systems</a:t>
            </a:r>
            <a:endParaRPr lang="en-US" sz="3200" dirty="0">
              <a:cs typeface="Arial"/>
            </a:endParaRPr>
          </a:p>
          <a:p>
            <a:pPr lvl="2"/>
            <a:r>
              <a:rPr lang="en-US" sz="2800" dirty="0">
                <a:latin typeface="Century Gothic"/>
              </a:rPr>
              <a:t>Exercise #2: Building Software from Source</a:t>
            </a:r>
            <a:endParaRPr lang="en-US" sz="2800" dirty="0">
              <a:latin typeface="Century Gothic" panose="020B0502020202020204" pitchFamily="34" charset="0"/>
            </a:endParaRPr>
          </a:p>
          <a:p>
            <a:pPr marL="0" indent="0">
              <a:buNone/>
            </a:pPr>
            <a:r>
              <a:rPr lang="en-US" sz="3200" dirty="0">
                <a:latin typeface="Century Gothic"/>
              </a:rPr>
              <a:t>Simplifying Source installations with </a:t>
            </a:r>
            <a:r>
              <a:rPr lang="en-US" sz="3200" dirty="0" err="1">
                <a:latin typeface="Century Gothic"/>
              </a:rPr>
              <a:t>Spack</a:t>
            </a:r>
            <a:endParaRPr lang="en-US" sz="3200" dirty="0">
              <a:latin typeface="Century Gothic"/>
            </a:endParaRPr>
          </a:p>
          <a:p>
            <a:pPr lvl="2"/>
            <a:r>
              <a:rPr lang="en-US" sz="2800" dirty="0">
                <a:latin typeface="Century Gothic"/>
              </a:rPr>
              <a:t>Exercise #3: Building Software with Spack</a:t>
            </a:r>
            <a:endParaRPr lang="en-US" sz="2800" dirty="0"/>
          </a:p>
          <a:p>
            <a:pPr marL="0" indent="0">
              <a:buNone/>
            </a:pPr>
            <a:r>
              <a:rPr lang="en-US" sz="3200" dirty="0">
                <a:latin typeface="Century Gothic"/>
              </a:rPr>
              <a:t>Virtual Environments With Anaconda</a:t>
            </a:r>
            <a:endParaRPr lang="en-US" dirty="0"/>
          </a:p>
          <a:p>
            <a:pPr lvl="2"/>
            <a:r>
              <a:rPr lang="en-US" sz="2800" dirty="0">
                <a:latin typeface="Century Gothic"/>
              </a:rPr>
              <a:t>Exercise #4: Installing Software with </a:t>
            </a:r>
            <a:r>
              <a:rPr lang="en-US" sz="2800" dirty="0" err="1">
                <a:latin typeface="Century Gothic"/>
              </a:rPr>
              <a:t>Conda</a:t>
            </a:r>
            <a:endParaRPr lang="en-US" sz="2800" dirty="0">
              <a:latin typeface="Century Gothic"/>
            </a:endParaRPr>
          </a:p>
          <a:p>
            <a:pPr marL="0" indent="0">
              <a:buNone/>
            </a:pPr>
            <a:r>
              <a:rPr lang="en-US" sz="3200" dirty="0">
                <a:latin typeface="Century Gothic"/>
              </a:rPr>
              <a:t>Containerization With </a:t>
            </a:r>
            <a:r>
              <a:rPr lang="en-US" sz="3200" dirty="0" err="1">
                <a:latin typeface="Century Gothic"/>
              </a:rPr>
              <a:t>Apptainer</a:t>
            </a:r>
            <a:endParaRPr lang="en-US" sz="3200" dirty="0">
              <a:latin typeface="Century Gothic"/>
            </a:endParaRPr>
          </a:p>
          <a:p>
            <a:pPr lvl="2"/>
            <a:r>
              <a:rPr lang="en-US" sz="2800" dirty="0">
                <a:latin typeface="Century Gothic"/>
              </a:rPr>
              <a:t>Exercise #5: Installing Software With </a:t>
            </a:r>
            <a:r>
              <a:rPr lang="en-US" sz="2800" dirty="0" err="1">
                <a:latin typeface="Century Gothic"/>
              </a:rPr>
              <a:t>Apptainer</a:t>
            </a:r>
            <a:endParaRPr lang="en-US" sz="2800" dirty="0">
              <a:latin typeface="Century Gothic"/>
            </a:endParaRPr>
          </a:p>
          <a:p>
            <a:pPr marL="0" indent="0">
              <a:buNone/>
            </a:pPr>
            <a:r>
              <a:rPr lang="en-US" sz="3200" dirty="0">
                <a:latin typeface="Century Gothic"/>
              </a:rPr>
              <a:t>Requesting Software Installations</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a:t>
            </a:r>
          </a:p>
          <a:p>
            <a:pPr lvl="1"/>
            <a:r>
              <a:rPr lang="en-US" sz="2800" dirty="0">
                <a:latin typeface="Century Gothic" panose="020B0502020202020204" pitchFamily="34" charset="0"/>
              </a:rPr>
              <a:t>Use prebuild containers when you can!</a:t>
            </a:r>
          </a:p>
          <a:p>
            <a:pPr lvl="1"/>
            <a:r>
              <a:rPr lang="en-US" sz="2800" dirty="0">
                <a:latin typeface="Century Gothic" panose="020B0502020202020204" pitchFamily="34" charset="0"/>
              </a:rPr>
              <a:t>Email </a:t>
            </a:r>
            <a:r>
              <a:rPr lang="en-US" sz="2800" dirty="0">
                <a:latin typeface="Century Gothic" panose="020B0502020202020204" pitchFamily="34" charset="0"/>
                <a:hlinkClick r:id="rId3"/>
              </a:rPr>
              <a:t>rc-help@colorado.edu</a:t>
            </a:r>
            <a:r>
              <a:rPr lang="en-US" sz="2800" dirty="0">
                <a:latin typeface="Century Gothic" panose="020B0502020202020204" pitchFamily="34" charset="0"/>
              </a:rPr>
              <a:t> if you want to build custom containers</a:t>
            </a:r>
          </a:p>
        </p:txBody>
      </p:sp>
      <p:sp>
        <p:nvSpPr>
          <p:cNvPr id="3" name="Slide Number Placeholder 2">
            <a:extLst>
              <a:ext uri="{FF2B5EF4-FFF2-40B4-BE49-F238E27FC236}">
                <a16:creationId xmlns:a16="http://schemas.microsoft.com/office/drawing/2014/main" id="{10EFE43B-E798-12D3-CA65-F7AFDAF58326}"/>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a:latin typeface="Century Gothic" panose="020B0502020202020204" pitchFamily="34" charset="0"/>
              </a:rPr>
              <a:t>Useful</a:t>
            </a:r>
            <a:r>
              <a:rPr lang="en-US" sz="2800">
                <a:latin typeface="Century Gothic" panose="020B0502020202020204" pitchFamily="34" charset="0"/>
              </a:rPr>
              <a:t> </a:t>
            </a:r>
            <a:r>
              <a:rPr lang="en-US">
                <a:latin typeface="Monaco" pitchFamily="2" charset="77"/>
              </a:rPr>
              <a:t>s</a:t>
            </a:r>
            <a:r>
              <a:rPr lang="en-US" sz="2800">
                <a:latin typeface="Monaco" pitchFamily="2" charset="77"/>
              </a:rPr>
              <a:t>ingularity</a:t>
            </a:r>
            <a:r>
              <a:rPr lang="en-US" sz="2800" b="1">
                <a:latin typeface="Century Gothic" panose="020B0502020202020204" pitchFamily="34" charset="0"/>
              </a:rPr>
              <a:t> </a:t>
            </a:r>
            <a:r>
              <a:rPr lang="en-US" sz="280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exec 		#Execute a command to your container</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run 		#Run your image as an executable</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build 		#Build a container</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pull 		#pull an image from hub</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dirty="0" err="1">
                  <a:latin typeface="Courier New" panose="02070309020205020404" pitchFamily="49" charset="0"/>
                  <a:cs typeface="Courier New" panose="02070309020205020404" pitchFamily="49" charset="0"/>
                </a:rPr>
                <a:t>apptainer</a:t>
              </a:r>
              <a:r>
                <a:rPr lang="en-US" sz="2000"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10" name="Slide Number Placeholder 9">
            <a:extLst>
              <a:ext uri="{FF2B5EF4-FFF2-40B4-BE49-F238E27FC236}">
                <a16:creationId xmlns:a16="http://schemas.microsoft.com/office/drawing/2014/main" id="{A1D1B09F-9630-235E-5D32-CD33BAA591E8}"/>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dirty="0">
                  <a:latin typeface="Courier New" panose="02070309020205020404" pitchFamily="49" charset="0"/>
                  <a:cs typeface="Courier New" panose="02070309020205020404" pitchFamily="49" charset="0"/>
                </a:rPr>
                <a:t># bind mount a directory</a:t>
              </a:r>
            </a:p>
            <a:p>
              <a:pPr marL="0" indent="0">
                <a:buNone/>
              </a:pPr>
              <a:r>
                <a:rPr lang="en-US" sz="1600" dirty="0" err="1">
                  <a:latin typeface="Courier New" panose="02070309020205020404" pitchFamily="49" charset="0"/>
                  <a:cs typeface="Courier New" panose="02070309020205020404" pitchFamily="49" charset="0"/>
                </a:rPr>
                <a:t>apptainer</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run</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-B</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/source/directory:/target/directory</a:t>
              </a:r>
              <a:r>
                <a:rPr lang="en-US" sz="1600" dirty="0">
                  <a:solidFill>
                    <a:srgbClr val="BBBBBB"/>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sample-</a:t>
              </a:r>
              <a:r>
                <a:rPr lang="en-US" sz="1600" dirty="0" err="1">
                  <a:latin typeface="Courier New" panose="02070309020205020404" pitchFamily="49" charset="0"/>
                  <a:cs typeface="Courier New" panose="02070309020205020404" pitchFamily="49" charset="0"/>
                </a:rPr>
                <a:t>image.sif</a:t>
              </a:r>
              <a:endParaRPr lang="en-US" sz="1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21B8B1DC-87F1-C7EB-D16F-668AEA44974C}"/>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a:bodyPr>
          <a:lstStyle/>
          <a:p>
            <a:pPr marL="0" indent="0">
              <a:buNone/>
            </a:pPr>
            <a:r>
              <a:rPr lang="en-US" sz="2800" dirty="0">
                <a:latin typeface="Century Gothic"/>
              </a:rPr>
              <a:t>Hands-on exercise #5</a:t>
            </a:r>
          </a:p>
          <a:p>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p:txBody>
      </p:sp>
      <p:sp>
        <p:nvSpPr>
          <p:cNvPr id="3" name="Slide Number Placeholder 2">
            <a:extLst>
              <a:ext uri="{FF2B5EF4-FFF2-40B4-BE49-F238E27FC236}">
                <a16:creationId xmlns:a16="http://schemas.microsoft.com/office/drawing/2014/main" id="{CE0B211A-6D43-714E-91B8-E46221AFCD56}"/>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E9B3432B-A82C-9013-D0D2-29D8184A0834}"/>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3" name="Content Placeholder 2">
            <a:extLst>
              <a:ext uri="{FF2B5EF4-FFF2-40B4-BE49-F238E27FC236}">
                <a16:creationId xmlns:a16="http://schemas.microsoft.com/office/drawing/2014/main" id="{AAEB7330-49B9-EA32-E87F-7DEF8A466279}"/>
              </a:ext>
            </a:extLst>
          </p:cNvPr>
          <p:cNvSpPr>
            <a:spLocks noGrp="1"/>
          </p:cNvSpPr>
          <p:nvPr>
            <p:ph idx="1"/>
          </p:nvPr>
        </p:nvSpPr>
        <p:spPr/>
        <p:txBody>
          <a:bodyPr/>
          <a:lstStyle/>
          <a:p>
            <a:pPr marL="0" indent="0">
              <a:buNone/>
            </a:pPr>
            <a:endParaRPr lang="en-US"/>
          </a:p>
          <a:p>
            <a:pPr marL="0" indent="0">
              <a:buNone/>
            </a:pPr>
            <a:endParaRPr lang="en-US"/>
          </a:p>
        </p:txBody>
      </p:sp>
      <p:sp>
        <p:nvSpPr>
          <p:cNvPr id="4" name="Date Placeholder 3">
            <a:extLst>
              <a:ext uri="{FF2B5EF4-FFF2-40B4-BE49-F238E27FC236}">
                <a16:creationId xmlns:a16="http://schemas.microsoft.com/office/drawing/2014/main" id="{C2850BE0-8F20-5963-438D-7B9E614B18FE}"/>
              </a:ext>
            </a:extLst>
          </p:cNvPr>
          <p:cNvSpPr>
            <a:spLocks noGrp="1"/>
          </p:cNvSpPr>
          <p:nvPr>
            <p:ph type="dt" sz="half" idx="10"/>
          </p:nvPr>
        </p:nvSpPr>
        <p:spPr/>
        <p:txBody>
          <a:bodyPr/>
          <a:lstStyle/>
          <a:p>
            <a:pPr algn="ctr"/>
            <a:r>
              <a:rPr lang="en-US" dirty="0"/>
              <a:t>3/5/24</a:t>
            </a:r>
          </a:p>
        </p:txBody>
      </p:sp>
      <p:sp>
        <p:nvSpPr>
          <p:cNvPr id="6" name="Slide Number Placeholder 5">
            <a:extLst>
              <a:ext uri="{FF2B5EF4-FFF2-40B4-BE49-F238E27FC236}">
                <a16:creationId xmlns:a16="http://schemas.microsoft.com/office/drawing/2014/main" id="{7E7B95E0-165A-0A76-F51A-685152A503D8}"/>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36144FEF-64DE-C2A7-8E23-9740B4EDD3A2}"/>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a:solidFill>
                  <a:srgbClr val="202122"/>
                </a:solidFill>
                <a:latin typeface="Century Gothic" panose="020B0502020202020204" pitchFamily="34" charset="0"/>
              </a:rPr>
              <a:t>HPC centers manage this complexity with </a:t>
            </a:r>
            <a:r>
              <a:rPr lang="en-US" sz="3200" b="1">
                <a:solidFill>
                  <a:srgbClr val="202122"/>
                </a:solidFill>
                <a:latin typeface="Century Gothic" panose="020B0502020202020204" pitchFamily="34" charset="0"/>
              </a:rPr>
              <a:t>environment module systems</a:t>
            </a:r>
            <a:r>
              <a:rPr lang="en-US" sz="3200">
                <a:solidFill>
                  <a:srgbClr val="202122"/>
                </a:solidFill>
                <a:latin typeface="Century Gothic" panose="020B0502020202020204" pitchFamily="34" charset="0"/>
              </a:rPr>
              <a:t>. </a:t>
            </a:r>
          </a:p>
          <a:p>
            <a:pPr marL="0" indent="0">
              <a:buNone/>
            </a:pPr>
            <a:endParaRPr lang="en-US" sz="3200" b="1">
              <a:solidFill>
                <a:srgbClr val="202122"/>
              </a:solidFill>
              <a:latin typeface="Century Gothic" panose="020B0502020202020204" pitchFamily="34" charset="0"/>
            </a:endParaRPr>
          </a:p>
          <a:p>
            <a:pPr marL="0" indent="0">
              <a:buNone/>
            </a:pPr>
            <a:r>
              <a:rPr lang="en-US" sz="3200" b="1">
                <a:solidFill>
                  <a:srgbClr val="202122"/>
                </a:solidFill>
                <a:latin typeface="Century Gothic" panose="020B0502020202020204" pitchFamily="34" charset="0"/>
              </a:rPr>
              <a:t>CURC uses the </a:t>
            </a:r>
            <a:r>
              <a:rPr lang="en-US" sz="3200" b="1" err="1">
                <a:solidFill>
                  <a:srgbClr val="202122"/>
                </a:solidFill>
                <a:latin typeface="Century Gothic" panose="020B0502020202020204" pitchFamily="34" charset="0"/>
              </a:rPr>
              <a:t>Lmod</a:t>
            </a:r>
            <a:r>
              <a:rPr lang="en-US" sz="3200" b="1">
                <a:solidFill>
                  <a:srgbClr val="202122"/>
                </a:solidFill>
                <a:latin typeface="Century Gothic" panose="020B0502020202020204" pitchFamily="34" charset="0"/>
              </a:rPr>
              <a:t> system.</a:t>
            </a:r>
          </a:p>
          <a:p>
            <a:pPr marL="0" indent="0">
              <a:buNone/>
            </a:pPr>
            <a:endParaRPr lang="en-US" sz="3200" b="1">
              <a:solidFill>
                <a:srgbClr val="202122"/>
              </a:solidFill>
              <a:latin typeface="Century Gothic" panose="020B0502020202020204" pitchFamily="34" charset="0"/>
            </a:endParaRP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A57F9530-8673-20F4-BF55-6AE6B156F32F}"/>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a:latin typeface="Century Gothic" panose="020B0502020202020204" pitchFamily="34" charset="0"/>
              </a:rPr>
              <a:t>Setting up for today’s session.</a:t>
            </a:r>
          </a:p>
          <a:p>
            <a:pPr marL="0" indent="0">
              <a:buNone/>
            </a:pPr>
            <a:endParaRPr lang="en-US" sz="2400">
              <a:latin typeface="Century Gothic" panose="020B0502020202020204" pitchFamily="34" charset="0"/>
            </a:endParaRPr>
          </a:p>
          <a:p>
            <a:pPr marL="0" indent="0">
              <a:buNone/>
            </a:pPr>
            <a:r>
              <a:rPr lang="en-US" sz="2400">
                <a:latin typeface="Century Gothic" panose="020B0502020202020204" pitchFamily="34" charset="0"/>
              </a:rPr>
              <a:t>log in to CURC</a:t>
            </a:r>
          </a:p>
          <a:p>
            <a:pPr marL="0" indent="0">
              <a:buNone/>
            </a:pPr>
            <a:endParaRPr lang="en-US" sz="2400">
              <a:latin typeface="Century Gothic" panose="020B0502020202020204" pitchFamily="34" charset="0"/>
            </a:endParaRPr>
          </a:p>
          <a:p>
            <a:pPr marL="0" indent="0">
              <a:buNone/>
            </a:pPr>
            <a:endParaRPr lang="en-US" sz="2400">
              <a:latin typeface="Century Gothic" panose="020B0502020202020204" pitchFamily="34" charset="0"/>
            </a:endParaRPr>
          </a:p>
          <a:p>
            <a:pPr marL="0" indent="0">
              <a:buNone/>
            </a:pPr>
            <a:r>
              <a:rPr lang="en-US" sz="2400">
                <a:latin typeface="Century Gothic" panose="020B0502020202020204" pitchFamily="34" charset="0"/>
              </a:rPr>
              <a:t>get on an Alpine compute node</a:t>
            </a: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D81C6495-5095-F319-F39F-4DC4C1DAF96A}"/>
              </a:ext>
            </a:extLst>
          </p:cNvPr>
          <p:cNvGrpSpPr/>
          <p:nvPr/>
        </p:nvGrpSpPr>
        <p:grpSpPr>
          <a:xfrm>
            <a:off x="835909" y="3015206"/>
            <a:ext cx="8173978" cy="805236"/>
            <a:chOff x="1863085" y="4469527"/>
            <a:chExt cx="12647716" cy="805236"/>
          </a:xfrm>
        </p:grpSpPr>
        <p:sp>
          <p:nvSpPr>
            <p:cNvPr id="7" name="Rectangle 6">
              <a:extLst>
                <a:ext uri="{FF2B5EF4-FFF2-40B4-BE49-F238E27FC236}">
                  <a16:creationId xmlns:a16="http://schemas.microsoft.com/office/drawing/2014/main" id="{40083A97-B6A0-1848-7BE7-438E414E69FA}"/>
                </a:ext>
              </a:extLst>
            </p:cNvPr>
            <p:cNvSpPr/>
            <p:nvPr/>
          </p:nvSpPr>
          <p:spPr>
            <a:xfrm>
              <a:off x="1863085" y="4469527"/>
              <a:ext cx="12647716"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4919964-CECB-EE06-66AB-DC2711B15E40}"/>
                </a:ext>
              </a:extLst>
            </p:cNvPr>
            <p:cNvSpPr txBox="1"/>
            <p:nvPr/>
          </p:nvSpPr>
          <p:spPr>
            <a:xfrm>
              <a:off x="1997197" y="4679505"/>
              <a:ext cx="9582912"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&lt;username&gt;@login.rc.colorado.edu</a:t>
              </a:r>
            </a:p>
          </p:txBody>
        </p:sp>
      </p:grpSp>
      <p:grpSp>
        <p:nvGrpSpPr>
          <p:cNvPr id="10" name="Group 9">
            <a:extLst>
              <a:ext uri="{FF2B5EF4-FFF2-40B4-BE49-F238E27FC236}">
                <a16:creationId xmlns:a16="http://schemas.microsoft.com/office/drawing/2014/main" id="{29A6E0FD-93D1-E9AF-C2B2-0DA75F4A7290}"/>
              </a:ext>
            </a:extLst>
          </p:cNvPr>
          <p:cNvGrpSpPr/>
          <p:nvPr/>
        </p:nvGrpSpPr>
        <p:grpSpPr>
          <a:xfrm>
            <a:off x="835908" y="448418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acompile</a:t>
              </a:r>
              <a:r>
                <a:rPr lang="en-US" dirty="0">
                  <a:latin typeface="Courier New" panose="02070309020205020404" pitchFamily="49" charset="0"/>
                  <a:cs typeface="Courier New" panose="02070309020205020404" pitchFamily="49" charset="0"/>
                </a:rPr>
                <a:t> --help</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acompile</a:t>
              </a:r>
              <a:r>
                <a:rPr lang="en-US" dirty="0">
                  <a:latin typeface="Courier New" panose="02070309020205020404" pitchFamily="49" charset="0"/>
                  <a:cs typeface="Courier New" panose="02070309020205020404" pitchFamily="49" charset="0"/>
                </a:rPr>
                <a:t> --time=2:00:00 </a:t>
              </a:r>
            </a:p>
            <a:p>
              <a:r>
                <a:rPr lang="en-US"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011669" y="4729210"/>
            <a:ext cx="3243072" cy="923330"/>
          </a:xfrm>
          <a:prstGeom prst="rect">
            <a:avLst/>
          </a:prstGeom>
          <a:noFill/>
        </p:spPr>
        <p:txBody>
          <a:bodyPr wrap="square">
            <a:spAutoFit/>
          </a:bodyPr>
          <a:lstStyle/>
          <a:p>
            <a:pPr algn="ctr"/>
            <a:r>
              <a:rPr lang="en-US">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Research applications are not available on CURC systems from login nodes!</a:t>
            </a:r>
          </a:p>
        </p:txBody>
      </p:sp>
      <p:sp>
        <p:nvSpPr>
          <p:cNvPr id="13" name="Slide Number Placeholder 12">
            <a:extLst>
              <a:ext uri="{FF2B5EF4-FFF2-40B4-BE49-F238E27FC236}">
                <a16:creationId xmlns:a16="http://schemas.microsoft.com/office/drawing/2014/main" id="{0D6D3F18-354E-3499-7577-0E776ACE96F4}"/>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570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Loading and unloading modules will dynamically change the software environment on the cluster.</a:t>
            </a: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1790188"/>
            <a:chOff x="1863085" y="4469527"/>
            <a:chExt cx="13820837" cy="80523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intel/2022.1.2</a:t>
              </a:r>
            </a:p>
            <a:p>
              <a:r>
                <a:rPr lang="en-US" sz="2400" dirty="0">
                  <a:latin typeface="Courier New" panose="02070309020205020404" pitchFamily="49" charset="0"/>
                  <a:cs typeface="Courier New" panose="02070309020205020404" pitchFamily="49" charset="0"/>
                </a:rPr>
                <a:t>$ module avail</a:t>
              </a:r>
            </a:p>
            <a:p>
              <a:r>
                <a:rPr lang="en-US" sz="2400" dirty="0">
                  <a:latin typeface="Courier New" panose="02070309020205020404" pitchFamily="49" charset="0"/>
                  <a:cs typeface="Courier New" panose="02070309020205020404" pitchFamily="49" charset="0"/>
                </a:rPr>
                <a:t>$ module load impi</a:t>
              </a:r>
            </a:p>
            <a:p>
              <a:r>
                <a:rPr lang="en-US" sz="2400"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7"/>
            <a:ext cx="5745480" cy="1790188"/>
            <a:chOff x="1863085" y="4469527"/>
            <a:chExt cx="13820837" cy="80523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gcc</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module avail</a:t>
              </a:r>
            </a:p>
            <a:p>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openmpi</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module avail</a:t>
              </a:r>
            </a:p>
          </p:txBody>
        </p:sp>
      </p:grpSp>
      <p:sp>
        <p:nvSpPr>
          <p:cNvPr id="13" name="Slide Number Placeholder 12">
            <a:extLst>
              <a:ext uri="{FF2B5EF4-FFF2-40B4-BE49-F238E27FC236}">
                <a16:creationId xmlns:a16="http://schemas.microsoft.com/office/drawing/2014/main" id="{4051ED02-28DF-8AE9-9A14-237F94B48A1F}"/>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Loading and unloading modules will set (and reset) important environment variables for you.</a:t>
            </a: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3/5/24</a:t>
            </a:r>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1790188"/>
            <a:chOff x="1863085" y="4469527"/>
            <a:chExt cx="13820837" cy="80523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intel</a:t>
              </a:r>
            </a:p>
            <a:p>
              <a:r>
                <a:rPr lang="en-US" sz="2400" dirty="0">
                  <a:latin typeface="Courier New" panose="02070309020205020404" pitchFamily="49" charset="0"/>
                  <a:cs typeface="Courier New" panose="02070309020205020404" pitchFamily="49" charset="0"/>
                </a:rPr>
                <a:t>$ module load hdf5</a:t>
              </a:r>
            </a:p>
            <a:p>
              <a:r>
                <a:rPr lang="en-US" sz="2400" dirty="0">
                  <a:latin typeface="Courier New" panose="02070309020205020404" pitchFamily="49" charset="0"/>
                  <a:cs typeface="Courier New" panose="02070309020205020404" pitchFamily="49" charset="0"/>
                </a:rPr>
                <a:t>$ module display hdf5</a:t>
              </a:r>
            </a:p>
            <a:p>
              <a:r>
                <a:rPr lang="en-US" sz="2400"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7"/>
            <a:ext cx="5745480" cy="1790188"/>
            <a:chOff x="1863085" y="4469527"/>
            <a:chExt cx="13820837" cy="80523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80523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70604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module load </a:t>
              </a:r>
              <a:r>
                <a:rPr lang="en-US" sz="2400" dirty="0" err="1">
                  <a:latin typeface="Courier New" panose="02070309020205020404" pitchFamily="49" charset="0"/>
                  <a:cs typeface="Courier New" panose="02070309020205020404" pitchFamily="49" charset="0"/>
                </a:rPr>
                <a:t>gcc</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module load hdf5</a:t>
              </a:r>
            </a:p>
            <a:p>
              <a:r>
                <a:rPr lang="en-US" sz="2400" dirty="0">
                  <a:latin typeface="Courier New" panose="02070309020205020404" pitchFamily="49" charset="0"/>
                  <a:cs typeface="Courier New" panose="02070309020205020404" pitchFamily="49" charset="0"/>
                </a:rPr>
                <a:t>$ module display hdf5</a:t>
              </a:r>
            </a:p>
            <a:p>
              <a:r>
                <a:rPr lang="en-US" sz="2400" dirty="0">
                  <a:latin typeface="Courier New" panose="02070309020205020404" pitchFamily="49" charset="0"/>
                  <a:cs typeface="Courier New" panose="02070309020205020404" pitchFamily="49" charset="0"/>
                </a:rPr>
                <a:t>$ env | grep HDF5</a:t>
              </a:r>
            </a:p>
          </p:txBody>
        </p:sp>
      </p:grpSp>
      <p:sp>
        <p:nvSpPr>
          <p:cNvPr id="13" name="Slide Number Placeholder 12">
            <a:extLst>
              <a:ext uri="{FF2B5EF4-FFF2-40B4-BE49-F238E27FC236}">
                <a16:creationId xmlns:a16="http://schemas.microsoft.com/office/drawing/2014/main" id="{BB745D6A-A74F-04DB-D344-D1F8DCD8C866}"/>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B4C708-AA43-4CE7-BE2D-F9D9A02F49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892</TotalTime>
  <Words>3757</Words>
  <Application>Microsoft Office PowerPoint</Application>
  <PresentationFormat>Widescreen</PresentationFormat>
  <Paragraphs>528</Paragraphs>
  <Slides>45</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Installing Software on Alpine </vt:lpstr>
      <vt:lpstr>PowerPoint Presentation</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Simplifying Installations with </vt:lpstr>
      <vt:lpstr>Virtual Environments With Anaconda</vt:lpstr>
      <vt:lpstr>Virtual Environments With Anaconda</vt:lpstr>
      <vt:lpstr>Virtual Environments With Anaconda</vt:lpstr>
      <vt:lpstr>Virtual Environments With Anaconda</vt:lpstr>
      <vt:lpstr>Virtual Environments With Anaconda</vt:lpstr>
      <vt:lpstr>Virtual Environments With Anaconda</vt:lpstr>
      <vt:lpstr>Virtual Environments With Anaconda</vt:lpstr>
      <vt:lpstr>Containerization With </vt:lpstr>
      <vt:lpstr>Containerization With </vt:lpstr>
      <vt:lpstr>Containerization With </vt:lpstr>
      <vt:lpstr>Containerization With </vt:lpstr>
      <vt:lpstr>Containerization With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Trevor Alan Hall</cp:lastModifiedBy>
  <cp:revision>14</cp:revision>
  <dcterms:created xsi:type="dcterms:W3CDTF">2023-01-13T17:07:22Z</dcterms:created>
  <dcterms:modified xsi:type="dcterms:W3CDTF">2024-03-04T23:33:34Z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