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0"/>
  </p:notesMasterIdLst>
  <p:sldIdLst>
    <p:sldId id="260" r:id="rId5"/>
    <p:sldId id="348" r:id="rId6"/>
    <p:sldId id="349" r:id="rId7"/>
    <p:sldId id="293" r:id="rId8"/>
    <p:sldId id="328" r:id="rId9"/>
    <p:sldId id="317" r:id="rId10"/>
    <p:sldId id="329" r:id="rId11"/>
    <p:sldId id="332" r:id="rId12"/>
    <p:sldId id="333" r:id="rId13"/>
    <p:sldId id="331" r:id="rId14"/>
    <p:sldId id="334" r:id="rId15"/>
    <p:sldId id="327" r:id="rId16"/>
    <p:sldId id="320" r:id="rId17"/>
    <p:sldId id="319" r:id="rId18"/>
    <p:sldId id="322" r:id="rId19"/>
    <p:sldId id="323" r:id="rId20"/>
    <p:sldId id="326" r:id="rId21"/>
    <p:sldId id="318" r:id="rId22"/>
    <p:sldId id="324" r:id="rId23"/>
    <p:sldId id="325" r:id="rId24"/>
    <p:sldId id="321" r:id="rId25"/>
    <p:sldId id="338" r:id="rId26"/>
    <p:sldId id="339" r:id="rId27"/>
    <p:sldId id="342" r:id="rId28"/>
    <p:sldId id="341" r:id="rId29"/>
    <p:sldId id="340" r:id="rId30"/>
    <p:sldId id="346" r:id="rId31"/>
    <p:sldId id="347" r:id="rId32"/>
    <p:sldId id="343" r:id="rId33"/>
    <p:sldId id="345" r:id="rId34"/>
    <p:sldId id="301" r:id="rId35"/>
    <p:sldId id="350" r:id="rId36"/>
    <p:sldId id="305" r:id="rId37"/>
    <p:sldId id="307" r:id="rId38"/>
    <p:sldId id="308" r:id="rId39"/>
    <p:sldId id="315" r:id="rId40"/>
    <p:sldId id="316" r:id="rId41"/>
    <p:sldId id="304" r:id="rId42"/>
    <p:sldId id="309" r:id="rId43"/>
    <p:sldId id="310" r:id="rId44"/>
    <p:sldId id="314" r:id="rId45"/>
    <p:sldId id="336" r:id="rId46"/>
    <p:sldId id="337" r:id="rId47"/>
    <p:sldId id="276" r:id="rId48"/>
    <p:sldId id="26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02822-EBBB-5382-6B04-72E147B02EC9}" v="17" dt="2023-09-22T20:12:20.769"/>
    <p1510:client id="{28A24C42-AE70-D513-7692-462818A7254A}" v="516" dt="2023-09-22T20:43:03.053"/>
    <p1510:client id="{835F0FA0-205C-B232-36F2-F1E401FA8B23}" v="395" dt="2023-09-25T23:16:15.008"/>
    <p1510:client id="{92B7EA9E-583E-5BB4-11C8-8419C9BF2CCC}" v="7" dt="2023-09-22T20:23:23.707"/>
    <p1510:client id="{A5700998-5699-F33C-9C87-7637F270F93A}" v="55" dt="2023-09-25T23:12:15.817"/>
    <p1510:client id="{ADC240E8-7624-9189-E4C3-7D302C2F6D6C}" v="446" dt="2023-09-22T21:04:43.686"/>
    <p1510:client id="{B0FA4742-F7F0-D424-A690-1EEC87CA7F43}" v="215" dt="2023-09-22T21:33:27.765"/>
    <p1510:client id="{B9790212-A95F-E12E-7D5A-DE2F19977368}" v="4" dt="2023-09-22T20:12:19.263"/>
    <p1510:client id="{EE44B60D-03CE-0124-2121-40D6A561FE99}" v="35" dt="2023-09-22T20:21:11.849"/>
    <p1510:client id="{FAB3E3E5-F9FA-4C13-B9C9-19DF20260881}" v="140" dt="2023-09-22T20:21:55.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7"/>
    <p:restoredTop sz="84783"/>
  </p:normalViewPr>
  <p:slideViewPr>
    <p:cSldViewPr snapToGrid="0">
      <p:cViewPr varScale="1">
        <p:scale>
          <a:sx n="97" d="100"/>
          <a:sy n="97" d="100"/>
        </p:scale>
        <p:origin x="224" y="3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A08D6-E137-3341-A5EE-84219A24203E}" type="datetimeFigureOut">
              <a:rPr lang="en-US" smtClean="0"/>
              <a:t>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6901F-C6C3-9E47-9843-744856EDDD7A}" type="slidenum">
              <a:rPr lang="en-US" smtClean="0"/>
              <a:t>‹#›</a:t>
            </a:fld>
            <a:endParaRPr lang="en-US"/>
          </a:p>
        </p:txBody>
      </p:sp>
    </p:spTree>
    <p:extLst>
      <p:ext uri="{BB962C8B-B14F-4D97-AF65-F5344CB8AC3E}">
        <p14:creationId xmlns:p14="http://schemas.microsoft.com/office/powerpoint/2010/main" val="384540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a:t>
            </a:fld>
            <a:endParaRPr lang="en-US"/>
          </a:p>
        </p:txBody>
      </p:sp>
    </p:spTree>
    <p:extLst>
      <p:ext uri="{BB962C8B-B14F-4D97-AF65-F5344CB8AC3E}">
        <p14:creationId xmlns:p14="http://schemas.microsoft.com/office/powerpoint/2010/main" val="3834707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11</a:t>
            </a:fld>
            <a:endParaRPr lang="en-US"/>
          </a:p>
        </p:txBody>
      </p:sp>
    </p:spTree>
    <p:extLst>
      <p:ext uri="{BB962C8B-B14F-4D97-AF65-F5344CB8AC3E}">
        <p14:creationId xmlns:p14="http://schemas.microsoft.com/office/powerpoint/2010/main" val="14201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Okay, so let’s say you want to use a third-party software that isn’t available as a module. What do you do? You have to build your own software!</a:t>
            </a:r>
          </a:p>
          <a:p>
            <a:endParaRPr lang="en-US"/>
          </a:p>
          <a:p>
            <a:r>
              <a:rPr lang="en-US"/>
              <a:t>Let’s get some definitions out of the way.</a:t>
            </a:r>
          </a:p>
        </p:txBody>
      </p:sp>
      <p:sp>
        <p:nvSpPr>
          <p:cNvPr id="4" name="Slide Number Placeholder 3"/>
          <p:cNvSpPr>
            <a:spLocks noGrp="1"/>
          </p:cNvSpPr>
          <p:nvPr>
            <p:ph type="sldNum" sz="quarter" idx="5"/>
          </p:nvPr>
        </p:nvSpPr>
        <p:spPr/>
        <p:txBody>
          <a:bodyPr/>
          <a:lstStyle/>
          <a:p>
            <a:fld id="{A926901F-C6C3-9E47-9843-744856EDDD7A}" type="slidenum">
              <a:rPr lang="en-US" smtClean="0"/>
              <a:t>12</a:t>
            </a:fld>
            <a:endParaRPr lang="en-US"/>
          </a:p>
        </p:txBody>
      </p:sp>
    </p:spTree>
    <p:extLst>
      <p:ext uri="{BB962C8B-B14F-4D97-AF65-F5344CB8AC3E}">
        <p14:creationId xmlns:p14="http://schemas.microsoft.com/office/powerpoint/2010/main" val="349788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13</a:t>
            </a:fld>
            <a:endParaRPr lang="en-US"/>
          </a:p>
        </p:txBody>
      </p:sp>
    </p:spTree>
    <p:extLst>
      <p:ext uri="{BB962C8B-B14F-4D97-AF65-F5344CB8AC3E}">
        <p14:creationId xmlns:p14="http://schemas.microsoft.com/office/powerpoint/2010/main" val="1916290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optimizing for certain hardware (intel compilers on Blanca’s intel CPUs, </a:t>
            </a:r>
            <a:r>
              <a:rPr lang="en-US" err="1"/>
              <a:t>cuda</a:t>
            </a:r>
            <a:r>
              <a:rPr lang="en-US"/>
              <a:t> compilers for CUDA code to run on NVIDIA GPUs, linked against certain high-performing math libraries, certain MPI implementations, etc.)</a:t>
            </a:r>
          </a:p>
        </p:txBody>
      </p:sp>
      <p:sp>
        <p:nvSpPr>
          <p:cNvPr id="4" name="Slide Number Placeholder 3"/>
          <p:cNvSpPr>
            <a:spLocks noGrp="1"/>
          </p:cNvSpPr>
          <p:nvPr>
            <p:ph type="sldNum" sz="quarter" idx="5"/>
          </p:nvPr>
        </p:nvSpPr>
        <p:spPr/>
        <p:txBody>
          <a:bodyPr/>
          <a:lstStyle/>
          <a:p>
            <a:fld id="{A926901F-C6C3-9E47-9843-744856EDDD7A}" type="slidenum">
              <a:rPr lang="en-US" smtClean="0"/>
              <a:t>14</a:t>
            </a:fld>
            <a:endParaRPr lang="en-US"/>
          </a:p>
        </p:txBody>
      </p:sp>
    </p:spTree>
    <p:extLst>
      <p:ext uri="{BB962C8B-B14F-4D97-AF65-F5344CB8AC3E}">
        <p14:creationId xmlns:p14="http://schemas.microsoft.com/office/powerpoint/2010/main" val="4220970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High level programming languages are easy for humans to write, understand and maintain. But a computer only understands 0s and 1s, so these languages can’t be executed directly. A Compiler translates this code into a binary file, which can be executed.</a:t>
            </a:r>
          </a:p>
        </p:txBody>
      </p:sp>
      <p:sp>
        <p:nvSpPr>
          <p:cNvPr id="4" name="Slide Number Placeholder 3"/>
          <p:cNvSpPr>
            <a:spLocks noGrp="1"/>
          </p:cNvSpPr>
          <p:nvPr>
            <p:ph type="sldNum" sz="quarter" idx="5"/>
          </p:nvPr>
        </p:nvSpPr>
        <p:spPr/>
        <p:txBody>
          <a:bodyPr/>
          <a:lstStyle/>
          <a:p>
            <a:fld id="{A926901F-C6C3-9E47-9843-744856EDDD7A}" type="slidenum">
              <a:rPr lang="en-US" smtClean="0"/>
              <a:t>15</a:t>
            </a:fld>
            <a:endParaRPr lang="en-US"/>
          </a:p>
        </p:txBody>
      </p:sp>
    </p:spTree>
    <p:extLst>
      <p:ext uri="{BB962C8B-B14F-4D97-AF65-F5344CB8AC3E}">
        <p14:creationId xmlns:p14="http://schemas.microsoft.com/office/powerpoint/2010/main" val="741476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dirty="0">
                <a:solidFill>
                  <a:srgbClr val="0645AD"/>
                </a:solidFill>
                <a:effectLst/>
                <a:latin typeface="Arial" panose="020B0604020202020204" pitchFamily="34" charset="0"/>
                <a:hlinkClick r:id="rId3" tooltip="Make"/>
              </a:rPr>
              <a:t>make</a:t>
            </a:r>
            <a:r>
              <a:rPr lang="en-US" b="0" i="0" dirty="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dirty="0">
                <a:solidFill>
                  <a:srgbClr val="BA0000"/>
                </a:solidFill>
                <a:effectLst/>
                <a:latin typeface="Arial" panose="020B0604020202020204" pitchFamily="34" charset="0"/>
                <a:hlinkClick r:id="rId4" tooltip="Autotools (page does not exist)"/>
              </a:rPr>
              <a:t>Autotools</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5" tooltip="Cmake"/>
              </a:rPr>
              <a:t>CMake</a:t>
            </a:r>
            <a:r>
              <a:rPr lang="en-US" b="0" i="0" dirty="0">
                <a:solidFill>
                  <a:srgbClr val="202122"/>
                </a:solidFill>
                <a:effectLst/>
                <a:latin typeface="Arial" panose="020B0604020202020204" pitchFamily="34" charset="0"/>
              </a:rPr>
              <a:t>, may prove valuable to handle such dependencies.</a:t>
            </a:r>
          </a:p>
          <a:p>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454547"/>
                </a:solidFill>
                <a:effectLst/>
                <a:latin typeface="Calibre"/>
              </a:rPr>
              <a:t>Configure the software</a:t>
            </a:r>
          </a:p>
          <a:p>
            <a:pPr algn="l">
              <a:buFont typeface="+mj-lt"/>
              <a:buAutoNum type="arabicPeriod"/>
            </a:pPr>
            <a:r>
              <a:rPr lang="en-US" b="0" i="0" dirty="0">
                <a:solidFill>
                  <a:srgbClr val="454547"/>
                </a:solidFill>
                <a:effectLst/>
                <a:latin typeface="Calibre"/>
              </a:rPr>
              <a:t>The configure script is responsible for getting ready to build the software on your specific system. It makes sure all of the dependencies for the rest of the build and install process are available, and finds out whatever it needs to know to use those dependencies.</a:t>
            </a:r>
          </a:p>
          <a:p>
            <a:pPr algn="l">
              <a:buFont typeface="+mj-lt"/>
              <a:buAutoNum type="arabicPeriod"/>
            </a:pPr>
            <a:r>
              <a:rPr lang="en-US" b="0" i="0" dirty="0">
                <a:solidFill>
                  <a:srgbClr val="454547"/>
                </a:solidFill>
                <a:effectLst/>
                <a:latin typeface="Calibre"/>
              </a:rPr>
              <a:t>Unix programs are often written in C, so we’ll usually need a C compiler to build them. In these cases the configure script will establish that your system does indeed have a C compiler, and find out what it’s called and where to find it.</a:t>
            </a:r>
          </a:p>
          <a:p>
            <a:pPr algn="l">
              <a:buFont typeface="+mj-lt"/>
              <a:buAutoNum type="arabicPeriod"/>
            </a:pPr>
            <a:r>
              <a:rPr lang="en-US" b="0" i="0" dirty="0">
                <a:solidFill>
                  <a:srgbClr val="454547"/>
                </a:solidFill>
                <a:effectLst/>
                <a:latin typeface="Calibre"/>
              </a:rPr>
              <a:t>Build the software</a:t>
            </a:r>
          </a:p>
          <a:p>
            <a:pPr algn="l">
              <a:buFont typeface="+mj-lt"/>
              <a:buAutoNum type="arabicPeriod"/>
            </a:pPr>
            <a:r>
              <a:rPr lang="en-US" b="0" i="0" dirty="0">
                <a:solidFill>
                  <a:srgbClr val="454547"/>
                </a:solidFill>
                <a:effectLst/>
                <a:latin typeface="Calibre"/>
              </a:rPr>
              <a:t>Once configure has done its job, we can invoke make to build the software. This runs a series of tasks defined in a </a:t>
            </a:r>
            <a:r>
              <a:rPr lang="en-US" b="0" i="0" dirty="0" err="1">
                <a:solidFill>
                  <a:srgbClr val="454547"/>
                </a:solidFill>
                <a:effectLst/>
                <a:latin typeface="Calibre"/>
              </a:rPr>
              <a:t>Makefile</a:t>
            </a:r>
            <a:r>
              <a:rPr lang="en-US" b="0" i="0" dirty="0">
                <a:solidFill>
                  <a:srgbClr val="454547"/>
                </a:solidFill>
                <a:effectLst/>
                <a:latin typeface="Calibre"/>
              </a:rPr>
              <a:t> to build the finished program from its source code.</a:t>
            </a:r>
          </a:p>
          <a:p>
            <a:pPr algn="l">
              <a:buFont typeface="+mj-lt"/>
              <a:buAutoNum type="arabicPeriod"/>
            </a:pPr>
            <a:r>
              <a:rPr lang="en-US" b="0" i="0" dirty="0">
                <a:solidFill>
                  <a:srgbClr val="454547"/>
                </a:solidFill>
                <a:effectLst/>
                <a:latin typeface="Calibre"/>
              </a:rPr>
              <a:t>The </a:t>
            </a:r>
            <a:r>
              <a:rPr lang="en-US" b="0" i="0" dirty="0" err="1">
                <a:solidFill>
                  <a:srgbClr val="454547"/>
                </a:solidFill>
                <a:effectLst/>
                <a:latin typeface="Calibre"/>
              </a:rPr>
              <a:t>tarball</a:t>
            </a:r>
            <a:r>
              <a:rPr lang="en-US" b="0" i="0" dirty="0">
                <a:solidFill>
                  <a:srgbClr val="454547"/>
                </a:solidFill>
                <a:effectLst/>
                <a:latin typeface="Calibre"/>
              </a:rPr>
              <a:t> you download usually doesn’t include a finished </a:t>
            </a:r>
            <a:r>
              <a:rPr lang="en-US" b="0" i="0" dirty="0" err="1">
                <a:solidFill>
                  <a:srgbClr val="454547"/>
                </a:solidFill>
                <a:effectLst/>
                <a:latin typeface="Calibre"/>
              </a:rPr>
              <a:t>Makefile</a:t>
            </a:r>
            <a:r>
              <a:rPr lang="en-US" b="0" i="0" dirty="0">
                <a:solidFill>
                  <a:srgbClr val="454547"/>
                </a:solidFill>
                <a:effectLst/>
                <a:latin typeface="Calibre"/>
              </a:rPr>
              <a:t>. Instead it comes with a template called </a:t>
            </a:r>
            <a:r>
              <a:rPr lang="en-US" b="0" i="0" dirty="0" err="1">
                <a:solidFill>
                  <a:srgbClr val="454547"/>
                </a:solidFill>
                <a:effectLst/>
                <a:latin typeface="Calibre"/>
              </a:rPr>
              <a:t>Makefile.in</a:t>
            </a:r>
            <a:r>
              <a:rPr lang="en-US" b="0" i="0" dirty="0">
                <a:solidFill>
                  <a:srgbClr val="454547"/>
                </a:solidFill>
                <a:effectLst/>
                <a:latin typeface="Calibre"/>
              </a:rPr>
              <a:t> and the configure script produces a </a:t>
            </a:r>
            <a:r>
              <a:rPr lang="en-US" b="0" i="0" dirty="0" err="1">
                <a:solidFill>
                  <a:srgbClr val="454547"/>
                </a:solidFill>
                <a:effectLst/>
                <a:latin typeface="Calibre"/>
              </a:rPr>
              <a:t>customised</a:t>
            </a:r>
            <a:r>
              <a:rPr lang="en-US" b="0" i="0" dirty="0">
                <a:solidFill>
                  <a:srgbClr val="454547"/>
                </a:solidFill>
                <a:effectLst/>
                <a:latin typeface="Calibre"/>
              </a:rPr>
              <a:t> </a:t>
            </a:r>
            <a:r>
              <a:rPr lang="en-US" b="0" i="0" dirty="0" err="1">
                <a:solidFill>
                  <a:srgbClr val="454547"/>
                </a:solidFill>
                <a:effectLst/>
                <a:latin typeface="Calibre"/>
              </a:rPr>
              <a:t>Makefile</a:t>
            </a:r>
            <a:r>
              <a:rPr lang="en-US" b="0" i="0" dirty="0">
                <a:solidFill>
                  <a:srgbClr val="454547"/>
                </a:solidFill>
                <a:effectLst/>
                <a:latin typeface="Calibre"/>
              </a:rPr>
              <a:t> specific to your system.</a:t>
            </a:r>
          </a:p>
          <a:p>
            <a:pPr algn="l">
              <a:buFont typeface="+mj-lt"/>
              <a:buAutoNum type="arabicPeriod"/>
            </a:pPr>
            <a:r>
              <a:rPr lang="en-US" b="0" i="0" dirty="0">
                <a:solidFill>
                  <a:srgbClr val="454547"/>
                </a:solidFill>
                <a:effectLst/>
                <a:latin typeface="Calibre"/>
              </a:rPr>
              <a:t>Install the software</a:t>
            </a:r>
          </a:p>
          <a:p>
            <a:pPr algn="l">
              <a:buFont typeface="+mj-lt"/>
              <a:buAutoNum type="arabicPeriod"/>
            </a:pPr>
            <a:r>
              <a:rPr lang="en-US" b="0" i="0" dirty="0">
                <a:solidFill>
                  <a:srgbClr val="454547"/>
                </a:solidFill>
                <a:effectLst/>
                <a:latin typeface="Calibre"/>
              </a:rPr>
              <a:t>Now that the software is built and ready to run, the files can be copied to their final destinations. The make install command will copy the built program, and its libraries and documentation, to the correct locations.</a:t>
            </a:r>
          </a:p>
          <a:p>
            <a:pPr algn="l">
              <a:buFont typeface="+mj-lt"/>
              <a:buAutoNum type="arabicPeriod"/>
            </a:pPr>
            <a:r>
              <a:rPr lang="en-US" b="0" i="0" dirty="0">
                <a:solidFill>
                  <a:srgbClr val="454547"/>
                </a:solidFill>
                <a:effectLst/>
                <a:latin typeface="Calibre"/>
              </a:rPr>
              <a:t>This usually means that the program’s binary will be copied to a directory on your PATH, the program’s manual page will be copied to a directory on your MANPATH, and any other files it depends on will be safely stored in the appropriate place.</a:t>
            </a:r>
          </a:p>
          <a:p>
            <a:pPr algn="l">
              <a:buFont typeface="+mj-lt"/>
              <a:buAutoNum type="arabicPeriod"/>
            </a:pPr>
            <a:r>
              <a:rPr lang="en-US" b="0" i="0" dirty="0">
                <a:solidFill>
                  <a:srgbClr val="454547"/>
                </a:solidFill>
                <a:effectLst/>
                <a:latin typeface="Calibre"/>
              </a:rPr>
              <a:t>Since the install step is also defined in the </a:t>
            </a:r>
            <a:r>
              <a:rPr lang="en-US" b="0" i="0" dirty="0" err="1">
                <a:solidFill>
                  <a:srgbClr val="454547"/>
                </a:solidFill>
                <a:effectLst/>
                <a:latin typeface="Calibre"/>
              </a:rPr>
              <a:t>Makefile</a:t>
            </a:r>
            <a:r>
              <a:rPr lang="en-US" b="0" i="0" dirty="0">
                <a:solidFill>
                  <a:srgbClr val="454547"/>
                </a:solidFill>
                <a:effectLst/>
                <a:latin typeface="Calibre"/>
              </a:rPr>
              <a:t>, where the software is installed can change based on options passed to the configure script, or things the configure script discovered about your system.</a:t>
            </a:r>
          </a:p>
          <a:p>
            <a:pPr algn="l">
              <a:buFont typeface="+mj-lt"/>
              <a:buAutoNum type="arabicPeriod"/>
            </a:pPr>
            <a:r>
              <a:rPr lang="en-US" b="0" i="0" dirty="0">
                <a:solidFill>
                  <a:srgbClr val="454547"/>
                </a:solidFill>
                <a:effectLst/>
                <a:latin typeface="Calibre"/>
              </a:rPr>
              <a:t>Depending on where the software is being installed, you might need escalated permissions for this step so you can copy files to system directories. Using </a:t>
            </a:r>
            <a:r>
              <a:rPr lang="en-US" b="0" i="0" dirty="0" err="1">
                <a:solidFill>
                  <a:srgbClr val="454547"/>
                </a:solidFill>
                <a:effectLst/>
                <a:latin typeface="Calibre"/>
              </a:rPr>
              <a:t>sudo</a:t>
            </a:r>
            <a:r>
              <a:rPr lang="en-US" b="0" i="0" dirty="0">
                <a:solidFill>
                  <a:srgbClr val="454547"/>
                </a:solidFill>
                <a:effectLst/>
                <a:latin typeface="Calibre"/>
              </a:rPr>
              <a:t> will often do the trick</a:t>
            </a:r>
          </a:p>
          <a:p>
            <a:endParaRPr lang="en-US" b="0" i="0" dirty="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926901F-C6C3-9E47-9843-744856EDDD7A}" type="slidenum">
              <a:rPr lang="en-US" smtClean="0"/>
              <a:t>16</a:t>
            </a:fld>
            <a:endParaRPr lang="en-US"/>
          </a:p>
        </p:txBody>
      </p:sp>
    </p:spTree>
    <p:extLst>
      <p:ext uri="{BB962C8B-B14F-4D97-AF65-F5344CB8AC3E}">
        <p14:creationId xmlns:p14="http://schemas.microsoft.com/office/powerpoint/2010/main" val="1600570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a:solidFill>
                  <a:srgbClr val="0645AD"/>
                </a:solidFill>
                <a:effectLst/>
                <a:latin typeface="Arial" panose="020B0604020202020204" pitchFamily="34" charset="0"/>
                <a:hlinkClick r:id="rId3" tooltip="Make"/>
              </a:rPr>
              <a:t>make</a:t>
            </a:r>
            <a:r>
              <a:rPr lang="en-US" b="0" i="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a:solidFill>
                  <a:srgbClr val="BA0000"/>
                </a:solidFill>
                <a:effectLst/>
                <a:latin typeface="Arial" panose="020B0604020202020204" pitchFamily="34" charset="0"/>
                <a:hlinkClick r:id="rId4" tooltip="Autotools (page does not exist)"/>
              </a:rPr>
              <a:t>Autotools</a:t>
            </a:r>
            <a:r>
              <a:rPr lang="en-US" b="0" i="0">
                <a:solidFill>
                  <a:srgbClr val="202122"/>
                </a:solidFill>
                <a:effectLst/>
                <a:latin typeface="Arial" panose="020B0604020202020204" pitchFamily="34" charset="0"/>
              </a:rPr>
              <a:t> or </a:t>
            </a:r>
            <a:r>
              <a:rPr lang="en-US" b="0" i="0" u="none" strike="noStrike">
                <a:solidFill>
                  <a:srgbClr val="0645AD"/>
                </a:solidFill>
                <a:effectLst/>
                <a:latin typeface="Arial" panose="020B0604020202020204" pitchFamily="34" charset="0"/>
                <a:hlinkClick r:id="rId5" tooltip="Cmake"/>
              </a:rPr>
              <a:t>CMake</a:t>
            </a:r>
            <a:r>
              <a:rPr lang="en-US" b="0" i="0">
                <a:solidFill>
                  <a:srgbClr val="202122"/>
                </a:solidFill>
                <a:effectLst/>
                <a:latin typeface="Arial" panose="020B0604020202020204" pitchFamily="34" charset="0"/>
              </a:rPr>
              <a:t>, may prove valuable to handle such dependencies.</a:t>
            </a:r>
          </a:p>
        </p:txBody>
      </p:sp>
      <p:sp>
        <p:nvSpPr>
          <p:cNvPr id="4" name="Slide Number Placeholder 3"/>
          <p:cNvSpPr>
            <a:spLocks noGrp="1"/>
          </p:cNvSpPr>
          <p:nvPr>
            <p:ph type="sldNum" sz="quarter" idx="5"/>
          </p:nvPr>
        </p:nvSpPr>
        <p:spPr/>
        <p:txBody>
          <a:bodyPr/>
          <a:lstStyle/>
          <a:p>
            <a:fld id="{A926901F-C6C3-9E47-9843-744856EDDD7A}" type="slidenum">
              <a:rPr lang="en-US" smtClean="0"/>
              <a:t>17</a:t>
            </a:fld>
            <a:endParaRPr lang="en-US"/>
          </a:p>
        </p:txBody>
      </p:sp>
    </p:spTree>
    <p:extLst>
      <p:ext uri="{BB962C8B-B14F-4D97-AF65-F5344CB8AC3E}">
        <p14:creationId xmlns:p14="http://schemas.microsoft.com/office/powerpoint/2010/main" val="2565400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19</a:t>
            </a:fld>
            <a:endParaRPr lang="en-US"/>
          </a:p>
        </p:txBody>
      </p:sp>
    </p:spTree>
    <p:extLst>
      <p:ext uri="{BB962C8B-B14F-4D97-AF65-F5344CB8AC3E}">
        <p14:creationId xmlns:p14="http://schemas.microsoft.com/office/powerpoint/2010/main" val="581982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21</a:t>
            </a:fld>
            <a:endParaRPr lang="en-US"/>
          </a:p>
        </p:txBody>
      </p:sp>
    </p:spTree>
    <p:extLst>
      <p:ext uri="{BB962C8B-B14F-4D97-AF65-F5344CB8AC3E}">
        <p14:creationId xmlns:p14="http://schemas.microsoft.com/office/powerpoint/2010/main" val="1110999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22</a:t>
            </a:fld>
            <a:endParaRPr lang="en-US"/>
          </a:p>
        </p:txBody>
      </p:sp>
    </p:spTree>
    <p:extLst>
      <p:ext uri="{BB962C8B-B14F-4D97-AF65-F5344CB8AC3E}">
        <p14:creationId xmlns:p14="http://schemas.microsoft.com/office/powerpoint/2010/main" val="299693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a:t>
            </a:fld>
            <a:endParaRPr lang="en-US"/>
          </a:p>
        </p:txBody>
      </p:sp>
    </p:spTree>
    <p:extLst>
      <p:ext uri="{BB962C8B-B14F-4D97-AF65-F5344CB8AC3E}">
        <p14:creationId xmlns:p14="http://schemas.microsoft.com/office/powerpoint/2010/main" val="316693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24</a:t>
            </a:fld>
            <a:endParaRPr lang="en-US"/>
          </a:p>
        </p:txBody>
      </p:sp>
    </p:spTree>
    <p:extLst>
      <p:ext uri="{BB962C8B-B14F-4D97-AF65-F5344CB8AC3E}">
        <p14:creationId xmlns:p14="http://schemas.microsoft.com/office/powerpoint/2010/main" val="1883777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25</a:t>
            </a:fld>
            <a:endParaRPr lang="en-US"/>
          </a:p>
        </p:txBody>
      </p:sp>
    </p:spTree>
    <p:extLst>
      <p:ext uri="{BB962C8B-B14F-4D97-AF65-F5344CB8AC3E}">
        <p14:creationId xmlns:p14="http://schemas.microsoft.com/office/powerpoint/2010/main" val="4226027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26</a:t>
            </a:fld>
            <a:endParaRPr lang="en-US"/>
          </a:p>
        </p:txBody>
      </p:sp>
    </p:spTree>
    <p:extLst>
      <p:ext uri="{BB962C8B-B14F-4D97-AF65-F5344CB8AC3E}">
        <p14:creationId xmlns:p14="http://schemas.microsoft.com/office/powerpoint/2010/main" val="3928912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27</a:t>
            </a:fld>
            <a:endParaRPr lang="en-US"/>
          </a:p>
        </p:txBody>
      </p:sp>
    </p:spTree>
    <p:extLst>
      <p:ext uri="{BB962C8B-B14F-4D97-AF65-F5344CB8AC3E}">
        <p14:creationId xmlns:p14="http://schemas.microsoft.com/office/powerpoint/2010/main" val="2116637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Lato" panose="020F0502020204030204" pitchFamily="34" charset="0"/>
              </a:rPr>
              <a:t>Once you activate an environment, </a:t>
            </a:r>
            <a:r>
              <a:rPr lang="en-US" dirty="0" err="1">
                <a:effectLst/>
              </a:rPr>
              <a:t>spack</a:t>
            </a:r>
            <a:r>
              <a:rPr lang="en-US" dirty="0"/>
              <a:t> </a:t>
            </a:r>
            <a:r>
              <a:rPr lang="en-US" dirty="0">
                <a:effectLst/>
              </a:rPr>
              <a:t>find</a:t>
            </a:r>
            <a:r>
              <a:rPr lang="en-US" b="0" i="0" dirty="0">
                <a:solidFill>
                  <a:srgbClr val="404040"/>
                </a:solidFill>
                <a:effectLst/>
                <a:latin typeface="Lato" panose="020F0502020204030203" pitchFamily="34" charset="0"/>
              </a:rPr>
              <a:t> only shows what is in the current environment. </a:t>
            </a:r>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28</a:t>
            </a:fld>
            <a:endParaRPr lang="en-US"/>
          </a:p>
        </p:txBody>
      </p:sp>
    </p:spTree>
    <p:extLst>
      <p:ext uri="{BB962C8B-B14F-4D97-AF65-F5344CB8AC3E}">
        <p14:creationId xmlns:p14="http://schemas.microsoft.com/office/powerpoint/2010/main" val="2831035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29</a:t>
            </a:fld>
            <a:endParaRPr lang="en-US"/>
          </a:p>
        </p:txBody>
      </p:sp>
    </p:spTree>
    <p:extLst>
      <p:ext uri="{BB962C8B-B14F-4D97-AF65-F5344CB8AC3E}">
        <p14:creationId xmlns:p14="http://schemas.microsoft.com/office/powerpoint/2010/main" val="671770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30</a:t>
            </a:fld>
            <a:endParaRPr lang="en-US"/>
          </a:p>
        </p:txBody>
      </p:sp>
    </p:spTree>
    <p:extLst>
      <p:ext uri="{BB962C8B-B14F-4D97-AF65-F5344CB8AC3E}">
        <p14:creationId xmlns:p14="http://schemas.microsoft.com/office/powerpoint/2010/main" val="2711281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a:t>
            </a:r>
          </a:p>
          <a:p>
            <a:r>
              <a:rPr lang="en-US"/>
              <a:t>-which python</a:t>
            </a:r>
          </a:p>
          <a:p>
            <a:r>
              <a:rPr lang="en-US"/>
              <a:t>-show how </a:t>
            </a:r>
            <a:r>
              <a:rPr lang="en-US" err="1"/>
              <a:t>conda</a:t>
            </a:r>
            <a:r>
              <a:rPr lang="en-US"/>
              <a:t> environment is organized</a:t>
            </a:r>
          </a:p>
          <a:p>
            <a:r>
              <a:rPr lang="en-US"/>
              <a:t>-start python </a:t>
            </a:r>
          </a:p>
          <a:p>
            <a:r>
              <a:rPr lang="en-US"/>
              <a:t>-import pandas (show error)</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33</a:t>
            </a:fld>
            <a:endParaRPr lang="en-US"/>
          </a:p>
        </p:txBody>
      </p:sp>
    </p:spTree>
    <p:extLst>
      <p:ext uri="{BB962C8B-B14F-4D97-AF65-F5344CB8AC3E}">
        <p14:creationId xmlns:p14="http://schemas.microsoft.com/office/powerpoint/2010/main" val="938194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a:t>
            </a:r>
          </a:p>
          <a:p>
            <a:r>
              <a:rPr lang="en-US" err="1"/>
              <a:t>curc</a:t>
            </a:r>
            <a:r>
              <a:rPr lang="en-US"/>
              <a:t>-quota</a:t>
            </a:r>
          </a:p>
          <a:p>
            <a:endParaRPr lang="en-US"/>
          </a:p>
          <a:p>
            <a:endParaRPr lang="en-US"/>
          </a:p>
          <a:p>
            <a:r>
              <a:rPr lang="en-US"/>
              <a:t>Demo:</a:t>
            </a:r>
          </a:p>
          <a:p>
            <a:r>
              <a:rPr lang="en-US"/>
              <a:t>cd /projects/lafr9499/software/</a:t>
            </a:r>
            <a:r>
              <a:rPr lang="en-US" err="1"/>
              <a:t>my_first_env</a:t>
            </a:r>
            <a:r>
              <a:rPr lang="en-US"/>
              <a:t>/lib/python3.10/site-packages (point out pandas in that </a:t>
            </a:r>
            <a:r>
              <a:rPr lang="en-US" err="1"/>
              <a:t>dir</a:t>
            </a:r>
            <a:r>
              <a:rPr lang="en-US"/>
              <a:t>)</a:t>
            </a:r>
          </a:p>
          <a:p>
            <a:r>
              <a:rPr lang="en-US"/>
              <a:t>pip uninstall </a:t>
            </a:r>
          </a:p>
          <a:p>
            <a:r>
              <a:rPr lang="en-US"/>
              <a:t>ls (show no more pandas)</a:t>
            </a:r>
          </a:p>
          <a:p>
            <a:r>
              <a:rPr lang="en-US"/>
              <a:t>then do </a:t>
            </a:r>
            <a:r>
              <a:rPr lang="en-US" err="1"/>
              <a:t>conda</a:t>
            </a:r>
            <a:r>
              <a:rPr lang="en-US"/>
              <a:t> install </a:t>
            </a:r>
          </a:p>
          <a:p>
            <a:r>
              <a:rPr lang="en-US"/>
              <a:t>ls (show pandas there)</a:t>
            </a:r>
          </a:p>
          <a:p>
            <a:endParaRPr lang="en-US"/>
          </a:p>
          <a:p>
            <a:endParaRPr lang="en-US"/>
          </a:p>
          <a:p>
            <a:r>
              <a:rPr lang="en-US" err="1"/>
              <a:t>conda</a:t>
            </a:r>
            <a:r>
              <a:rPr lang="en-US"/>
              <a:t> install </a:t>
            </a:r>
            <a:r>
              <a:rPr lang="en-US" err="1"/>
              <a:t>fastqc</a:t>
            </a:r>
            <a:r>
              <a:rPr lang="en-US"/>
              <a:t> (this will fail)</a:t>
            </a:r>
          </a:p>
          <a:p>
            <a:r>
              <a:rPr lang="en-US" err="1"/>
              <a:t>conda</a:t>
            </a:r>
            <a:r>
              <a:rPr lang="en-US"/>
              <a:t> config –show channels </a:t>
            </a:r>
          </a:p>
          <a:p>
            <a:r>
              <a:rPr lang="en-US" err="1"/>
              <a:t>conda</a:t>
            </a:r>
            <a:r>
              <a:rPr lang="en-US"/>
              <a:t> config --add channels </a:t>
            </a:r>
            <a:r>
              <a:rPr lang="en-US" err="1"/>
              <a:t>bioconda</a:t>
            </a:r>
            <a:r>
              <a:rPr lang="en-US"/>
              <a:t> (can add channels OR can specify at install if you don’t want to add to your configuration</a:t>
            </a:r>
          </a:p>
          <a:p>
            <a:r>
              <a:rPr lang="en-US" err="1"/>
              <a:t>conda</a:t>
            </a:r>
            <a:r>
              <a:rPr lang="en-US"/>
              <a:t> install -c </a:t>
            </a:r>
            <a:r>
              <a:rPr lang="en-US" err="1"/>
              <a:t>bioconda</a:t>
            </a:r>
            <a:r>
              <a:rPr lang="en-US"/>
              <a:t> </a:t>
            </a:r>
            <a:r>
              <a:rPr lang="en-US" err="1"/>
              <a:t>fastqc</a:t>
            </a:r>
            <a:endParaRPr lang="en-US"/>
          </a:p>
          <a:p>
            <a:r>
              <a:rPr lang="en-US"/>
              <a:t>show location in /projects/lafr9499/software/</a:t>
            </a:r>
            <a:r>
              <a:rPr lang="en-US" err="1"/>
              <a:t>my_first_env</a:t>
            </a:r>
            <a:r>
              <a:rPr lang="en-US"/>
              <a:t>/bin</a:t>
            </a:r>
          </a:p>
          <a:p>
            <a:r>
              <a:rPr lang="en-US"/>
              <a:t>cd /projects/lafr9499/software/</a:t>
            </a:r>
            <a:r>
              <a:rPr lang="en-US" err="1"/>
              <a:t>my_first_env</a:t>
            </a:r>
            <a:r>
              <a:rPr lang="en-US"/>
              <a:t>/bin (show </a:t>
            </a:r>
            <a:r>
              <a:rPr lang="en-US" err="1"/>
              <a:t>fastqc</a:t>
            </a:r>
            <a:r>
              <a:rPr lang="en-US"/>
              <a:t> in bin)</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35</a:t>
            </a:fld>
            <a:endParaRPr lang="en-US"/>
          </a:p>
        </p:txBody>
      </p:sp>
    </p:spTree>
    <p:extLst>
      <p:ext uri="{BB962C8B-B14F-4D97-AF65-F5344CB8AC3E}">
        <p14:creationId xmlns:p14="http://schemas.microsoft.com/office/powerpoint/2010/main" val="500595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r>
              <a:rPr lang="en-US" dirty="0"/>
              <a:t>cd /projects/lafr9499/software/</a:t>
            </a:r>
            <a:r>
              <a:rPr lang="en-US" dirty="0" err="1"/>
              <a:t>my_first_env</a:t>
            </a:r>
            <a:r>
              <a:rPr lang="en-US" dirty="0"/>
              <a:t>/lib/python3.10/site-packages (point out pandas in that </a:t>
            </a:r>
            <a:r>
              <a:rPr lang="en-US" dirty="0" err="1"/>
              <a:t>dir</a:t>
            </a:r>
            <a:r>
              <a:rPr lang="en-US" dirty="0"/>
              <a:t>)</a:t>
            </a:r>
          </a:p>
          <a:p>
            <a:r>
              <a:rPr lang="en-US" dirty="0"/>
              <a:t>pip uninstall </a:t>
            </a:r>
          </a:p>
          <a:p>
            <a:r>
              <a:rPr lang="en-US" dirty="0"/>
              <a:t>ls (show no more pandas)</a:t>
            </a:r>
          </a:p>
          <a:p>
            <a:r>
              <a:rPr lang="en-US" dirty="0"/>
              <a:t>then do </a:t>
            </a:r>
            <a:r>
              <a:rPr lang="en-US" dirty="0" err="1"/>
              <a:t>conda</a:t>
            </a:r>
            <a:r>
              <a:rPr lang="en-US" dirty="0"/>
              <a:t> install </a:t>
            </a:r>
          </a:p>
          <a:p>
            <a:r>
              <a:rPr lang="en-US" dirty="0"/>
              <a:t>ls (show pandas there)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36</a:t>
            </a:fld>
            <a:endParaRPr lang="en-US"/>
          </a:p>
        </p:txBody>
      </p:sp>
    </p:spTree>
    <p:extLst>
      <p:ext uri="{BB962C8B-B14F-4D97-AF65-F5344CB8AC3E}">
        <p14:creationId xmlns:p14="http://schemas.microsoft.com/office/powerpoint/2010/main" val="1111859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a:t>
            </a:fld>
            <a:endParaRPr lang="en-US"/>
          </a:p>
        </p:txBody>
      </p:sp>
    </p:spTree>
    <p:extLst>
      <p:ext uri="{BB962C8B-B14F-4D97-AF65-F5344CB8AC3E}">
        <p14:creationId xmlns:p14="http://schemas.microsoft.com/office/powerpoint/2010/main" val="2001404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37</a:t>
            </a:fld>
            <a:endParaRPr lang="en-US"/>
          </a:p>
        </p:txBody>
      </p:sp>
    </p:spTree>
    <p:extLst>
      <p:ext uri="{BB962C8B-B14F-4D97-AF65-F5344CB8AC3E}">
        <p14:creationId xmlns:p14="http://schemas.microsoft.com/office/powerpoint/2010/main" val="487837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cloud.google.com</a:t>
            </a:r>
            <a:r>
              <a:rPr lang="en-US" dirty="0"/>
              <a:t>/learn/what-are-containers</a:t>
            </a:r>
          </a:p>
          <a:p>
            <a:endParaRPr lang="en-US" dirty="0"/>
          </a:p>
          <a:p>
            <a:pPr algn="l"/>
            <a:r>
              <a:rPr lang="en-US" b="0" i="0" dirty="0">
                <a:solidFill>
                  <a:srgbClr val="202124"/>
                </a:solidFill>
                <a:effectLst/>
                <a:latin typeface="Google Sans"/>
              </a:rPr>
              <a:t>Containers vs. VMs</a:t>
            </a:r>
          </a:p>
          <a:p>
            <a:pPr algn="l"/>
            <a:r>
              <a:rPr lang="en-US" b="0" i="0" dirty="0">
                <a:solidFill>
                  <a:srgbClr val="5F6368"/>
                </a:solidFill>
                <a:effectLst/>
                <a:latin typeface="Google Sans Text"/>
              </a:rPr>
              <a:t>You might already be familiar with VMs: a guest operating system such as Linux or Windows runs on top of a host operating system with access to the underlying hardware. Containers are often compared to virtual machines (VMs). Like virtual machines, containers allow you to package your application together with libraries and other dependencies, providing isolated environments for running your software services. As you’ll see below, however, the similarities end here as containers offer a far more lightweight unit for developers and IT Ops teams to work with, carrying a myriad of benefits.</a:t>
            </a:r>
          </a:p>
          <a:p>
            <a:pPr algn="l">
              <a:buFont typeface="Arial" panose="020B0604020202020204" pitchFamily="34" charset="0"/>
              <a:buChar char="•"/>
            </a:pPr>
            <a:r>
              <a:rPr lang="en-US" b="0" i="0" dirty="0">
                <a:solidFill>
                  <a:srgbClr val="5F6368"/>
                </a:solidFill>
                <a:effectLst/>
                <a:latin typeface="Google Sans Text"/>
              </a:rPr>
              <a:t>Containers are much more lightweight than VMs</a:t>
            </a:r>
          </a:p>
          <a:p>
            <a:pPr algn="l">
              <a:buFont typeface="Arial" panose="020B0604020202020204" pitchFamily="34" charset="0"/>
              <a:buChar char="•"/>
            </a:pPr>
            <a:r>
              <a:rPr lang="en-US" b="0" i="0" dirty="0">
                <a:solidFill>
                  <a:srgbClr val="5F6368"/>
                </a:solidFill>
                <a:effectLst/>
                <a:latin typeface="Google Sans Text"/>
              </a:rPr>
              <a:t>Containers virtualize at the OS level while VMs virtualize at the hardware level</a:t>
            </a:r>
          </a:p>
          <a:p>
            <a:pPr algn="l">
              <a:buFont typeface="Arial" panose="020B0604020202020204" pitchFamily="34" charset="0"/>
              <a:buChar char="•"/>
            </a:pPr>
            <a:r>
              <a:rPr lang="en-US" b="0" i="0" dirty="0">
                <a:solidFill>
                  <a:srgbClr val="5F6368"/>
                </a:solidFill>
                <a:effectLst/>
                <a:latin typeface="Google Sans Text"/>
              </a:rPr>
              <a:t>Containers share the OS kernel and use a fraction of the memory VMs require</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39</a:t>
            </a:fld>
            <a:endParaRPr lang="en-US"/>
          </a:p>
        </p:txBody>
      </p:sp>
    </p:spTree>
    <p:extLst>
      <p:ext uri="{BB962C8B-B14F-4D97-AF65-F5344CB8AC3E}">
        <p14:creationId xmlns:p14="http://schemas.microsoft.com/office/powerpoint/2010/main" val="68248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SIF = singularity image file </a:t>
            </a:r>
          </a:p>
        </p:txBody>
      </p:sp>
      <p:sp>
        <p:nvSpPr>
          <p:cNvPr id="4" name="Slide Number Placeholder 3"/>
          <p:cNvSpPr>
            <a:spLocks noGrp="1"/>
          </p:cNvSpPr>
          <p:nvPr>
            <p:ph type="sldNum" sz="quarter" idx="5"/>
          </p:nvPr>
        </p:nvSpPr>
        <p:spPr/>
        <p:txBody>
          <a:bodyPr/>
          <a:lstStyle/>
          <a:p>
            <a:fld id="{A926901F-C6C3-9E47-9843-744856EDDD7A}" type="slidenum">
              <a:rPr lang="en-US" smtClean="0"/>
              <a:t>41</a:t>
            </a:fld>
            <a:endParaRPr lang="en-US"/>
          </a:p>
        </p:txBody>
      </p:sp>
    </p:spTree>
    <p:extLst>
      <p:ext uri="{BB962C8B-B14F-4D97-AF65-F5344CB8AC3E}">
        <p14:creationId xmlns:p14="http://schemas.microsoft.com/office/powerpoint/2010/main" val="358565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5</a:t>
            </a:fld>
            <a:endParaRPr lang="en-US"/>
          </a:p>
        </p:txBody>
      </p:sp>
    </p:spTree>
    <p:extLst>
      <p:ext uri="{BB962C8B-B14F-4D97-AF65-F5344CB8AC3E}">
        <p14:creationId xmlns:p14="http://schemas.microsoft.com/office/powerpoint/2010/main" val="4113179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6</a:t>
            </a:fld>
            <a:endParaRPr lang="en-US"/>
          </a:p>
        </p:txBody>
      </p:sp>
    </p:spTree>
    <p:extLst>
      <p:ext uri="{BB962C8B-B14F-4D97-AF65-F5344CB8AC3E}">
        <p14:creationId xmlns:p14="http://schemas.microsoft.com/office/powerpoint/2010/main" val="414911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sinteractive</a:t>
            </a:r>
            <a:r>
              <a:rPr lang="en-US"/>
              <a:t> --partition=</a:t>
            </a:r>
            <a:r>
              <a:rPr lang="en-US" err="1"/>
              <a:t>atesting</a:t>
            </a:r>
            <a:r>
              <a:rPr lang="en-US"/>
              <a:t> --</a:t>
            </a:r>
            <a:r>
              <a:rPr lang="en-US" err="1"/>
              <a:t>qos</a:t>
            </a:r>
            <a:r>
              <a:rPr lang="en-US"/>
              <a:t>=testing --time=90:00 --</a:t>
            </a:r>
            <a:r>
              <a:rPr lang="en-US" err="1"/>
              <a:t>ntasks</a:t>
            </a:r>
            <a:r>
              <a:rPr lang="en-US"/>
              <a:t>=1</a:t>
            </a:r>
          </a:p>
        </p:txBody>
      </p:sp>
      <p:sp>
        <p:nvSpPr>
          <p:cNvPr id="4" name="Slide Number Placeholder 3"/>
          <p:cNvSpPr>
            <a:spLocks noGrp="1"/>
          </p:cNvSpPr>
          <p:nvPr>
            <p:ph type="sldNum" sz="quarter" idx="5"/>
          </p:nvPr>
        </p:nvSpPr>
        <p:spPr/>
        <p:txBody>
          <a:bodyPr/>
          <a:lstStyle/>
          <a:p>
            <a:fld id="{A926901F-C6C3-9E47-9843-744856EDDD7A}" type="slidenum">
              <a:rPr lang="en-US" smtClean="0"/>
              <a:t>7</a:t>
            </a:fld>
            <a:endParaRPr lang="en-US"/>
          </a:p>
        </p:txBody>
      </p:sp>
    </p:spTree>
    <p:extLst>
      <p:ext uri="{BB962C8B-B14F-4D97-AF65-F5344CB8AC3E}">
        <p14:creationId xmlns:p14="http://schemas.microsoft.com/office/powerpoint/2010/main" val="320380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a:t>
            </a:r>
            <a:r>
              <a:rPr lang="en-US" dirty="0" err="1"/>
              <a:t>lmod</a:t>
            </a:r>
            <a:r>
              <a:rPr lang="en-US" dirty="0"/>
              <a:t> is doing to manage the software environment.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demonstrate the different compiler-dependent software are available when load each of these different compilers. The packages have been compiled against the respective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difference between specifying default and specifying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‘change’ method.</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8</a:t>
            </a:fld>
            <a:endParaRPr lang="en-US"/>
          </a:p>
        </p:txBody>
      </p:sp>
    </p:spTree>
    <p:extLst>
      <p:ext uri="{BB962C8B-B14F-4D97-AF65-F5344CB8AC3E}">
        <p14:creationId xmlns:p14="http://schemas.microsoft.com/office/powerpoint/2010/main" val="371298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are loading different versions of the HDF5 library. They are different in that they were compiled with different compilers, so we want our environment variables to reflect that. It would be a total pain if we had to do that manually, but luckily the </a:t>
            </a:r>
            <a:r>
              <a:rPr lang="en-US" err="1"/>
              <a:t>lmod</a:t>
            </a:r>
            <a:r>
              <a:rPr lang="en-US"/>
              <a:t> module system does that for us.</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9</a:t>
            </a:fld>
            <a:endParaRPr lang="en-US"/>
          </a:p>
        </p:txBody>
      </p:sp>
    </p:spTree>
    <p:extLst>
      <p:ext uri="{BB962C8B-B14F-4D97-AF65-F5344CB8AC3E}">
        <p14:creationId xmlns:p14="http://schemas.microsoft.com/office/powerpoint/2010/main" val="33583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10</a:t>
            </a:fld>
            <a:endParaRPr lang="en-US"/>
          </a:p>
        </p:txBody>
      </p:sp>
    </p:spTree>
    <p:extLst>
      <p:ext uri="{BB962C8B-B14F-4D97-AF65-F5344CB8AC3E}">
        <p14:creationId xmlns:p14="http://schemas.microsoft.com/office/powerpoint/2010/main" val="290189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933-1853-3695-5698-EA2C873D5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39900-6690-4850-B14D-CFF0A6DDB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3EF43-FA77-3703-DB72-C6218B0476B5}"/>
              </a:ext>
            </a:extLst>
          </p:cNvPr>
          <p:cNvSpPr>
            <a:spLocks noGrp="1"/>
          </p:cNvSpPr>
          <p:nvPr>
            <p:ph type="dt" sz="half" idx="10"/>
          </p:nvPr>
        </p:nvSpPr>
        <p:spPr>
          <a:xfrm>
            <a:off x="4724400" y="6356350"/>
            <a:ext cx="2743200" cy="365125"/>
          </a:xfrm>
          <a:prstGeom prst="rect">
            <a:avLst/>
          </a:prstGeom>
        </p:spPr>
        <p:txBody>
          <a:bodyPr/>
          <a:lstStyle/>
          <a:p>
            <a:pPr algn="ctr"/>
            <a:r>
              <a:rPr lang="en-US"/>
              <a:t>1/9/2025</a:t>
            </a:r>
            <a:endParaRPr lang="en-US" dirty="0"/>
          </a:p>
        </p:txBody>
      </p:sp>
      <p:sp>
        <p:nvSpPr>
          <p:cNvPr id="6" name="Slide Number Placeholder 5">
            <a:extLst>
              <a:ext uri="{FF2B5EF4-FFF2-40B4-BE49-F238E27FC236}">
                <a16:creationId xmlns:a16="http://schemas.microsoft.com/office/drawing/2014/main" id="{7F62B1B4-AC37-41B2-EB63-E0D769F470EA}"/>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221983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1D7D-D016-C86F-111E-51245E7BA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0B542-AE2F-4E58-DD66-7DA9CB444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321B0-98E4-9776-8ABB-72C7B07ABE94}"/>
              </a:ext>
            </a:extLst>
          </p:cNvPr>
          <p:cNvSpPr>
            <a:spLocks noGrp="1"/>
          </p:cNvSpPr>
          <p:nvPr>
            <p:ph type="dt" sz="half" idx="10"/>
          </p:nvPr>
        </p:nvSpPr>
        <p:spPr>
          <a:xfrm>
            <a:off x="4724400" y="6370515"/>
            <a:ext cx="2743200" cy="365125"/>
          </a:xfrm>
          <a:prstGeom prst="rect">
            <a:avLst/>
          </a:prstGeom>
        </p:spPr>
        <p:txBody>
          <a:bodyPr/>
          <a:lstStyle/>
          <a:p>
            <a:pPr algn="ctr"/>
            <a:r>
              <a:rPr lang="en-US"/>
              <a:t>1/9/2025</a:t>
            </a:r>
            <a:endParaRPr lang="en-US" dirty="0"/>
          </a:p>
        </p:txBody>
      </p:sp>
      <p:sp>
        <p:nvSpPr>
          <p:cNvPr id="6" name="Slide Number Placeholder 5">
            <a:extLst>
              <a:ext uri="{FF2B5EF4-FFF2-40B4-BE49-F238E27FC236}">
                <a16:creationId xmlns:a16="http://schemas.microsoft.com/office/drawing/2014/main" id="{F3E58BD9-1414-8B11-5258-F11F3BBA1358}"/>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16656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F543F-785B-81AD-859C-25E1E14F9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A11285-AC5A-F005-FEA3-CACE5986B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9AEED0-1DC9-A7B8-1AA0-116CA0EB6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560F-461C-6043-9BC4-489BA92F7161}" type="slidenum">
              <a:rPr lang="en-US" smtClean="0"/>
              <a:t>‹#›</a:t>
            </a:fld>
            <a:endParaRPr lang="en-US"/>
          </a:p>
        </p:txBody>
      </p:sp>
      <p:pic>
        <p:nvPicPr>
          <p:cNvPr id="8" name="Picture 7" descr="Shape&#10;&#10;Description automatically generated with medium confidence">
            <a:extLst>
              <a:ext uri="{FF2B5EF4-FFF2-40B4-BE49-F238E27FC236}">
                <a16:creationId xmlns:a16="http://schemas.microsoft.com/office/drawing/2014/main" id="{16A367C9-3AA6-1192-2565-6CDE4E3F4F0A}"/>
              </a:ext>
            </a:extLst>
          </p:cNvPr>
          <p:cNvPicPr>
            <a:picLocks noChangeAspect="1"/>
          </p:cNvPicPr>
          <p:nvPr userDrawn="1"/>
        </p:nvPicPr>
        <p:blipFill>
          <a:blip r:embed="rId4"/>
          <a:stretch>
            <a:fillRect/>
          </a:stretch>
        </p:blipFill>
        <p:spPr>
          <a:xfrm>
            <a:off x="0" y="6246811"/>
            <a:ext cx="4724400" cy="584200"/>
          </a:xfrm>
          <a:prstGeom prst="rect">
            <a:avLst/>
          </a:prstGeom>
        </p:spPr>
      </p:pic>
      <p:sp>
        <p:nvSpPr>
          <p:cNvPr id="9" name="Date Placeholder 8">
            <a:extLst>
              <a:ext uri="{FF2B5EF4-FFF2-40B4-BE49-F238E27FC236}">
                <a16:creationId xmlns:a16="http://schemas.microsoft.com/office/drawing/2014/main" id="{6CA2128F-B59B-98EB-B50C-F663F9DCCD82}"/>
              </a:ext>
            </a:extLst>
          </p:cNvPr>
          <p:cNvSpPr>
            <a:spLocks noGrp="1"/>
          </p:cNvSpPr>
          <p:nvPr>
            <p:ph type="dt" sz="half" idx="2"/>
          </p:nvPr>
        </p:nvSpPr>
        <p:spPr>
          <a:xfrm>
            <a:off x="4724400"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ctr"/>
            <a:r>
              <a:rPr lang="en-US"/>
              <a:t>1/9/2025</a:t>
            </a:r>
            <a:endParaRPr lang="en-US" dirty="0"/>
          </a:p>
        </p:txBody>
      </p:sp>
    </p:spTree>
    <p:extLst>
      <p:ext uri="{BB962C8B-B14F-4D97-AF65-F5344CB8AC3E}">
        <p14:creationId xmlns:p14="http://schemas.microsoft.com/office/powerpoint/2010/main" val="250484174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urc.readthedocs.io/en/latest/compute/compiling.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ResearchComputing/hpc_fundamentals_micro_credent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urc.readthedocs.io/en/latest/software/spack.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urc.readthedocs.io/en/latest/software/python.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curc.readthedocs.io/en/latest/software/Containerizationon.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colorado.edu/rc/userservices/software-request" TargetMode="External"/><Relationship Id="rId2" Type="http://schemas.openxmlformats.org/officeDocument/2006/relationships/hyperlink" Target="https://curc.readthedocs.io/en/latest/clusters/alpine/softwar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2280-7307-0B79-EB89-B711A152399E}"/>
              </a:ext>
            </a:extLst>
          </p:cNvPr>
          <p:cNvSpPr>
            <a:spLocks noGrp="1"/>
          </p:cNvSpPr>
          <p:nvPr>
            <p:ph type="ctrTitle"/>
          </p:nvPr>
        </p:nvSpPr>
        <p:spPr>
          <a:xfrm>
            <a:off x="864432" y="952500"/>
            <a:ext cx="10463135" cy="3035299"/>
          </a:xfrm>
        </p:spPr>
        <p:txBody>
          <a:bodyPr>
            <a:normAutofit fontScale="90000"/>
          </a:bodyPr>
          <a:lstStyle/>
          <a:p>
            <a:r>
              <a:rPr lang="en-US" dirty="0"/>
              <a:t>Finding, downloading, and applying software on CURC resources</a:t>
            </a:r>
            <a:br>
              <a:rPr lang="en-US" dirty="0"/>
            </a:br>
            <a:br>
              <a:rPr lang="en-US" dirty="0">
                <a:latin typeface="Century Gothic" panose="020B0502020202020204" pitchFamily="34" charset="0"/>
              </a:rPr>
            </a:br>
            <a:endParaRPr lang="en-US" sz="3600" dirty="0">
              <a:solidFill>
                <a:schemeClr val="bg2">
                  <a:lumMod val="25000"/>
                </a:schemeClr>
              </a:solidFill>
              <a:latin typeface="Century Gothic" panose="020B0502020202020204" pitchFamily="34" charset="0"/>
            </a:endParaRPr>
          </a:p>
        </p:txBody>
      </p:sp>
      <p:sp>
        <p:nvSpPr>
          <p:cNvPr id="4" name="TextBox 3">
            <a:extLst>
              <a:ext uri="{FF2B5EF4-FFF2-40B4-BE49-F238E27FC236}">
                <a16:creationId xmlns:a16="http://schemas.microsoft.com/office/drawing/2014/main" id="{C0720684-07B5-42CB-BCDA-C314E13F929D}"/>
              </a:ext>
            </a:extLst>
          </p:cNvPr>
          <p:cNvSpPr txBox="1"/>
          <p:nvPr/>
        </p:nvSpPr>
        <p:spPr>
          <a:xfrm>
            <a:off x="4151586" y="3620100"/>
            <a:ext cx="3699642" cy="523220"/>
          </a:xfrm>
          <a:prstGeom prst="rect">
            <a:avLst/>
          </a:prstGeom>
          <a:noFill/>
        </p:spPr>
        <p:txBody>
          <a:bodyPr wrap="square" rtlCol="0">
            <a:spAutoFit/>
          </a:bodyPr>
          <a:lstStyle/>
          <a:p>
            <a:pPr algn="ctr"/>
            <a:r>
              <a:rPr lang="en-US" sz="2800" dirty="0">
                <a:latin typeface="Century Gothic" panose="020B0502020202020204" pitchFamily="34" charset="0"/>
              </a:rPr>
              <a:t>January 9, 2025</a:t>
            </a:r>
          </a:p>
        </p:txBody>
      </p:sp>
      <p:sp>
        <p:nvSpPr>
          <p:cNvPr id="3" name="Subtitle 2">
            <a:extLst>
              <a:ext uri="{FF2B5EF4-FFF2-40B4-BE49-F238E27FC236}">
                <a16:creationId xmlns:a16="http://schemas.microsoft.com/office/drawing/2014/main" id="{DA0F3AB8-D3DF-5880-3DD7-8B0873DC15B7}"/>
              </a:ext>
            </a:extLst>
          </p:cNvPr>
          <p:cNvSpPr>
            <a:spLocks noGrp="1"/>
          </p:cNvSpPr>
          <p:nvPr>
            <p:ph type="subTitle" idx="1"/>
          </p:nvPr>
        </p:nvSpPr>
        <p:spPr>
          <a:xfrm>
            <a:off x="3766457" y="4933237"/>
            <a:ext cx="4659086" cy="523220"/>
          </a:xfrm>
        </p:spPr>
        <p:txBody>
          <a:bodyPr vert="horz" lIns="91440" tIns="45720" rIns="91440" bIns="45720" rtlCol="0" anchor="t">
            <a:normAutofit/>
          </a:bodyPr>
          <a:lstStyle/>
          <a:p>
            <a:r>
              <a:rPr lang="en-US" dirty="0">
                <a:latin typeface="Century Gothic"/>
              </a:rPr>
              <a:t>John Reiland</a:t>
            </a:r>
            <a:endParaRPr lang="en-US" dirty="0">
              <a:latin typeface="Century Gothic" panose="020B0502020202020204" pitchFamily="34" charset="0"/>
            </a:endParaRPr>
          </a:p>
          <a:p>
            <a:endParaRPr lang="en-US" dirty="0">
              <a:latin typeface="Century Gothic" panose="020B0502020202020204" pitchFamily="34" charset="0"/>
            </a:endParaRPr>
          </a:p>
        </p:txBody>
      </p:sp>
    </p:spTree>
    <p:extLst>
      <p:ext uri="{BB962C8B-B14F-4D97-AF65-F5344CB8AC3E}">
        <p14:creationId xmlns:p14="http://schemas.microsoft.com/office/powerpoint/2010/main" val="209104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a:t>
            </a:r>
            <a:r>
              <a:rPr lang="en-US" sz="3200">
                <a:latin typeface="Century Gothic" panose="020B0502020202020204" pitchFamily="34" charset="0"/>
              </a:rPr>
              <a:t>Useful </a:t>
            </a:r>
            <a:r>
              <a:rPr lang="en-US" sz="3200" err="1">
                <a:latin typeface="Century Gothic" panose="020B0502020202020204" pitchFamily="34" charset="0"/>
              </a:rPr>
              <a:t>Lmod</a:t>
            </a:r>
            <a:r>
              <a:rPr lang="en-US" sz="3200">
                <a:latin typeface="Century Gothic" panose="020B0502020202020204" pitchFamily="34" charset="0"/>
              </a:rPr>
              <a:t> commands</a:t>
            </a:r>
          </a:p>
        </p:txBody>
      </p:sp>
      <p:grpSp>
        <p:nvGrpSpPr>
          <p:cNvPr id="6" name="Group 5">
            <a:extLst>
              <a:ext uri="{FF2B5EF4-FFF2-40B4-BE49-F238E27FC236}">
                <a16:creationId xmlns:a16="http://schemas.microsoft.com/office/drawing/2014/main" id="{DA7B3A39-72BA-3A4B-C0BE-0C2BC796D6E1}"/>
              </a:ext>
            </a:extLst>
          </p:cNvPr>
          <p:cNvGrpSpPr/>
          <p:nvPr/>
        </p:nvGrpSpPr>
        <p:grpSpPr>
          <a:xfrm>
            <a:off x="569877" y="2076384"/>
            <a:ext cx="11052246" cy="4245434"/>
            <a:chOff x="569877" y="3868113"/>
            <a:chExt cx="11052246" cy="1583355"/>
          </a:xfrm>
        </p:grpSpPr>
        <p:sp>
          <p:nvSpPr>
            <p:cNvPr id="7" name="Rectangle 6">
              <a:extLst>
                <a:ext uri="{FF2B5EF4-FFF2-40B4-BE49-F238E27FC236}">
                  <a16:creationId xmlns:a16="http://schemas.microsoft.com/office/drawing/2014/main" id="{21AEDACD-5D20-4921-301A-2BF552F14543}"/>
                </a:ext>
              </a:extLst>
            </p:cNvPr>
            <p:cNvSpPr/>
            <p:nvPr/>
          </p:nvSpPr>
          <p:spPr>
            <a:xfrm>
              <a:off x="569877" y="3911411"/>
              <a:ext cx="11052246" cy="149676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4D56538-8673-FD92-1F82-72A6749C8F0D}"/>
                </a:ext>
              </a:extLst>
            </p:cNvPr>
            <p:cNvSpPr txBox="1">
              <a:spLocks/>
            </p:cNvSpPr>
            <p:nvPr/>
          </p:nvSpPr>
          <p:spPr>
            <a:xfrm>
              <a:off x="719528" y="3868113"/>
              <a:ext cx="10634272" cy="1583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spider				# list all available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avail				# list modules available to you</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load &lt;package/version&gt;		# load a module into your env</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purge				# unload all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list 				# list currently loaded modules</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display &lt;package&gt; 		# display module info/help</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&lt;package&gt;			# view info for all version</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&lt;package/version&gt; 	# view info for specific version</a:t>
              </a:r>
            </a:p>
            <a:p>
              <a:pPr marL="0" indent="0">
                <a:lnSpc>
                  <a:spcPct val="100000"/>
                </a:lnSpc>
                <a:buNone/>
              </a:pPr>
              <a:r>
                <a:rPr lang="en-US" sz="2000" dirty="0">
                  <a:latin typeface="Monaco"/>
                </a:rPr>
                <a:t>	</a:t>
              </a:r>
            </a:p>
          </p:txBody>
        </p:sp>
      </p:grpSp>
      <p:sp>
        <p:nvSpPr>
          <p:cNvPr id="5" name="Slide Number Placeholder 4">
            <a:extLst>
              <a:ext uri="{FF2B5EF4-FFF2-40B4-BE49-F238E27FC236}">
                <a16:creationId xmlns:a16="http://schemas.microsoft.com/office/drawing/2014/main" id="{989BD25A-492E-955F-3228-1618C71C2BBA}"/>
              </a:ext>
            </a:extLst>
          </p:cNvPr>
          <p:cNvSpPr>
            <a:spLocks noGrp="1"/>
          </p:cNvSpPr>
          <p:nvPr>
            <p:ph type="sldNum" sz="quarter" idx="12"/>
          </p:nvPr>
        </p:nvSpPr>
        <p:spPr/>
        <p:txBody>
          <a:bodyPr/>
          <a:lstStyle/>
          <a:p>
            <a:fld id="{ABDA560F-461C-6043-9BC4-489BA92F7161}" type="slidenum">
              <a:rPr lang="en-US" smtClean="0"/>
              <a:t>10</a:t>
            </a:fld>
            <a:endParaRPr lang="en-US"/>
          </a:p>
        </p:txBody>
      </p:sp>
    </p:spTree>
    <p:extLst>
      <p:ext uri="{BB962C8B-B14F-4D97-AF65-F5344CB8AC3E}">
        <p14:creationId xmlns:p14="http://schemas.microsoft.com/office/powerpoint/2010/main" val="136197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Points to note about CURC-managed modules:</a:t>
            </a:r>
          </a:p>
          <a:p>
            <a:pPr lvl="1"/>
            <a:r>
              <a:rPr lang="en-US" sz="2800" dirty="0">
                <a:latin typeface="Century Gothic" panose="020B0502020202020204" pitchFamily="34" charset="0"/>
              </a:rPr>
              <a:t>CURC does not update system modules; we do fresh installs of new versions and change the default when that is appropriate</a:t>
            </a:r>
          </a:p>
          <a:p>
            <a:pPr lvl="1"/>
            <a:r>
              <a:rPr lang="en-US" sz="2800" dirty="0">
                <a:latin typeface="Century Gothic" panose="020B0502020202020204" pitchFamily="34" charset="0"/>
              </a:rPr>
              <a:t>Sometimes when a module is outdated or problematic we will remove it from the software stack</a:t>
            </a:r>
            <a:endParaRPr lang="en-US" sz="3200" dirty="0">
              <a:solidFill>
                <a:srgbClr val="202122"/>
              </a:solidFill>
              <a:latin typeface="Century Gothic" panose="020B0502020202020204" pitchFamily="34" charset="0"/>
            </a:endParaRPr>
          </a:p>
          <a:p>
            <a:pPr marL="0" indent="0" algn="ctr">
              <a:buNone/>
            </a:pPr>
            <a:r>
              <a:rPr lang="en-US" sz="3200" b="1" dirty="0">
                <a:solidFill>
                  <a:srgbClr val="FF0000"/>
                </a:solidFill>
                <a:latin typeface="Century Gothic" panose="020B0502020202020204" pitchFamily="34" charset="0"/>
              </a:rPr>
              <a:t>Take home: pay attention to what modules you are loading, as this may be important for reproducibility!</a:t>
            </a:r>
            <a:endParaRPr lang="en-US" sz="2800" b="1" dirty="0">
              <a:solidFill>
                <a:srgbClr val="FF0000"/>
              </a:solidFill>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8010FA2F-87F2-1835-2ECF-FC69DA1CFFE3}"/>
              </a:ext>
            </a:extLst>
          </p:cNvPr>
          <p:cNvSpPr>
            <a:spLocks noGrp="1"/>
          </p:cNvSpPr>
          <p:nvPr>
            <p:ph type="sldNum" sz="quarter" idx="12"/>
          </p:nvPr>
        </p:nvSpPr>
        <p:spPr/>
        <p:txBody>
          <a:bodyPr/>
          <a:lstStyle/>
          <a:p>
            <a:fld id="{ABDA560F-461C-6043-9BC4-489BA92F7161}" type="slidenum">
              <a:rPr lang="en-US" smtClean="0"/>
              <a:t>11</a:t>
            </a:fld>
            <a:endParaRPr lang="en-US"/>
          </a:p>
        </p:txBody>
      </p:sp>
    </p:spTree>
    <p:extLst>
      <p:ext uri="{BB962C8B-B14F-4D97-AF65-F5344CB8AC3E}">
        <p14:creationId xmlns:p14="http://schemas.microsoft.com/office/powerpoint/2010/main" val="131136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a:latin typeface="Century Gothic" panose="020B0502020202020204" pitchFamily="34" charset="0"/>
              </a:rPr>
              <a:t>Definitions</a:t>
            </a:r>
          </a:p>
          <a:p>
            <a:pPr lvl="1"/>
            <a:r>
              <a:rPr lang="en-US" sz="2800" b="1">
                <a:latin typeface="Century Gothic" panose="020B0502020202020204" pitchFamily="34" charset="0"/>
              </a:rPr>
              <a:t>Building- </a:t>
            </a:r>
            <a:r>
              <a:rPr lang="en-US" sz="2800">
                <a:latin typeface="Century Gothic" panose="020B0502020202020204" pitchFamily="34" charset="0"/>
              </a:rPr>
              <a:t>a</a:t>
            </a:r>
            <a:r>
              <a:rPr lang="en-US" sz="2800" b="1">
                <a:latin typeface="Century Gothic" panose="020B0502020202020204" pitchFamily="34" charset="0"/>
              </a:rPr>
              <a:t> </a:t>
            </a:r>
            <a:r>
              <a:rPr lang="en-US" sz="2800">
                <a:latin typeface="Century Gothic" panose="020B0502020202020204" pitchFamily="34" charset="0"/>
              </a:rPr>
              <a:t>generic term describing the overall installation process that includes compiling</a:t>
            </a:r>
            <a:endParaRPr lang="en-US" sz="2800" b="1">
              <a:latin typeface="Century Gothic" panose="020B0502020202020204" pitchFamily="34" charset="0"/>
            </a:endParaRPr>
          </a:p>
          <a:p>
            <a:pPr lvl="1"/>
            <a:r>
              <a:rPr lang="en-US" sz="2800" b="1">
                <a:latin typeface="Century Gothic" panose="020B0502020202020204" pitchFamily="34" charset="0"/>
              </a:rPr>
              <a:t>Compiling</a:t>
            </a:r>
            <a:r>
              <a:rPr lang="en-US" sz="2800">
                <a:latin typeface="Century Gothic" panose="020B0502020202020204" pitchFamily="34" charset="0"/>
              </a:rPr>
              <a:t>- the process of converting source code to an executable</a:t>
            </a:r>
          </a:p>
          <a:p>
            <a:pPr lvl="1"/>
            <a:r>
              <a:rPr lang="en-US" sz="2800" b="1">
                <a:latin typeface="Century Gothic" panose="020B0502020202020204" pitchFamily="34" charset="0"/>
              </a:rPr>
              <a:t>Linking</a:t>
            </a:r>
            <a:r>
              <a:rPr lang="en-US" sz="2800">
                <a:latin typeface="Century Gothic" panose="020B0502020202020204" pitchFamily="34" charset="0"/>
              </a:rPr>
              <a:t>- the process of combining pieces of code and data into a single file that can be loaded into memory and executed</a:t>
            </a:r>
          </a:p>
          <a:p>
            <a:pPr lvl="1"/>
            <a:r>
              <a:rPr lang="en-US" sz="2800" b="1">
                <a:latin typeface="Century Gothic" panose="020B0502020202020204" pitchFamily="34" charset="0"/>
              </a:rPr>
              <a:t>Installing</a:t>
            </a:r>
            <a:r>
              <a:rPr lang="en-US" sz="2800">
                <a:latin typeface="Century Gothic" panose="020B0502020202020204" pitchFamily="34" charset="0"/>
              </a:rPr>
              <a:t>- any process that results in executables</a:t>
            </a:r>
            <a:endParaRPr lang="en-US" sz="2800" b="1">
              <a:latin typeface="Century Gothic" panose="020B0502020202020204" pitchFamily="34" charset="0"/>
            </a:endParaRPr>
          </a:p>
          <a:p>
            <a:pPr marL="457200" lvl="1" indent="0">
              <a:buNone/>
            </a:pPr>
            <a:endParaRPr lang="en-US" sz="2800" b="1">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6ABB9977-384C-44BA-CDB5-3F34975C00BF}"/>
              </a:ext>
            </a:extLst>
          </p:cNvPr>
          <p:cNvSpPr>
            <a:spLocks noGrp="1"/>
          </p:cNvSpPr>
          <p:nvPr>
            <p:ph type="sldNum" sz="quarter" idx="12"/>
          </p:nvPr>
        </p:nvSpPr>
        <p:spPr/>
        <p:txBody>
          <a:bodyPr/>
          <a:lstStyle/>
          <a:p>
            <a:fld id="{ABDA560F-461C-6043-9BC4-489BA92F7161}" type="slidenum">
              <a:rPr lang="en-US" smtClean="0"/>
              <a:t>12</a:t>
            </a:fld>
            <a:endParaRPr lang="en-US"/>
          </a:p>
        </p:txBody>
      </p:sp>
    </p:spTree>
    <p:extLst>
      <p:ext uri="{BB962C8B-B14F-4D97-AF65-F5344CB8AC3E}">
        <p14:creationId xmlns:p14="http://schemas.microsoft.com/office/powerpoint/2010/main" val="18998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a:latin typeface="Century Gothic" panose="020B0502020202020204" pitchFamily="34" charset="0"/>
              </a:rPr>
              <a:t>There are numerous ways to install software on CURC systems</a:t>
            </a:r>
          </a:p>
          <a:p>
            <a:pPr lvl="1"/>
            <a:r>
              <a:rPr lang="en-US" sz="2800" dirty="0">
                <a:latin typeface="Century Gothic" panose="020B0502020202020204" pitchFamily="34" charset="0"/>
              </a:rPr>
              <a:t>Grab pre-compiled binaries</a:t>
            </a:r>
          </a:p>
          <a:p>
            <a:pPr lvl="1"/>
            <a:r>
              <a:rPr lang="en-US" sz="2800" dirty="0">
                <a:latin typeface="Century Gothic" panose="020B0502020202020204" pitchFamily="34" charset="0"/>
              </a:rPr>
              <a:t>Within virtual environments (using </a:t>
            </a:r>
            <a:r>
              <a:rPr lang="en-US" sz="2800" dirty="0" err="1">
                <a:latin typeface="Century Gothic" panose="020B0502020202020204" pitchFamily="34" charset="0"/>
              </a:rPr>
              <a:t>Conda</a:t>
            </a:r>
            <a:r>
              <a:rPr lang="en-US" sz="2800" dirty="0">
                <a:latin typeface="Century Gothic" panose="020B0502020202020204" pitchFamily="34" charset="0"/>
              </a:rPr>
              <a:t>, </a:t>
            </a:r>
            <a:r>
              <a:rPr lang="en-US" sz="2800" dirty="0" err="1">
                <a:latin typeface="Century Gothic" panose="020B0502020202020204" pitchFamily="34" charset="0"/>
              </a:rPr>
              <a:t>Miniconda</a:t>
            </a:r>
            <a:r>
              <a:rPr lang="en-US" sz="2800" dirty="0">
                <a:latin typeface="Century Gothic" panose="020B0502020202020204" pitchFamily="34" charset="0"/>
              </a:rPr>
              <a:t>, or Mamba)</a:t>
            </a:r>
          </a:p>
          <a:p>
            <a:pPr lvl="1"/>
            <a:r>
              <a:rPr lang="en-US" sz="2800" dirty="0">
                <a:latin typeface="Century Gothic" panose="020B0502020202020204" pitchFamily="34" charset="0"/>
              </a:rPr>
              <a:t>Using containers (</a:t>
            </a:r>
            <a:r>
              <a:rPr lang="en-US" sz="2800" dirty="0" err="1">
                <a:latin typeface="Century Gothic" panose="020B0502020202020204" pitchFamily="34" charset="0"/>
              </a:rPr>
              <a:t>Apptainer</a:t>
            </a:r>
            <a:r>
              <a:rPr lang="en-US" sz="2800" dirty="0">
                <a:latin typeface="Century Gothic" panose="020B0502020202020204" pitchFamily="34" charset="0"/>
              </a:rPr>
              <a:t>)</a:t>
            </a:r>
          </a:p>
          <a:p>
            <a:pPr lvl="1"/>
            <a:r>
              <a:rPr lang="en-US" sz="2800" dirty="0">
                <a:latin typeface="Century Gothic" panose="020B0502020202020204" pitchFamily="34" charset="0"/>
              </a:rPr>
              <a:t>From source code</a:t>
            </a:r>
          </a:p>
          <a:p>
            <a:pPr lvl="1"/>
            <a:r>
              <a:rPr lang="en-US" sz="2800" dirty="0">
                <a:latin typeface="Century Gothic" panose="020B0502020202020204" pitchFamily="34" charset="0"/>
              </a:rPr>
              <a:t>Using a package manager for HPC systems (Spack)</a:t>
            </a: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F7F00D98-53F4-862E-35D3-F0115D2D172E}"/>
              </a:ext>
            </a:extLst>
          </p:cNvPr>
          <p:cNvSpPr>
            <a:spLocks noGrp="1"/>
          </p:cNvSpPr>
          <p:nvPr>
            <p:ph type="sldNum" sz="quarter" idx="12"/>
          </p:nvPr>
        </p:nvSpPr>
        <p:spPr/>
        <p:txBody>
          <a:bodyPr/>
          <a:lstStyle/>
          <a:p>
            <a:fld id="{ABDA560F-461C-6043-9BC4-489BA92F7161}" type="slidenum">
              <a:rPr lang="en-US" smtClean="0"/>
              <a:t>13</a:t>
            </a:fld>
            <a:endParaRPr lang="en-US"/>
          </a:p>
        </p:txBody>
      </p:sp>
    </p:spTree>
    <p:extLst>
      <p:ext uri="{BB962C8B-B14F-4D97-AF65-F5344CB8AC3E}">
        <p14:creationId xmlns:p14="http://schemas.microsoft.com/office/powerpoint/2010/main" val="15314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600" dirty="0">
                <a:latin typeface="Century Gothic" panose="020B0502020202020204" pitchFamily="34" charset="0"/>
              </a:rPr>
              <a:t>Why compile a research application manually from source code?</a:t>
            </a:r>
          </a:p>
          <a:p>
            <a:pPr marL="742950" indent="-742950">
              <a:buFont typeface="+mj-lt"/>
              <a:buAutoNum type="arabicPeriod"/>
            </a:pPr>
            <a:r>
              <a:rPr lang="en-US" sz="3200" dirty="0">
                <a:latin typeface="Century Gothic" panose="020B0502020202020204" pitchFamily="34" charset="0"/>
              </a:rPr>
              <a:t>It is not distributed as a pre-compiled binary, by any package manager, and is not easily containerized.</a:t>
            </a:r>
          </a:p>
          <a:p>
            <a:pPr marL="742950" indent="-742950">
              <a:buFont typeface="+mj-lt"/>
              <a:buAutoNum type="arabicPeriod"/>
            </a:pPr>
            <a:r>
              <a:rPr lang="en-US" sz="3200" dirty="0">
                <a:latin typeface="Century Gothic" panose="020B0502020202020204" pitchFamily="34" charset="0"/>
              </a:rPr>
              <a:t>Compiling from source on the cluster will greatly improve performance.</a:t>
            </a:r>
          </a:p>
        </p:txBody>
      </p:sp>
      <p:sp>
        <p:nvSpPr>
          <p:cNvPr id="5" name="Slide Number Placeholder 4">
            <a:extLst>
              <a:ext uri="{FF2B5EF4-FFF2-40B4-BE49-F238E27FC236}">
                <a16:creationId xmlns:a16="http://schemas.microsoft.com/office/drawing/2014/main" id="{1C2908B5-6BC2-02BD-A274-CFFF7DA7F190}"/>
              </a:ext>
            </a:extLst>
          </p:cNvPr>
          <p:cNvSpPr>
            <a:spLocks noGrp="1"/>
          </p:cNvSpPr>
          <p:nvPr>
            <p:ph type="sldNum" sz="quarter" idx="12"/>
          </p:nvPr>
        </p:nvSpPr>
        <p:spPr/>
        <p:txBody>
          <a:bodyPr/>
          <a:lstStyle/>
          <a:p>
            <a:fld id="{ABDA560F-461C-6043-9BC4-489BA92F7161}" type="slidenum">
              <a:rPr lang="en-US" smtClean="0"/>
              <a:t>14</a:t>
            </a:fld>
            <a:endParaRPr lang="en-US"/>
          </a:p>
        </p:txBody>
      </p:sp>
    </p:spTree>
    <p:extLst>
      <p:ext uri="{BB962C8B-B14F-4D97-AF65-F5344CB8AC3E}">
        <p14:creationId xmlns:p14="http://schemas.microsoft.com/office/powerpoint/2010/main" val="224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Compilers are programs that convert code written in high level programming languages (like C/C++ or Fortran) to executable binary files.</a:t>
            </a:r>
          </a:p>
        </p:txBody>
      </p:sp>
      <p:pic>
        <p:nvPicPr>
          <p:cNvPr id="6" name="Picture 5" descr="A diagram illustrating that code is fed to a compiler to produce and executable file. The input to the compiler is hello_world.c, and the compiler outputs hello_world.o.">
            <a:extLst>
              <a:ext uri="{FF2B5EF4-FFF2-40B4-BE49-F238E27FC236}">
                <a16:creationId xmlns:a16="http://schemas.microsoft.com/office/drawing/2014/main" id="{55597742-07C9-65FD-DD57-8152242A8A74}"/>
              </a:ext>
            </a:extLst>
          </p:cNvPr>
          <p:cNvPicPr>
            <a:picLocks noChangeAspect="1"/>
          </p:cNvPicPr>
          <p:nvPr/>
        </p:nvPicPr>
        <p:blipFill>
          <a:blip r:embed="rId3"/>
          <a:stretch>
            <a:fillRect/>
          </a:stretch>
        </p:blipFill>
        <p:spPr>
          <a:xfrm>
            <a:off x="1060124" y="3509316"/>
            <a:ext cx="9328802" cy="2391422"/>
          </a:xfrm>
          <a:prstGeom prst="rect">
            <a:avLst/>
          </a:prstGeom>
        </p:spPr>
      </p:pic>
      <p:sp>
        <p:nvSpPr>
          <p:cNvPr id="5" name="Slide Number Placeholder 4">
            <a:extLst>
              <a:ext uri="{FF2B5EF4-FFF2-40B4-BE49-F238E27FC236}">
                <a16:creationId xmlns:a16="http://schemas.microsoft.com/office/drawing/2014/main" id="{4F50B8BC-A672-F108-AE9C-C04D548B408C}"/>
              </a:ext>
            </a:extLst>
          </p:cNvPr>
          <p:cNvSpPr>
            <a:spLocks noGrp="1"/>
          </p:cNvSpPr>
          <p:nvPr>
            <p:ph type="sldNum" sz="quarter" idx="12"/>
          </p:nvPr>
        </p:nvSpPr>
        <p:spPr/>
        <p:txBody>
          <a:bodyPr/>
          <a:lstStyle/>
          <a:p>
            <a:fld id="{ABDA560F-461C-6043-9BC4-489BA92F7161}" type="slidenum">
              <a:rPr lang="en-US" smtClean="0"/>
              <a:t>15</a:t>
            </a:fld>
            <a:endParaRPr lang="en-US"/>
          </a:p>
        </p:txBody>
      </p:sp>
    </p:spTree>
    <p:extLst>
      <p:ext uri="{BB962C8B-B14F-4D97-AF65-F5344CB8AC3E}">
        <p14:creationId xmlns:p14="http://schemas.microsoft.com/office/powerpoint/2010/main" val="149801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67378"/>
            <a:ext cx="10780776" cy="2769970"/>
          </a:xfrm>
        </p:spPr>
        <p:txBody>
          <a:bodyPr>
            <a:normAutofit fontScale="92500" lnSpcReduction="10000"/>
          </a:bodyPr>
          <a:lstStyle/>
          <a:p>
            <a:pPr marL="0" indent="0">
              <a:buNone/>
            </a:pPr>
            <a:r>
              <a:rPr lang="en-US" sz="3500" dirty="0">
                <a:latin typeface="Century Gothic" panose="020B0502020202020204" pitchFamily="34" charset="0"/>
              </a:rPr>
              <a:t>Build systems automate the process of compiling and linking.</a:t>
            </a:r>
          </a:p>
          <a:p>
            <a:pPr marL="0" indent="0">
              <a:buNone/>
            </a:pPr>
            <a:r>
              <a:rPr lang="en-US" sz="3500" dirty="0">
                <a:latin typeface="Century Gothic" panose="020B0502020202020204" pitchFamily="34" charset="0"/>
              </a:rPr>
              <a:t>1. GNU Build System</a:t>
            </a:r>
          </a:p>
          <a:p>
            <a:pPr lvl="2"/>
            <a:r>
              <a:rPr lang="en-US" sz="2600" b="0" i="0" dirty="0">
                <a:effectLst/>
                <a:latin typeface="Century Gothic" panose="020B0502020202020204" pitchFamily="34" charset="0"/>
              </a:rPr>
              <a:t>your application includes instructions to run </a:t>
            </a:r>
            <a:r>
              <a:rPr lang="en-US" sz="2600" dirty="0">
                <a:latin typeface="Monaco" pitchFamily="2" charset="77"/>
              </a:rPr>
              <a:t>./bootstrap</a:t>
            </a:r>
            <a:r>
              <a:rPr lang="en-US" sz="2600" b="0" i="0" dirty="0">
                <a:effectLst/>
                <a:latin typeface="Century Gothic" panose="020B0502020202020204" pitchFamily="34" charset="0"/>
              </a:rPr>
              <a:t>, </a:t>
            </a:r>
            <a:r>
              <a:rPr lang="en-US" sz="2600" dirty="0">
                <a:latin typeface="Monaco" pitchFamily="2" charset="77"/>
              </a:rPr>
              <a:t>./</a:t>
            </a:r>
            <a:r>
              <a:rPr lang="en-US" sz="2600" dirty="0" err="1">
                <a:latin typeface="Monaco" pitchFamily="2" charset="77"/>
              </a:rPr>
              <a:t>autogen.sh</a:t>
            </a:r>
            <a:r>
              <a:rPr lang="en-US" sz="2600" b="0" i="0" dirty="0">
                <a:effectLst/>
                <a:latin typeface="Century Gothic" panose="020B0502020202020204" pitchFamily="34" charset="0"/>
              </a:rPr>
              <a:t>,  </a:t>
            </a:r>
            <a:r>
              <a:rPr lang="en-US" sz="2600" dirty="0">
                <a:latin typeface="Monaco" pitchFamily="2" charset="77"/>
              </a:rPr>
              <a:t>./configure</a:t>
            </a:r>
            <a:r>
              <a:rPr lang="en-US" sz="2600" b="0" i="0" dirty="0">
                <a:effectLst/>
                <a:latin typeface="Monaco" pitchFamily="2" charset="77"/>
              </a:rPr>
              <a:t> </a:t>
            </a:r>
            <a:r>
              <a:rPr lang="en-US" sz="2600" b="0" i="0" dirty="0">
                <a:effectLst/>
                <a:latin typeface="Century Gothic" panose="020B0502020202020204" pitchFamily="34" charset="0"/>
              </a:rPr>
              <a:t>or </a:t>
            </a:r>
            <a:r>
              <a:rPr lang="en-US" sz="2600" dirty="0">
                <a:latin typeface="Monaco" pitchFamily="2" charset="77"/>
              </a:rPr>
              <a:t>make </a:t>
            </a:r>
            <a:r>
              <a:rPr lang="en-US" sz="2600" dirty="0">
                <a:latin typeface="Century Gothic" panose="020B0502020202020204" pitchFamily="34" charset="0"/>
              </a:rPr>
              <a:t>(the latter without a preceding </a:t>
            </a:r>
            <a:r>
              <a:rPr lang="en-US" sz="2600" dirty="0" err="1">
                <a:latin typeface="Monaco" pitchFamily="2" charset="77"/>
              </a:rPr>
              <a:t>cmake</a:t>
            </a:r>
            <a:r>
              <a:rPr lang="en-US" sz="2600" dirty="0">
                <a:latin typeface="Century Gothic" panose="020B0502020202020204" pitchFamily="34" charset="0"/>
              </a:rPr>
              <a:t>)</a:t>
            </a:r>
          </a:p>
          <a:p>
            <a:pPr lvl="2"/>
            <a:r>
              <a:rPr lang="en-US" sz="2600" dirty="0">
                <a:latin typeface="Monaco" pitchFamily="2" charset="77"/>
              </a:rPr>
              <a:t>make </a:t>
            </a:r>
            <a:r>
              <a:rPr lang="en-US" sz="2600" dirty="0">
                <a:latin typeface="Century Gothic" panose="020B0502020202020204" pitchFamily="34" charset="0"/>
              </a:rPr>
              <a:t>is available in </a:t>
            </a:r>
            <a:r>
              <a:rPr lang="en-US" sz="2600" dirty="0">
                <a:latin typeface="Monaco" pitchFamily="2" charset="77"/>
              </a:rPr>
              <a:t>/</a:t>
            </a:r>
            <a:r>
              <a:rPr lang="en-US" sz="2600" dirty="0" err="1">
                <a:latin typeface="Monaco" pitchFamily="2" charset="77"/>
              </a:rPr>
              <a:t>usr</a:t>
            </a:r>
            <a:r>
              <a:rPr lang="en-US" sz="2600" dirty="0">
                <a:latin typeface="Monaco" pitchFamily="2" charset="77"/>
              </a:rPr>
              <a:t>/bin</a:t>
            </a:r>
            <a:r>
              <a:rPr lang="en-US" sz="2600" dirty="0">
                <a:latin typeface="Century Gothic" panose="020B0502020202020204" pitchFamily="34" charset="0"/>
              </a:rPr>
              <a:t>; </a:t>
            </a:r>
            <a:r>
              <a:rPr lang="en-US" sz="2600" dirty="0" err="1">
                <a:latin typeface="Century Gothic" panose="020B0502020202020204" pitchFamily="34" charset="0"/>
              </a:rPr>
              <a:t>Autotools</a:t>
            </a:r>
            <a:r>
              <a:rPr lang="en-US" sz="2600" dirty="0">
                <a:latin typeface="Century Gothic" panose="020B0502020202020204" pitchFamily="34" charset="0"/>
              </a:rPr>
              <a:t> available as a module</a:t>
            </a:r>
            <a:endParaRPr lang="en-US" sz="2600" dirty="0">
              <a:latin typeface="Monaco" pitchFamily="2" charset="77"/>
            </a:endParaRPr>
          </a:p>
        </p:txBody>
      </p:sp>
      <p:grpSp>
        <p:nvGrpSpPr>
          <p:cNvPr id="8" name="Group 7">
            <a:extLst>
              <a:ext uri="{FF2B5EF4-FFF2-40B4-BE49-F238E27FC236}">
                <a16:creationId xmlns:a16="http://schemas.microsoft.com/office/drawing/2014/main" id="{8486D2F1-88AA-02FF-BE21-536CAF518E85}"/>
              </a:ext>
            </a:extLst>
          </p:cNvPr>
          <p:cNvGrpSpPr/>
          <p:nvPr/>
        </p:nvGrpSpPr>
        <p:grpSpPr>
          <a:xfrm>
            <a:off x="1168141" y="4708598"/>
            <a:ext cx="9855718" cy="1298115"/>
            <a:chOff x="1863085" y="4540776"/>
            <a:chExt cx="9855718" cy="1298115"/>
          </a:xfrm>
        </p:grpSpPr>
        <p:sp>
          <p:nvSpPr>
            <p:cNvPr id="9" name="Rectangle 8">
              <a:extLst>
                <a:ext uri="{FF2B5EF4-FFF2-40B4-BE49-F238E27FC236}">
                  <a16:creationId xmlns:a16="http://schemas.microsoft.com/office/drawing/2014/main" id="{7FCD1093-C53E-08FC-0030-670CB4696DDB}"/>
                </a:ext>
              </a:extLst>
            </p:cNvPr>
            <p:cNvSpPr/>
            <p:nvPr/>
          </p:nvSpPr>
          <p:spPr>
            <a:xfrm>
              <a:off x="1863085" y="4540776"/>
              <a:ext cx="9855718" cy="129811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A2FEE7-BA68-3A31-60EE-E873D884AA73}"/>
                </a:ext>
              </a:extLst>
            </p:cNvPr>
            <p:cNvSpPr txBox="1"/>
            <p:nvPr/>
          </p:nvSpPr>
          <p:spPr>
            <a:xfrm>
              <a:off x="1997197" y="4750755"/>
              <a:ext cx="9582912"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./configure --prefix=/projects/$USER/software/bin</a:t>
              </a:r>
            </a:p>
            <a:p>
              <a:r>
                <a:rPr lang="en-US" b="1" dirty="0">
                  <a:latin typeface="Courier New" panose="02070309020205020404" pitchFamily="49" charset="0"/>
                  <a:cs typeface="Courier New" panose="02070309020205020404" pitchFamily="49" charset="0"/>
                </a:rPr>
                <a:t>$ make </a:t>
              </a:r>
            </a:p>
            <a:p>
              <a:r>
                <a:rPr lang="en-US" b="1" dirty="0">
                  <a:latin typeface="Courier New" panose="02070309020205020404" pitchFamily="49" charset="0"/>
                  <a:cs typeface="Courier New" panose="02070309020205020404" pitchFamily="49" charset="0"/>
                </a:rPr>
                <a:t>$ make install</a:t>
              </a:r>
            </a:p>
          </p:txBody>
        </p:sp>
      </p:grpSp>
      <p:sp>
        <p:nvSpPr>
          <p:cNvPr id="5" name="Slide Number Placeholder 4">
            <a:extLst>
              <a:ext uri="{FF2B5EF4-FFF2-40B4-BE49-F238E27FC236}">
                <a16:creationId xmlns:a16="http://schemas.microsoft.com/office/drawing/2014/main" id="{92125CDB-4D0A-9D67-99CB-B15439BCA38D}"/>
              </a:ext>
            </a:extLst>
          </p:cNvPr>
          <p:cNvSpPr>
            <a:spLocks noGrp="1"/>
          </p:cNvSpPr>
          <p:nvPr>
            <p:ph type="sldNum" sz="quarter" idx="12"/>
          </p:nvPr>
        </p:nvSpPr>
        <p:spPr/>
        <p:txBody>
          <a:bodyPr/>
          <a:lstStyle/>
          <a:p>
            <a:fld id="{ABDA560F-461C-6043-9BC4-489BA92F7161}" type="slidenum">
              <a:rPr lang="en-US" smtClean="0"/>
              <a:t>16</a:t>
            </a:fld>
            <a:endParaRPr lang="en-US"/>
          </a:p>
        </p:txBody>
      </p:sp>
    </p:spTree>
    <p:extLst>
      <p:ext uri="{BB962C8B-B14F-4D97-AF65-F5344CB8AC3E}">
        <p14:creationId xmlns:p14="http://schemas.microsoft.com/office/powerpoint/2010/main" val="89512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25625"/>
            <a:ext cx="10061448" cy="4172839"/>
          </a:xfrm>
        </p:spPr>
        <p:txBody>
          <a:bodyPr>
            <a:normAutofit/>
          </a:bodyPr>
          <a:lstStyle/>
          <a:p>
            <a:pPr marL="0" indent="0">
              <a:buNone/>
            </a:pPr>
            <a:r>
              <a:rPr lang="en-US" sz="3600" dirty="0">
                <a:latin typeface="Century Gothic" panose="020B0502020202020204" pitchFamily="34" charset="0"/>
              </a:rPr>
              <a:t>Build systems automate the process of compiling and linking.</a:t>
            </a:r>
          </a:p>
          <a:p>
            <a:pPr marL="514350" indent="-514350">
              <a:buFont typeface="+mj-lt"/>
              <a:buAutoNum type="arabicPeriod" startAt="2"/>
            </a:pPr>
            <a:r>
              <a:rPr lang="en-US" sz="3200" dirty="0" err="1">
                <a:latin typeface="Century Gothic" panose="020B0502020202020204" pitchFamily="34" charset="0"/>
              </a:rPr>
              <a:t>Cmake</a:t>
            </a:r>
            <a:endParaRPr lang="en-US" sz="3200" dirty="0">
              <a:latin typeface="Century Gothic" panose="020B0502020202020204" pitchFamily="34" charset="0"/>
            </a:endParaRPr>
          </a:p>
          <a:p>
            <a:pPr lvl="2"/>
            <a:r>
              <a:rPr lang="en-US" sz="2400" dirty="0">
                <a:latin typeface="Century Gothic" panose="020B0502020202020204" pitchFamily="34" charset="0"/>
              </a:rPr>
              <a:t>your application includes a </a:t>
            </a:r>
            <a:r>
              <a:rPr lang="en-US" sz="2400" dirty="0" err="1">
                <a:latin typeface="Monaco" pitchFamily="2" charset="77"/>
              </a:rPr>
              <a:t>cmake</a:t>
            </a:r>
            <a:r>
              <a:rPr lang="en-US" sz="2400" dirty="0">
                <a:latin typeface="Monaco" pitchFamily="2" charset="77"/>
              </a:rPr>
              <a:t> </a:t>
            </a:r>
            <a:r>
              <a:rPr lang="en-US" sz="2400" dirty="0">
                <a:latin typeface="Century Gothic" panose="020B0502020202020204" pitchFamily="34" charset="0"/>
              </a:rPr>
              <a:t>step</a:t>
            </a:r>
          </a:p>
          <a:p>
            <a:pPr lvl="2"/>
            <a:r>
              <a:rPr lang="en-US" sz="2400" dirty="0">
                <a:latin typeface="Monaco" pitchFamily="2" charset="77"/>
              </a:rPr>
              <a:t>module avail </a:t>
            </a:r>
            <a:r>
              <a:rPr lang="en-US" sz="2400" dirty="0" err="1">
                <a:latin typeface="Monaco" pitchFamily="2" charset="77"/>
              </a:rPr>
              <a:t>cmake</a:t>
            </a:r>
            <a:endParaRPr lang="en-US" sz="2400" dirty="0">
              <a:latin typeface="Monaco" pitchFamily="2" charset="77"/>
            </a:endParaRPr>
          </a:p>
        </p:txBody>
      </p:sp>
      <p:grpSp>
        <p:nvGrpSpPr>
          <p:cNvPr id="8" name="Group 7">
            <a:extLst>
              <a:ext uri="{FF2B5EF4-FFF2-40B4-BE49-F238E27FC236}">
                <a16:creationId xmlns:a16="http://schemas.microsoft.com/office/drawing/2014/main" id="{5346A363-3C89-0C20-3C63-145A03254BCF}"/>
              </a:ext>
            </a:extLst>
          </p:cNvPr>
          <p:cNvGrpSpPr/>
          <p:nvPr/>
        </p:nvGrpSpPr>
        <p:grpSpPr>
          <a:xfrm>
            <a:off x="1292352" y="4334589"/>
            <a:ext cx="9855718" cy="1663875"/>
            <a:chOff x="1863085" y="4469526"/>
            <a:chExt cx="9855718" cy="1663875"/>
          </a:xfrm>
        </p:grpSpPr>
        <p:sp>
          <p:nvSpPr>
            <p:cNvPr id="6" name="Rectangle 5">
              <a:extLst>
                <a:ext uri="{FF2B5EF4-FFF2-40B4-BE49-F238E27FC236}">
                  <a16:creationId xmlns:a16="http://schemas.microsoft.com/office/drawing/2014/main" id="{E9C832AC-8AEE-8D09-8D84-0AC19286E148}"/>
                </a:ext>
              </a:extLst>
            </p:cNvPr>
            <p:cNvSpPr/>
            <p:nvPr/>
          </p:nvSpPr>
          <p:spPr>
            <a:xfrm>
              <a:off x="1863085" y="4469526"/>
              <a:ext cx="9855718" cy="166387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34A09F-AF77-5461-A2AD-310FCD5DA2BE}"/>
                </a:ext>
              </a:extLst>
            </p:cNvPr>
            <p:cNvSpPr txBox="1"/>
            <p:nvPr/>
          </p:nvSpPr>
          <p:spPr>
            <a:xfrm>
              <a:off x="1997197" y="4679505"/>
              <a:ext cx="9582912" cy="1200329"/>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cmake</a:t>
              </a:r>
              <a:r>
                <a:rPr lang="en-US" b="1" dirty="0">
                  <a:latin typeface="Courier New" panose="02070309020205020404" pitchFamily="49" charset="0"/>
                  <a:cs typeface="Courier New" panose="02070309020205020404" pitchFamily="49" charset="0"/>
                </a:rPr>
                <a:t> .. -DCMAKE_INSTALL_PREFIX=$INSTALLDIR \ --	DCMAKE_CXX_COMPILER=g++ -DREGRESSIONTEST_DOWNLOAD=ON</a:t>
              </a:r>
            </a:p>
            <a:p>
              <a:r>
                <a:rPr lang="en-US" b="1" dirty="0">
                  <a:latin typeface="Courier New" panose="02070309020205020404" pitchFamily="49" charset="0"/>
                  <a:cs typeface="Courier New" panose="02070309020205020404" pitchFamily="49" charset="0"/>
                </a:rPr>
                <a:t>$ make -j 8</a:t>
              </a:r>
            </a:p>
            <a:p>
              <a:r>
                <a:rPr lang="en-US" b="1" dirty="0">
                  <a:latin typeface="Courier New" panose="02070309020205020404" pitchFamily="49" charset="0"/>
                  <a:cs typeface="Courier New" panose="02070309020205020404" pitchFamily="49" charset="0"/>
                </a:rPr>
                <a:t>$ make install</a:t>
              </a:r>
            </a:p>
          </p:txBody>
        </p:sp>
      </p:grpSp>
      <p:sp>
        <p:nvSpPr>
          <p:cNvPr id="5" name="Slide Number Placeholder 4">
            <a:extLst>
              <a:ext uri="{FF2B5EF4-FFF2-40B4-BE49-F238E27FC236}">
                <a16:creationId xmlns:a16="http://schemas.microsoft.com/office/drawing/2014/main" id="{4D653453-693F-3490-B90B-CB4B9F7D4F91}"/>
              </a:ext>
            </a:extLst>
          </p:cNvPr>
          <p:cNvSpPr>
            <a:spLocks noGrp="1"/>
          </p:cNvSpPr>
          <p:nvPr>
            <p:ph type="sldNum" sz="quarter" idx="12"/>
          </p:nvPr>
        </p:nvSpPr>
        <p:spPr/>
        <p:txBody>
          <a:bodyPr/>
          <a:lstStyle/>
          <a:p>
            <a:fld id="{ABDA560F-461C-6043-9BC4-489BA92F7161}" type="slidenum">
              <a:rPr lang="en-US" smtClean="0"/>
              <a:t>17</a:t>
            </a:fld>
            <a:endParaRPr lang="en-US"/>
          </a:p>
        </p:txBody>
      </p:sp>
    </p:spTree>
    <p:extLst>
      <p:ext uri="{BB962C8B-B14F-4D97-AF65-F5344CB8AC3E}">
        <p14:creationId xmlns:p14="http://schemas.microsoft.com/office/powerpoint/2010/main" val="4127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38349"/>
            <a:ext cx="10515600" cy="413861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You will need to adapt installations for </a:t>
            </a:r>
            <a:r>
              <a:rPr lang="en-US" b="1" dirty="0">
                <a:latin typeface="Century Gothic" panose="020B0502020202020204" pitchFamily="34" charset="0"/>
              </a:rPr>
              <a:t>local </a:t>
            </a:r>
            <a:r>
              <a:rPr lang="en-US" dirty="0">
                <a:latin typeface="Century Gothic" panose="020B0502020202020204" pitchFamily="34" charset="0"/>
              </a:rPr>
              <a:t>or </a:t>
            </a:r>
            <a:r>
              <a:rPr lang="en-US" b="1" dirty="0">
                <a:latin typeface="Century Gothic" panose="020B0502020202020204" pitchFamily="34" charset="0"/>
              </a:rPr>
              <a:t>user installations </a:t>
            </a:r>
            <a:r>
              <a:rPr lang="en-US" dirty="0">
                <a:latin typeface="Century Gothic" panose="020B0502020202020204" pitchFamily="34" charset="0"/>
              </a:rPr>
              <a:t>(look for these terms in the software’s docs)</a:t>
            </a:r>
          </a:p>
          <a:p>
            <a:pPr lvl="1"/>
            <a:r>
              <a:rPr lang="en-US" dirty="0">
                <a:latin typeface="Century Gothic" panose="020B0502020202020204" pitchFamily="34" charset="0"/>
              </a:rPr>
              <a:t>Don’t install software in </a:t>
            </a:r>
            <a:r>
              <a:rPr lang="en-US" dirty="0">
                <a:latin typeface="Monaco" pitchFamily="2" charset="77"/>
              </a:rPr>
              <a:t>/home/$USER </a:t>
            </a:r>
            <a:r>
              <a:rPr lang="en-US" dirty="0">
                <a:latin typeface="Century Gothic" panose="020B0502020202020204" pitchFamily="34" charset="0"/>
              </a:rPr>
              <a:t>(too small) or scratch (purged every 90 days); </a:t>
            </a:r>
            <a:r>
              <a:rPr lang="en-US" dirty="0">
                <a:latin typeface="Monaco" pitchFamily="2" charset="77"/>
              </a:rPr>
              <a:t>/projects/$USER/software </a:t>
            </a:r>
            <a:r>
              <a:rPr lang="en-US" dirty="0">
                <a:latin typeface="Century Gothic" panose="020B0502020202020204" pitchFamily="34" charset="0"/>
              </a:rPr>
              <a:t>is the way to go!</a:t>
            </a:r>
          </a:p>
          <a:p>
            <a:pPr lvl="1"/>
            <a:r>
              <a:rPr lang="en-US" dirty="0">
                <a:latin typeface="Century Gothic" panose="020B0502020202020204" pitchFamily="34" charset="0"/>
              </a:rPr>
              <a:t>Keep your software installations organized by using a consistent file structure and naming convention</a:t>
            </a:r>
          </a:p>
          <a:p>
            <a:pPr lvl="1"/>
            <a:r>
              <a:rPr lang="en-US" dirty="0">
                <a:latin typeface="Century Gothic" panose="020B0502020202020204" pitchFamily="34" charset="0"/>
              </a:rPr>
              <a:t>Load the compiler first, MPI implementation second, and third-party libraries last</a:t>
            </a:r>
          </a:p>
          <a:p>
            <a:pPr marL="457200" lvl="1" indent="0">
              <a:buNone/>
            </a:pPr>
            <a:endParaRPr lang="en-US" sz="28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4714B0CC-2D5B-DE51-FFFB-CB673BD223DC}"/>
              </a:ext>
            </a:extLst>
          </p:cNvPr>
          <p:cNvSpPr>
            <a:spLocks noGrp="1"/>
          </p:cNvSpPr>
          <p:nvPr>
            <p:ph type="sldNum" sz="quarter" idx="12"/>
          </p:nvPr>
        </p:nvSpPr>
        <p:spPr/>
        <p:txBody>
          <a:bodyPr/>
          <a:lstStyle/>
          <a:p>
            <a:fld id="{ABDA560F-461C-6043-9BC4-489BA92F7161}" type="slidenum">
              <a:rPr lang="en-US" smtClean="0"/>
              <a:t>18</a:t>
            </a:fld>
            <a:endParaRPr lang="en-US"/>
          </a:p>
        </p:txBody>
      </p:sp>
    </p:spTree>
    <p:extLst>
      <p:ext uri="{BB962C8B-B14F-4D97-AF65-F5344CB8AC3E}">
        <p14:creationId xmlns:p14="http://schemas.microsoft.com/office/powerpoint/2010/main" val="31200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08980"/>
            <a:ext cx="10515600" cy="366236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Don’t install executables to the source directory</a:t>
            </a:r>
          </a:p>
          <a:p>
            <a:pPr lvl="2"/>
            <a:r>
              <a:rPr lang="en-US" sz="2400" dirty="0" err="1">
                <a:latin typeface="Courier New" panose="02070309020205020404" pitchFamily="49" charset="0"/>
                <a:cs typeface="Courier New" panose="02070309020205020404" pitchFamily="49" charset="0"/>
              </a:rPr>
              <a:t>cmake</a:t>
            </a:r>
            <a:r>
              <a:rPr lang="en-US" sz="2400" dirty="0">
                <a:latin typeface="Courier New" panose="02070309020205020404" pitchFamily="49" charset="0"/>
                <a:cs typeface="Courier New" panose="02070309020205020404" pitchFamily="49" charset="0"/>
              </a:rPr>
              <a:t> -DCMAKE_INSTALL_PREFIX, ./configure --prefix</a:t>
            </a:r>
          </a:p>
          <a:p>
            <a:pPr lvl="1"/>
            <a:r>
              <a:rPr lang="en-US" dirty="0">
                <a:latin typeface="Century Gothic" panose="020B0502020202020204" pitchFamily="34" charset="0"/>
              </a:rPr>
              <a:t>The newest version of a compiler might not be compatible with your application. Read the package documentation and don’t be afraid to try different compilers and compiler versions</a:t>
            </a:r>
          </a:p>
          <a:p>
            <a:pPr lvl="1"/>
            <a:r>
              <a:rPr lang="en-US" dirty="0">
                <a:latin typeface="Century Gothic" panose="020B0502020202020204" pitchFamily="34" charset="0"/>
              </a:rPr>
              <a:t>Read our ‘Compiling and Linking’ documentation </a:t>
            </a:r>
            <a:r>
              <a:rPr lang="en-US" dirty="0">
                <a:latin typeface="Century Gothic" panose="020B0502020202020204" pitchFamily="34" charset="0"/>
                <a:hlinkClick r:id="rId3"/>
              </a:rPr>
              <a:t>https://curc.readthedocs.io/en/latest/compute/compiling.html</a:t>
            </a:r>
            <a:endParaRPr lang="en-US" dirty="0">
              <a:latin typeface="Century Gothic" panose="020B0502020202020204" pitchFamily="34" charset="0"/>
            </a:endParaRPr>
          </a:p>
          <a:p>
            <a:pPr marL="457200" lvl="1" indent="0">
              <a:buNone/>
            </a:pPr>
            <a:endParaRPr lang="en-US" sz="28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37987356-8895-3242-C0A8-2217B54CCFE3}"/>
              </a:ext>
            </a:extLst>
          </p:cNvPr>
          <p:cNvSpPr>
            <a:spLocks noGrp="1"/>
          </p:cNvSpPr>
          <p:nvPr>
            <p:ph type="sldNum" sz="quarter" idx="12"/>
          </p:nvPr>
        </p:nvSpPr>
        <p:spPr/>
        <p:txBody>
          <a:bodyPr/>
          <a:lstStyle/>
          <a:p>
            <a:fld id="{ABDA560F-461C-6043-9BC4-489BA92F7161}" type="slidenum">
              <a:rPr lang="en-US" smtClean="0"/>
              <a:t>19</a:t>
            </a:fld>
            <a:endParaRPr lang="en-US"/>
          </a:p>
        </p:txBody>
      </p:sp>
    </p:spTree>
    <p:extLst>
      <p:ext uri="{BB962C8B-B14F-4D97-AF65-F5344CB8AC3E}">
        <p14:creationId xmlns:p14="http://schemas.microsoft.com/office/powerpoint/2010/main" val="39351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88D357-766D-DC3B-A836-378DDD813F26}"/>
              </a:ext>
            </a:extLst>
          </p:cNvPr>
          <p:cNvSpPr>
            <a:spLocks noGrp="1"/>
          </p:cNvSpPr>
          <p:nvPr>
            <p:ph type="title"/>
          </p:nvPr>
        </p:nvSpPr>
        <p:spPr/>
        <p:txBody>
          <a:bodyPr/>
          <a:lstStyle/>
          <a:p>
            <a:r>
              <a:rPr lang="en-US" b="1" dirty="0">
                <a:latin typeface="Century Gothic" panose="020B0502020202020204" pitchFamily="34" charset="0"/>
              </a:rPr>
              <a:t>Slides &amp; Exercises</a:t>
            </a:r>
          </a:p>
        </p:txBody>
      </p:sp>
      <p:pic>
        <p:nvPicPr>
          <p:cNvPr id="8" name="Picture 7" descr="A qr code on a white background">
            <a:extLst>
              <a:ext uri="{FF2B5EF4-FFF2-40B4-BE49-F238E27FC236}">
                <a16:creationId xmlns:a16="http://schemas.microsoft.com/office/drawing/2014/main" id="{134224ED-5FFB-EFBF-45BB-8F80E4C41BFF}"/>
              </a:ext>
            </a:extLst>
          </p:cNvPr>
          <p:cNvPicPr>
            <a:picLocks noChangeAspect="1"/>
          </p:cNvPicPr>
          <p:nvPr/>
        </p:nvPicPr>
        <p:blipFill>
          <a:blip r:embed="rId3"/>
          <a:stretch>
            <a:fillRect/>
          </a:stretch>
        </p:blipFill>
        <p:spPr>
          <a:xfrm>
            <a:off x="7467600" y="1809748"/>
            <a:ext cx="3326923" cy="3238500"/>
          </a:xfrm>
          <a:prstGeom prst="rect">
            <a:avLst/>
          </a:prstGeom>
        </p:spPr>
      </p:pic>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561975" y="1661232"/>
            <a:ext cx="6410325" cy="3920418"/>
          </a:xfrm>
        </p:spPr>
        <p:txBody>
          <a:bodyPr vert="horz" lIns="91440" tIns="45720" rIns="91440" bIns="45720" rtlCol="0" anchor="ctr">
            <a:normAutofit/>
          </a:bodyPr>
          <a:lstStyle/>
          <a:p>
            <a:pPr marL="0" indent="0">
              <a:buNone/>
            </a:pPr>
            <a:r>
              <a:rPr lang="en-US" b="1" dirty="0">
                <a:latin typeface="Century Gothic"/>
                <a:hlinkClick r:id="rId4"/>
              </a:rPr>
              <a:t>https://github.com/ResearchComputing/hpc_fundamentals_micro_credential</a:t>
            </a:r>
            <a:r>
              <a:rPr lang="en-US" b="1" dirty="0">
                <a:latin typeface="Century Gothic"/>
              </a:rPr>
              <a:t> </a:t>
            </a:r>
          </a:p>
          <a:p>
            <a:r>
              <a:rPr lang="en-US" b="1" dirty="0">
                <a:latin typeface="Century Gothic"/>
              </a:rPr>
              <a:t>In “</a:t>
            </a:r>
            <a:r>
              <a:rPr lang="en-US" b="1" dirty="0" err="1">
                <a:latin typeface="Century Gothic"/>
              </a:rPr>
              <a:t>installing_software</a:t>
            </a:r>
            <a:r>
              <a:rPr lang="en-US" b="1" dirty="0">
                <a:latin typeface="Century Gothic"/>
              </a:rPr>
              <a:t>” directory </a:t>
            </a:r>
          </a:p>
        </p:txBody>
      </p:sp>
      <p:sp>
        <p:nvSpPr>
          <p:cNvPr id="2" name="Slide Number Placeholder 1">
            <a:extLst>
              <a:ext uri="{FF2B5EF4-FFF2-40B4-BE49-F238E27FC236}">
                <a16:creationId xmlns:a16="http://schemas.microsoft.com/office/drawing/2014/main" id="{2F369E81-A0CF-5A04-7706-ECE88902EF1C}"/>
              </a:ext>
            </a:extLst>
          </p:cNvPr>
          <p:cNvSpPr>
            <a:spLocks noGrp="1"/>
          </p:cNvSpPr>
          <p:nvPr>
            <p:ph type="sldNum" sz="quarter" idx="12"/>
          </p:nvPr>
        </p:nvSpPr>
        <p:spPr/>
        <p:txBody>
          <a:bodyPr/>
          <a:lstStyle/>
          <a:p>
            <a:fld id="{ABDA560F-461C-6043-9BC4-489BA92F7161}" type="slidenum">
              <a:rPr lang="en-US" smtClean="0"/>
              <a:t>2</a:t>
            </a:fld>
            <a:endParaRPr lang="en-US"/>
          </a:p>
        </p:txBody>
      </p:sp>
    </p:spTree>
    <p:extLst>
      <p:ext uri="{BB962C8B-B14F-4D97-AF65-F5344CB8AC3E}">
        <p14:creationId xmlns:p14="http://schemas.microsoft.com/office/powerpoint/2010/main" val="164403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a:latin typeface="Century Gothic" panose="020B0502020202020204" pitchFamily="34" charset="0"/>
              </a:rPr>
              <a:t>Conventions and best practices</a:t>
            </a:r>
          </a:p>
          <a:p>
            <a:pPr lvl="1"/>
            <a:r>
              <a:rPr lang="en-US" sz="2900">
                <a:latin typeface="Century Gothic" panose="020B0502020202020204" pitchFamily="34" charset="0"/>
              </a:rPr>
              <a:t>Make life easier for yourself by adding executables to PATH and any directories with libraries that your application links to LD_LIBRARY_PATH</a:t>
            </a:r>
          </a:p>
          <a:p>
            <a:pPr marL="457200" lvl="1" indent="0">
              <a:buNone/>
            </a:pPr>
            <a:endParaRPr lang="en-US" sz="2800">
              <a:latin typeface="Century Gothic" panose="020B0502020202020204" pitchFamily="34" charset="0"/>
            </a:endParaRPr>
          </a:p>
        </p:txBody>
      </p:sp>
      <p:grpSp>
        <p:nvGrpSpPr>
          <p:cNvPr id="6" name="Group 5">
            <a:extLst>
              <a:ext uri="{FF2B5EF4-FFF2-40B4-BE49-F238E27FC236}">
                <a16:creationId xmlns:a16="http://schemas.microsoft.com/office/drawing/2014/main" id="{13402762-8AA2-CD38-B9FE-2A74148C75F7}"/>
              </a:ext>
            </a:extLst>
          </p:cNvPr>
          <p:cNvGrpSpPr/>
          <p:nvPr/>
        </p:nvGrpSpPr>
        <p:grpSpPr>
          <a:xfrm>
            <a:off x="648457" y="3283458"/>
            <a:ext cx="10895086" cy="2784602"/>
            <a:chOff x="648457" y="2905506"/>
            <a:chExt cx="10895086" cy="2266101"/>
          </a:xfrm>
        </p:grpSpPr>
        <p:sp>
          <p:nvSpPr>
            <p:cNvPr id="7" name="Rectangle 6">
              <a:extLst>
                <a:ext uri="{FF2B5EF4-FFF2-40B4-BE49-F238E27FC236}">
                  <a16:creationId xmlns:a16="http://schemas.microsoft.com/office/drawing/2014/main" id="{FB48A1E5-09EA-108E-7467-D0DB30F8C78F}"/>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EB768ABA-6707-5165-79F0-2E8BE7E3ED7C}"/>
                </a:ext>
              </a:extLst>
            </p:cNvPr>
            <p:cNvSpPr txBox="1">
              <a:spLocks/>
            </p:cNvSpPr>
            <p:nvPr/>
          </p:nvSpPr>
          <p:spPr>
            <a:xfrm>
              <a:off x="838200" y="2905506"/>
              <a:ext cx="10515600" cy="21800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000" b="1" dirty="0">
                  <a:latin typeface="Courier New" panose="02070309020205020404" pitchFamily="49" charset="0"/>
                  <a:cs typeface="Courier New" panose="02070309020205020404" pitchFamily="49" charset="0"/>
                </a:rPr>
                <a:t>$ export PATH=/projects/$USER/software/</a:t>
              </a:r>
              <a:r>
                <a:rPr lang="en-US" sz="2000" b="1" dirty="0" err="1">
                  <a:latin typeface="Courier New" panose="02070309020205020404" pitchFamily="49" charset="0"/>
                  <a:cs typeface="Courier New" panose="02070309020205020404" pitchFamily="49" charset="0"/>
                </a:rPr>
                <a:t>phyloflash</a:t>
              </a:r>
              <a:r>
                <a:rPr lang="en-US" sz="2000" b="1" dirty="0">
                  <a:latin typeface="Courier New" panose="02070309020205020404" pitchFamily="49" charset="0"/>
                  <a:cs typeface="Courier New" panose="02070309020205020404" pitchFamily="49" charset="0"/>
                </a:rPr>
                <a:t>/bin:$PATH</a:t>
              </a:r>
            </a:p>
            <a:p>
              <a:pPr marL="0" indent="0">
                <a:buNone/>
              </a:pPr>
              <a:r>
                <a:rPr lang="en-US" sz="2000" b="1" dirty="0">
                  <a:latin typeface="Courier New" panose="02070309020205020404" pitchFamily="49" charset="0"/>
                  <a:cs typeface="Courier New" panose="02070309020205020404" pitchFamily="49" charset="0"/>
                </a:rPr>
                <a:t>$ echo $PATH</a:t>
              </a:r>
            </a:p>
            <a:p>
              <a:pPr marL="0" indent="0">
                <a:buNone/>
              </a:pPr>
              <a:r>
                <a:rPr lang="en-US" sz="2000" b="1" dirty="0">
                  <a:latin typeface="Courier New" panose="02070309020205020404" pitchFamily="49" charset="0"/>
                  <a:cs typeface="Courier New" panose="02070309020205020404" pitchFamily="49" charset="0"/>
                </a:rPr>
                <a:t>$ export 	LD_LIBRARY_PATH=/</a:t>
              </a:r>
              <a:r>
                <a:rPr lang="en-US" sz="2000" b="1" dirty="0" err="1">
                  <a:latin typeface="Courier New" panose="02070309020205020404" pitchFamily="49" charset="0"/>
                  <a:cs typeface="Courier New" panose="02070309020205020404" pitchFamily="49" charset="0"/>
                </a:rPr>
                <a:t>curc</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sw</a:t>
              </a:r>
              <a:r>
                <a:rPr lang="en-US" sz="2000" b="1" dirty="0">
                  <a:latin typeface="Courier New" panose="02070309020205020404" pitchFamily="49" charset="0"/>
                  <a:cs typeface="Courier New" panose="02070309020205020404" pitchFamily="49" charset="0"/>
                </a:rPr>
                <a:t>/hdf5/1.10.1/impi/17.3/intel/17.4/lib:$LD_LIBRARY_PATH</a:t>
              </a:r>
            </a:p>
            <a:p>
              <a:pPr marL="0" indent="0">
                <a:buNone/>
              </a:pPr>
              <a:r>
                <a:rPr lang="en-US" sz="2000" b="1" dirty="0">
                  <a:latin typeface="Courier New" panose="02070309020205020404" pitchFamily="49" charset="0"/>
                  <a:cs typeface="Courier New" panose="02070309020205020404" pitchFamily="49" charset="0"/>
                </a:rPr>
                <a:t>$ echo $LD_LIBRARY_PATH</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5" name="Slide Number Placeholder 4">
            <a:extLst>
              <a:ext uri="{FF2B5EF4-FFF2-40B4-BE49-F238E27FC236}">
                <a16:creationId xmlns:a16="http://schemas.microsoft.com/office/drawing/2014/main" id="{53203E52-8AF5-19B3-4A61-14D28E24BF48}"/>
              </a:ext>
            </a:extLst>
          </p:cNvPr>
          <p:cNvSpPr>
            <a:spLocks noGrp="1"/>
          </p:cNvSpPr>
          <p:nvPr>
            <p:ph type="sldNum" sz="quarter" idx="12"/>
          </p:nvPr>
        </p:nvSpPr>
        <p:spPr/>
        <p:txBody>
          <a:bodyPr/>
          <a:lstStyle/>
          <a:p>
            <a:fld id="{ABDA560F-461C-6043-9BC4-489BA92F7161}" type="slidenum">
              <a:rPr lang="en-US" smtClean="0"/>
              <a:t>20</a:t>
            </a:fld>
            <a:endParaRPr lang="en-US"/>
          </a:p>
        </p:txBody>
      </p:sp>
    </p:spTree>
    <p:extLst>
      <p:ext uri="{BB962C8B-B14F-4D97-AF65-F5344CB8AC3E}">
        <p14:creationId xmlns:p14="http://schemas.microsoft.com/office/powerpoint/2010/main" val="112363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22" name="TextBox 21">
            <a:extLst>
              <a:ext uri="{FF2B5EF4-FFF2-40B4-BE49-F238E27FC236}">
                <a16:creationId xmlns:a16="http://schemas.microsoft.com/office/drawing/2014/main" id="{CDAE866F-9A4C-BC78-08C5-4310C2B3246B}"/>
              </a:ext>
            </a:extLst>
          </p:cNvPr>
          <p:cNvSpPr txBox="1"/>
          <p:nvPr/>
        </p:nvSpPr>
        <p:spPr>
          <a:xfrm>
            <a:off x="912777" y="1614556"/>
            <a:ext cx="9888573" cy="4832092"/>
          </a:xfrm>
          <a:prstGeom prst="rect">
            <a:avLst/>
          </a:prstGeom>
          <a:noFill/>
        </p:spPr>
        <p:txBody>
          <a:bodyPr wrap="square" rtlCol="0" anchor="ctr">
            <a:spAutoFit/>
          </a:bodyPr>
          <a:lstStyle/>
          <a:p>
            <a:r>
              <a:rPr lang="en-US" sz="2800" dirty="0">
                <a:latin typeface="Century Gothic" panose="020B0502020202020204" pitchFamily="34" charset="0"/>
              </a:rPr>
              <a:t>Try our Hands-on exercise #1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pPr marL="514350" indent="-514350">
              <a:buAutoNum type="arabicParenR"/>
            </a:pPr>
            <a:r>
              <a:rPr lang="en-US" sz="2800" dirty="0">
                <a:latin typeface="Century Gothic" panose="020B0502020202020204" pitchFamily="34" charset="0"/>
              </a:rPr>
              <a:t>Explore CURC compilers and compiler environment variables.</a:t>
            </a:r>
          </a:p>
          <a:p>
            <a:pPr marL="514350" indent="-514350">
              <a:buAutoNum type="arabicParenR"/>
            </a:pPr>
            <a:r>
              <a:rPr lang="en-US" sz="2800" dirty="0">
                <a:latin typeface="Century Gothic" panose="020B0502020202020204" pitchFamily="34" charset="0"/>
              </a:rPr>
              <a:t>Perform a simple source installation.</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58C94BC1-9B76-278C-1BEE-01F5208DFE42}"/>
              </a:ext>
            </a:extLst>
          </p:cNvPr>
          <p:cNvSpPr>
            <a:spLocks noGrp="1"/>
          </p:cNvSpPr>
          <p:nvPr>
            <p:ph type="sldNum" sz="quarter" idx="12"/>
          </p:nvPr>
        </p:nvSpPr>
        <p:spPr/>
        <p:txBody>
          <a:bodyPr/>
          <a:lstStyle/>
          <a:p>
            <a:fld id="{ABDA560F-461C-6043-9BC4-489BA92F7161}" type="slidenum">
              <a:rPr lang="en-US" smtClean="0"/>
              <a:t>21</a:t>
            </a:fld>
            <a:endParaRPr lang="en-US"/>
          </a:p>
        </p:txBody>
      </p:sp>
    </p:spTree>
    <p:extLst>
      <p:ext uri="{BB962C8B-B14F-4D97-AF65-F5344CB8AC3E}">
        <p14:creationId xmlns:p14="http://schemas.microsoft.com/office/powerpoint/2010/main" val="1260904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23407" y="359852"/>
            <a:ext cx="10515600" cy="1325563"/>
          </a:xfrm>
        </p:spPr>
        <p:txBody>
          <a:bodyPr/>
          <a:lstStyle/>
          <a:p>
            <a:r>
              <a:rPr lang="en-US" b="1" dirty="0">
                <a:latin typeface="Century Gothic"/>
              </a:rPr>
              <a:t>Simplifying Installations with</a:t>
            </a:r>
          </a:p>
        </p:txBody>
      </p:sp>
      <p:pic>
        <p:nvPicPr>
          <p:cNvPr id="5" name="Picture 4" descr="Spack package manager logo">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199709" y="500682"/>
            <a:ext cx="3624942" cy="1043901"/>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311400"/>
            <a:ext cx="10515600" cy="3489325"/>
          </a:xfrm>
        </p:spPr>
        <p:txBody>
          <a:bodyPr vert="horz" lIns="91440" tIns="45720" rIns="91440" bIns="45720" rtlCol="0" anchor="t">
            <a:normAutofit/>
          </a:bodyPr>
          <a:lstStyle/>
          <a:p>
            <a:pPr marL="0" indent="0">
              <a:buNone/>
            </a:pPr>
            <a:r>
              <a:rPr lang="en-US" sz="3600" dirty="0">
                <a:latin typeface="Century Gothic"/>
              </a:rPr>
              <a:t>How can we simplify source installations? </a:t>
            </a:r>
            <a:endParaRPr lang="en-US" sz="3200" dirty="0"/>
          </a:p>
          <a:p>
            <a:pPr lvl="1"/>
            <a:r>
              <a:rPr lang="en-US" sz="3200" b="1" dirty="0">
                <a:latin typeface="Century Gothic"/>
              </a:rPr>
              <a:t>Package Managers </a:t>
            </a:r>
            <a:r>
              <a:rPr lang="en-US" sz="3200" dirty="0">
                <a:latin typeface="Century Gothic"/>
              </a:rPr>
              <a:t>– Tools that automate installing, maintaining, and configuring software and any dependencies</a:t>
            </a:r>
            <a:endParaRPr lang="en-US" sz="3200" dirty="0">
              <a:latin typeface="Century Gothic" panose="020B0502020202020204" pitchFamily="34" charset="0"/>
            </a:endParaRPr>
          </a:p>
          <a:p>
            <a:pPr lvl="1"/>
            <a:r>
              <a:rPr lang="en-US" sz="3200" b="1" dirty="0">
                <a:latin typeface="Century Gothic"/>
              </a:rPr>
              <a:t>Environments</a:t>
            </a:r>
            <a:r>
              <a:rPr lang="en-US" sz="3200" dirty="0">
                <a:latin typeface="Century Gothic"/>
              </a:rPr>
              <a:t> – A collection of resources that are available in a self-contained 'bubble'</a:t>
            </a:r>
            <a:endParaRPr lang="en-US" sz="3200" dirty="0">
              <a:latin typeface="Century Gothic" panose="020B0502020202020204" pitchFamily="34" charset="0"/>
            </a:endParaRPr>
          </a:p>
          <a:p>
            <a:pPr lvl="1"/>
            <a:endParaRPr lang="en-US" sz="2800" dirty="0">
              <a:latin typeface="Century Gothic" panose="020B0502020202020204" pitchFamily="34" charset="0"/>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7" name="Slide Number Placeholder 6">
            <a:extLst>
              <a:ext uri="{FF2B5EF4-FFF2-40B4-BE49-F238E27FC236}">
                <a16:creationId xmlns:a16="http://schemas.microsoft.com/office/drawing/2014/main" id="{379928A1-2691-E604-8B78-870FE7DE018E}"/>
              </a:ext>
            </a:extLst>
          </p:cNvPr>
          <p:cNvSpPr>
            <a:spLocks noGrp="1"/>
          </p:cNvSpPr>
          <p:nvPr>
            <p:ph type="sldNum" sz="quarter" idx="12"/>
          </p:nvPr>
        </p:nvSpPr>
        <p:spPr/>
        <p:txBody>
          <a:bodyPr/>
          <a:lstStyle/>
          <a:p>
            <a:fld id="{ABDA560F-461C-6043-9BC4-489BA92F7161}" type="slidenum">
              <a:rPr lang="en-US" smtClean="0"/>
              <a:t>22</a:t>
            </a:fld>
            <a:endParaRPr lang="en-US"/>
          </a:p>
        </p:txBody>
      </p:sp>
    </p:spTree>
    <p:extLst>
      <p:ext uri="{BB962C8B-B14F-4D97-AF65-F5344CB8AC3E}">
        <p14:creationId xmlns:p14="http://schemas.microsoft.com/office/powerpoint/2010/main" val="35881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258896" y="365125"/>
            <a:ext cx="8595176" cy="1348423"/>
          </a:xfrm>
        </p:spPr>
        <p:txBody>
          <a:bodyPr/>
          <a:lstStyle/>
          <a:p>
            <a:pPr algn="ctr"/>
            <a:r>
              <a:rPr lang="en-US" b="1" dirty="0">
                <a:latin typeface="Century Gothic"/>
              </a:rPr>
              <a:t>Simplifying Installations with</a:t>
            </a:r>
            <a:endParaRPr lang="en-US" dirty="0"/>
          </a:p>
        </p:txBody>
      </p:sp>
      <p:pic>
        <p:nvPicPr>
          <p:cNvPr id="6" name="Picture 5" descr="Spack package manager logo">
            <a:extLst>
              <a:ext uri="{FF2B5EF4-FFF2-40B4-BE49-F238E27FC236}">
                <a16:creationId xmlns:a16="http://schemas.microsoft.com/office/drawing/2014/main" id="{57270B6F-FC9B-2156-B75D-845CB291508C}"/>
              </a:ext>
            </a:extLst>
          </p:cNvPr>
          <p:cNvPicPr>
            <a:picLocks noChangeAspect="1"/>
          </p:cNvPicPr>
          <p:nvPr/>
        </p:nvPicPr>
        <p:blipFill>
          <a:blip r:embed="rId2"/>
          <a:stretch>
            <a:fillRect/>
          </a:stretch>
        </p:blipFill>
        <p:spPr>
          <a:xfrm>
            <a:off x="7973248" y="516545"/>
            <a:ext cx="3624942" cy="1043901"/>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407442" y="1891486"/>
            <a:ext cx="5908061" cy="4647426"/>
          </a:xfrm>
          <a:prstGeom prst="rect">
            <a:avLst/>
          </a:prstGeom>
          <a:noFill/>
        </p:spPr>
        <p:txBody>
          <a:bodyPr wrap="square" rtlCol="0" anchor="ctr">
            <a:spAutoFit/>
          </a:bodyPr>
          <a:lstStyle/>
          <a:p>
            <a:r>
              <a:rPr lang="en-US" sz="2400" dirty="0">
                <a:latin typeface="Century Gothic" panose="020B0502020202020204" pitchFamily="34" charset="0"/>
              </a:rPr>
              <a:t>Think of virtual environments as self-contained bubbles.</a:t>
            </a:r>
          </a:p>
          <a:p>
            <a:endParaRPr lang="en-US" sz="2400" dirty="0">
              <a:latin typeface="Century Gothic" panose="020B0502020202020204" pitchFamily="34" charset="0"/>
            </a:endParaRPr>
          </a:p>
          <a:p>
            <a:r>
              <a:rPr lang="en-US" sz="2400" dirty="0">
                <a:latin typeface="Monaco" pitchFamily="2" charset="77"/>
              </a:rPr>
              <a:t>env_1 </a:t>
            </a:r>
            <a:r>
              <a:rPr lang="en-US" sz="2400" dirty="0">
                <a:latin typeface="Century Gothic" panose="020B0502020202020204" pitchFamily="34" charset="0"/>
              </a:rPr>
              <a:t>contains all the dependencies of ‘Program A’.</a:t>
            </a:r>
          </a:p>
          <a:p>
            <a:endParaRPr lang="en-US" sz="2400" dirty="0">
              <a:latin typeface="Century Gothic" panose="020B0502020202020204" pitchFamily="34" charset="0"/>
            </a:endParaRPr>
          </a:p>
          <a:p>
            <a:r>
              <a:rPr lang="en-US" sz="2400" dirty="0">
                <a:latin typeface="Monaco" pitchFamily="2" charset="77"/>
              </a:rPr>
              <a:t>env_2</a:t>
            </a:r>
            <a:r>
              <a:rPr lang="en-US" sz="2400" dirty="0">
                <a:latin typeface="Century Gothic" panose="020B0502020202020204" pitchFamily="34" charset="0"/>
              </a:rPr>
              <a:t> contains all the dependencies of ‘Program B’.</a:t>
            </a:r>
          </a:p>
          <a:p>
            <a:endParaRPr lang="en-US" sz="2400" dirty="0">
              <a:latin typeface="Century Gothic" panose="020B0502020202020204" pitchFamily="34" charset="0"/>
            </a:endParaRPr>
          </a:p>
          <a:p>
            <a:r>
              <a:rPr lang="en-US" sz="2400" dirty="0">
                <a:latin typeface="Century Gothic" panose="020B0502020202020204" pitchFamily="34" charset="0"/>
              </a:rPr>
              <a:t>The environments do not interact.</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grpSp>
        <p:nvGrpSpPr>
          <p:cNvPr id="17" name="Group 16">
            <a:extLst>
              <a:ext uri="{FF2B5EF4-FFF2-40B4-BE49-F238E27FC236}">
                <a16:creationId xmlns:a16="http://schemas.microsoft.com/office/drawing/2014/main" id="{E9037026-162D-4EEC-424D-A60D0050B6A9}"/>
              </a:ext>
            </a:extLst>
          </p:cNvPr>
          <p:cNvGrpSpPr/>
          <p:nvPr/>
        </p:nvGrpSpPr>
        <p:grpSpPr>
          <a:xfrm>
            <a:off x="6650182" y="1765125"/>
            <a:ext cx="5733893" cy="4159623"/>
            <a:chOff x="6650182" y="1765125"/>
            <a:chExt cx="5733893" cy="4159623"/>
          </a:xfrm>
        </p:grpSpPr>
        <p:sp>
          <p:nvSpPr>
            <p:cNvPr id="9" name="Rectangle 8" descr="A graphic containing three separate bubbles, named env_1, env_2, and env_3, respectively. Each environment (bubble) has its own programs and dependencies depicted within, showing the sepearation of software between environments.">
              <a:extLst>
                <a:ext uri="{FF2B5EF4-FFF2-40B4-BE49-F238E27FC236}">
                  <a16:creationId xmlns:a16="http://schemas.microsoft.com/office/drawing/2014/main" id="{AED6EBB6-F155-BCFA-819A-B35196AF1D69}"/>
                </a:ext>
              </a:extLst>
            </p:cNvPr>
            <p:cNvSpPr/>
            <p:nvPr/>
          </p:nvSpPr>
          <p:spPr>
            <a:xfrm>
              <a:off x="6650182" y="1765125"/>
              <a:ext cx="5083104" cy="4159623"/>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379485A-BC3C-9DCA-9CFE-FAE18FA9C09F}"/>
                </a:ext>
              </a:extLst>
            </p:cNvPr>
            <p:cNvGrpSpPr/>
            <p:nvPr/>
          </p:nvGrpSpPr>
          <p:grpSpPr>
            <a:xfrm>
              <a:off x="8034091" y="4232356"/>
              <a:ext cx="1454097" cy="1454097"/>
              <a:chOff x="8034091" y="4232356"/>
              <a:chExt cx="1454097" cy="1454097"/>
            </a:xfrm>
          </p:grpSpPr>
          <p:sp>
            <p:nvSpPr>
              <p:cNvPr id="12" name="Oval 11">
                <a:extLst>
                  <a:ext uri="{FF2B5EF4-FFF2-40B4-BE49-F238E27FC236}">
                    <a16:creationId xmlns:a16="http://schemas.microsoft.com/office/drawing/2014/main" id="{7E6E1065-BFAF-0E6F-3FFB-21918CD9024E}"/>
                  </a:ext>
                </a:extLst>
              </p:cNvPr>
              <p:cNvSpPr>
                <a:spLocks noChangeAspect="1"/>
              </p:cNvSpPr>
              <p:nvPr/>
            </p:nvSpPr>
            <p:spPr>
              <a:xfrm>
                <a:off x="8034091" y="4232356"/>
                <a:ext cx="1454097" cy="1454097"/>
              </a:xfrm>
              <a:prstGeom prst="ellipse">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6" name="TextBox 15">
                <a:extLst>
                  <a:ext uri="{FF2B5EF4-FFF2-40B4-BE49-F238E27FC236}">
                    <a16:creationId xmlns:a16="http://schemas.microsoft.com/office/drawing/2014/main" id="{801CEDFB-732D-AE76-DC52-FBDDC099B561}"/>
                  </a:ext>
                </a:extLst>
              </p:cNvPr>
              <p:cNvSpPr txBox="1"/>
              <p:nvPr/>
            </p:nvSpPr>
            <p:spPr>
              <a:xfrm>
                <a:off x="8306595" y="4361369"/>
                <a:ext cx="1104405" cy="400110"/>
              </a:xfrm>
              <a:prstGeom prst="rect">
                <a:avLst/>
              </a:prstGeom>
              <a:noFill/>
            </p:spPr>
            <p:txBody>
              <a:bodyPr wrap="square" rtlCol="0">
                <a:spAutoFit/>
              </a:bodyPr>
              <a:lstStyle/>
              <a:p>
                <a:r>
                  <a:rPr lang="en-US" sz="2000" dirty="0">
                    <a:latin typeface="Monaco" pitchFamily="2" charset="77"/>
                  </a:rPr>
                  <a:t>env_3</a:t>
                </a:r>
              </a:p>
            </p:txBody>
          </p:sp>
        </p:grpSp>
        <p:grpSp>
          <p:nvGrpSpPr>
            <p:cNvPr id="8" name="Group 7">
              <a:extLst>
                <a:ext uri="{FF2B5EF4-FFF2-40B4-BE49-F238E27FC236}">
                  <a16:creationId xmlns:a16="http://schemas.microsoft.com/office/drawing/2014/main" id="{3FEF5324-0734-D455-DDF8-D53598C9C722}"/>
                </a:ext>
              </a:extLst>
            </p:cNvPr>
            <p:cNvGrpSpPr/>
            <p:nvPr/>
          </p:nvGrpSpPr>
          <p:grpSpPr>
            <a:xfrm>
              <a:off x="9429179" y="2471565"/>
              <a:ext cx="2954896" cy="2127857"/>
              <a:chOff x="9429179" y="2471565"/>
              <a:chExt cx="2954896" cy="2127857"/>
            </a:xfrm>
          </p:grpSpPr>
          <p:sp>
            <p:nvSpPr>
              <p:cNvPr id="11" name="Oval 10">
                <a:extLst>
                  <a:ext uri="{FF2B5EF4-FFF2-40B4-BE49-F238E27FC236}">
                    <a16:creationId xmlns:a16="http://schemas.microsoft.com/office/drawing/2014/main" id="{DED24AF5-4A22-905F-7D86-B5B33AC83345}"/>
                  </a:ext>
                </a:extLst>
              </p:cNvPr>
              <p:cNvSpPr>
                <a:spLocks noChangeAspect="1"/>
              </p:cNvSpPr>
              <p:nvPr/>
            </p:nvSpPr>
            <p:spPr>
              <a:xfrm>
                <a:off x="9429179" y="2471565"/>
                <a:ext cx="2127857" cy="2127857"/>
              </a:xfrm>
              <a:prstGeom prst="ellipse">
                <a:avLst/>
              </a:prstGeom>
              <a:solidFill>
                <a:srgbClr val="D883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AB0F207-8E0C-A5E6-2BBA-711A040B6E36}"/>
                  </a:ext>
                </a:extLst>
              </p:cNvPr>
              <p:cNvSpPr txBox="1"/>
              <p:nvPr/>
            </p:nvSpPr>
            <p:spPr>
              <a:xfrm>
                <a:off x="9879566" y="3039012"/>
                <a:ext cx="2504509" cy="1200329"/>
              </a:xfrm>
              <a:prstGeom prst="rect">
                <a:avLst/>
              </a:prstGeom>
              <a:noFill/>
            </p:spPr>
            <p:txBody>
              <a:bodyPr wrap="square" lIns="91440" tIns="45720" rIns="91440" bIns="45720" rtlCol="0" anchor="t">
                <a:spAutoFit/>
              </a:bodyPr>
              <a:lstStyle/>
              <a:p>
                <a:r>
                  <a:rPr lang="en-US" dirty="0">
                    <a:latin typeface="Monaco"/>
                  </a:rPr>
                  <a:t>Program B</a:t>
                </a:r>
              </a:p>
              <a:p>
                <a:r>
                  <a:rPr lang="en-US" dirty="0">
                    <a:latin typeface="Monaco"/>
                  </a:rPr>
                  <a:t>dependency: </a:t>
                </a:r>
              </a:p>
              <a:p>
                <a:r>
                  <a:rPr lang="en-US" dirty="0">
                    <a:latin typeface="Monaco"/>
                  </a:rPr>
                  <a:t>Program Y </a:t>
                </a:r>
              </a:p>
              <a:p>
                <a:r>
                  <a:rPr lang="en-US" dirty="0">
                    <a:latin typeface="Monaco"/>
                  </a:rPr>
                  <a:t>(v2.0) </a:t>
                </a:r>
              </a:p>
            </p:txBody>
          </p:sp>
          <p:sp>
            <p:nvSpPr>
              <p:cNvPr id="15" name="TextBox 14">
                <a:extLst>
                  <a:ext uri="{FF2B5EF4-FFF2-40B4-BE49-F238E27FC236}">
                    <a16:creationId xmlns:a16="http://schemas.microsoft.com/office/drawing/2014/main" id="{6F3928BB-5CD7-8BDB-7E73-17B7353A4187}"/>
                  </a:ext>
                </a:extLst>
              </p:cNvPr>
              <p:cNvSpPr txBox="1"/>
              <p:nvPr/>
            </p:nvSpPr>
            <p:spPr>
              <a:xfrm>
                <a:off x="10027416" y="2615875"/>
                <a:ext cx="1104405" cy="400110"/>
              </a:xfrm>
              <a:prstGeom prst="rect">
                <a:avLst/>
              </a:prstGeom>
              <a:noFill/>
            </p:spPr>
            <p:txBody>
              <a:bodyPr wrap="square" rtlCol="0">
                <a:spAutoFit/>
              </a:bodyPr>
              <a:lstStyle/>
              <a:p>
                <a:r>
                  <a:rPr lang="en-US" sz="2000">
                    <a:latin typeface="Monaco" pitchFamily="2" charset="77"/>
                  </a:rPr>
                  <a:t>env_2</a:t>
                </a:r>
              </a:p>
            </p:txBody>
          </p:sp>
        </p:grpSp>
        <p:grpSp>
          <p:nvGrpSpPr>
            <p:cNvPr id="13" name="Group 12">
              <a:extLst>
                <a:ext uri="{FF2B5EF4-FFF2-40B4-BE49-F238E27FC236}">
                  <a16:creationId xmlns:a16="http://schemas.microsoft.com/office/drawing/2014/main" id="{39CA0F60-7273-80D7-573D-EFE21F8D7098}"/>
                </a:ext>
              </a:extLst>
            </p:cNvPr>
            <p:cNvGrpSpPr/>
            <p:nvPr/>
          </p:nvGrpSpPr>
          <p:grpSpPr>
            <a:xfrm>
              <a:off x="6906491" y="2047851"/>
              <a:ext cx="2039742" cy="2035629"/>
              <a:chOff x="6906491" y="2047851"/>
              <a:chExt cx="2039742" cy="2035629"/>
            </a:xfrm>
          </p:grpSpPr>
          <p:sp>
            <p:nvSpPr>
              <p:cNvPr id="10" name="Oval 9">
                <a:extLst>
                  <a:ext uri="{FF2B5EF4-FFF2-40B4-BE49-F238E27FC236}">
                    <a16:creationId xmlns:a16="http://schemas.microsoft.com/office/drawing/2014/main" id="{96C0877C-914D-01EB-E434-421FB530313C}"/>
                  </a:ext>
                </a:extLst>
              </p:cNvPr>
              <p:cNvSpPr>
                <a:spLocks noChangeAspect="1"/>
              </p:cNvSpPr>
              <p:nvPr/>
            </p:nvSpPr>
            <p:spPr>
              <a:xfrm>
                <a:off x="6906491" y="2047851"/>
                <a:ext cx="2035629" cy="2035629"/>
              </a:xfrm>
              <a:prstGeom prst="ellipse">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7A3233-D761-B59F-BECF-34DA3D398F9C}"/>
                  </a:ext>
                </a:extLst>
              </p:cNvPr>
              <p:cNvSpPr txBox="1"/>
              <p:nvPr/>
            </p:nvSpPr>
            <p:spPr>
              <a:xfrm>
                <a:off x="7421045" y="2111216"/>
                <a:ext cx="1104405" cy="400110"/>
              </a:xfrm>
              <a:prstGeom prst="rect">
                <a:avLst/>
              </a:prstGeom>
              <a:noFill/>
            </p:spPr>
            <p:txBody>
              <a:bodyPr wrap="square" rtlCol="0">
                <a:spAutoFit/>
              </a:bodyPr>
              <a:lstStyle/>
              <a:p>
                <a:r>
                  <a:rPr lang="en-US" sz="2000" dirty="0">
                    <a:latin typeface="Monaco" pitchFamily="2" charset="77"/>
                  </a:rPr>
                  <a:t>env_1</a:t>
                </a:r>
              </a:p>
            </p:txBody>
          </p:sp>
          <p:sp>
            <p:nvSpPr>
              <p:cNvPr id="23" name="TextBox 22">
                <a:extLst>
                  <a:ext uri="{FF2B5EF4-FFF2-40B4-BE49-F238E27FC236}">
                    <a16:creationId xmlns:a16="http://schemas.microsoft.com/office/drawing/2014/main" id="{EF05CEDC-F5D2-532E-F648-2491E74826C4}"/>
                  </a:ext>
                </a:extLst>
              </p:cNvPr>
              <p:cNvSpPr txBox="1"/>
              <p:nvPr/>
            </p:nvSpPr>
            <p:spPr>
              <a:xfrm>
                <a:off x="7219945" y="2563141"/>
                <a:ext cx="1726288" cy="1477328"/>
              </a:xfrm>
              <a:prstGeom prst="rect">
                <a:avLst/>
              </a:prstGeom>
              <a:noFill/>
            </p:spPr>
            <p:txBody>
              <a:bodyPr wrap="square" lIns="91440" tIns="45720" rIns="91440" bIns="45720" rtlCol="0" anchor="t">
                <a:spAutoFit/>
              </a:bodyPr>
              <a:lstStyle/>
              <a:p>
                <a:r>
                  <a:rPr lang="en-US" dirty="0">
                    <a:latin typeface="Monaco"/>
                  </a:rPr>
                  <a:t>Program A</a:t>
                </a:r>
              </a:p>
              <a:p>
                <a:r>
                  <a:rPr lang="en-US" dirty="0">
                    <a:latin typeface="Monaco"/>
                  </a:rPr>
                  <a:t>dependency: </a:t>
                </a:r>
              </a:p>
              <a:p>
                <a:r>
                  <a:rPr lang="en-US" dirty="0">
                    <a:latin typeface="Monaco"/>
                  </a:rPr>
                  <a:t>Program Y (v1.0) </a:t>
                </a:r>
              </a:p>
              <a:p>
                <a:r>
                  <a:rPr lang="en-US" b="1" dirty="0">
                    <a:latin typeface="Monaco"/>
                  </a:rPr>
                  <a:t>   </a:t>
                </a:r>
                <a:endParaRPr lang="en-US" dirty="0"/>
              </a:p>
            </p:txBody>
          </p:sp>
        </p:grpSp>
      </p:grpSp>
      <p:sp>
        <p:nvSpPr>
          <p:cNvPr id="5" name="Slide Number Placeholder 4">
            <a:extLst>
              <a:ext uri="{FF2B5EF4-FFF2-40B4-BE49-F238E27FC236}">
                <a16:creationId xmlns:a16="http://schemas.microsoft.com/office/drawing/2014/main" id="{C833F1D0-7852-2168-0F8C-3615DAB0314C}"/>
              </a:ext>
            </a:extLst>
          </p:cNvPr>
          <p:cNvSpPr>
            <a:spLocks noGrp="1"/>
          </p:cNvSpPr>
          <p:nvPr>
            <p:ph type="sldNum" sz="quarter" idx="12"/>
          </p:nvPr>
        </p:nvSpPr>
        <p:spPr/>
        <p:txBody>
          <a:bodyPr/>
          <a:lstStyle/>
          <a:p>
            <a:fld id="{ABDA560F-461C-6043-9BC4-489BA92F7161}" type="slidenum">
              <a:rPr lang="en-US" smtClean="0"/>
              <a:t>23</a:t>
            </a:fld>
            <a:endParaRPr lang="en-US"/>
          </a:p>
        </p:txBody>
      </p:sp>
    </p:spTree>
    <p:extLst>
      <p:ext uri="{BB962C8B-B14F-4D97-AF65-F5344CB8AC3E}">
        <p14:creationId xmlns:p14="http://schemas.microsoft.com/office/powerpoint/2010/main" val="227631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178841" y="365125"/>
            <a:ext cx="11174959" cy="1340803"/>
          </a:xfrm>
        </p:spPr>
        <p:txBody>
          <a:bodyPr/>
          <a:lstStyle/>
          <a:p>
            <a:r>
              <a:rPr lang="en-US" b="1" dirty="0">
                <a:latin typeface="Century Gothic"/>
                <a:ea typeface="+mj-lt"/>
                <a:cs typeface="+mj-lt"/>
              </a:rPr>
              <a:t>Simplifying Installations with</a:t>
            </a:r>
            <a:endParaRPr lang="en-US" dirty="0"/>
          </a:p>
        </p:txBody>
      </p:sp>
      <p:pic>
        <p:nvPicPr>
          <p:cNvPr id="6" name="Picture 5" descr="Spack package manager logo">
            <a:extLst>
              <a:ext uri="{FF2B5EF4-FFF2-40B4-BE49-F238E27FC236}">
                <a16:creationId xmlns:a16="http://schemas.microsoft.com/office/drawing/2014/main" id="{CD67DCD0-2082-86A3-D932-48CA32777EA8}"/>
              </a:ext>
            </a:extLst>
          </p:cNvPr>
          <p:cNvPicPr>
            <a:picLocks noChangeAspect="1"/>
          </p:cNvPicPr>
          <p:nvPr/>
        </p:nvPicPr>
        <p:blipFill>
          <a:blip r:embed="rId3"/>
          <a:stretch>
            <a:fillRect/>
          </a:stretch>
        </p:blipFill>
        <p:spPr>
          <a:xfrm>
            <a:off x="7820297" y="508925"/>
            <a:ext cx="3624942" cy="1043901"/>
          </a:xfrm>
          <a:prstGeom prst="rect">
            <a:avLst/>
          </a:prstGeom>
        </p:spPr>
      </p:pic>
      <p:sp>
        <p:nvSpPr>
          <p:cNvPr id="21" name="TextBox 20">
            <a:extLst>
              <a:ext uri="{FF2B5EF4-FFF2-40B4-BE49-F238E27FC236}">
                <a16:creationId xmlns:a16="http://schemas.microsoft.com/office/drawing/2014/main" id="{F5396B43-73B5-71E6-79FF-50E5697C0F8C}"/>
              </a:ext>
            </a:extLst>
          </p:cNvPr>
          <p:cNvSpPr txBox="1"/>
          <p:nvPr/>
        </p:nvSpPr>
        <p:spPr>
          <a:xfrm>
            <a:off x="838200" y="2392071"/>
            <a:ext cx="9968345" cy="3539430"/>
          </a:xfrm>
          <a:prstGeom prst="rect">
            <a:avLst/>
          </a:prstGeom>
          <a:noFill/>
        </p:spPr>
        <p:txBody>
          <a:bodyPr wrap="square" rtlCol="0">
            <a:spAutoFit/>
          </a:bodyPr>
          <a:lstStyle/>
          <a:p>
            <a:r>
              <a:rPr lang="en-US" sz="2800" dirty="0">
                <a:latin typeface="Century Gothic" panose="020B0502020202020204" pitchFamily="34" charset="0"/>
              </a:rPr>
              <a:t>Your workflow requires two programs, ‘Program A’ and ‘Program B’.</a:t>
            </a:r>
          </a:p>
          <a:p>
            <a:r>
              <a:rPr lang="en-US" sz="2800" dirty="0">
                <a:latin typeface="Century Gothic" panose="020B0502020202020204" pitchFamily="34" charset="0"/>
              </a:rPr>
              <a:t> </a:t>
            </a:r>
          </a:p>
          <a:p>
            <a:pPr marL="285750" indent="-285750">
              <a:buFont typeface="Arial" panose="020B0604020202020204" pitchFamily="34" charset="0"/>
              <a:buChar char="•"/>
            </a:pPr>
            <a:r>
              <a:rPr lang="en-US" sz="2800" dirty="0">
                <a:latin typeface="Century Gothic" panose="020B0502020202020204" pitchFamily="34" charset="0"/>
              </a:rPr>
              <a:t>‘Program A’ depends on ‘Program Y’ </a:t>
            </a:r>
            <a:r>
              <a:rPr lang="en-US" sz="2800" b="1" dirty="0">
                <a:latin typeface="Century Gothic" panose="020B0502020202020204" pitchFamily="34" charset="0"/>
              </a:rPr>
              <a:t>v1.0</a:t>
            </a:r>
          </a:p>
          <a:p>
            <a:pPr marL="285750" indent="-285750">
              <a:buFont typeface="Arial" panose="020B0604020202020204" pitchFamily="34" charset="0"/>
              <a:buChar char="•"/>
            </a:pPr>
            <a:r>
              <a:rPr lang="en-US" sz="2800" dirty="0">
                <a:latin typeface="Century Gothic" panose="020B0502020202020204" pitchFamily="34" charset="0"/>
              </a:rPr>
              <a:t>‘Program B’ depends on ‘Program Y’ </a:t>
            </a:r>
            <a:r>
              <a:rPr lang="en-US" sz="2800" b="1" dirty="0">
                <a:latin typeface="Century Gothic" panose="020B0502020202020204" pitchFamily="34" charset="0"/>
              </a:rPr>
              <a:t>v2.0</a:t>
            </a:r>
          </a:p>
          <a:p>
            <a:pPr marL="285750" indent="-285750">
              <a:buFont typeface="Arial" panose="020B0604020202020204" pitchFamily="34" charset="0"/>
              <a:buChar char="•"/>
            </a:pPr>
            <a:endParaRPr lang="en-US" sz="2800" b="1" dirty="0">
              <a:latin typeface="Century Gothic" panose="020B0502020202020204" pitchFamily="34" charset="0"/>
            </a:endParaRPr>
          </a:p>
          <a:p>
            <a:r>
              <a:rPr lang="en-US" sz="2800" dirty="0">
                <a:latin typeface="Century Gothic" panose="020B0502020202020204" pitchFamily="34" charset="0"/>
              </a:rPr>
              <a:t>What do you do?!</a:t>
            </a:r>
          </a:p>
          <a:p>
            <a:endParaRPr lang="en-US" sz="2800" dirty="0">
              <a:latin typeface="Monaco" pitchFamily="2" charset="77"/>
            </a:endParaRPr>
          </a:p>
        </p:txBody>
      </p:sp>
      <p:sp>
        <p:nvSpPr>
          <p:cNvPr id="5" name="Slide Number Placeholder 4">
            <a:extLst>
              <a:ext uri="{FF2B5EF4-FFF2-40B4-BE49-F238E27FC236}">
                <a16:creationId xmlns:a16="http://schemas.microsoft.com/office/drawing/2014/main" id="{88C26C45-02B0-E27B-5A70-E103D0AAF753}"/>
              </a:ext>
            </a:extLst>
          </p:cNvPr>
          <p:cNvSpPr>
            <a:spLocks noGrp="1"/>
          </p:cNvSpPr>
          <p:nvPr>
            <p:ph type="sldNum" sz="quarter" idx="12"/>
          </p:nvPr>
        </p:nvSpPr>
        <p:spPr/>
        <p:txBody>
          <a:bodyPr/>
          <a:lstStyle/>
          <a:p>
            <a:fld id="{ABDA560F-461C-6043-9BC4-489BA92F7161}" type="slidenum">
              <a:rPr lang="en-US" smtClean="0"/>
              <a:t>24</a:t>
            </a:fld>
            <a:endParaRPr lang="en-US"/>
          </a:p>
        </p:txBody>
      </p:sp>
    </p:spTree>
    <p:extLst>
      <p:ext uri="{BB962C8B-B14F-4D97-AF65-F5344CB8AC3E}">
        <p14:creationId xmlns:p14="http://schemas.microsoft.com/office/powerpoint/2010/main" val="164835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58967" y="365125"/>
            <a:ext cx="10994833" cy="1340803"/>
          </a:xfrm>
        </p:spPr>
        <p:txBody>
          <a:bodyPr/>
          <a:lstStyle/>
          <a:p>
            <a:r>
              <a:rPr lang="en-US" b="1">
                <a:latin typeface="Century Gothic"/>
              </a:rPr>
              <a:t>Simplifying Installations with </a:t>
            </a:r>
            <a:endParaRPr lang="en-US"/>
          </a:p>
        </p:txBody>
      </p:sp>
      <p:pic>
        <p:nvPicPr>
          <p:cNvPr id="12" name="Picture 11" descr="Spack package manager logo">
            <a:extLst>
              <a:ext uri="{FF2B5EF4-FFF2-40B4-BE49-F238E27FC236}">
                <a16:creationId xmlns:a16="http://schemas.microsoft.com/office/drawing/2014/main" id="{67B42571-94E1-B91D-5E5D-15899CECD221}"/>
              </a:ext>
            </a:extLst>
          </p:cNvPr>
          <p:cNvPicPr>
            <a:picLocks noChangeAspect="1"/>
          </p:cNvPicPr>
          <p:nvPr/>
        </p:nvPicPr>
        <p:blipFill>
          <a:blip r:embed="rId3"/>
          <a:stretch>
            <a:fillRect/>
          </a:stretch>
        </p:blipFill>
        <p:spPr>
          <a:xfrm>
            <a:off x="7995557" y="508925"/>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86086" y="2717357"/>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aco"/>
              </a:endParaRPr>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89941" y="2905506"/>
              <a:ext cx="10515600" cy="2180089"/>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Monaco"/>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purge</a:t>
              </a: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/0.20.1</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env create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spacktivate</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AutoNum type="arabicPlain" startAt="3"/>
              </a:pPr>
              <a:endParaRPr lang="en-US" sz="2400" dirty="0">
                <a:latin typeface="Monaco"/>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398294" y="5246505"/>
            <a:ext cx="11222205" cy="6883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i="1" dirty="0">
                <a:solidFill>
                  <a:srgbClr val="FF0000"/>
                </a:solidFill>
                <a:latin typeface="Century Gothic"/>
              </a:rPr>
              <a:t>Warning: Don’t install packages outside of an environment!</a:t>
            </a:r>
            <a:endParaRPr lang="en-US" sz="3000" i="1" dirty="0">
              <a:solidFill>
                <a:srgbClr val="FF0000"/>
              </a:solidFill>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DCB72A79-4089-008D-BAB4-1453F6F3A4C5}"/>
              </a:ext>
            </a:extLst>
          </p:cNvPr>
          <p:cNvSpPr>
            <a:spLocks noGrp="1"/>
          </p:cNvSpPr>
          <p:nvPr>
            <p:ph type="sldNum" sz="quarter" idx="12"/>
          </p:nvPr>
        </p:nvSpPr>
        <p:spPr/>
        <p:txBody>
          <a:bodyPr/>
          <a:lstStyle/>
          <a:p>
            <a:fld id="{ABDA560F-461C-6043-9BC4-489BA92F7161}" type="slidenum">
              <a:rPr lang="en-US" smtClean="0"/>
              <a:t>25</a:t>
            </a:fld>
            <a:endParaRPr lang="en-US"/>
          </a:p>
        </p:txBody>
      </p:sp>
    </p:spTree>
    <p:extLst>
      <p:ext uri="{BB962C8B-B14F-4D97-AF65-F5344CB8AC3E}">
        <p14:creationId xmlns:p14="http://schemas.microsoft.com/office/powerpoint/2010/main" val="149676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83571" y="365125"/>
            <a:ext cx="10970229" cy="1340803"/>
          </a:xfrm>
        </p:spPr>
        <p:txBody>
          <a:bodyPr/>
          <a:lstStyle/>
          <a:p>
            <a:r>
              <a:rPr lang="en-US" b="1">
                <a:latin typeface="Century Gothic"/>
              </a:rPr>
              <a:t>Simplifying Installations with </a:t>
            </a:r>
            <a:endParaRPr lang="en-US"/>
          </a:p>
        </p:txBody>
      </p:sp>
      <p:pic>
        <p:nvPicPr>
          <p:cNvPr id="12" name="Picture 11" descr="Spack package manager logo">
            <a:extLst>
              <a:ext uri="{FF2B5EF4-FFF2-40B4-BE49-F238E27FC236}">
                <a16:creationId xmlns:a16="http://schemas.microsoft.com/office/drawing/2014/main" id="{7DED75B5-96F1-7A06-8621-542EB71785E6}"/>
              </a:ext>
            </a:extLst>
          </p:cNvPr>
          <p:cNvPicPr>
            <a:picLocks noChangeAspect="1"/>
          </p:cNvPicPr>
          <p:nvPr/>
        </p:nvPicPr>
        <p:blipFill>
          <a:blip r:embed="rId3"/>
          <a:stretch>
            <a:fillRect/>
          </a:stretch>
        </p:blipFill>
        <p:spPr>
          <a:xfrm>
            <a:off x="7995557" y="508925"/>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a:rPr>
              <a:t>using </a:t>
            </a:r>
            <a:r>
              <a:rPr lang="en-US" err="1">
                <a:latin typeface="Monaco"/>
              </a:rPr>
              <a:t>spack</a:t>
            </a:r>
            <a:r>
              <a:rPr lang="en-US">
                <a:latin typeface="Monaco"/>
              </a:rPr>
              <a:t> install</a:t>
            </a:r>
            <a:endParaRPr lang="en-US">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r>
                <a:rPr lang="en-US" sz="2400" b="1" dirty="0">
                  <a:latin typeface="Courier New" panose="02070309020205020404" pitchFamily="49" charset="0"/>
                  <a:cs typeface="Courier New" panose="02070309020205020404" pitchFamily="49" charset="0"/>
                </a:rPr>
                <a:t>	#install default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a:latin typeface="Courier New" panose="02070309020205020404" pitchFamily="49" charset="0"/>
                  <a:ea typeface="+mn-lt"/>
                  <a:cs typeface="Courier New" panose="02070309020205020404" pitchFamily="49" charset="0"/>
                </a:rPr>
                <a:t>samtools@1.9	</a:t>
              </a:r>
              <a:r>
                <a:rPr lang="en-US" sz="2400" b="1" dirty="0">
                  <a:latin typeface="Courier New" panose="02070309020205020404" pitchFamily="49" charset="0"/>
                  <a:cs typeface="Courier New" panose="02070309020205020404" pitchFamily="49" charset="0"/>
                </a:rPr>
                <a:t>#install specific version</a:t>
              </a:r>
            </a:p>
            <a:p>
              <a:pPr marL="0" indent="0">
                <a:buNone/>
              </a:pPr>
              <a:r>
                <a:rPr lang="en-US" sz="2400" dirty="0">
                  <a:latin typeface="Monaco"/>
                </a:rPr>
                <a:t>	</a:t>
              </a:r>
            </a:p>
          </p:txBody>
        </p:sp>
      </p:grpSp>
      <p:sp>
        <p:nvSpPr>
          <p:cNvPr id="5" name="Slide Number Placeholder 4">
            <a:extLst>
              <a:ext uri="{FF2B5EF4-FFF2-40B4-BE49-F238E27FC236}">
                <a16:creationId xmlns:a16="http://schemas.microsoft.com/office/drawing/2014/main" id="{E99C5286-102C-7054-8253-926C6B3F1555}"/>
              </a:ext>
            </a:extLst>
          </p:cNvPr>
          <p:cNvSpPr>
            <a:spLocks noGrp="1"/>
          </p:cNvSpPr>
          <p:nvPr>
            <p:ph type="sldNum" sz="quarter" idx="12"/>
          </p:nvPr>
        </p:nvSpPr>
        <p:spPr/>
        <p:txBody>
          <a:bodyPr/>
          <a:lstStyle/>
          <a:p>
            <a:fld id="{ABDA560F-461C-6043-9BC4-489BA92F7161}" type="slidenum">
              <a:rPr lang="en-US" smtClean="0"/>
              <a:t>26</a:t>
            </a:fld>
            <a:endParaRPr lang="en-US"/>
          </a:p>
        </p:txBody>
      </p:sp>
    </p:spTree>
    <p:extLst>
      <p:ext uri="{BB962C8B-B14F-4D97-AF65-F5344CB8AC3E}">
        <p14:creationId xmlns:p14="http://schemas.microsoft.com/office/powerpoint/2010/main" val="12211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a:rPr>
              <a:t>Simplifying Installations with</a:t>
            </a:r>
          </a:p>
        </p:txBody>
      </p:sp>
      <p:pic>
        <p:nvPicPr>
          <p:cNvPr id="5" name="Picture 4" descr="Spack package manager logo">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567057" y="501305"/>
            <a:ext cx="3624942" cy="1043901"/>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vert="horz" lIns="91440" tIns="45720" rIns="91440" bIns="45720" rtlCol="0" anchor="t">
            <a:normAutofit/>
          </a:bodyPr>
          <a:lstStyle/>
          <a:p>
            <a:r>
              <a:rPr lang="en-US" sz="3600" dirty="0" err="1">
                <a:latin typeface="Century Gothic" panose="020B0502020202020204" pitchFamily="34" charset="0"/>
                <a:cs typeface="Arial" panose="020B0604020202020204"/>
              </a:rPr>
              <a:t>Spack</a:t>
            </a:r>
            <a:r>
              <a:rPr lang="en-US" sz="3600" dirty="0">
                <a:latin typeface="Century Gothic" panose="020B0502020202020204" pitchFamily="34" charset="0"/>
                <a:cs typeface="Arial" panose="020B0604020202020204"/>
              </a:rPr>
              <a:t> installations can be slow but will progress more quickly with more cores. </a:t>
            </a:r>
          </a:p>
          <a:p>
            <a:pPr lvl="2"/>
            <a:r>
              <a:rPr lang="en-US" sz="3200" b="0" i="0" dirty="0" err="1">
                <a:effectLst/>
                <a:latin typeface="Century Gothic" panose="020B0502020202020204" pitchFamily="34" charset="0"/>
              </a:rPr>
              <a:t>Spack</a:t>
            </a:r>
            <a:r>
              <a:rPr lang="en-US" sz="3200" b="0" i="0" dirty="0">
                <a:effectLst/>
                <a:latin typeface="Century Gothic" panose="020B0502020202020204" pitchFamily="34" charset="0"/>
              </a:rPr>
              <a:t> builds all packages in parallel. The default parallelism is equal to the number of cores available to the process, up to 16. </a:t>
            </a:r>
            <a:endParaRPr lang="en-US" sz="3200" dirty="0">
              <a:latin typeface="Century Gothic" panose="020B0502020202020204" pitchFamily="34" charset="0"/>
              <a:cs typeface="Arial" panose="020B0604020202020204"/>
            </a:endParaRPr>
          </a:p>
          <a:p>
            <a:pPr lvl="1"/>
            <a:endParaRPr lang="en-US" sz="2800" dirty="0">
              <a:latin typeface="Century Gothic" panose="020B0502020202020204" pitchFamily="34" charset="0"/>
              <a:cs typeface="Arial" panose="020B0604020202020204"/>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7" name="Slide Number Placeholder 6">
            <a:extLst>
              <a:ext uri="{FF2B5EF4-FFF2-40B4-BE49-F238E27FC236}">
                <a16:creationId xmlns:a16="http://schemas.microsoft.com/office/drawing/2014/main" id="{04FB2E9C-09B9-EDC6-9D8A-ECE5694ACC7A}"/>
              </a:ext>
            </a:extLst>
          </p:cNvPr>
          <p:cNvSpPr>
            <a:spLocks noGrp="1"/>
          </p:cNvSpPr>
          <p:nvPr>
            <p:ph type="sldNum" sz="quarter" idx="12"/>
          </p:nvPr>
        </p:nvSpPr>
        <p:spPr/>
        <p:txBody>
          <a:bodyPr/>
          <a:lstStyle/>
          <a:p>
            <a:fld id="{ABDA560F-461C-6043-9BC4-489BA92F7161}" type="slidenum">
              <a:rPr lang="en-US" smtClean="0"/>
              <a:t>27</a:t>
            </a:fld>
            <a:endParaRPr lang="en-US"/>
          </a:p>
        </p:txBody>
      </p:sp>
    </p:spTree>
    <p:extLst>
      <p:ext uri="{BB962C8B-B14F-4D97-AF65-F5344CB8AC3E}">
        <p14:creationId xmlns:p14="http://schemas.microsoft.com/office/powerpoint/2010/main" val="281258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34545" y="365125"/>
            <a:ext cx="11019255" cy="1340803"/>
          </a:xfrm>
        </p:spPr>
        <p:txBody>
          <a:bodyPr/>
          <a:lstStyle/>
          <a:p>
            <a:r>
              <a:rPr lang="en-US" b="1" dirty="0">
                <a:latin typeface="Century Gothic"/>
              </a:rPr>
              <a:t>Simplifying Installations with</a:t>
            </a:r>
            <a:endParaRPr lang="en-US" dirty="0"/>
          </a:p>
        </p:txBody>
      </p:sp>
      <p:pic>
        <p:nvPicPr>
          <p:cNvPr id="11" name="Picture 10" descr="Spack package manager logo">
            <a:extLst>
              <a:ext uri="{FF2B5EF4-FFF2-40B4-BE49-F238E27FC236}">
                <a16:creationId xmlns:a16="http://schemas.microsoft.com/office/drawing/2014/main" id="{34817A97-2167-1F58-1795-11505E261FB8}"/>
              </a:ext>
            </a:extLst>
          </p:cNvPr>
          <p:cNvPicPr>
            <a:picLocks noChangeAspect="1"/>
          </p:cNvPicPr>
          <p:nvPr/>
        </p:nvPicPr>
        <p:blipFill>
          <a:blip r:embed="rId3"/>
          <a:stretch>
            <a:fillRect/>
          </a:stretch>
        </p:blipFill>
        <p:spPr>
          <a:xfrm>
            <a:off x="7949837" y="508925"/>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Century Gothic"/>
              </a:rPr>
              <a:t>spack</a:t>
            </a:r>
            <a:r>
              <a:rPr lang="en-US" sz="3600" dirty="0">
                <a:latin typeface="Century Gothic"/>
              </a:rPr>
              <a:t> commands</a:t>
            </a:r>
          </a:p>
        </p:txBody>
      </p:sp>
      <p:grpSp>
        <p:nvGrpSpPr>
          <p:cNvPr id="5" name="Group 4">
            <a:extLst>
              <a:ext uri="{FF2B5EF4-FFF2-40B4-BE49-F238E27FC236}">
                <a16:creationId xmlns:a16="http://schemas.microsoft.com/office/drawing/2014/main" id="{7A9D6EB9-A572-1B30-E297-5B4419215CFB}"/>
              </a:ext>
            </a:extLst>
          </p:cNvPr>
          <p:cNvGrpSpPr/>
          <p:nvPr/>
        </p:nvGrpSpPr>
        <p:grpSpPr>
          <a:xfrm>
            <a:off x="569877" y="2308523"/>
            <a:ext cx="11407263" cy="4061991"/>
            <a:chOff x="569877" y="3824816"/>
            <a:chExt cx="11407263" cy="1514939"/>
          </a:xfrm>
        </p:grpSpPr>
        <p:sp>
          <p:nvSpPr>
            <p:cNvPr id="7" name="Rectangle 6">
              <a:extLst>
                <a:ext uri="{FF2B5EF4-FFF2-40B4-BE49-F238E27FC236}">
                  <a16:creationId xmlns:a16="http://schemas.microsoft.com/office/drawing/2014/main" id="{2D7EBED7-0821-8240-0EA9-1C4E62F92616}"/>
                </a:ext>
              </a:extLst>
            </p:cNvPr>
            <p:cNvSpPr/>
            <p:nvPr/>
          </p:nvSpPr>
          <p:spPr>
            <a:xfrm>
              <a:off x="569877" y="3911411"/>
              <a:ext cx="11052246" cy="1378142"/>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D725238-725D-4BB1-0D86-FD5BBFA97B9B}"/>
                </a:ext>
              </a:extLst>
            </p:cNvPr>
            <p:cNvSpPr txBox="1">
              <a:spLocks/>
            </p:cNvSpPr>
            <p:nvPr/>
          </p:nvSpPr>
          <p:spPr>
            <a:xfrm>
              <a:off x="719527" y="3824816"/>
              <a:ext cx="11257613" cy="1514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list 				# list all your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remove &lt;env&gt;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uninstall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remove package  </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status 				# check which env you’re in</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info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prints detailed package info</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find 					# show installed packages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despacktivate</a:t>
              </a:r>
              <a:r>
                <a:rPr lang="en-US" sz="2000" b="1" dirty="0">
                  <a:latin typeface="Courier New" panose="02070309020205020404" pitchFamily="49" charset="0"/>
                  <a:cs typeface="Courier New" panose="02070309020205020404" pitchFamily="49" charset="0"/>
                </a:rPr>
                <a:t>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spec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list packages plan	</a:t>
              </a:r>
              <a:r>
                <a:rPr lang="en-US" sz="2000" dirty="0">
                  <a:latin typeface="Monaco" pitchFamily="2" charset="77"/>
                </a:rPr>
                <a:t>				</a:t>
              </a:r>
            </a:p>
          </p:txBody>
        </p:sp>
      </p:grpSp>
      <p:sp>
        <p:nvSpPr>
          <p:cNvPr id="6" name="Slide Number Placeholder 5">
            <a:extLst>
              <a:ext uri="{FF2B5EF4-FFF2-40B4-BE49-F238E27FC236}">
                <a16:creationId xmlns:a16="http://schemas.microsoft.com/office/drawing/2014/main" id="{C8EBC07F-3681-6BCE-C18E-E3EFB4899885}"/>
              </a:ext>
            </a:extLst>
          </p:cNvPr>
          <p:cNvSpPr>
            <a:spLocks noGrp="1"/>
          </p:cNvSpPr>
          <p:nvPr>
            <p:ph type="sldNum" sz="quarter" idx="12"/>
          </p:nvPr>
        </p:nvSpPr>
        <p:spPr/>
        <p:txBody>
          <a:bodyPr/>
          <a:lstStyle/>
          <a:p>
            <a:fld id="{ABDA560F-461C-6043-9BC4-489BA92F7161}" type="slidenum">
              <a:rPr lang="en-US" smtClean="0"/>
              <a:t>28</a:t>
            </a:fld>
            <a:endParaRPr lang="en-US"/>
          </a:p>
        </p:txBody>
      </p:sp>
    </p:spTree>
    <p:extLst>
      <p:ext uri="{BB962C8B-B14F-4D97-AF65-F5344CB8AC3E}">
        <p14:creationId xmlns:p14="http://schemas.microsoft.com/office/powerpoint/2010/main" val="4270491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416805" y="365125"/>
            <a:ext cx="10936995" cy="1340803"/>
          </a:xfrm>
        </p:spPr>
        <p:txBody>
          <a:bodyPr/>
          <a:lstStyle/>
          <a:p>
            <a:r>
              <a:rPr lang="en-US" b="1" dirty="0">
                <a:latin typeface="Century Gothic"/>
              </a:rPr>
              <a:t>Simplifying Installations with</a:t>
            </a:r>
            <a:endParaRPr lang="en-US" dirty="0"/>
          </a:p>
        </p:txBody>
      </p:sp>
      <p:pic>
        <p:nvPicPr>
          <p:cNvPr id="11" name="Picture 10" descr="Spack package manager logo">
            <a:extLst>
              <a:ext uri="{FF2B5EF4-FFF2-40B4-BE49-F238E27FC236}">
                <a16:creationId xmlns:a16="http://schemas.microsoft.com/office/drawing/2014/main" id="{55579115-F622-3F29-C7C4-156638B90322}"/>
              </a:ext>
            </a:extLst>
          </p:cNvPr>
          <p:cNvPicPr>
            <a:picLocks noChangeAspect="1"/>
          </p:cNvPicPr>
          <p:nvPr/>
        </p:nvPicPr>
        <p:blipFill>
          <a:blip r:embed="rId3"/>
          <a:stretch>
            <a:fillRect/>
          </a:stretch>
        </p:blipFill>
        <p:spPr>
          <a:xfrm>
            <a:off x="7995557" y="508925"/>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Monaco"/>
              </a:rPr>
              <a:t>spack</a:t>
            </a:r>
            <a:r>
              <a:rPr lang="en-US" sz="3600" dirty="0">
                <a:latin typeface="Century Gothic"/>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239472"/>
            <a:ext cx="11052246" cy="3965601"/>
            <a:chOff x="569877" y="3824816"/>
            <a:chExt cx="11052246" cy="14789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923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root of the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install tree</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a:t>
              </a:r>
              <a:r>
                <a:rPr lang="en-US" sz="2000" b="1" dirty="0" err="1">
                  <a:latin typeface="Courier New" panose="02070309020205020404" pitchFamily="49" charset="0"/>
                  <a:cs typeface="Courier New" panose="02070309020205020404" pitchFamily="49" charset="0"/>
                </a:rPr>
                <a:t>spack</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 these are symbolically linked to 	the installation tree subdirectory</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a:t>
              </a:r>
              <a:r>
                <a:rPr lang="en-US" sz="2000" b="1" dirty="0">
                  <a:latin typeface="Courier New" panose="02070309020205020404" pitchFamily="49" charset="0"/>
                  <a:ea typeface="+mn-lt"/>
                  <a:cs typeface="Courier New" panose="02070309020205020404" pitchFamily="49" charset="0"/>
                </a:rPr>
                <a:t>projects/$USER/</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/environments/&lt;env&gt;/.</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-env/view/bin</a:t>
              </a:r>
              <a:endParaRPr lang="en-US" sz="2000" b="1" dirty="0">
                <a:latin typeface="Courier New" panose="02070309020205020404" pitchFamily="49"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config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config.yaml</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lnSpc>
                  <a:spcPct val="100000"/>
                </a:lnSpc>
                <a:buNone/>
              </a:pPr>
              <a:r>
                <a:rPr lang="en-US" sz="2000" dirty="0">
                  <a:latin typeface="Monaco"/>
                </a:rPr>
                <a:t>	</a:t>
              </a:r>
            </a:p>
          </p:txBody>
        </p:sp>
      </p:grpSp>
      <p:sp>
        <p:nvSpPr>
          <p:cNvPr id="5" name="Slide Number Placeholder 4">
            <a:extLst>
              <a:ext uri="{FF2B5EF4-FFF2-40B4-BE49-F238E27FC236}">
                <a16:creationId xmlns:a16="http://schemas.microsoft.com/office/drawing/2014/main" id="{768565B1-3609-7FF0-F9C4-FAA709932832}"/>
              </a:ext>
            </a:extLst>
          </p:cNvPr>
          <p:cNvSpPr>
            <a:spLocks noGrp="1"/>
          </p:cNvSpPr>
          <p:nvPr>
            <p:ph type="sldNum" sz="quarter" idx="12"/>
          </p:nvPr>
        </p:nvSpPr>
        <p:spPr/>
        <p:txBody>
          <a:bodyPr/>
          <a:lstStyle/>
          <a:p>
            <a:fld id="{ABDA560F-461C-6043-9BC4-489BA92F7161}" type="slidenum">
              <a:rPr lang="en-US" smtClean="0"/>
              <a:t>29</a:t>
            </a:fld>
            <a:endParaRPr lang="en-US"/>
          </a:p>
        </p:txBody>
      </p:sp>
    </p:spTree>
    <p:extLst>
      <p:ext uri="{BB962C8B-B14F-4D97-AF65-F5344CB8AC3E}">
        <p14:creationId xmlns:p14="http://schemas.microsoft.com/office/powerpoint/2010/main" val="29644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dirty="0">
                <a:latin typeface="Century Gothic" panose="020B0502020202020204" pitchFamily="34" charset="0"/>
              </a:rPr>
              <a:t>Learning Objectives</a:t>
            </a:r>
            <a:endParaRPr lang="en-US" dirty="0"/>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2528888"/>
            <a:ext cx="10914888" cy="2557462"/>
          </a:xfrm>
        </p:spPr>
        <p:txBody>
          <a:bodyPr vert="horz" lIns="91440" tIns="45720" rIns="91440" bIns="45720" rtlCol="0" anchor="t">
            <a:normAutofit/>
          </a:bodyPr>
          <a:lstStyle/>
          <a:p>
            <a:r>
              <a:rPr lang="en-US" sz="3200" dirty="0">
                <a:latin typeface="Century Gothic"/>
              </a:rPr>
              <a:t>Learn about different methods to install and use software on Alpine</a:t>
            </a:r>
          </a:p>
          <a:p>
            <a:pPr marL="0" indent="0">
              <a:buNone/>
            </a:pPr>
            <a:endParaRPr lang="en-US" sz="3200" dirty="0">
              <a:latin typeface="Century Gothic"/>
            </a:endParaRPr>
          </a:p>
        </p:txBody>
      </p:sp>
      <p:sp>
        <p:nvSpPr>
          <p:cNvPr id="5" name="Slide Number Placeholder 4">
            <a:extLst>
              <a:ext uri="{FF2B5EF4-FFF2-40B4-BE49-F238E27FC236}">
                <a16:creationId xmlns:a16="http://schemas.microsoft.com/office/drawing/2014/main" id="{C784C90A-C8AC-E2DA-B662-2EA57652B077}"/>
              </a:ext>
            </a:extLst>
          </p:cNvPr>
          <p:cNvSpPr>
            <a:spLocks noGrp="1"/>
          </p:cNvSpPr>
          <p:nvPr>
            <p:ph type="sldNum" sz="quarter" idx="12"/>
          </p:nvPr>
        </p:nvSpPr>
        <p:spPr/>
        <p:txBody>
          <a:bodyPr/>
          <a:lstStyle/>
          <a:p>
            <a:fld id="{ABDA560F-461C-6043-9BC4-489BA92F7161}" type="slidenum">
              <a:rPr lang="en-US" smtClean="0"/>
              <a:t>3</a:t>
            </a:fld>
            <a:endParaRPr lang="en-US"/>
          </a:p>
        </p:txBody>
      </p:sp>
    </p:spTree>
    <p:extLst>
      <p:ext uri="{BB962C8B-B14F-4D97-AF65-F5344CB8AC3E}">
        <p14:creationId xmlns:p14="http://schemas.microsoft.com/office/powerpoint/2010/main" val="31312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97526" y="365125"/>
            <a:ext cx="10956274" cy="1334743"/>
          </a:xfrm>
        </p:spPr>
        <p:txBody>
          <a:bodyPr/>
          <a:lstStyle/>
          <a:p>
            <a:r>
              <a:rPr lang="en-US" b="1" dirty="0">
                <a:latin typeface="Century Gothic" panose="020B0502020202020204" pitchFamily="34" charset="0"/>
              </a:rPr>
              <a:t>Want to go the extra mile? </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721464"/>
            <a:ext cx="11052246" cy="4339650"/>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#2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a:rPr>
              <a:t>Objectives:</a:t>
            </a:r>
          </a:p>
          <a:p>
            <a:r>
              <a:rPr lang="en-US" sz="2800" dirty="0">
                <a:latin typeface="Century Gothic"/>
              </a:rPr>
              <a:t>1) Create a </a:t>
            </a:r>
            <a:r>
              <a:rPr lang="en-US" sz="2800" dirty="0" err="1">
                <a:latin typeface="Century Gothic"/>
              </a:rPr>
              <a:t>Spack</a:t>
            </a:r>
            <a:r>
              <a:rPr lang="en-US" sz="2800" dirty="0">
                <a:latin typeface="Century Gothic"/>
              </a:rPr>
              <a:t> environment</a:t>
            </a:r>
          </a:p>
          <a:p>
            <a:r>
              <a:rPr lang="en-US" sz="2800" dirty="0">
                <a:latin typeface="Century Gothic"/>
              </a:rPr>
              <a:t>2) Install </a:t>
            </a:r>
            <a:r>
              <a:rPr lang="en-US" sz="2800" dirty="0" err="1">
                <a:latin typeface="Century Gothic"/>
              </a:rPr>
              <a:t>fastqc</a:t>
            </a:r>
            <a:r>
              <a:rPr lang="en-US" sz="2800" dirty="0">
                <a:latin typeface="Century Gothic"/>
              </a:rPr>
              <a:t> in your </a:t>
            </a:r>
            <a:r>
              <a:rPr lang="en-US" sz="2800" dirty="0" err="1">
                <a:latin typeface="Century Gothic"/>
              </a:rPr>
              <a:t>Spack</a:t>
            </a:r>
            <a:r>
              <a:rPr lang="en-US" sz="2800" dirty="0">
                <a:latin typeface="Century Gothic"/>
              </a:rPr>
              <a:t> environment</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a:rPr>
              <a:t>Estimated time to complete</a:t>
            </a:r>
            <a:r>
              <a:rPr lang="en-US" sz="2800" dirty="0">
                <a:latin typeface="Century Gothic"/>
              </a:rPr>
              <a:t>: 20 minutes</a:t>
            </a:r>
            <a:endParaRPr lang="en-US" sz="2800" b="1" dirty="0">
              <a:latin typeface="Century Gothic" panose="020B0502020202020204" pitchFamily="34" charset="0"/>
            </a:endParaRP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3"/>
              </a:rPr>
              <a:t>https://curc.readthedocs.io/en/latest/software/spack.html</a:t>
            </a:r>
            <a:r>
              <a:rPr lang="en-US" sz="2400" b="1" dirty="0">
                <a:latin typeface="Century Gothic" panose="020B0502020202020204" pitchFamily="34" charset="0"/>
              </a:rPr>
              <a:t> </a:t>
            </a:r>
          </a:p>
        </p:txBody>
      </p:sp>
      <p:sp>
        <p:nvSpPr>
          <p:cNvPr id="5" name="Slide Number Placeholder 4">
            <a:extLst>
              <a:ext uri="{FF2B5EF4-FFF2-40B4-BE49-F238E27FC236}">
                <a16:creationId xmlns:a16="http://schemas.microsoft.com/office/drawing/2014/main" id="{695EB8C3-6A15-8F81-604D-89CD1359B17C}"/>
              </a:ext>
            </a:extLst>
          </p:cNvPr>
          <p:cNvSpPr>
            <a:spLocks noGrp="1"/>
          </p:cNvSpPr>
          <p:nvPr>
            <p:ph type="sldNum" sz="quarter" idx="12"/>
          </p:nvPr>
        </p:nvSpPr>
        <p:spPr/>
        <p:txBody>
          <a:bodyPr/>
          <a:lstStyle/>
          <a:p>
            <a:fld id="{ABDA560F-461C-6043-9BC4-489BA92F7161}" type="slidenum">
              <a:rPr lang="en-US" smtClean="0"/>
              <a:t>30</a:t>
            </a:fld>
            <a:endParaRPr lang="en-US"/>
          </a:p>
        </p:txBody>
      </p:sp>
    </p:spTree>
    <p:extLst>
      <p:ext uri="{BB962C8B-B14F-4D97-AF65-F5344CB8AC3E}">
        <p14:creationId xmlns:p14="http://schemas.microsoft.com/office/powerpoint/2010/main" val="1450985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err="1">
                <a:latin typeface="Century Gothic" panose="020B0502020202020204" pitchFamily="34" charset="0"/>
              </a:rPr>
              <a:t>Conda</a:t>
            </a:r>
            <a:r>
              <a:rPr lang="en-US" sz="3200" dirty="0">
                <a:latin typeface="Century Gothic" panose="020B0502020202020204" pitchFamily="34" charset="0"/>
              </a:rPr>
              <a:t> is a package (software) management system</a:t>
            </a:r>
          </a:p>
          <a:p>
            <a:pPr lvl="1"/>
            <a:r>
              <a:rPr lang="en-US" sz="2800" dirty="0">
                <a:latin typeface="Century Gothic" panose="020B0502020202020204" pitchFamily="34" charset="0"/>
              </a:rPr>
              <a:t>Installs, runs, and updates packages </a:t>
            </a:r>
            <a:r>
              <a:rPr lang="en-US" sz="2800" i="1" u="sng" dirty="0">
                <a:latin typeface="Century Gothic" panose="020B0502020202020204" pitchFamily="34" charset="0"/>
              </a:rPr>
              <a:t>and their dependencies</a:t>
            </a:r>
          </a:p>
          <a:p>
            <a:pPr lvl="1"/>
            <a:r>
              <a:rPr lang="en-US" sz="2800" dirty="0">
                <a:latin typeface="Century Gothic" panose="020B0502020202020204" pitchFamily="34" charset="0"/>
              </a:rPr>
              <a:t>Creates, saves, loads, and switches between virtual environments</a:t>
            </a:r>
          </a:p>
          <a:p>
            <a:pPr lvl="1"/>
            <a:r>
              <a:rPr lang="en-US" sz="2800" dirty="0">
                <a:latin typeface="Century Gothic" panose="020B0502020202020204" pitchFamily="34" charset="0"/>
              </a:rPr>
              <a:t>Created for Python programs, but can package and distribute software for any language</a:t>
            </a:r>
          </a:p>
        </p:txBody>
      </p:sp>
      <p:sp>
        <p:nvSpPr>
          <p:cNvPr id="5" name="Slide Number Placeholder 4">
            <a:extLst>
              <a:ext uri="{FF2B5EF4-FFF2-40B4-BE49-F238E27FC236}">
                <a16:creationId xmlns:a16="http://schemas.microsoft.com/office/drawing/2014/main" id="{A7987333-E3ED-B77C-EB39-25FC3914645A}"/>
              </a:ext>
            </a:extLst>
          </p:cNvPr>
          <p:cNvSpPr>
            <a:spLocks noGrp="1"/>
          </p:cNvSpPr>
          <p:nvPr>
            <p:ph type="sldNum" sz="quarter" idx="12"/>
          </p:nvPr>
        </p:nvSpPr>
        <p:spPr/>
        <p:txBody>
          <a:bodyPr/>
          <a:lstStyle/>
          <a:p>
            <a:fld id="{ABDA560F-461C-6043-9BC4-489BA92F7161}" type="slidenum">
              <a:rPr lang="en-US" smtClean="0"/>
              <a:t>31</a:t>
            </a:fld>
            <a:endParaRPr lang="en-US"/>
          </a:p>
        </p:txBody>
      </p:sp>
    </p:spTree>
    <p:extLst>
      <p:ext uri="{BB962C8B-B14F-4D97-AF65-F5344CB8AC3E}">
        <p14:creationId xmlns:p14="http://schemas.microsoft.com/office/powerpoint/2010/main" val="243974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D7D5-EF02-0303-6286-18C56424DA0E}"/>
              </a:ext>
            </a:extLst>
          </p:cNvPr>
          <p:cNvSpPr>
            <a:spLocks noGrp="1"/>
          </p:cNvSpPr>
          <p:nvPr>
            <p:ph type="title"/>
          </p:nvPr>
        </p:nvSpPr>
        <p:spPr>
          <a:xfrm>
            <a:off x="838200" y="18255"/>
            <a:ext cx="10515600" cy="1325563"/>
          </a:xfrm>
        </p:spPr>
        <p:txBody>
          <a:bodyPr/>
          <a:lstStyle/>
          <a:p>
            <a:r>
              <a:rPr lang="en-US" b="1" dirty="0">
                <a:latin typeface="Century Gothic" panose="020B0502020202020204" pitchFamily="34" charset="0"/>
              </a:rPr>
              <a:t>Virtual Environments with</a:t>
            </a:r>
            <a:endParaRPr lang="en-US" dirty="0"/>
          </a:p>
        </p:txBody>
      </p:sp>
      <p:pic>
        <p:nvPicPr>
          <p:cNvPr id="6" name="Picture 5" descr="Conda package/environment manager logo">
            <a:extLst>
              <a:ext uri="{FF2B5EF4-FFF2-40B4-BE49-F238E27FC236}">
                <a16:creationId xmlns:a16="http://schemas.microsoft.com/office/drawing/2014/main" id="{1E5FDD2A-086E-D8A2-825D-4A829D9E0BA7}"/>
              </a:ext>
            </a:extLst>
          </p:cNvPr>
          <p:cNvPicPr>
            <a:picLocks noChangeAspect="1"/>
          </p:cNvPicPr>
          <p:nvPr/>
        </p:nvPicPr>
        <p:blipFill>
          <a:blip r:embed="rId2"/>
          <a:stretch>
            <a:fillRect/>
          </a:stretch>
        </p:blipFill>
        <p:spPr>
          <a:xfrm>
            <a:off x="7649453" y="167131"/>
            <a:ext cx="4272920" cy="1176687"/>
          </a:xfrm>
          <a:prstGeom prst="rect">
            <a:avLst/>
          </a:prstGeom>
        </p:spPr>
      </p:pic>
      <p:sp>
        <p:nvSpPr>
          <p:cNvPr id="3" name="Content Placeholder 2">
            <a:extLst>
              <a:ext uri="{FF2B5EF4-FFF2-40B4-BE49-F238E27FC236}">
                <a16:creationId xmlns:a16="http://schemas.microsoft.com/office/drawing/2014/main" id="{28B85D66-276C-C475-3E49-1472E210E560}"/>
              </a:ext>
            </a:extLst>
          </p:cNvPr>
          <p:cNvSpPr>
            <a:spLocks noGrp="1"/>
          </p:cNvSpPr>
          <p:nvPr>
            <p:ph idx="1"/>
          </p:nvPr>
        </p:nvSpPr>
        <p:spPr>
          <a:xfrm>
            <a:off x="838200" y="1499393"/>
            <a:ext cx="10515600" cy="4351338"/>
          </a:xfrm>
        </p:spPr>
        <p:txBody>
          <a:bodyPr/>
          <a:lstStyle/>
          <a:p>
            <a:pPr marL="0" indent="0">
              <a:buNone/>
            </a:pPr>
            <a:r>
              <a:rPr lang="en-US" sz="3200" dirty="0"/>
              <a:t>For our system, please be sure to add a .</a:t>
            </a:r>
            <a:r>
              <a:rPr lang="en-US" sz="3200" dirty="0" err="1"/>
              <a:t>condarc</a:t>
            </a:r>
            <a:r>
              <a:rPr lang="en-US" sz="3200" dirty="0"/>
              <a:t> file in your home directory. </a:t>
            </a:r>
          </a:p>
          <a:p>
            <a:r>
              <a:rPr lang="en-US" dirty="0"/>
              <a:t>Prevents package installs from going to your home directory</a:t>
            </a:r>
          </a:p>
        </p:txBody>
      </p:sp>
      <p:grpSp>
        <p:nvGrpSpPr>
          <p:cNvPr id="10" name="Group 9">
            <a:extLst>
              <a:ext uri="{FF2B5EF4-FFF2-40B4-BE49-F238E27FC236}">
                <a16:creationId xmlns:a16="http://schemas.microsoft.com/office/drawing/2014/main" id="{7074B5D0-DFDA-B170-6C7A-7F1F812990D7}"/>
              </a:ext>
            </a:extLst>
          </p:cNvPr>
          <p:cNvGrpSpPr/>
          <p:nvPr/>
        </p:nvGrpSpPr>
        <p:grpSpPr>
          <a:xfrm>
            <a:off x="648457" y="2689337"/>
            <a:ext cx="10895086" cy="3511438"/>
            <a:chOff x="648457" y="2689337"/>
            <a:chExt cx="10895086" cy="3511438"/>
          </a:xfrm>
        </p:grpSpPr>
        <p:sp>
          <p:nvSpPr>
            <p:cNvPr id="8" name="Rectangle 7">
              <a:extLst>
                <a:ext uri="{FF2B5EF4-FFF2-40B4-BE49-F238E27FC236}">
                  <a16:creationId xmlns:a16="http://schemas.microsoft.com/office/drawing/2014/main" id="{1D3D3C8C-3FCA-8DE2-6B3F-B90DD8C25744}"/>
                </a:ext>
              </a:extLst>
            </p:cNvPr>
            <p:cNvSpPr/>
            <p:nvPr/>
          </p:nvSpPr>
          <p:spPr>
            <a:xfrm>
              <a:off x="648457" y="3003606"/>
              <a:ext cx="10895086" cy="319716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272C427A-C1C2-F30B-65A1-1693FDEC60EA}"/>
                </a:ext>
              </a:extLst>
            </p:cNvPr>
            <p:cNvSpPr txBox="1">
              <a:spLocks/>
            </p:cNvSpPr>
            <p:nvPr/>
          </p:nvSpPr>
          <p:spPr>
            <a:xfrm>
              <a:off x="838200" y="2689337"/>
              <a:ext cx="10515600" cy="34257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cd ~</a:t>
              </a:r>
            </a:p>
            <a:p>
              <a:pPr marL="0" indent="0">
                <a:buNone/>
              </a:pPr>
              <a:r>
                <a:rPr lang="en-US" sz="2400" b="1" dirty="0">
                  <a:latin typeface="Courier New" panose="02070309020205020404" pitchFamily="49" charset="0"/>
                  <a:cs typeface="Courier New" panose="02070309020205020404" pitchFamily="49" charset="0"/>
                </a:rPr>
                <a:t>$ nano .</a:t>
              </a:r>
              <a:r>
                <a:rPr lang="en-US" sz="2400" b="1" dirty="0" err="1">
                  <a:latin typeface="Courier New" panose="02070309020205020404" pitchFamily="49" charset="0"/>
                  <a:cs typeface="Courier New" panose="02070309020205020404" pitchFamily="49" charset="0"/>
                </a:rPr>
                <a:t>condarc</a:t>
              </a:r>
              <a:endParaRPr lang="en-US" sz="2400" b="1" dirty="0">
                <a:latin typeface="Courier New" panose="02070309020205020404" pitchFamily="49" charset="0"/>
                <a:cs typeface="Courier New" panose="02070309020205020404" pitchFamily="49" charset="0"/>
              </a:endParaRPr>
            </a:p>
            <a:p>
              <a:pPr marL="0" indent="0">
                <a:buNone/>
              </a:pPr>
              <a:endParaRPr lang="en-US" sz="2400" b="1" dirty="0">
                <a:latin typeface="Courier New" panose="02070309020205020404" pitchFamily="49" charset="0"/>
                <a:cs typeface="Courier New" panose="02070309020205020404" pitchFamily="49" charset="0"/>
              </a:endParaRPr>
            </a:p>
            <a:p>
              <a:pPr marL="0" indent="0">
                <a:buNone/>
              </a:pPr>
              <a:r>
                <a:rPr lang="en-US" sz="2400" dirty="0">
                  <a:latin typeface="Monaco" pitchFamily="2" charset="77"/>
                </a:rPr>
                <a:t>Add the following content:</a:t>
              </a:r>
            </a:p>
            <a:p>
              <a:pPr marL="0" indent="0">
                <a:buNone/>
              </a:pPr>
              <a:endParaRPr lang="en-US" sz="2400" dirty="0">
                <a:latin typeface="Monaco" pitchFamily="2" charset="77"/>
              </a:endParaRPr>
            </a:p>
            <a:p>
              <a:pPr marL="0" indent="0">
                <a:buNone/>
              </a:pPr>
              <a:r>
                <a:rPr lang="en-US" sz="2400" dirty="0" err="1">
                  <a:latin typeface="Monaco" pitchFamily="2" charset="77"/>
                </a:rPr>
                <a:t>pkgs_dirs</a:t>
              </a:r>
              <a:r>
                <a:rPr lang="en-US" sz="2400" dirty="0">
                  <a:latin typeface="Monaco" pitchFamily="2" charset="77"/>
                </a:rPr>
                <a:t>:</a:t>
              </a:r>
            </a:p>
            <a:p>
              <a:pPr marL="0" indent="0">
                <a:buNone/>
              </a:pPr>
              <a:r>
                <a:rPr lang="en-US" sz="2400" dirty="0">
                  <a:latin typeface="Monaco" pitchFamily="2" charset="77"/>
                </a:rPr>
                <a:t>  - /projects/$USER/.</a:t>
              </a:r>
              <a:r>
                <a:rPr lang="en-US" sz="2400" dirty="0" err="1">
                  <a:latin typeface="Monaco" pitchFamily="2" charset="77"/>
                </a:rPr>
                <a:t>conda_pkgs</a:t>
              </a:r>
              <a:endParaRPr lang="en-US" sz="2400" dirty="0">
                <a:latin typeface="Monaco" pitchFamily="2" charset="77"/>
              </a:endParaRPr>
            </a:p>
            <a:p>
              <a:pPr marL="0" indent="0">
                <a:buNone/>
              </a:pPr>
              <a:r>
                <a:rPr lang="en-US" sz="2400" dirty="0" err="1">
                  <a:latin typeface="Monaco" pitchFamily="2" charset="77"/>
                </a:rPr>
                <a:t>envs_dirs</a:t>
              </a:r>
              <a:r>
                <a:rPr lang="en-US" sz="2400" dirty="0">
                  <a:latin typeface="Monaco" pitchFamily="2" charset="77"/>
                </a:rPr>
                <a:t>:</a:t>
              </a:r>
            </a:p>
            <a:p>
              <a:pPr marL="0" indent="0">
                <a:buNone/>
              </a:pPr>
              <a:r>
                <a:rPr lang="en-US" sz="2400" dirty="0">
                  <a:latin typeface="Monaco" pitchFamily="2" charset="77"/>
                </a:rPr>
                <a:t>  - /projects/$USER/software/anaconda/</a:t>
              </a:r>
              <a:r>
                <a:rPr lang="en-US" sz="2400" dirty="0" err="1">
                  <a:latin typeface="Monaco" pitchFamily="2" charset="77"/>
                </a:rPr>
                <a:t>envs</a:t>
              </a:r>
              <a:endParaRPr lang="en-US" sz="2400" dirty="0">
                <a:latin typeface="Monaco" pitchFamily="2" charset="77"/>
              </a:endParaRPr>
            </a:p>
            <a:p>
              <a:pPr marL="0" indent="0">
                <a:buNone/>
              </a:pPr>
              <a:endParaRPr lang="en-US" sz="2400" dirty="0">
                <a:latin typeface="Monaco" pitchFamily="2" charset="77"/>
              </a:endParaRPr>
            </a:p>
          </p:txBody>
        </p:sp>
      </p:grpSp>
      <p:sp>
        <p:nvSpPr>
          <p:cNvPr id="7" name="Slide Number Placeholder 6">
            <a:extLst>
              <a:ext uri="{FF2B5EF4-FFF2-40B4-BE49-F238E27FC236}">
                <a16:creationId xmlns:a16="http://schemas.microsoft.com/office/drawing/2014/main" id="{CCA7D22D-4E98-A241-FBA3-1E494CE38D54}"/>
              </a:ext>
            </a:extLst>
          </p:cNvPr>
          <p:cNvSpPr>
            <a:spLocks noGrp="1"/>
          </p:cNvSpPr>
          <p:nvPr>
            <p:ph type="sldNum" sz="quarter" idx="12"/>
          </p:nvPr>
        </p:nvSpPr>
        <p:spPr/>
        <p:txBody>
          <a:bodyPr/>
          <a:lstStyle/>
          <a:p>
            <a:fld id="{ABDA560F-461C-6043-9BC4-489BA92F7161}" type="slidenum">
              <a:rPr lang="en-US" smtClean="0"/>
              <a:t>32</a:t>
            </a:fld>
            <a:endParaRPr lang="en-US"/>
          </a:p>
        </p:txBody>
      </p:sp>
    </p:spTree>
    <p:extLst>
      <p:ext uri="{BB962C8B-B14F-4D97-AF65-F5344CB8AC3E}">
        <p14:creationId xmlns:p14="http://schemas.microsoft.com/office/powerpoint/2010/main" val="354146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48457" y="2905506"/>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2905506"/>
              <a:ext cx="10515600" cy="21800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anaconda</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create -n </a:t>
              </a:r>
              <a:r>
                <a:rPr lang="en-US" sz="2400" b="1" dirty="0" err="1">
                  <a:latin typeface="Courier New" panose="02070309020205020404" pitchFamily="49" charset="0"/>
                  <a:cs typeface="Courier New" panose="02070309020205020404" pitchFamily="49" charset="0"/>
                </a:rPr>
                <a:t>my_first_env</a:t>
              </a:r>
              <a:r>
                <a:rPr lang="en-US" sz="2400" b="1" dirty="0">
                  <a:latin typeface="Courier New" panose="02070309020205020404" pitchFamily="49" charset="0"/>
                  <a:cs typeface="Courier New" panose="02070309020205020404" pitchFamily="49" charset="0"/>
                </a:rPr>
                <a:t> python==3.10</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activate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python</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569877" y="5223092"/>
            <a:ext cx="11052246" cy="6883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000" i="1" dirty="0">
                <a:solidFill>
                  <a:srgbClr val="FF0000"/>
                </a:solidFill>
                <a:latin typeface="Century Gothic" panose="020B0502020202020204" pitchFamily="34" charset="0"/>
              </a:rPr>
              <a:t>Warning: Don’t install packages in your base environment!</a:t>
            </a:r>
          </a:p>
        </p:txBody>
      </p:sp>
      <p:sp>
        <p:nvSpPr>
          <p:cNvPr id="5" name="Slide Number Placeholder 4">
            <a:extLst>
              <a:ext uri="{FF2B5EF4-FFF2-40B4-BE49-F238E27FC236}">
                <a16:creationId xmlns:a16="http://schemas.microsoft.com/office/drawing/2014/main" id="{ED3B6AF8-5FAE-B273-7708-996A2D3AB3DF}"/>
              </a:ext>
            </a:extLst>
          </p:cNvPr>
          <p:cNvSpPr>
            <a:spLocks noGrp="1"/>
          </p:cNvSpPr>
          <p:nvPr>
            <p:ph type="sldNum" sz="quarter" idx="12"/>
          </p:nvPr>
        </p:nvSpPr>
        <p:spPr/>
        <p:txBody>
          <a:bodyPr/>
          <a:lstStyle/>
          <a:p>
            <a:fld id="{ABDA560F-461C-6043-9BC4-489BA92F7161}" type="slidenum">
              <a:rPr lang="en-US" smtClean="0"/>
              <a:t>33</a:t>
            </a:fld>
            <a:endParaRPr lang="en-US"/>
          </a:p>
        </p:txBody>
      </p:sp>
    </p:spTree>
    <p:extLst>
      <p:ext uri="{BB962C8B-B14F-4D97-AF65-F5344CB8AC3E}">
        <p14:creationId xmlns:p14="http://schemas.microsoft.com/office/powerpoint/2010/main" val="105102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err="1">
                <a:latin typeface="Monaco" pitchFamily="2" charset="77"/>
              </a:rPr>
              <a:t>conda</a:t>
            </a:r>
            <a:r>
              <a:rPr lang="en-US">
                <a:latin typeface="Monaco" pitchFamily="2" charset="77"/>
              </a:rPr>
              <a:t> install </a:t>
            </a:r>
            <a:r>
              <a:rPr lang="en-US">
                <a:latin typeface="Century Gothic" panose="020B0502020202020204" pitchFamily="34" charset="0"/>
              </a:rPr>
              <a:t>(preferred method, when available)</a:t>
            </a:r>
          </a:p>
          <a:p>
            <a:pPr marL="0" indent="0">
              <a:buNone/>
            </a:pPr>
            <a:endParaRPr lang="en-US" sz="360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		#install latest pandas</a:t>
              </a: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pandas==0.20.3	#install specific version of pandas</a:t>
              </a:r>
              <a:r>
                <a:rPr lang="en-US" sz="2400" dirty="0">
                  <a:latin typeface="Monaco" pitchFamily="2" charset="77"/>
                </a:rPr>
                <a:t>	</a:t>
              </a:r>
            </a:p>
            <a:p>
              <a:pPr marL="0" indent="0">
                <a:buNone/>
              </a:pPr>
              <a:r>
                <a:rPr lang="en-US" sz="2400" dirty="0">
                  <a:latin typeface="Monaco" pitchFamily="2" charset="77"/>
                </a:rPr>
                <a:t>	</a:t>
              </a:r>
            </a:p>
          </p:txBody>
        </p:sp>
      </p:grpSp>
      <p:sp>
        <p:nvSpPr>
          <p:cNvPr id="5" name="Slide Number Placeholder 4">
            <a:extLst>
              <a:ext uri="{FF2B5EF4-FFF2-40B4-BE49-F238E27FC236}">
                <a16:creationId xmlns:a16="http://schemas.microsoft.com/office/drawing/2014/main" id="{159FC89E-1AE3-7C43-9297-77F5A9857A5D}"/>
              </a:ext>
            </a:extLst>
          </p:cNvPr>
          <p:cNvSpPr>
            <a:spLocks noGrp="1"/>
          </p:cNvSpPr>
          <p:nvPr>
            <p:ph type="sldNum" sz="quarter" idx="12"/>
          </p:nvPr>
        </p:nvSpPr>
        <p:spPr/>
        <p:txBody>
          <a:bodyPr/>
          <a:lstStyle/>
          <a:p>
            <a:fld id="{ABDA560F-461C-6043-9BC4-489BA92F7161}" type="slidenum">
              <a:rPr lang="en-US" smtClean="0"/>
              <a:t>34</a:t>
            </a:fld>
            <a:endParaRPr lang="en-US"/>
          </a:p>
        </p:txBody>
      </p:sp>
    </p:spTree>
    <p:extLst>
      <p:ext uri="{BB962C8B-B14F-4D97-AF65-F5344CB8AC3E}">
        <p14:creationId xmlns:p14="http://schemas.microsoft.com/office/powerpoint/2010/main" val="10996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a:latin typeface="Monaco" pitchFamily="2" charset="77"/>
              </a:rPr>
              <a:t>pip install </a:t>
            </a:r>
            <a:r>
              <a:rPr lang="en-US">
                <a:latin typeface="Century Gothic" panose="020B0502020202020204" pitchFamily="34" charset="0"/>
              </a:rPr>
              <a:t>(if you must)</a:t>
            </a:r>
          </a:p>
          <a:p>
            <a:pPr marL="0" indent="0">
              <a:buNone/>
            </a:pPr>
            <a:endParaRPr lang="en-US" sz="3600">
              <a:latin typeface="Century Gothic" panose="020B0502020202020204" pitchFamily="34" charset="0"/>
            </a:endParaRP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3670519"/>
            <a:ext cx="11135376" cy="1426111"/>
            <a:chOff x="569877" y="3670519"/>
            <a:chExt cx="11135376" cy="1426111"/>
          </a:xfrm>
        </p:grpSpPr>
        <p:sp>
          <p:nvSpPr>
            <p:cNvPr id="6" name="Rectangle 5">
              <a:extLst>
                <a:ext uri="{FF2B5EF4-FFF2-40B4-BE49-F238E27FC236}">
                  <a16:creationId xmlns:a16="http://schemas.microsoft.com/office/drawing/2014/main" id="{A80729F3-D412-FC2D-BD21-74C655745520}"/>
                </a:ext>
              </a:extLst>
            </p:cNvPr>
            <p:cNvSpPr/>
            <p:nvPr/>
          </p:nvSpPr>
          <p:spPr>
            <a:xfrm>
              <a:off x="569877" y="4014471"/>
              <a:ext cx="11135376" cy="108215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96660" y="3670519"/>
              <a:ext cx="10764939" cy="14261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Century Gothic" panose="020B0502020202020204" pitchFamily="34" charset="0"/>
              </a:endParaRPr>
            </a:p>
            <a:p>
              <a:pPr marL="0" indent="0">
                <a:lnSpc>
                  <a:spcPct val="17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 pip install --no-cache-</a:t>
              </a:r>
              <a:r>
                <a:rPr lang="en-US" sz="2000" b="1" dirty="0" err="1">
                  <a:latin typeface="Courier New" panose="02070309020205020404" pitchFamily="49" charset="0"/>
                  <a:cs typeface="Courier New" panose="02070309020205020404" pitchFamily="49" charset="0"/>
                </a:rPr>
                <a:t>dir</a:t>
              </a:r>
              <a:r>
                <a:rPr lang="en-US" sz="2000" b="1" dirty="0">
                  <a:latin typeface="Courier New" panose="02070309020205020404" pitchFamily="49" charset="0"/>
                  <a:cs typeface="Courier New" panose="02070309020205020404" pitchFamily="49" charset="0"/>
                </a:rPr>
                <a:t> pandas		#install latest pandas</a:t>
              </a:r>
              <a:r>
                <a:rPr lang="en-US" sz="2400" dirty="0">
                  <a:latin typeface="Courier New" panose="02070309020205020404" pitchFamily="49" charset="0"/>
                  <a:cs typeface="Courier New" panose="02070309020205020404" pitchFamily="49" charset="0"/>
                </a:rPr>
                <a:t>	</a:t>
              </a:r>
              <a:r>
                <a:rPr lang="en-US" sz="2400" dirty="0">
                  <a:latin typeface="Monaco" pitchFamily="2" charset="77"/>
                </a:rPr>
                <a:t>	</a:t>
              </a:r>
            </a:p>
            <a:p>
              <a:pPr marL="0" indent="0">
                <a:buNone/>
              </a:pPr>
              <a:r>
                <a:rPr lang="en-US" sz="2400" dirty="0">
                  <a:latin typeface="Monaco" pitchFamily="2" charset="77"/>
                </a:rPr>
                <a:t>	</a:t>
              </a:r>
            </a:p>
          </p:txBody>
        </p:sp>
      </p:grpSp>
      <p:sp>
        <p:nvSpPr>
          <p:cNvPr id="12" name="Content Placeholder 2">
            <a:extLst>
              <a:ext uri="{FF2B5EF4-FFF2-40B4-BE49-F238E27FC236}">
                <a16:creationId xmlns:a16="http://schemas.microsoft.com/office/drawing/2014/main" id="{4F9FDBE9-DA5C-5DE9-F55E-5E0BD5F3DDBF}"/>
              </a:ext>
            </a:extLst>
          </p:cNvPr>
          <p:cNvSpPr txBox="1">
            <a:spLocks/>
          </p:cNvSpPr>
          <p:nvPr/>
        </p:nvSpPr>
        <p:spPr>
          <a:xfrm>
            <a:off x="569877" y="5223092"/>
            <a:ext cx="11135376" cy="68831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dirty="0">
                <a:solidFill>
                  <a:srgbClr val="FF0000"/>
                </a:solidFill>
                <a:latin typeface="Century Gothic" panose="020B0502020202020204" pitchFamily="34" charset="0"/>
              </a:rPr>
              <a:t>Warning: </a:t>
            </a:r>
            <a:r>
              <a:rPr lang="en-US" sz="3600" i="1" dirty="0">
                <a:solidFill>
                  <a:srgbClr val="FF0000"/>
                </a:solidFill>
                <a:latin typeface="Monaco" pitchFamily="2" charset="77"/>
              </a:rPr>
              <a:t>--no-cache-</a:t>
            </a:r>
            <a:r>
              <a:rPr lang="en-US" sz="3600" i="1" dirty="0" err="1">
                <a:solidFill>
                  <a:srgbClr val="FF0000"/>
                </a:solidFill>
                <a:latin typeface="Monaco" pitchFamily="2" charset="77"/>
              </a:rPr>
              <a:t>dir</a:t>
            </a:r>
            <a:r>
              <a:rPr lang="en-US" sz="3600" i="1" dirty="0">
                <a:solidFill>
                  <a:srgbClr val="FF0000"/>
                </a:solidFill>
                <a:latin typeface="Monaco" pitchFamily="2" charset="77"/>
              </a:rPr>
              <a:t> </a:t>
            </a:r>
            <a:r>
              <a:rPr lang="en-US" sz="3600" i="1" dirty="0">
                <a:solidFill>
                  <a:srgbClr val="FF0000"/>
                </a:solidFill>
                <a:latin typeface="Century Gothic" panose="020B0502020202020204" pitchFamily="34" charset="0"/>
              </a:rPr>
              <a:t>is crucial on CURC systems!</a:t>
            </a:r>
          </a:p>
        </p:txBody>
      </p:sp>
      <p:sp>
        <p:nvSpPr>
          <p:cNvPr id="5" name="Slide Number Placeholder 4">
            <a:extLst>
              <a:ext uri="{FF2B5EF4-FFF2-40B4-BE49-F238E27FC236}">
                <a16:creationId xmlns:a16="http://schemas.microsoft.com/office/drawing/2014/main" id="{95CF662D-F9CF-CB40-D4EE-3DEE88780DA4}"/>
              </a:ext>
            </a:extLst>
          </p:cNvPr>
          <p:cNvSpPr>
            <a:spLocks noGrp="1"/>
          </p:cNvSpPr>
          <p:nvPr>
            <p:ph type="sldNum" sz="quarter" idx="12"/>
          </p:nvPr>
        </p:nvSpPr>
        <p:spPr/>
        <p:txBody>
          <a:bodyPr/>
          <a:lstStyle/>
          <a:p>
            <a:fld id="{ABDA560F-461C-6043-9BC4-489BA92F7161}" type="slidenum">
              <a:rPr lang="en-US" smtClean="0"/>
              <a:t>35</a:t>
            </a:fld>
            <a:endParaRPr lang="en-US"/>
          </a:p>
        </p:txBody>
      </p:sp>
    </p:spTree>
    <p:extLst>
      <p:ext uri="{BB962C8B-B14F-4D97-AF65-F5344CB8AC3E}">
        <p14:creationId xmlns:p14="http://schemas.microsoft.com/office/powerpoint/2010/main" val="15327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commands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488406"/>
            <a:ext cx="11052246" cy="3523202"/>
            <a:chOff x="569877" y="3824816"/>
            <a:chExt cx="11052246" cy="1313995"/>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list				# list all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list					# list packages in active env</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remove -n &lt;</a:t>
              </a:r>
              <a:r>
                <a:rPr lang="en-US" sz="2000" b="1" dirty="0" err="1">
                  <a:latin typeface="Courier New" panose="02070309020205020404" pitchFamily="49" charset="0"/>
                  <a:cs typeface="Courier New" panose="02070309020205020404" pitchFamily="49" charset="0"/>
                </a:rPr>
                <a:t>envname</a:t>
              </a:r>
              <a:r>
                <a:rPr lang="en-US" sz="2000" b="1" dirty="0">
                  <a:latin typeface="Courier New" panose="02070309020205020404" pitchFamily="49" charset="0"/>
                  <a:cs typeface="Courier New" panose="02070309020205020404" pitchFamily="49" charset="0"/>
                </a:rPr>
                <a:t>&gt;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config --show channels		# view configured channels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deactivate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create --name &lt;</a:t>
              </a:r>
              <a:r>
                <a:rPr lang="en-US" sz="2000" b="1" dirty="0" err="1">
                  <a:latin typeface="Courier New" panose="02070309020205020404" pitchFamily="49" charset="0"/>
                  <a:cs typeface="Courier New" panose="02070309020205020404" pitchFamily="49" charset="0"/>
                </a:rPr>
                <a:t>clonedenv</a:t>
              </a:r>
              <a:r>
                <a:rPr lang="en-US" sz="2000" b="1" dirty="0">
                  <a:latin typeface="Courier New" panose="02070309020205020404" pitchFamily="49" charset="0"/>
                  <a:cs typeface="Courier New" panose="02070309020205020404" pitchFamily="49" charset="0"/>
                </a:rPr>
                <a:t>&gt; /	# clone an environment</a:t>
              </a:r>
            </a:p>
            <a:p>
              <a:pPr marL="0" indent="0">
                <a:lnSpc>
                  <a:spcPct val="100000"/>
                </a:lnSpc>
                <a:buNone/>
              </a:pPr>
              <a:r>
                <a:rPr lang="en-US" sz="2000" b="1" dirty="0">
                  <a:latin typeface="Courier New" panose="02070309020205020404" pitchFamily="49" charset="0"/>
                  <a:cs typeface="Courier New" panose="02070309020205020404" pitchFamily="49" charset="0"/>
                </a:rPr>
                <a:t>	--clone &lt;</a:t>
              </a:r>
              <a:r>
                <a:rPr lang="en-US" sz="2000" b="1" dirty="0" err="1">
                  <a:latin typeface="Courier New" panose="02070309020205020404" pitchFamily="49" charset="0"/>
                  <a:cs typeface="Courier New" panose="02070309020205020404" pitchFamily="49" charset="0"/>
                </a:rPr>
                <a:t>envtoclone</a:t>
              </a:r>
              <a:r>
                <a:rPr lang="en-US" sz="2000" b="1" dirty="0">
                  <a:latin typeface="Courier New" panose="02070309020205020404" pitchFamily="49" charset="0"/>
                  <a:cs typeface="Courier New" panose="02070309020205020404" pitchFamily="49" charset="0"/>
                </a:rPr>
                <a:t>&gt;  </a:t>
              </a:r>
              <a:r>
                <a:rPr lang="en-US" sz="2000" dirty="0">
                  <a:latin typeface="Courier New" panose="02070309020205020404" pitchFamily="49" charset="0"/>
                  <a:cs typeface="Courier New" panose="02070309020205020404" pitchFamily="49" charset="0"/>
                </a:rPr>
                <a:t>	</a:t>
              </a:r>
            </a:p>
          </p:txBody>
        </p:sp>
      </p:grpSp>
      <p:sp>
        <p:nvSpPr>
          <p:cNvPr id="5" name="Slide Number Placeholder 4">
            <a:extLst>
              <a:ext uri="{FF2B5EF4-FFF2-40B4-BE49-F238E27FC236}">
                <a16:creationId xmlns:a16="http://schemas.microsoft.com/office/drawing/2014/main" id="{FA59FF00-50B4-54BD-8A8E-86EC9CF94C09}"/>
              </a:ext>
            </a:extLst>
          </p:cNvPr>
          <p:cNvSpPr>
            <a:spLocks noGrp="1"/>
          </p:cNvSpPr>
          <p:nvPr>
            <p:ph type="sldNum" sz="quarter" idx="12"/>
          </p:nvPr>
        </p:nvSpPr>
        <p:spPr/>
        <p:txBody>
          <a:bodyPr/>
          <a:lstStyle/>
          <a:p>
            <a:fld id="{ABDA560F-461C-6043-9BC4-489BA92F7161}" type="slidenum">
              <a:rPr lang="en-US" smtClean="0"/>
              <a:t>36</a:t>
            </a:fld>
            <a:endParaRPr lang="en-US"/>
          </a:p>
        </p:txBody>
      </p:sp>
    </p:spTree>
    <p:extLst>
      <p:ext uri="{BB962C8B-B14F-4D97-AF65-F5344CB8AC3E}">
        <p14:creationId xmlns:p14="http://schemas.microsoft.com/office/powerpoint/2010/main" val="135292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383474"/>
            <a:ext cx="11052246" cy="3755388"/>
            <a:chOff x="569877" y="3824816"/>
            <a:chExt cx="11052246" cy="14005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139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python libraries</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/projects/$USER/software/&lt;env&gt;/lib/python3.10/site-packages </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/projects/$USER/software/&lt;env&gt;/bin</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b="1" dirty="0">
                  <a:latin typeface="Courier New" panose="02070309020205020404" pitchFamily="49" charset="0"/>
                  <a:ea typeface="Helvetica Neue" panose="02000503000000020004" pitchFamily="2" charset="0"/>
                  <a:cs typeface="Courier New" panose="02070309020205020404" pitchFamily="49" charset="0"/>
                </a:rPr>
                <a:t>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dirty="0">
                  <a:latin typeface="Courier New" panose="02070309020205020404" pitchFamily="49" charset="0"/>
                  <a:ea typeface="Helvetica Neue" panose="02000503000000020004" pitchFamily="2" charset="0"/>
                  <a:cs typeface="Courier New" panose="02070309020205020404" pitchFamily="49" charset="0"/>
                </a:rPr>
                <a:t>	</a:t>
              </a:r>
              <a:r>
                <a:rPr lang="en-US" sz="2000" dirty="0">
                  <a:latin typeface="Monaco" pitchFamily="2" charset="77"/>
                  <a:ea typeface="Helvetica Neue" panose="02000503000000020004" pitchFamily="2" charset="0"/>
                  <a:cs typeface="Helvetica Neue" panose="02000503000000020004" pitchFamily="2" charset="0"/>
                </a:rPr>
                <a:t>				</a:t>
              </a:r>
            </a:p>
            <a:p>
              <a:pPr marL="0" indent="0">
                <a:lnSpc>
                  <a:spcPct val="100000"/>
                </a:lnSpc>
                <a:buNone/>
              </a:pPr>
              <a:r>
                <a:rPr lang="en-US" sz="2000" dirty="0">
                  <a:latin typeface="Monaco" pitchFamily="2" charset="77"/>
                </a:rPr>
                <a:t>	</a:t>
              </a:r>
            </a:p>
          </p:txBody>
        </p:sp>
      </p:grpSp>
      <p:sp>
        <p:nvSpPr>
          <p:cNvPr id="5" name="Slide Number Placeholder 4">
            <a:extLst>
              <a:ext uri="{FF2B5EF4-FFF2-40B4-BE49-F238E27FC236}">
                <a16:creationId xmlns:a16="http://schemas.microsoft.com/office/drawing/2014/main" id="{333F208B-27E6-91A3-64FB-158805466910}"/>
              </a:ext>
            </a:extLst>
          </p:cNvPr>
          <p:cNvSpPr>
            <a:spLocks noGrp="1"/>
          </p:cNvSpPr>
          <p:nvPr>
            <p:ph type="sldNum" sz="quarter" idx="12"/>
          </p:nvPr>
        </p:nvSpPr>
        <p:spPr/>
        <p:txBody>
          <a:bodyPr/>
          <a:lstStyle/>
          <a:p>
            <a:fld id="{ABDA560F-461C-6043-9BC4-489BA92F7161}" type="slidenum">
              <a:rPr lang="en-US" smtClean="0"/>
              <a:t>37</a:t>
            </a:fld>
            <a:endParaRPr lang="en-US"/>
          </a:p>
        </p:txBody>
      </p:sp>
    </p:spTree>
    <p:extLst>
      <p:ext uri="{BB962C8B-B14F-4D97-AF65-F5344CB8AC3E}">
        <p14:creationId xmlns:p14="http://schemas.microsoft.com/office/powerpoint/2010/main" val="30022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475243"/>
            <a:ext cx="11052246" cy="4832092"/>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#3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r>
              <a:rPr lang="en-US" sz="2800" dirty="0">
                <a:latin typeface="Century Gothic"/>
              </a:rPr>
              <a:t>1) Configure your </a:t>
            </a:r>
            <a:r>
              <a:rPr lang="en-US" sz="2800" dirty="0">
                <a:latin typeface="Monaco"/>
              </a:rPr>
              <a:t>.</a:t>
            </a:r>
            <a:r>
              <a:rPr lang="en-US" sz="2800" dirty="0" err="1">
                <a:latin typeface="Monaco"/>
              </a:rPr>
              <a:t>condarc</a:t>
            </a:r>
            <a:r>
              <a:rPr lang="en-US" sz="2800" dirty="0">
                <a:latin typeface="Century Gothic"/>
              </a:rPr>
              <a:t> file</a:t>
            </a:r>
          </a:p>
          <a:p>
            <a:r>
              <a:rPr lang="en-US" sz="2800" dirty="0">
                <a:latin typeface="Century Gothic"/>
              </a:rPr>
              <a:t>2) Create a </a:t>
            </a:r>
            <a:r>
              <a:rPr lang="en-US" sz="2800" dirty="0" err="1">
                <a:latin typeface="Century Gothic"/>
              </a:rPr>
              <a:t>conda</a:t>
            </a:r>
            <a:r>
              <a:rPr lang="en-US" sz="2800" dirty="0">
                <a:latin typeface="Century Gothic"/>
              </a:rPr>
              <a:t> environment and install </a:t>
            </a:r>
            <a:r>
              <a:rPr lang="en-US" sz="2800" dirty="0" err="1">
                <a:latin typeface="Century Gothic"/>
              </a:rPr>
              <a:t>samtools</a:t>
            </a:r>
            <a:endParaRPr lang="en-US" sz="2800" dirty="0">
              <a:latin typeface="Century Gothic"/>
            </a:endParaRPr>
          </a:p>
          <a:p>
            <a:r>
              <a:rPr lang="en-US" sz="2800" dirty="0">
                <a:latin typeface="Century Gothic"/>
              </a:rPr>
              <a:t>3) Activate the environment and run </a:t>
            </a:r>
            <a:r>
              <a:rPr lang="en-US" sz="2800" dirty="0" err="1">
                <a:latin typeface="Century Gothic"/>
              </a:rPr>
              <a:t>samtools</a:t>
            </a:r>
            <a:r>
              <a:rPr lang="en-US" sz="2800" dirty="0">
                <a:latin typeface="Century Gothic"/>
              </a:rPr>
              <a:t>.</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2"/>
              </a:rPr>
              <a:t>https://curc.readthedocs.io/en/latest/software/python.html</a:t>
            </a:r>
            <a:r>
              <a:rPr lang="en-US" sz="2400" b="1" dirty="0">
                <a:latin typeface="Century Gothic" panose="020B0502020202020204" pitchFamily="34" charset="0"/>
              </a:rPr>
              <a:t> </a:t>
            </a:r>
          </a:p>
        </p:txBody>
      </p:sp>
      <p:sp>
        <p:nvSpPr>
          <p:cNvPr id="5" name="Slide Number Placeholder 4">
            <a:extLst>
              <a:ext uri="{FF2B5EF4-FFF2-40B4-BE49-F238E27FC236}">
                <a16:creationId xmlns:a16="http://schemas.microsoft.com/office/drawing/2014/main" id="{AAA16CEC-C996-3AC8-27EA-AA728C32AD71}"/>
              </a:ext>
            </a:extLst>
          </p:cNvPr>
          <p:cNvSpPr>
            <a:spLocks noGrp="1"/>
          </p:cNvSpPr>
          <p:nvPr>
            <p:ph type="sldNum" sz="quarter" idx="12"/>
          </p:nvPr>
        </p:nvSpPr>
        <p:spPr/>
        <p:txBody>
          <a:bodyPr/>
          <a:lstStyle/>
          <a:p>
            <a:fld id="{ABDA560F-461C-6043-9BC4-489BA92F7161}" type="slidenum">
              <a:rPr lang="en-US" smtClean="0"/>
              <a:t>38</a:t>
            </a:fld>
            <a:endParaRPr lang="en-US"/>
          </a:p>
        </p:txBody>
      </p:sp>
    </p:spTree>
    <p:extLst>
      <p:ext uri="{BB962C8B-B14F-4D97-AF65-F5344CB8AC3E}">
        <p14:creationId xmlns:p14="http://schemas.microsoft.com/office/powerpoint/2010/main" val="557816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67471"/>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3200" dirty="0">
                <a:latin typeface="Century Gothic" panose="020B0502020202020204" pitchFamily="34" charset="0"/>
              </a:rPr>
              <a:t>Containers are portable virtualizations of an operating system, software, libraries, data, and/or workflows</a:t>
            </a:r>
          </a:p>
          <a:p>
            <a:pPr lvl="1"/>
            <a:r>
              <a:rPr lang="en-US" sz="2800" dirty="0">
                <a:latin typeface="Century Gothic" panose="020B0502020202020204" pitchFamily="34" charset="0"/>
              </a:rPr>
              <a:t>pros</a:t>
            </a:r>
          </a:p>
          <a:p>
            <a:pPr lvl="2"/>
            <a:r>
              <a:rPr lang="en-US" sz="2400" dirty="0">
                <a:latin typeface="Century Gothic" panose="020B0502020202020204" pitchFamily="34" charset="0"/>
              </a:rPr>
              <a:t>portability</a:t>
            </a:r>
            <a:r>
              <a:rPr lang="en-US" sz="2400" b="1" dirty="0">
                <a:latin typeface="Century Gothic" panose="020B0502020202020204" pitchFamily="34" charset="0"/>
              </a:rPr>
              <a:t>- </a:t>
            </a:r>
            <a:r>
              <a:rPr lang="en-US" sz="2400" dirty="0">
                <a:latin typeface="Century Gothic" panose="020B0502020202020204" pitchFamily="34" charset="0"/>
              </a:rPr>
              <a:t>containers can run on any system equipped with its specified container manager </a:t>
            </a:r>
            <a:endParaRPr lang="en-US" sz="2400" i="1" u="sng" dirty="0">
              <a:latin typeface="Century Gothic" panose="020B0502020202020204" pitchFamily="34" charset="0"/>
            </a:endParaRPr>
          </a:p>
          <a:p>
            <a:pPr lvl="2"/>
            <a:r>
              <a:rPr lang="en-US" sz="2400" dirty="0">
                <a:latin typeface="Century Gothic" panose="020B0502020202020204" pitchFamily="34" charset="0"/>
              </a:rPr>
              <a:t>reproducibility- because containers are instances of prebuilt isolated software, the software will always execute the same every time</a:t>
            </a:r>
          </a:p>
          <a:p>
            <a:pPr lvl="1"/>
            <a:r>
              <a:rPr lang="en-US" sz="2800" dirty="0">
                <a:latin typeface="Century Gothic" panose="020B0502020202020204" pitchFamily="34" charset="0"/>
              </a:rPr>
              <a:t>cons</a:t>
            </a:r>
          </a:p>
          <a:p>
            <a:pPr lvl="2"/>
            <a:r>
              <a:rPr lang="en-US" sz="2400" dirty="0">
                <a:latin typeface="Century Gothic" panose="020B0502020202020204" pitchFamily="34" charset="0"/>
              </a:rPr>
              <a:t>steeper learning curve than </a:t>
            </a:r>
            <a:r>
              <a:rPr lang="en-US" sz="2400" dirty="0" err="1">
                <a:latin typeface="Century Gothic" panose="020B0502020202020204" pitchFamily="34" charset="0"/>
              </a:rPr>
              <a:t>conda</a:t>
            </a:r>
            <a:endParaRPr lang="en-US" sz="2400" dirty="0">
              <a:latin typeface="Century Gothic" panose="020B0502020202020204" pitchFamily="34" charset="0"/>
            </a:endParaRPr>
          </a:p>
          <a:p>
            <a:pPr lvl="2"/>
            <a:r>
              <a:rPr lang="en-US" sz="2400" dirty="0">
                <a:latin typeface="Century Gothic" panose="020B0502020202020204" pitchFamily="34" charset="0"/>
              </a:rPr>
              <a:t>can be difficult to troubleshoot issues</a:t>
            </a:r>
          </a:p>
          <a:p>
            <a:pPr lvl="2"/>
            <a:r>
              <a:rPr lang="en-US" sz="2400" dirty="0">
                <a:latin typeface="Century Gothic" panose="020B0502020202020204" pitchFamily="34" charset="0"/>
              </a:rPr>
              <a:t>building containers can be tricky for multi-node MPI applications </a:t>
            </a:r>
          </a:p>
        </p:txBody>
      </p:sp>
      <p:sp>
        <p:nvSpPr>
          <p:cNvPr id="5" name="Slide Number Placeholder 4">
            <a:extLst>
              <a:ext uri="{FF2B5EF4-FFF2-40B4-BE49-F238E27FC236}">
                <a16:creationId xmlns:a16="http://schemas.microsoft.com/office/drawing/2014/main" id="{8C24337F-EDA7-EEB0-14D7-E71DFAAFEC70}"/>
              </a:ext>
            </a:extLst>
          </p:cNvPr>
          <p:cNvSpPr>
            <a:spLocks noGrp="1"/>
          </p:cNvSpPr>
          <p:nvPr>
            <p:ph type="sldNum" sz="quarter" idx="12"/>
          </p:nvPr>
        </p:nvSpPr>
        <p:spPr/>
        <p:txBody>
          <a:bodyPr/>
          <a:lstStyle/>
          <a:p>
            <a:fld id="{ABDA560F-461C-6043-9BC4-489BA92F7161}" type="slidenum">
              <a:rPr lang="en-US" smtClean="0"/>
              <a:t>39</a:t>
            </a:fld>
            <a:endParaRPr lang="en-US"/>
          </a:p>
        </p:txBody>
      </p:sp>
    </p:spTree>
    <p:extLst>
      <p:ext uri="{BB962C8B-B14F-4D97-AF65-F5344CB8AC3E}">
        <p14:creationId xmlns:p14="http://schemas.microsoft.com/office/powerpoint/2010/main" val="289038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a:latin typeface="Century Gothic" panose="020B0502020202020204" pitchFamily="34" charset="0"/>
              </a:rPr>
              <a:t>Session Overview</a:t>
            </a:r>
            <a:r>
              <a:rPr lang="en-US"/>
              <a:t> </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1690688"/>
            <a:ext cx="10914888" cy="4351338"/>
          </a:xfrm>
        </p:spPr>
        <p:txBody>
          <a:bodyPr vert="horz" lIns="91440" tIns="45720" rIns="91440" bIns="45720" rtlCol="0" anchor="t">
            <a:normAutofit/>
          </a:bodyPr>
          <a:lstStyle/>
          <a:p>
            <a:r>
              <a:rPr lang="en-US" dirty="0">
                <a:latin typeface="Century Gothic"/>
              </a:rPr>
              <a:t>The Module System (</a:t>
            </a:r>
            <a:r>
              <a:rPr lang="en-US" dirty="0" err="1">
                <a:latin typeface="Century Gothic"/>
              </a:rPr>
              <a:t>Lmod</a:t>
            </a:r>
            <a:r>
              <a:rPr lang="en-US" dirty="0">
                <a:latin typeface="Century Gothic"/>
              </a:rPr>
              <a:t>)</a:t>
            </a:r>
          </a:p>
          <a:p>
            <a:r>
              <a:rPr lang="en-US" dirty="0">
                <a:latin typeface="Century Gothic"/>
              </a:rPr>
              <a:t>Building Software on CURC Systems</a:t>
            </a:r>
            <a:endParaRPr lang="en-US" dirty="0">
              <a:cs typeface="Arial"/>
            </a:endParaRPr>
          </a:p>
          <a:p>
            <a:r>
              <a:rPr lang="en-US" dirty="0">
                <a:latin typeface="Century Gothic"/>
              </a:rPr>
              <a:t>Simplifying Source Installations with Spack</a:t>
            </a:r>
          </a:p>
          <a:p>
            <a:r>
              <a:rPr lang="en-US" dirty="0">
                <a:latin typeface="Century Gothic"/>
              </a:rPr>
              <a:t>Virtual Environments with Anaconda</a:t>
            </a:r>
            <a:endParaRPr lang="en-US" dirty="0"/>
          </a:p>
          <a:p>
            <a:r>
              <a:rPr lang="en-US" dirty="0">
                <a:latin typeface="Century Gothic"/>
              </a:rPr>
              <a:t>Containerization with </a:t>
            </a:r>
            <a:r>
              <a:rPr lang="en-US" dirty="0" err="1">
                <a:latin typeface="Century Gothic"/>
              </a:rPr>
              <a:t>Apptainer</a:t>
            </a:r>
            <a:endParaRPr lang="en-US" dirty="0">
              <a:latin typeface="Century Gothic"/>
            </a:endParaRPr>
          </a:p>
          <a:p>
            <a:r>
              <a:rPr lang="en-US" dirty="0">
                <a:latin typeface="Century Gothic"/>
              </a:rPr>
              <a:t>Requesting Software Installations</a:t>
            </a:r>
          </a:p>
        </p:txBody>
      </p:sp>
      <p:sp>
        <p:nvSpPr>
          <p:cNvPr id="5" name="Slide Number Placeholder 4">
            <a:extLst>
              <a:ext uri="{FF2B5EF4-FFF2-40B4-BE49-F238E27FC236}">
                <a16:creationId xmlns:a16="http://schemas.microsoft.com/office/drawing/2014/main" id="{4822E284-841A-FBB5-50F0-46DE41975A46}"/>
              </a:ext>
            </a:extLst>
          </p:cNvPr>
          <p:cNvSpPr>
            <a:spLocks noGrp="1"/>
          </p:cNvSpPr>
          <p:nvPr>
            <p:ph type="sldNum" sz="quarter" idx="12"/>
          </p:nvPr>
        </p:nvSpPr>
        <p:spPr/>
        <p:txBody>
          <a:bodyPr/>
          <a:lstStyle/>
          <a:p>
            <a:fld id="{ABDA560F-461C-6043-9BC4-489BA92F7161}" type="slidenum">
              <a:rPr lang="en-US" smtClean="0"/>
              <a:t>4</a:t>
            </a:fld>
            <a:endParaRPr lang="en-US"/>
          </a:p>
        </p:txBody>
      </p:sp>
    </p:spTree>
    <p:extLst>
      <p:ext uri="{BB962C8B-B14F-4D97-AF65-F5344CB8AC3E}">
        <p14:creationId xmlns:p14="http://schemas.microsoft.com/office/powerpoint/2010/main" val="2296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381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sz="3200" dirty="0">
                <a:latin typeface="Century Gothic" panose="020B0502020202020204" pitchFamily="34" charset="0"/>
              </a:rPr>
              <a:t>CURC offers </a:t>
            </a:r>
            <a:r>
              <a:rPr lang="en-US" sz="3200" dirty="0" err="1">
                <a:latin typeface="Century Gothic" panose="020B0502020202020204" pitchFamily="34" charset="0"/>
              </a:rPr>
              <a:t>Apptainer</a:t>
            </a:r>
            <a:r>
              <a:rPr lang="en-US" sz="3200" dirty="0">
                <a:latin typeface="Century Gothic" panose="020B0502020202020204" pitchFamily="34" charset="0"/>
              </a:rPr>
              <a:t> (formerly Singularity) as container management software</a:t>
            </a:r>
            <a:endParaRPr lang="en-US" dirty="0">
              <a:latin typeface="Century Gothic" panose="020B0502020202020204" pitchFamily="34" charset="0"/>
            </a:endParaRPr>
          </a:p>
          <a:p>
            <a:pPr lvl="1"/>
            <a:r>
              <a:rPr lang="en-US" sz="2800" dirty="0" err="1">
                <a:latin typeface="Monaco" pitchFamily="2" charset="77"/>
              </a:rPr>
              <a:t>Apptainer</a:t>
            </a:r>
            <a:r>
              <a:rPr lang="en-US" sz="2800" dirty="0">
                <a:latin typeface="Monaco" pitchFamily="2" charset="77"/>
              </a:rPr>
              <a:t> comes pre-installed on all Alpine nodes, so no need to load any specific software</a:t>
            </a:r>
          </a:p>
          <a:p>
            <a:pPr lvl="1"/>
            <a:endParaRPr lang="en-US" sz="2800" dirty="0">
              <a:latin typeface="Monaco" pitchFamily="2" charset="77"/>
            </a:endParaRPr>
          </a:p>
          <a:p>
            <a:pPr marL="0" indent="0">
              <a:buNone/>
            </a:pPr>
            <a:r>
              <a:rPr lang="en-US" sz="3200" dirty="0">
                <a:latin typeface="Century Gothic" panose="020B0502020202020204" pitchFamily="34" charset="0"/>
              </a:rPr>
              <a:t>Many common research applications have already been containerized and can be pulled from container repositories (such as Docker Hub).</a:t>
            </a:r>
          </a:p>
        </p:txBody>
      </p:sp>
      <p:sp>
        <p:nvSpPr>
          <p:cNvPr id="5" name="Slide Number Placeholder 4">
            <a:extLst>
              <a:ext uri="{FF2B5EF4-FFF2-40B4-BE49-F238E27FC236}">
                <a16:creationId xmlns:a16="http://schemas.microsoft.com/office/drawing/2014/main" id="{C4060D0F-7C7C-F5F0-B1F5-3EDE5AEC10E3}"/>
              </a:ext>
            </a:extLst>
          </p:cNvPr>
          <p:cNvSpPr>
            <a:spLocks noGrp="1"/>
          </p:cNvSpPr>
          <p:nvPr>
            <p:ph type="sldNum" sz="quarter" idx="12"/>
          </p:nvPr>
        </p:nvSpPr>
        <p:spPr/>
        <p:txBody>
          <a:bodyPr/>
          <a:lstStyle/>
          <a:p>
            <a:fld id="{ABDA560F-461C-6043-9BC4-489BA92F7161}" type="slidenum">
              <a:rPr lang="en-US" smtClean="0"/>
              <a:t>40</a:t>
            </a:fld>
            <a:endParaRPr lang="en-US"/>
          </a:p>
        </p:txBody>
      </p:sp>
    </p:spTree>
    <p:extLst>
      <p:ext uri="{BB962C8B-B14F-4D97-AF65-F5344CB8AC3E}">
        <p14:creationId xmlns:p14="http://schemas.microsoft.com/office/powerpoint/2010/main" val="368301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dirty="0">
                <a:latin typeface="Century Gothic" panose="020B0502020202020204" pitchFamily="34" charset="0"/>
              </a:rPr>
              <a:t>Useful</a:t>
            </a:r>
            <a:r>
              <a:rPr lang="en-US" sz="2800" dirty="0">
                <a:latin typeface="Century Gothic" panose="020B0502020202020204" pitchFamily="34" charset="0"/>
              </a:rPr>
              <a:t> </a:t>
            </a:r>
            <a:r>
              <a:rPr lang="en-US" sz="2800" dirty="0" err="1">
                <a:latin typeface="Monaco" pitchFamily="2" charset="77"/>
              </a:rPr>
              <a:t>A</a:t>
            </a:r>
            <a:r>
              <a:rPr lang="en-US" dirty="0" err="1">
                <a:latin typeface="Monaco" pitchFamily="2" charset="77"/>
              </a:rPr>
              <a:t>pptainer</a:t>
            </a:r>
            <a:r>
              <a:rPr lang="en-US" sz="2800" b="1" dirty="0">
                <a:latin typeface="Century Gothic" panose="020B0502020202020204" pitchFamily="34" charset="0"/>
              </a:rPr>
              <a:t> </a:t>
            </a:r>
            <a:r>
              <a:rPr lang="en-US" sz="2800" dirty="0">
                <a:latin typeface="Century Gothic" panose="020B0502020202020204" pitchFamily="34" charset="0"/>
              </a:rPr>
              <a:t>commands</a:t>
            </a:r>
          </a:p>
        </p:txBody>
      </p:sp>
      <p:grpSp>
        <p:nvGrpSpPr>
          <p:cNvPr id="3" name="Group 2">
            <a:extLst>
              <a:ext uri="{FF2B5EF4-FFF2-40B4-BE49-F238E27FC236}">
                <a16:creationId xmlns:a16="http://schemas.microsoft.com/office/drawing/2014/main" id="{38E8B5FC-8651-0D47-A1AA-44F2FEF1E5AA}"/>
              </a:ext>
            </a:extLst>
          </p:cNvPr>
          <p:cNvGrpSpPr/>
          <p:nvPr/>
        </p:nvGrpSpPr>
        <p:grpSpPr>
          <a:xfrm>
            <a:off x="569877" y="2551530"/>
            <a:ext cx="11052246" cy="3737043"/>
            <a:chOff x="569877" y="3840966"/>
            <a:chExt cx="11052246" cy="1393748"/>
          </a:xfrm>
        </p:grpSpPr>
        <p:sp>
          <p:nvSpPr>
            <p:cNvPr id="7" name="Rectangle 6">
              <a:extLst>
                <a:ext uri="{FF2B5EF4-FFF2-40B4-BE49-F238E27FC236}">
                  <a16:creationId xmlns:a16="http://schemas.microsoft.com/office/drawing/2014/main" id="{92A1AD42-7ABE-1FF8-A9DB-C83DCB936938}"/>
                </a:ext>
              </a:extLst>
            </p:cNvPr>
            <p:cNvSpPr/>
            <p:nvPr/>
          </p:nvSpPr>
          <p:spPr>
            <a:xfrm>
              <a:off x="569877" y="3840966"/>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7C36984-4B7A-183D-3345-EEF84D7B8557}"/>
                </a:ext>
              </a:extLst>
            </p:cNvPr>
            <p:cNvSpPr txBox="1">
              <a:spLocks/>
            </p:cNvSpPr>
            <p:nvPr/>
          </p:nvSpPr>
          <p:spPr>
            <a:xfrm>
              <a:off x="719528" y="3920719"/>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exec 		#Execute a command to your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run 		#Run your image as an executable</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build 		#Build a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pull 		#pull an image from hub</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inspect 	#See labels/environment vars, run scripts</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shell 		#Shell into your image</a:t>
              </a:r>
            </a:p>
            <a:p>
              <a:pPr marL="0" indent="0">
                <a:buFont typeface="Arial" panose="020B0604020202020204" pitchFamily="34" charset="0"/>
                <a:buNone/>
              </a:pPr>
              <a:endParaRPr lang="en-US" sz="2000" dirty="0">
                <a:latin typeface="Monaco" pitchFamily="2" charset="77"/>
              </a:endParaRPr>
            </a:p>
          </p:txBody>
        </p:sp>
      </p:grpSp>
      <p:sp>
        <p:nvSpPr>
          <p:cNvPr id="5" name="Slide Number Placeholder 4">
            <a:extLst>
              <a:ext uri="{FF2B5EF4-FFF2-40B4-BE49-F238E27FC236}">
                <a16:creationId xmlns:a16="http://schemas.microsoft.com/office/drawing/2014/main" id="{81523256-4CAE-ABEF-6446-AAF69FBD5FC9}"/>
              </a:ext>
            </a:extLst>
          </p:cNvPr>
          <p:cNvSpPr>
            <a:spLocks noGrp="1"/>
          </p:cNvSpPr>
          <p:nvPr>
            <p:ph type="sldNum" sz="quarter" idx="12"/>
          </p:nvPr>
        </p:nvSpPr>
        <p:spPr/>
        <p:txBody>
          <a:bodyPr/>
          <a:lstStyle/>
          <a:p>
            <a:fld id="{ABDA560F-461C-6043-9BC4-489BA92F7161}" type="slidenum">
              <a:rPr lang="en-US" smtClean="0"/>
              <a:t>41</a:t>
            </a:fld>
            <a:endParaRPr lang="en-US"/>
          </a:p>
        </p:txBody>
      </p:sp>
    </p:spTree>
    <p:extLst>
      <p:ext uri="{BB962C8B-B14F-4D97-AF65-F5344CB8AC3E}">
        <p14:creationId xmlns:p14="http://schemas.microsoft.com/office/powerpoint/2010/main" val="3426185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16223" y="20067"/>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a:normAutofit/>
          </a:bodyPr>
          <a:lstStyle/>
          <a:p>
            <a:pPr marL="0" indent="0">
              <a:buFont typeface="Arial" panose="020B0604020202020204" pitchFamily="34" charset="0"/>
              <a:buNone/>
            </a:pPr>
            <a:r>
              <a:rPr lang="en-US" sz="2800" dirty="0">
                <a:latin typeface="Century Gothic" panose="020B0502020202020204" pitchFamily="34" charset="0"/>
              </a:rPr>
              <a:t>A container has its own file system and so needs help “seeing” files outside the container (on the host system). If </a:t>
            </a:r>
            <a:r>
              <a:rPr lang="en-US" dirty="0">
                <a:latin typeface="Century Gothic" panose="020B0502020202020204" pitchFamily="34" charset="0"/>
              </a:rPr>
              <a:t>not done in the </a:t>
            </a:r>
            <a:r>
              <a:rPr lang="en-US" dirty="0">
                <a:latin typeface="Monaco" pitchFamily="2" charset="77"/>
              </a:rPr>
              <a:t>.def </a:t>
            </a:r>
            <a:r>
              <a:rPr lang="en-US" dirty="0">
                <a:latin typeface="Century Gothic" panose="020B0502020202020204" pitchFamily="34" charset="0"/>
              </a:rPr>
              <a:t>file, t</a:t>
            </a:r>
            <a:r>
              <a:rPr lang="en-US" sz="2800" dirty="0">
                <a:latin typeface="Century Gothic" panose="020B0502020202020204" pitchFamily="34" charset="0"/>
              </a:rPr>
              <a:t>his can be accomplished at runtime with bind mounting.</a:t>
            </a:r>
          </a:p>
        </p:txBody>
      </p:sp>
      <p:grpSp>
        <p:nvGrpSpPr>
          <p:cNvPr id="10" name="Group 9">
            <a:extLst>
              <a:ext uri="{FF2B5EF4-FFF2-40B4-BE49-F238E27FC236}">
                <a16:creationId xmlns:a16="http://schemas.microsoft.com/office/drawing/2014/main" id="{6776BDD0-8C33-395E-2C7E-8A2864174157}"/>
              </a:ext>
            </a:extLst>
          </p:cNvPr>
          <p:cNvGrpSpPr/>
          <p:nvPr/>
        </p:nvGrpSpPr>
        <p:grpSpPr>
          <a:xfrm>
            <a:off x="740565" y="3223151"/>
            <a:ext cx="10796115" cy="3523202"/>
            <a:chOff x="191925" y="4338205"/>
            <a:chExt cx="10796115" cy="1313995"/>
          </a:xfrm>
        </p:grpSpPr>
        <p:sp>
          <p:nvSpPr>
            <p:cNvPr id="11" name="Rectangle 10">
              <a:extLst>
                <a:ext uri="{FF2B5EF4-FFF2-40B4-BE49-F238E27FC236}">
                  <a16:creationId xmlns:a16="http://schemas.microsoft.com/office/drawing/2014/main" id="{D1C22AA4-39A2-6994-F0DC-90B9F262B3E2}"/>
                </a:ext>
              </a:extLst>
            </p:cNvPr>
            <p:cNvSpPr/>
            <p:nvPr/>
          </p:nvSpPr>
          <p:spPr>
            <a:xfrm>
              <a:off x="191925" y="4436689"/>
              <a:ext cx="10796115" cy="32738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6045C24-2D03-9D1B-3D92-A183043BB10C}"/>
                </a:ext>
              </a:extLst>
            </p:cNvPr>
            <p:cNvSpPr txBox="1">
              <a:spLocks/>
            </p:cNvSpPr>
            <p:nvPr/>
          </p:nvSpPr>
          <p:spPr>
            <a:xfrm>
              <a:off x="353768" y="4338205"/>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onaco" pitchFamily="2" charset="77"/>
                  <a:ea typeface="Helvetica Neue" panose="02000503000000020004" pitchFamily="2" charset="0"/>
                  <a:cs typeface="Helvetica Neue" panose="02000503000000020004" pitchFamily="2" charset="0"/>
                </a:rPr>
                <a:t>	</a:t>
              </a:r>
            </a:p>
            <a:p>
              <a:pPr marL="0" indent="0">
                <a:buNone/>
              </a:pPr>
              <a:r>
                <a:rPr lang="en-US" sz="1600" b="1" dirty="0">
                  <a:latin typeface="Courier New" panose="02070309020205020404" pitchFamily="49" charset="0"/>
                  <a:cs typeface="Courier New" panose="02070309020205020404" pitchFamily="49" charset="0"/>
                </a:rPr>
                <a:t># bind mount a directory</a:t>
              </a:r>
            </a:p>
            <a:p>
              <a:pPr marL="0" indent="0">
                <a:buNone/>
              </a:pPr>
              <a:r>
                <a:rPr lang="en-US" sz="1600" b="1" dirty="0" err="1">
                  <a:latin typeface="Courier New" panose="02070309020205020404" pitchFamily="49" charset="0"/>
                  <a:cs typeface="Courier New" panose="02070309020205020404" pitchFamily="49" charset="0"/>
                </a:rPr>
                <a:t>apptainer</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run</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/source/directory:/target/directory</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sample-</a:t>
              </a:r>
              <a:r>
                <a:rPr lang="en-US" sz="1600" b="1" dirty="0" err="1">
                  <a:latin typeface="Courier New" panose="02070309020205020404" pitchFamily="49" charset="0"/>
                  <a:cs typeface="Courier New" panose="02070309020205020404" pitchFamily="49" charset="0"/>
                </a:rPr>
                <a:t>image.sif</a:t>
              </a:r>
              <a:endParaRPr lang="en-US" sz="16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2000" dirty="0">
                <a:latin typeface="Monaco" pitchFamily="2" charset="77"/>
              </a:endParaRPr>
            </a:p>
          </p:txBody>
        </p:sp>
      </p:grpSp>
      <p:sp>
        <p:nvSpPr>
          <p:cNvPr id="13" name="Content Placeholder 2">
            <a:extLst>
              <a:ext uri="{FF2B5EF4-FFF2-40B4-BE49-F238E27FC236}">
                <a16:creationId xmlns:a16="http://schemas.microsoft.com/office/drawing/2014/main" id="{C9CAFF50-DB48-089F-6403-F5B741C2929C}"/>
              </a:ext>
            </a:extLst>
          </p:cNvPr>
          <p:cNvSpPr txBox="1">
            <a:spLocks/>
          </p:cNvSpPr>
          <p:nvPr/>
        </p:nvSpPr>
        <p:spPr>
          <a:xfrm>
            <a:off x="740565" y="4453318"/>
            <a:ext cx="10515600" cy="1688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entury Gothic" panose="020B0502020202020204" pitchFamily="34" charset="0"/>
              </a:rPr>
              <a:t>On CURC systems, a running container automatically bind mounts these paths: </a:t>
            </a:r>
            <a:r>
              <a:rPr lang="en-US" sz="2400" dirty="0">
                <a:latin typeface="Monaco" pitchFamily="2" charset="77"/>
                <a:ea typeface="Helvetica Neue" panose="02000503000000020004" pitchFamily="2" charset="0"/>
                <a:cs typeface="Helvetica Neue" panose="02000503000000020004" pitchFamily="2" charset="0"/>
              </a:rPr>
              <a:t>/home/$USER, $PWD. </a:t>
            </a:r>
            <a:r>
              <a:rPr lang="en-US" sz="2400" i="1" dirty="0">
                <a:latin typeface="Monaco" pitchFamily="2" charset="77"/>
                <a:ea typeface="Helvetica Neue" panose="02000503000000020004" pitchFamily="2" charset="0"/>
                <a:cs typeface="Helvetica Neue" panose="02000503000000020004" pitchFamily="2" charset="0"/>
              </a:rPr>
              <a:t>Note that other locations will need to be manually mounted.</a:t>
            </a:r>
            <a:endParaRPr lang="en-US" i="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7B670F5A-439C-2A49-9B94-908DC2F6ADDB}"/>
              </a:ext>
            </a:extLst>
          </p:cNvPr>
          <p:cNvSpPr>
            <a:spLocks noGrp="1"/>
          </p:cNvSpPr>
          <p:nvPr>
            <p:ph type="sldNum" sz="quarter" idx="12"/>
          </p:nvPr>
        </p:nvSpPr>
        <p:spPr/>
        <p:txBody>
          <a:bodyPr/>
          <a:lstStyle/>
          <a:p>
            <a:fld id="{ABDA560F-461C-6043-9BC4-489BA92F7161}" type="slidenum">
              <a:rPr lang="en-US" smtClean="0"/>
              <a:t>42</a:t>
            </a:fld>
            <a:endParaRPr lang="en-US"/>
          </a:p>
        </p:txBody>
      </p:sp>
    </p:spTree>
    <p:extLst>
      <p:ext uri="{BB962C8B-B14F-4D97-AF65-F5344CB8AC3E}">
        <p14:creationId xmlns:p14="http://schemas.microsoft.com/office/powerpoint/2010/main" val="5956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vert="horz" lIns="91440" tIns="45720" rIns="91440" bIns="45720" rtlCol="0" anchor="t">
            <a:normAutofit fontScale="92500" lnSpcReduction="10000"/>
          </a:bodyPr>
          <a:lstStyle/>
          <a:p>
            <a:r>
              <a:rPr lang="en-US" sz="2800" dirty="0">
                <a:latin typeface="Century Gothic" panose="020B0502020202020204" pitchFamily="34" charset="0"/>
              </a:rPr>
              <a:t>Try our Hands-on exercise #4 provided in </a:t>
            </a:r>
            <a:r>
              <a:rPr lang="en-US" sz="2800" dirty="0" err="1">
                <a:latin typeface="Century Gothic" panose="020B0502020202020204" pitchFamily="34" charset="0"/>
              </a:rPr>
              <a:t>EXERCISES.</a:t>
            </a:r>
            <a:r>
              <a:rPr lang="en-US" dirty="0" err="1">
                <a:latin typeface="Century Gothic" panose="020B0502020202020204" pitchFamily="34" charset="0"/>
              </a:rPr>
              <a:t>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endParaRPr lang="en-US" sz="2800" dirty="0">
              <a:latin typeface="Century Gothic" panose="020B0502020202020204" pitchFamily="34" charset="0"/>
            </a:endParaRPr>
          </a:p>
          <a:p>
            <a:pPr marL="0" indent="0">
              <a:buNone/>
            </a:pPr>
            <a:r>
              <a:rPr lang="en-US" sz="2800" b="1" dirty="0">
                <a:latin typeface="Century Gothic"/>
              </a:rPr>
              <a:t>Objectives:</a:t>
            </a:r>
          </a:p>
          <a:p>
            <a:pPr marL="0" indent="0">
              <a:buNone/>
            </a:pPr>
            <a:r>
              <a:rPr lang="en-US" sz="2800" dirty="0">
                <a:latin typeface="Century Gothic"/>
              </a:rPr>
              <a:t>1) Become familiar with basic </a:t>
            </a:r>
            <a:r>
              <a:rPr lang="en-US" sz="2800" dirty="0" err="1">
                <a:latin typeface="Century Gothic"/>
              </a:rPr>
              <a:t>Apptainer</a:t>
            </a:r>
            <a:r>
              <a:rPr lang="en-US" sz="2800" dirty="0">
                <a:latin typeface="Century Gothic"/>
              </a:rPr>
              <a:t> commands.</a:t>
            </a:r>
          </a:p>
          <a:p>
            <a:pPr marL="0" indent="0">
              <a:buNone/>
            </a:pPr>
            <a:r>
              <a:rPr lang="en-US" sz="2800" dirty="0">
                <a:latin typeface="Century Gothic"/>
              </a:rPr>
              <a:t>2) Pull an image from a pre-built container, then run the program from the container.</a:t>
            </a:r>
            <a:r>
              <a:rPr lang="en-US" dirty="0">
                <a:latin typeface="Century Gothic"/>
              </a:rPr>
              <a:t> </a:t>
            </a:r>
            <a:endParaRPr lang="en-US" sz="2800" dirty="0">
              <a:latin typeface="Century Gothic" panose="020B0502020202020204" pitchFamily="34" charset="0"/>
            </a:endParaRPr>
          </a:p>
          <a:p>
            <a:pPr marL="0" indent="0">
              <a:buNone/>
            </a:pPr>
            <a:endParaRPr lang="en-US" sz="2800" b="1" dirty="0">
              <a:latin typeface="Century Gothic" panose="020B0502020202020204" pitchFamily="34" charset="0"/>
            </a:endParaRPr>
          </a:p>
          <a:p>
            <a:pPr marL="0" indent="0">
              <a:buNone/>
            </a:pPr>
            <a:r>
              <a:rPr lang="en-US" sz="2800" b="1" dirty="0">
                <a:latin typeface="Century Gothic"/>
              </a:rPr>
              <a:t>Estimated time to complete</a:t>
            </a:r>
            <a:r>
              <a:rPr lang="en-US" sz="2800" dirty="0">
                <a:latin typeface="Century Gothic"/>
              </a:rPr>
              <a:t>: </a:t>
            </a:r>
            <a:r>
              <a:rPr lang="en-US" dirty="0">
                <a:latin typeface="Century Gothic"/>
              </a:rPr>
              <a:t>20</a:t>
            </a:r>
            <a:r>
              <a:rPr lang="en-US" sz="2800" dirty="0">
                <a:latin typeface="Century Gothic"/>
              </a:rPr>
              <a:t> minutes</a:t>
            </a:r>
          </a:p>
          <a:p>
            <a:pPr marL="0" indent="0">
              <a:buNone/>
            </a:pPr>
            <a:r>
              <a:rPr lang="en-US" sz="2800" b="1" dirty="0">
                <a:latin typeface="Century Gothic"/>
              </a:rPr>
              <a:t>Documentation: </a:t>
            </a:r>
            <a:r>
              <a:rPr lang="en-US" sz="2800" b="1" dirty="0">
                <a:latin typeface="Century Gothic"/>
                <a:hlinkClick r:id="rId2"/>
              </a:rPr>
              <a:t>https://curc.readthedocs.io/en/latest/software/Containerizationon.html</a:t>
            </a:r>
            <a:r>
              <a:rPr lang="en-US" sz="2800" b="1" dirty="0">
                <a:latin typeface="Century Gothic"/>
              </a:rPr>
              <a:t> </a:t>
            </a:r>
          </a:p>
        </p:txBody>
      </p:sp>
      <p:sp>
        <p:nvSpPr>
          <p:cNvPr id="5" name="Slide Number Placeholder 4">
            <a:extLst>
              <a:ext uri="{FF2B5EF4-FFF2-40B4-BE49-F238E27FC236}">
                <a16:creationId xmlns:a16="http://schemas.microsoft.com/office/drawing/2014/main" id="{06BC2289-C3A5-DC1F-091C-268ADF72B2CB}"/>
              </a:ext>
            </a:extLst>
          </p:cNvPr>
          <p:cNvSpPr>
            <a:spLocks noGrp="1"/>
          </p:cNvSpPr>
          <p:nvPr>
            <p:ph type="sldNum" sz="quarter" idx="12"/>
          </p:nvPr>
        </p:nvSpPr>
        <p:spPr/>
        <p:txBody>
          <a:bodyPr/>
          <a:lstStyle/>
          <a:p>
            <a:fld id="{ABDA560F-461C-6043-9BC4-489BA92F7161}" type="slidenum">
              <a:rPr lang="en-US" smtClean="0"/>
              <a:t>43</a:t>
            </a:fld>
            <a:endParaRPr lang="en-US"/>
          </a:p>
        </p:txBody>
      </p:sp>
    </p:spTree>
    <p:extLst>
      <p:ext uri="{BB962C8B-B14F-4D97-AF65-F5344CB8AC3E}">
        <p14:creationId xmlns:p14="http://schemas.microsoft.com/office/powerpoint/2010/main" val="2569374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normAutofit/>
          </a:bodyPr>
          <a:lstStyle/>
          <a:p>
            <a:r>
              <a:rPr lang="en-US" b="1">
                <a:latin typeface="Century Gothic" panose="020B0502020202020204" pitchFamily="34" charset="0"/>
              </a:rPr>
              <a:t>Requesting Software Installations</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p:txBody>
          <a:bodyPr>
            <a:normAutofit/>
          </a:bodyPr>
          <a:lstStyle/>
          <a:p>
            <a:r>
              <a:rPr lang="en-US">
                <a:latin typeface="Century Gothic" panose="020B0502020202020204" pitchFamily="34" charset="0"/>
              </a:rPr>
              <a:t>Is the software already installed on the cluster? </a:t>
            </a:r>
            <a:r>
              <a:rPr lang="en-US">
                <a:latin typeface="Century Gothic" panose="020B0502020202020204" pitchFamily="34" charset="0"/>
                <a:hlinkClick r:id="rId2"/>
              </a:rPr>
              <a:t>https://curc.readthedocs.io/en/latest/clusters/alpine/software.html</a:t>
            </a:r>
            <a:endParaRPr lang="en-US">
              <a:latin typeface="Century Gothic" panose="020B0502020202020204" pitchFamily="34" charset="0"/>
            </a:endParaRPr>
          </a:p>
          <a:p>
            <a:r>
              <a:rPr lang="en-US">
                <a:latin typeface="Century Gothic" panose="020B0502020202020204" pitchFamily="34" charset="0"/>
              </a:rPr>
              <a:t>Have you considered its utility and complexity?</a:t>
            </a:r>
          </a:p>
          <a:p>
            <a:pPr lvl="1"/>
            <a:r>
              <a:rPr lang="en-US">
                <a:latin typeface="Century Gothic" panose="020B0502020202020204" pitchFamily="34" charset="0"/>
              </a:rPr>
              <a:t>Are you the only user of this software?</a:t>
            </a:r>
          </a:p>
          <a:p>
            <a:pPr lvl="1"/>
            <a:r>
              <a:rPr lang="en-US">
                <a:latin typeface="Century Gothic" panose="020B0502020202020204" pitchFamily="34" charset="0"/>
              </a:rPr>
              <a:t>How complex or difficult is this software to install?</a:t>
            </a:r>
          </a:p>
          <a:p>
            <a:r>
              <a:rPr lang="en-US">
                <a:latin typeface="Century Gothic" panose="020B0502020202020204" pitchFamily="34" charset="0"/>
              </a:rPr>
              <a:t>Have you tried installing the package on your own?</a:t>
            </a:r>
          </a:p>
          <a:p>
            <a:r>
              <a:rPr lang="en-US">
                <a:latin typeface="Century Gothic" panose="020B0502020202020204" pitchFamily="34" charset="0"/>
              </a:rPr>
              <a:t>Software request form: </a:t>
            </a:r>
            <a:r>
              <a:rPr lang="en-US">
                <a:latin typeface="Century Gothic" panose="020B0502020202020204" pitchFamily="34" charset="0"/>
                <a:hlinkClick r:id="rId3"/>
              </a:rPr>
              <a:t>https://www.colorado.edu/rc/userservices/software-request</a:t>
            </a:r>
            <a:endParaRPr lang="en-US">
              <a:latin typeface="Century Gothic" panose="020B0502020202020204" pitchFamily="34" charset="0"/>
            </a:endParaRPr>
          </a:p>
          <a:p>
            <a:pPr marL="0" indent="0">
              <a:buNone/>
            </a:pPr>
            <a:endParaRPr lang="en-US"/>
          </a:p>
        </p:txBody>
      </p:sp>
      <p:sp>
        <p:nvSpPr>
          <p:cNvPr id="5" name="Slide Number Placeholder 4">
            <a:extLst>
              <a:ext uri="{FF2B5EF4-FFF2-40B4-BE49-F238E27FC236}">
                <a16:creationId xmlns:a16="http://schemas.microsoft.com/office/drawing/2014/main" id="{D55C5EE3-E41F-D5F6-9DAD-2F625B87FAF2}"/>
              </a:ext>
            </a:extLst>
          </p:cNvPr>
          <p:cNvSpPr>
            <a:spLocks noGrp="1"/>
          </p:cNvSpPr>
          <p:nvPr>
            <p:ph type="sldNum" sz="quarter" idx="12"/>
          </p:nvPr>
        </p:nvSpPr>
        <p:spPr/>
        <p:txBody>
          <a:bodyPr/>
          <a:lstStyle/>
          <a:p>
            <a:fld id="{ABDA560F-461C-6043-9BC4-489BA92F7161}" type="slidenum">
              <a:rPr lang="en-US" smtClean="0"/>
              <a:t>44</a:t>
            </a:fld>
            <a:endParaRPr lang="en-US"/>
          </a:p>
        </p:txBody>
      </p:sp>
    </p:spTree>
    <p:extLst>
      <p:ext uri="{BB962C8B-B14F-4D97-AF65-F5344CB8AC3E}">
        <p14:creationId xmlns:p14="http://schemas.microsoft.com/office/powerpoint/2010/main" val="407755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E66B-A596-4E5F-A2F7-B46E05B02252}"/>
              </a:ext>
            </a:extLst>
          </p:cNvPr>
          <p:cNvSpPr>
            <a:spLocks noGrp="1"/>
          </p:cNvSpPr>
          <p:nvPr>
            <p:ph type="title"/>
          </p:nvPr>
        </p:nvSpPr>
        <p:spPr>
          <a:xfrm>
            <a:off x="838200" y="2424553"/>
            <a:ext cx="10515600" cy="1325563"/>
          </a:xfrm>
        </p:spPr>
        <p:txBody>
          <a:bodyPr/>
          <a:lstStyle/>
          <a:p>
            <a:pPr algn="ctr"/>
            <a:r>
              <a:rPr lang="en-US" b="1">
                <a:latin typeface="Century Gothic" panose="020B0502020202020204" pitchFamily="34" charset="0"/>
              </a:rPr>
              <a:t>Thank you!</a:t>
            </a:r>
          </a:p>
        </p:txBody>
      </p:sp>
      <p:sp>
        <p:nvSpPr>
          <p:cNvPr id="5" name="Slide Number Placeholder 4">
            <a:extLst>
              <a:ext uri="{FF2B5EF4-FFF2-40B4-BE49-F238E27FC236}">
                <a16:creationId xmlns:a16="http://schemas.microsoft.com/office/drawing/2014/main" id="{70C3F1F5-6FFD-8086-A149-096EAFC4FCF3}"/>
              </a:ext>
            </a:extLst>
          </p:cNvPr>
          <p:cNvSpPr>
            <a:spLocks noGrp="1"/>
          </p:cNvSpPr>
          <p:nvPr>
            <p:ph type="sldNum" sz="quarter" idx="12"/>
          </p:nvPr>
        </p:nvSpPr>
        <p:spPr/>
        <p:txBody>
          <a:bodyPr/>
          <a:lstStyle/>
          <a:p>
            <a:fld id="{ABDA560F-461C-6043-9BC4-489BA92F7161}" type="slidenum">
              <a:rPr lang="en-US" smtClean="0"/>
              <a:t>45</a:t>
            </a:fld>
            <a:endParaRPr lang="en-US"/>
          </a:p>
        </p:txBody>
      </p:sp>
    </p:spTree>
    <p:extLst>
      <p:ext uri="{BB962C8B-B14F-4D97-AF65-F5344CB8AC3E}">
        <p14:creationId xmlns:p14="http://schemas.microsoft.com/office/powerpoint/2010/main" val="27552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In most cases, a supercomputer has far more software installed than the average user will ever use. </a:t>
            </a:r>
          </a:p>
          <a:p>
            <a:pPr lvl="1"/>
            <a:r>
              <a:rPr lang="en-US" sz="2800" dirty="0">
                <a:solidFill>
                  <a:srgbClr val="202122"/>
                </a:solidFill>
                <a:latin typeface="Century Gothic" panose="020B0502020202020204" pitchFamily="34" charset="0"/>
              </a:rPr>
              <a:t>Users may need different versions of the same software, which in general cannot be installed nor used in parallel on the same system.</a:t>
            </a:r>
          </a:p>
          <a:p>
            <a:pPr lvl="1"/>
            <a:r>
              <a:rPr lang="en-US" sz="2800" dirty="0">
                <a:solidFill>
                  <a:srgbClr val="202122"/>
                </a:solidFill>
                <a:latin typeface="Century Gothic" panose="020B0502020202020204" pitchFamily="34" charset="0"/>
              </a:rPr>
              <a:t>The requirements for one package may adversely affect another package or even be mutually exclusive.</a:t>
            </a:r>
          </a:p>
        </p:txBody>
      </p:sp>
      <p:sp>
        <p:nvSpPr>
          <p:cNvPr id="5" name="Slide Number Placeholder 4">
            <a:extLst>
              <a:ext uri="{FF2B5EF4-FFF2-40B4-BE49-F238E27FC236}">
                <a16:creationId xmlns:a16="http://schemas.microsoft.com/office/drawing/2014/main" id="{138331BD-7E88-A731-2F56-CBB6FA7F6987}"/>
              </a:ext>
            </a:extLst>
          </p:cNvPr>
          <p:cNvSpPr>
            <a:spLocks noGrp="1"/>
          </p:cNvSpPr>
          <p:nvPr>
            <p:ph type="sldNum" sz="quarter" idx="12"/>
          </p:nvPr>
        </p:nvSpPr>
        <p:spPr/>
        <p:txBody>
          <a:bodyPr/>
          <a:lstStyle/>
          <a:p>
            <a:fld id="{ABDA560F-461C-6043-9BC4-489BA92F7161}" type="slidenum">
              <a:rPr lang="en-US" smtClean="0"/>
              <a:t>5</a:t>
            </a:fld>
            <a:endParaRPr lang="en-US"/>
          </a:p>
        </p:txBody>
      </p:sp>
    </p:spTree>
    <p:extLst>
      <p:ext uri="{BB962C8B-B14F-4D97-AF65-F5344CB8AC3E}">
        <p14:creationId xmlns:p14="http://schemas.microsoft.com/office/powerpoint/2010/main" val="36581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3276473"/>
            <a:ext cx="10515600" cy="2124583"/>
          </a:xfrm>
        </p:spPr>
        <p:txBody>
          <a:bodyPr anchor="ctr">
            <a:normAutofit/>
          </a:bodyPr>
          <a:lstStyle/>
          <a:p>
            <a:pPr marL="0" indent="0">
              <a:buNone/>
            </a:pPr>
            <a:r>
              <a:rPr lang="en-US" sz="3200" dirty="0">
                <a:solidFill>
                  <a:srgbClr val="202122"/>
                </a:solidFill>
                <a:latin typeface="Century Gothic" panose="020B0502020202020204" pitchFamily="34" charset="0"/>
              </a:rPr>
              <a:t>HPC centers manage this complexity with </a:t>
            </a:r>
            <a:r>
              <a:rPr lang="en-US" sz="3200" b="1" dirty="0">
                <a:solidFill>
                  <a:srgbClr val="202122"/>
                </a:solidFill>
                <a:latin typeface="Century Gothic" panose="020B0502020202020204" pitchFamily="34" charset="0"/>
              </a:rPr>
              <a:t>environment module systems</a:t>
            </a:r>
            <a:r>
              <a:rPr lang="en-US" sz="3200" dirty="0">
                <a:solidFill>
                  <a:srgbClr val="202122"/>
                </a:solidFill>
                <a:latin typeface="Century Gothic" panose="020B0502020202020204" pitchFamily="34" charset="0"/>
              </a:rPr>
              <a:t>. </a:t>
            </a:r>
          </a:p>
          <a:p>
            <a:pPr marL="0" indent="0">
              <a:buNone/>
            </a:pPr>
            <a:endParaRPr lang="en-US" sz="3200" b="1" dirty="0">
              <a:solidFill>
                <a:srgbClr val="202122"/>
              </a:solidFill>
              <a:latin typeface="Century Gothic" panose="020B0502020202020204" pitchFamily="34" charset="0"/>
            </a:endParaRPr>
          </a:p>
          <a:p>
            <a:pPr marL="0" indent="0">
              <a:buNone/>
            </a:pPr>
            <a:r>
              <a:rPr lang="en-US" sz="3200" b="1" dirty="0">
                <a:solidFill>
                  <a:srgbClr val="202122"/>
                </a:solidFill>
                <a:latin typeface="Century Gothic" panose="020B0502020202020204" pitchFamily="34" charset="0"/>
              </a:rPr>
              <a:t>CURC uses the </a:t>
            </a:r>
            <a:r>
              <a:rPr lang="en-US" sz="3200" b="1" dirty="0" err="1">
                <a:solidFill>
                  <a:srgbClr val="202122"/>
                </a:solidFill>
                <a:latin typeface="Century Gothic" panose="020B0502020202020204" pitchFamily="34" charset="0"/>
              </a:rPr>
              <a:t>Lmod</a:t>
            </a:r>
            <a:r>
              <a:rPr lang="en-US" sz="3200" b="1" dirty="0">
                <a:solidFill>
                  <a:srgbClr val="202122"/>
                </a:solidFill>
                <a:latin typeface="Century Gothic" panose="020B0502020202020204" pitchFamily="34" charset="0"/>
              </a:rPr>
              <a:t> system.</a:t>
            </a:r>
          </a:p>
          <a:p>
            <a:pPr marL="0" indent="0">
              <a:buNone/>
            </a:pPr>
            <a:endParaRPr lang="en-US" sz="3200" b="1" dirty="0">
              <a:solidFill>
                <a:srgbClr val="202122"/>
              </a:solidFill>
              <a:latin typeface="Century Gothic" panose="020B0502020202020204" pitchFamily="34" charset="0"/>
            </a:endParaRP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94CBBBAF-18D5-0C3F-F7C1-A03E67FE5F59}"/>
              </a:ext>
            </a:extLst>
          </p:cNvPr>
          <p:cNvSpPr>
            <a:spLocks noGrp="1"/>
          </p:cNvSpPr>
          <p:nvPr>
            <p:ph type="sldNum" sz="quarter" idx="12"/>
          </p:nvPr>
        </p:nvSpPr>
        <p:spPr/>
        <p:txBody>
          <a:bodyPr/>
          <a:lstStyle/>
          <a:p>
            <a:fld id="{ABDA560F-461C-6043-9BC4-489BA92F7161}" type="slidenum">
              <a:rPr lang="en-US" smtClean="0"/>
              <a:t>6</a:t>
            </a:fld>
            <a:endParaRPr lang="en-US"/>
          </a:p>
        </p:txBody>
      </p:sp>
    </p:spTree>
    <p:extLst>
      <p:ext uri="{BB962C8B-B14F-4D97-AF65-F5344CB8AC3E}">
        <p14:creationId xmlns:p14="http://schemas.microsoft.com/office/powerpoint/2010/main" val="20211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dirty="0">
                <a:latin typeface="Century Gothic" panose="020B0502020202020204" pitchFamily="34" charset="0"/>
              </a:rPr>
              <a:t>Setting up for today’s session.</a:t>
            </a:r>
          </a:p>
          <a:p>
            <a:pPr marL="0" indent="0">
              <a:buNone/>
            </a:pPr>
            <a:endParaRPr lang="en-US" sz="24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Log in to CURC HPC system</a:t>
            </a:r>
          </a:p>
          <a:p>
            <a:pPr marL="457200" indent="-457200">
              <a:buFont typeface="+mj-lt"/>
              <a:buAutoNum type="arabicPeriod"/>
            </a:pPr>
            <a:r>
              <a:rPr lang="en-US" sz="2400" dirty="0">
                <a:latin typeface="Century Gothic" panose="020B0502020202020204" pitchFamily="34" charset="0"/>
              </a:rPr>
              <a:t>Get on an Alpine compute node</a:t>
            </a:r>
          </a:p>
          <a:p>
            <a:pPr marL="0" indent="0">
              <a:buNone/>
            </a:pPr>
            <a:endParaRPr lang="en-US" sz="3200" dirty="0">
              <a:latin typeface="Century Gothic" panose="020B0502020202020204" pitchFamily="34" charset="0"/>
            </a:endParaRPr>
          </a:p>
        </p:txBody>
      </p:sp>
      <p:grpSp>
        <p:nvGrpSpPr>
          <p:cNvPr id="6" name="Group 5">
            <a:extLst>
              <a:ext uri="{FF2B5EF4-FFF2-40B4-BE49-F238E27FC236}">
                <a16:creationId xmlns:a16="http://schemas.microsoft.com/office/drawing/2014/main" id="{C5152CA3-0368-5956-8CD2-6005B4A793A1}"/>
              </a:ext>
            </a:extLst>
          </p:cNvPr>
          <p:cNvGrpSpPr/>
          <p:nvPr/>
        </p:nvGrpSpPr>
        <p:grpSpPr>
          <a:xfrm>
            <a:off x="1362075" y="3583947"/>
            <a:ext cx="9717025" cy="1606928"/>
            <a:chOff x="1362075" y="3583947"/>
            <a:chExt cx="9717025" cy="1606928"/>
          </a:xfrm>
        </p:grpSpPr>
        <p:grpSp>
          <p:nvGrpSpPr>
            <p:cNvPr id="10" name="Group 9">
              <a:extLst>
                <a:ext uri="{FF2B5EF4-FFF2-40B4-BE49-F238E27FC236}">
                  <a16:creationId xmlns:a16="http://schemas.microsoft.com/office/drawing/2014/main" id="{29A6E0FD-93D1-E9AF-C2B2-0DA75F4A7290}"/>
                </a:ext>
              </a:extLst>
            </p:cNvPr>
            <p:cNvGrpSpPr/>
            <p:nvPr/>
          </p:nvGrpSpPr>
          <p:grpSpPr>
            <a:xfrm>
              <a:off x="1362075" y="3583947"/>
              <a:ext cx="9717025" cy="1606928"/>
              <a:chOff x="1863084" y="4469527"/>
              <a:chExt cx="9717025" cy="1606928"/>
            </a:xfrm>
          </p:grpSpPr>
          <p:sp>
            <p:nvSpPr>
              <p:cNvPr id="11" name="Rectangle 10">
                <a:extLst>
                  <a:ext uri="{FF2B5EF4-FFF2-40B4-BE49-F238E27FC236}">
                    <a16:creationId xmlns:a16="http://schemas.microsoft.com/office/drawing/2014/main" id="{92212D19-D875-34CD-5BD1-307B395D21D3}"/>
                  </a:ext>
                </a:extLst>
              </p:cNvPr>
              <p:cNvSpPr/>
              <p:nvPr/>
            </p:nvSpPr>
            <p:spPr>
              <a:xfrm>
                <a:off x="1863084" y="4469527"/>
                <a:ext cx="8173979" cy="141337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3958996-4134-EBA7-BA07-8DBE809071E1}"/>
                  </a:ext>
                </a:extLst>
              </p:cNvPr>
              <p:cNvSpPr txBox="1"/>
              <p:nvPr/>
            </p:nvSpPr>
            <p:spPr>
              <a:xfrm>
                <a:off x="1997197" y="4599127"/>
                <a:ext cx="9582912" cy="147732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module avail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--help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--time=2:00:00 </a:t>
                </a:r>
              </a:p>
              <a:p>
                <a:r>
                  <a:rPr lang="en-US" b="1" dirty="0">
                    <a:latin typeface="Courier New" panose="02070309020205020404" pitchFamily="49" charset="0"/>
                    <a:cs typeface="Courier New" panose="02070309020205020404" pitchFamily="49" charset="0"/>
                  </a:rPr>
                  <a:t>$ module avail </a:t>
                </a:r>
              </a:p>
              <a:p>
                <a:endParaRPr lang="en-US" dirty="0">
                  <a:latin typeface="Monaco" pitchFamily="2" charset="77"/>
                </a:endParaRPr>
              </a:p>
            </p:txBody>
          </p:sp>
        </p:grpSp>
        <p:sp>
          <p:nvSpPr>
            <p:cNvPr id="14" name="TextBox 13">
              <a:extLst>
                <a:ext uri="{FF2B5EF4-FFF2-40B4-BE49-F238E27FC236}">
                  <a16:creationId xmlns:a16="http://schemas.microsoft.com/office/drawing/2014/main" id="{10638EAF-5F4A-134A-4910-FDAE4CB7C1E4}"/>
                </a:ext>
              </a:extLst>
            </p:cNvPr>
            <p:cNvSpPr txBox="1"/>
            <p:nvPr/>
          </p:nvSpPr>
          <p:spPr>
            <a:xfrm>
              <a:off x="5823773" y="3902656"/>
              <a:ext cx="3243072" cy="923330"/>
            </a:xfrm>
            <a:prstGeom prst="rect">
              <a:avLst/>
            </a:prstGeom>
            <a:noFill/>
          </p:spPr>
          <p:txBody>
            <a:bodyPr wrap="square">
              <a:spAutoFit/>
            </a:bodyPr>
            <a:lstStyle/>
            <a:p>
              <a:pPr algn="ctr"/>
              <a:r>
                <a:rPr lang="en-US" dirty="0">
                  <a:solidFill>
                    <a:srgbClr val="FF0000"/>
                  </a:solidFill>
                  <a:latin typeface="Century Gothic" panose="020B0502020202020204" pitchFamily="34" charset="0"/>
                  <a:ea typeface="Helvetica Neue" panose="02000503000000020004" pitchFamily="2" charset="0"/>
                  <a:cs typeface="Helvetica Neue" panose="02000503000000020004" pitchFamily="2" charset="0"/>
                </a:rPr>
                <a:t>Note: Login nodes do not have the full software stack!</a:t>
              </a:r>
            </a:p>
          </p:txBody>
        </p:sp>
      </p:grpSp>
      <p:sp>
        <p:nvSpPr>
          <p:cNvPr id="5" name="Slide Number Placeholder 4">
            <a:extLst>
              <a:ext uri="{FF2B5EF4-FFF2-40B4-BE49-F238E27FC236}">
                <a16:creationId xmlns:a16="http://schemas.microsoft.com/office/drawing/2014/main" id="{F89AED76-820F-6CAA-8945-D99379985DE9}"/>
              </a:ext>
            </a:extLst>
          </p:cNvPr>
          <p:cNvSpPr>
            <a:spLocks noGrp="1"/>
          </p:cNvSpPr>
          <p:nvPr>
            <p:ph type="sldNum" sz="quarter" idx="12"/>
          </p:nvPr>
        </p:nvSpPr>
        <p:spPr/>
        <p:txBody>
          <a:bodyPr/>
          <a:lstStyle/>
          <a:p>
            <a:fld id="{ABDA560F-461C-6043-9BC4-489BA92F7161}" type="slidenum">
              <a:rPr lang="en-US" smtClean="0"/>
              <a:t>7</a:t>
            </a:fld>
            <a:endParaRPr lang="en-US"/>
          </a:p>
        </p:txBody>
      </p:sp>
    </p:spTree>
    <p:extLst>
      <p:ext uri="{BB962C8B-B14F-4D97-AF65-F5344CB8AC3E}">
        <p14:creationId xmlns:p14="http://schemas.microsoft.com/office/powerpoint/2010/main" val="15703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modules will dynamically change the software environment on the cluster.</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grpSp>
        <p:nvGrpSpPr>
          <p:cNvPr id="6" name="Group 5">
            <a:extLst>
              <a:ext uri="{FF2B5EF4-FFF2-40B4-BE49-F238E27FC236}">
                <a16:creationId xmlns:a16="http://schemas.microsoft.com/office/drawing/2014/main" id="{29BC9ACC-85CF-40C5-093F-B565739DAF49}"/>
              </a:ext>
            </a:extLst>
          </p:cNvPr>
          <p:cNvGrpSpPr/>
          <p:nvPr/>
        </p:nvGrpSpPr>
        <p:grpSpPr>
          <a:xfrm>
            <a:off x="252984" y="3588457"/>
            <a:ext cx="5745480" cy="2117016"/>
            <a:chOff x="1863085" y="4469527"/>
            <a:chExt cx="13820837" cy="952245"/>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5224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1" y="4519123"/>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intel/2022.1.2</a:t>
              </a: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impi</a:t>
              </a:r>
            </a:p>
            <a:p>
              <a:r>
                <a:rPr lang="en-US" sz="2400" b="1" dirty="0">
                  <a:latin typeface="Courier New" panose="02070309020205020404" pitchFamily="49" charset="0"/>
                  <a:cs typeface="Courier New" panose="02070309020205020404" pitchFamily="49" charset="0"/>
                </a:rPr>
                <a:t>$ module avail</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8"/>
            <a:ext cx="5745480" cy="2117014"/>
            <a:chOff x="1863085" y="4469527"/>
            <a:chExt cx="13820837" cy="952244"/>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52244"/>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openmpi</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p:txBody>
        </p:sp>
      </p:grpSp>
      <p:sp>
        <p:nvSpPr>
          <p:cNvPr id="5" name="Slide Number Placeholder 4">
            <a:extLst>
              <a:ext uri="{FF2B5EF4-FFF2-40B4-BE49-F238E27FC236}">
                <a16:creationId xmlns:a16="http://schemas.microsoft.com/office/drawing/2014/main" id="{10AF757D-345B-192C-03B5-868B599F6FAA}"/>
              </a:ext>
            </a:extLst>
          </p:cNvPr>
          <p:cNvSpPr>
            <a:spLocks noGrp="1"/>
          </p:cNvSpPr>
          <p:nvPr>
            <p:ph type="sldNum" sz="quarter" idx="12"/>
          </p:nvPr>
        </p:nvSpPr>
        <p:spPr/>
        <p:txBody>
          <a:bodyPr/>
          <a:lstStyle/>
          <a:p>
            <a:fld id="{ABDA560F-461C-6043-9BC4-489BA92F7161}" type="slidenum">
              <a:rPr lang="en-US" smtClean="0"/>
              <a:t>8</a:t>
            </a:fld>
            <a:endParaRPr lang="en-US"/>
          </a:p>
        </p:txBody>
      </p:sp>
    </p:spTree>
    <p:extLst>
      <p:ext uri="{BB962C8B-B14F-4D97-AF65-F5344CB8AC3E}">
        <p14:creationId xmlns:p14="http://schemas.microsoft.com/office/powerpoint/2010/main" val="165344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76512"/>
            <a:ext cx="10515600" cy="3879850"/>
          </a:xfrm>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modules will set (and reset) important environment variables for you.</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grpSp>
        <p:nvGrpSpPr>
          <p:cNvPr id="6" name="Group 5">
            <a:extLst>
              <a:ext uri="{FF2B5EF4-FFF2-40B4-BE49-F238E27FC236}">
                <a16:creationId xmlns:a16="http://schemas.microsoft.com/office/drawing/2014/main" id="{29BC9ACC-85CF-40C5-093F-B565739DAF49}"/>
              </a:ext>
            </a:extLst>
          </p:cNvPr>
          <p:cNvGrpSpPr/>
          <p:nvPr/>
        </p:nvGrpSpPr>
        <p:grpSpPr>
          <a:xfrm>
            <a:off x="252984" y="3588459"/>
            <a:ext cx="5745480" cy="2049256"/>
            <a:chOff x="1863085" y="4469527"/>
            <a:chExt cx="13820837" cy="921766"/>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a:t>
              </a: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9"/>
            <a:ext cx="5745480" cy="2049256"/>
            <a:chOff x="1863085" y="4469527"/>
            <a:chExt cx="13820837" cy="921766"/>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sp>
        <p:nvSpPr>
          <p:cNvPr id="5" name="Slide Number Placeholder 4">
            <a:extLst>
              <a:ext uri="{FF2B5EF4-FFF2-40B4-BE49-F238E27FC236}">
                <a16:creationId xmlns:a16="http://schemas.microsoft.com/office/drawing/2014/main" id="{28E68972-383B-AE34-0255-3C6FBA73E088}"/>
              </a:ext>
            </a:extLst>
          </p:cNvPr>
          <p:cNvSpPr>
            <a:spLocks noGrp="1"/>
          </p:cNvSpPr>
          <p:nvPr>
            <p:ph type="sldNum" sz="quarter" idx="12"/>
          </p:nvPr>
        </p:nvSpPr>
        <p:spPr/>
        <p:txBody>
          <a:bodyPr/>
          <a:lstStyle/>
          <a:p>
            <a:fld id="{ABDA560F-461C-6043-9BC4-489BA92F7161}" type="slidenum">
              <a:rPr lang="en-US" smtClean="0"/>
              <a:t>9</a:t>
            </a:fld>
            <a:endParaRPr lang="en-US"/>
          </a:p>
        </p:txBody>
      </p:sp>
    </p:spTree>
    <p:extLst>
      <p:ext uri="{BB962C8B-B14F-4D97-AF65-F5344CB8AC3E}">
        <p14:creationId xmlns:p14="http://schemas.microsoft.com/office/powerpoint/2010/main" val="4148734956"/>
      </p:ext>
    </p:extLst>
  </p:cSld>
  <p:clrMapOvr>
    <a:masterClrMapping/>
  </p:clrMapOvr>
</p:sld>
</file>

<file path=ppt/theme/theme1.xml><?xml version="1.0" encoding="utf-8"?>
<a:theme xmlns:a="http://schemas.openxmlformats.org/drawingml/2006/main" name="CUB Content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2c16b9d-8c83-445e-a4f4-1fe3d2f43f13" xsi:nil="true"/>
    <lcf76f155ced4ddcb4097134ff3c332f xmlns="7e49f7d3-8802-46ca-9604-495ce27f67f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7320DB280744439FF1CC777D09ECA4" ma:contentTypeVersion="15" ma:contentTypeDescription="Create a new document." ma:contentTypeScope="" ma:versionID="e50b92032c956cc777cf00ac7d475189">
  <xsd:schema xmlns:xsd="http://www.w3.org/2001/XMLSchema" xmlns:xs="http://www.w3.org/2001/XMLSchema" xmlns:p="http://schemas.microsoft.com/office/2006/metadata/properties" xmlns:ns2="7e49f7d3-8802-46ca-9604-495ce27f67f4" xmlns:ns3="a1519f9a-9d6a-41c1-afc9-552e4069f82f" xmlns:ns4="92c16b9d-8c83-445e-a4f4-1fe3d2f43f13" targetNamespace="http://schemas.microsoft.com/office/2006/metadata/properties" ma:root="true" ma:fieldsID="fcd7cab68a23f1df7b42ced4f3edf141" ns2:_="" ns3:_="" ns4:_="">
    <xsd:import namespace="7e49f7d3-8802-46ca-9604-495ce27f67f4"/>
    <xsd:import namespace="a1519f9a-9d6a-41c1-afc9-552e4069f82f"/>
    <xsd:import namespace="92c16b9d-8c83-445e-a4f4-1fe3d2f43f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49f7d3-8802-46ca-9604-495ce27f67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802cc5-2881-4dd7-9d75-38905e9cf7f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519f9a-9d6a-41c1-afc9-552e4069f82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c16b9d-8c83-445e-a4f4-1fe3d2f43f13"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5373c19-887a-4e93-8582-23ebe3fe2f18}" ma:internalName="TaxCatchAll" ma:showField="CatchAllData" ma:web="a1519f9a-9d6a-41c1-afc9-552e4069f8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B4C708-AA43-4CE7-BE2D-F9D9A02F4940}">
  <ds:schemaRefs>
    <ds:schemaRef ds:uri="http://schemas.microsoft.com/sharepoint/v3/contenttype/forms"/>
  </ds:schemaRefs>
</ds:datastoreItem>
</file>

<file path=customXml/itemProps2.xml><?xml version="1.0" encoding="utf-8"?>
<ds:datastoreItem xmlns:ds="http://schemas.openxmlformats.org/officeDocument/2006/customXml" ds:itemID="{4AB02FF4-25A1-49FE-9DF7-DD19F525B7FA}">
  <ds:schemaRefs>
    <ds:schemaRef ds:uri="7e49f7d3-8802-46ca-9604-495ce27f67f4"/>
    <ds:schemaRef ds:uri="92c16b9d-8c83-445e-a4f4-1fe3d2f43f13"/>
    <ds:schemaRef ds:uri="a1519f9a-9d6a-41c1-afc9-552e4069f8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BBC22CE-40EC-4545-8FE9-90326628051D}">
  <ds:schemaRefs>
    <ds:schemaRef ds:uri="7e49f7d3-8802-46ca-9604-495ce27f67f4"/>
    <ds:schemaRef ds:uri="92c16b9d-8c83-445e-a4f4-1fe3d2f43f13"/>
    <ds:schemaRef ds:uri="a1519f9a-9d6a-41c1-afc9-552e4069f8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1258</TotalTime>
  <Words>3829</Words>
  <Application>Microsoft Macintosh PowerPoint</Application>
  <PresentationFormat>Widescreen</PresentationFormat>
  <Paragraphs>483</Paragraphs>
  <Slides>45</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Calibre</vt:lpstr>
      <vt:lpstr>Calibri</vt:lpstr>
      <vt:lpstr>Century Gothic</vt:lpstr>
      <vt:lpstr>Courier New</vt:lpstr>
      <vt:lpstr>Google Sans</vt:lpstr>
      <vt:lpstr>Google Sans Text</vt:lpstr>
      <vt:lpstr>Lato</vt:lpstr>
      <vt:lpstr>Monaco</vt:lpstr>
      <vt:lpstr>CUB Content </vt:lpstr>
      <vt:lpstr>Finding, downloading, and applying software on CURC resources  </vt:lpstr>
      <vt:lpstr>Slides &amp; Exercises</vt:lpstr>
      <vt:lpstr>Learning Objectives</vt:lpstr>
      <vt:lpstr>Session Overview </vt:lpstr>
      <vt:lpstr>The Module System </vt:lpstr>
      <vt:lpstr>The Module System </vt:lpstr>
      <vt:lpstr>The Module System </vt:lpstr>
      <vt:lpstr>The Module System </vt:lpstr>
      <vt:lpstr>The Module System </vt:lpstr>
      <vt:lpstr>The Module System </vt:lpstr>
      <vt:lpstr>The Module System </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Want to go the extra mile? </vt:lpstr>
      <vt:lpstr>Simplifying Installations with</vt:lpstr>
      <vt:lpstr>Simplifying Installations with</vt:lpstr>
      <vt:lpstr>Simplifying Installations with</vt:lpstr>
      <vt:lpstr>Simplifying Installations with </vt:lpstr>
      <vt:lpstr>Simplifying Installations with </vt:lpstr>
      <vt:lpstr>Simplifying Installations with</vt:lpstr>
      <vt:lpstr>Simplifying Installations with</vt:lpstr>
      <vt:lpstr>Simplifying Installations with</vt:lpstr>
      <vt:lpstr>Want to go the extra mile? </vt:lpstr>
      <vt:lpstr>Virtual Environments with</vt:lpstr>
      <vt:lpstr>Virtual Environments with</vt:lpstr>
      <vt:lpstr>Virtual Environments with</vt:lpstr>
      <vt:lpstr>Virtual Environments with</vt:lpstr>
      <vt:lpstr>Virtual Environments with</vt:lpstr>
      <vt:lpstr>Virtual Environments with</vt:lpstr>
      <vt:lpstr>Virtual Environments with</vt:lpstr>
      <vt:lpstr>Want to go the extra mile? </vt:lpstr>
      <vt:lpstr>Containerization With </vt:lpstr>
      <vt:lpstr>Containerization With </vt:lpstr>
      <vt:lpstr>Containerization With </vt:lpstr>
      <vt:lpstr>Containerization With </vt:lpstr>
      <vt:lpstr>Want to go the extra mile? </vt:lpstr>
      <vt:lpstr>Requesting Software Installations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CURC Alpine Allocations</dc:title>
  <dc:creator>Layla Freeborn</dc:creator>
  <cp:lastModifiedBy>John Reiland</cp:lastModifiedBy>
  <cp:revision>33</cp:revision>
  <dcterms:created xsi:type="dcterms:W3CDTF">2023-01-13T17:07:22Z</dcterms:created>
  <dcterms:modified xsi:type="dcterms:W3CDTF">2025-01-02T21:50:07Z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0x010100DC7320DB280744439FF1CC777D09ECA4</vt:lpwstr>
  </property>
</Properties>
</file>