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31"/>
  </p:notesMasterIdLst>
  <p:sldIdLst>
    <p:sldId id="260" r:id="rId5"/>
    <p:sldId id="348" r:id="rId6"/>
    <p:sldId id="349" r:id="rId7"/>
    <p:sldId id="293" r:id="rId8"/>
    <p:sldId id="365" r:id="rId9"/>
    <p:sldId id="351" r:id="rId10"/>
    <p:sldId id="352" r:id="rId11"/>
    <p:sldId id="353" r:id="rId12"/>
    <p:sldId id="356" r:id="rId13"/>
    <p:sldId id="367" r:id="rId14"/>
    <p:sldId id="357" r:id="rId15"/>
    <p:sldId id="366" r:id="rId16"/>
    <p:sldId id="368" r:id="rId17"/>
    <p:sldId id="354" r:id="rId18"/>
    <p:sldId id="355" r:id="rId19"/>
    <p:sldId id="358" r:id="rId20"/>
    <p:sldId id="369" r:id="rId21"/>
    <p:sldId id="359" r:id="rId22"/>
    <p:sldId id="360" r:id="rId23"/>
    <p:sldId id="361" r:id="rId24"/>
    <p:sldId id="362" r:id="rId25"/>
    <p:sldId id="363" r:id="rId26"/>
    <p:sldId id="364" r:id="rId27"/>
    <p:sldId id="370" r:id="rId28"/>
    <p:sldId id="371" r:id="rId29"/>
    <p:sldId id="26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A02822-EBBB-5382-6B04-72E147B02EC9}" v="17" dt="2023-09-22T20:12:20.769"/>
    <p1510:client id="{28A24C42-AE70-D513-7692-462818A7254A}" v="516" dt="2023-09-22T20:43:03.053"/>
    <p1510:client id="{835F0FA0-205C-B232-36F2-F1E401FA8B23}" v="395" dt="2023-09-25T23:16:15.008"/>
    <p1510:client id="{92B7EA9E-583E-5BB4-11C8-8419C9BF2CCC}" v="7" dt="2023-09-22T20:23:23.707"/>
    <p1510:client id="{A5700998-5699-F33C-9C87-7637F270F93A}" v="55" dt="2023-09-25T23:12:15.817"/>
    <p1510:client id="{ADC240E8-7624-9189-E4C3-7D302C2F6D6C}" v="446" dt="2023-09-22T21:04:43.686"/>
    <p1510:client id="{B0FA4742-F7F0-D424-A690-1EEC87CA7F43}" v="215" dt="2023-09-22T21:33:27.765"/>
    <p1510:client id="{B9790212-A95F-E12E-7D5A-DE2F19977368}" v="4" dt="2023-09-22T20:12:19.263"/>
    <p1510:client id="{EE44B60D-03CE-0124-2121-40D6A561FE99}" v="35" dt="2023-09-22T20:21:11.849"/>
    <p1510:client id="{FAB3E3E5-F9FA-4C13-B9C9-19DF20260881}" v="140" dt="2023-09-22T20:21:55.1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19"/>
    <p:restoredTop sz="84845"/>
  </p:normalViewPr>
  <p:slideViewPr>
    <p:cSldViewPr snapToGrid="0">
      <p:cViewPr varScale="1">
        <p:scale>
          <a:sx n="134" d="100"/>
          <a:sy n="134" d="100"/>
        </p:scale>
        <p:origin x="16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A08D6-E137-3341-A5EE-84219A24203E}" type="datetimeFigureOut">
              <a:rPr lang="en-US" smtClean="0"/>
              <a:t>8/12/24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6901F-C6C3-9E47-9843-744856EDD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0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6901F-C6C3-9E47-9843-744856EDDD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07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2933-1853-3695-5698-EA2C873D5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339900-6690-4850-B14D-CFF0A6DDB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3EF43-FA77-3703-DB72-C6218B0476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/>
              <a:t>8/14/24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2B1B4-AC37-41B2-EB63-E0D769F47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38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E1D7D-D016-C86F-111E-51245E7B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0B542-AE2F-4E58-DD66-7DA9CB444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321B0-98E4-9776-8ABB-72C7B07ABE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370515"/>
            <a:ext cx="2743200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/>
              <a:t>8/14/24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58BD9-1414-8B11-5258-F11F3BBA1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4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F543F-785B-81AD-859C-25E1E14F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11285-AC5A-F005-FEA3-CACE5986B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AEED0-1DC9-A7B8-1AA0-116CA0EB6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A560F-461C-6043-9BC4-489BA92F716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6A367C9-3AA6-1192-2565-6CDE4E3F4F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6246811"/>
            <a:ext cx="4724400" cy="584200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CA2128F-B59B-98EB-B50C-F663F9DCC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en-US"/>
              <a:t>8/14/24</a:t>
            </a:r>
          </a:p>
        </p:txBody>
      </p:sp>
    </p:spTree>
    <p:extLst>
      <p:ext uri="{BB962C8B-B14F-4D97-AF65-F5344CB8AC3E}">
        <p14:creationId xmlns:p14="http://schemas.microsoft.com/office/powerpoint/2010/main" val="250484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12280-7307-0B79-EB89-B711A1523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4431" y="971550"/>
            <a:ext cx="10463135" cy="3035299"/>
          </a:xfrm>
        </p:spPr>
        <p:txBody>
          <a:bodyPr>
            <a:normAutofit/>
          </a:bodyPr>
          <a:lstStyle/>
          <a:p>
            <a:r>
              <a:rPr lang="en-US" b="1" dirty="0">
                <a:latin typeface="Century Gothic"/>
              </a:rPr>
              <a:t>Scheduling Basic Jobs</a:t>
            </a:r>
            <a:br>
              <a:rPr lang="en-US" dirty="0">
                <a:latin typeface="Century Gothic" panose="020B0502020202020204" pitchFamily="34" charset="0"/>
              </a:rPr>
            </a:br>
            <a:endParaRPr lang="en-US" sz="36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F3AB8-D3DF-5880-3DD7-8B0873DC1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66455" y="4662102"/>
            <a:ext cx="4659086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Century Gothic"/>
              </a:rPr>
              <a:t>Brandon Reyes</a:t>
            </a:r>
            <a:endParaRPr lang="en-US" dirty="0"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720684-07B5-42CB-BCDA-C314E13F929D}"/>
              </a:ext>
            </a:extLst>
          </p:cNvPr>
          <p:cNvSpPr txBox="1"/>
          <p:nvPr/>
        </p:nvSpPr>
        <p:spPr>
          <a:xfrm>
            <a:off x="4246177" y="3587745"/>
            <a:ext cx="3699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</a:rPr>
              <a:t>August 14, 2024</a:t>
            </a:r>
          </a:p>
        </p:txBody>
      </p:sp>
    </p:spTree>
    <p:extLst>
      <p:ext uri="{BB962C8B-B14F-4D97-AF65-F5344CB8AC3E}">
        <p14:creationId xmlns:p14="http://schemas.microsoft.com/office/powerpoint/2010/main" val="2091040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C7383-0643-D9C8-138A-DB883E5F1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directives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01942-944A-6AA4-752B-2357F69AC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8/14/24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319F6E-CAC3-D948-328A-7F0F8E814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ADEB44-E1A9-DD63-63C0-70C59617BA8B}"/>
              </a:ext>
            </a:extLst>
          </p:cNvPr>
          <p:cNvSpPr txBox="1"/>
          <p:nvPr/>
        </p:nvSpPr>
        <p:spPr>
          <a:xfrm>
            <a:off x="838200" y="1894367"/>
            <a:ext cx="9519914" cy="34724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40665" marR="0" lvl="0" indent="-205740" algn="l" rtl="0">
              <a:lnSpc>
                <a:spcPct val="122511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Partition – A collection of compute nodes </a:t>
            </a:r>
          </a:p>
          <a:p>
            <a:pPr marL="697865" lvl="1" indent="-205740">
              <a:lnSpc>
                <a:spcPct val="122511"/>
              </a:lnSpc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--partition=</a:t>
            </a:r>
            <a:r>
              <a:rPr lang="en-US" sz="1800" b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 b="1" dirty="0" err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partition_name</a:t>
            </a:r>
            <a:r>
              <a:rPr lang="en-US" sz="1800" b="1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240665" indent="-205740">
              <a:lnSpc>
                <a:spcPct val="122511"/>
              </a:lnSpc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rgbClr val="2F2B20"/>
                </a:solidFill>
              </a:rPr>
              <a:t>Quality of service (QoS) – System defined constraints for a job (more on this later!)</a:t>
            </a:r>
          </a:p>
          <a:p>
            <a:pPr marL="697865" lvl="1" indent="-205740">
              <a:lnSpc>
                <a:spcPct val="122511"/>
              </a:lnSpc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b="1" dirty="0">
                <a:solidFill>
                  <a:srgbClr val="2F2B20"/>
                </a:solidFill>
              </a:rPr>
              <a:t> </a:t>
            </a:r>
            <a:r>
              <a:rPr lang="en-US" sz="1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--</a:t>
            </a:r>
            <a:r>
              <a:rPr lang="en-US" sz="18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qos</a:t>
            </a:r>
            <a:r>
              <a:rPr lang="en-US" sz="1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 dirty="0" err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qos</a:t>
            </a:r>
            <a:r>
              <a:rPr lang="en-U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</a:p>
          <a:p>
            <a:pPr marL="240665" indent="-205740">
              <a:lnSpc>
                <a:spcPct val="122511"/>
              </a:lnSpc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rgbClr val="2F2B20"/>
                </a:solidFill>
              </a:rPr>
              <a:t>Allocation</a:t>
            </a:r>
            <a:r>
              <a:rPr lang="en-US" b="1" dirty="0">
                <a:solidFill>
                  <a:srgbClr val="2F2B20"/>
                </a:solidFill>
                <a:latin typeface="Arial"/>
                <a:cs typeface="Arial"/>
                <a:sym typeface="Arial"/>
              </a:rPr>
              <a:t> </a:t>
            </a:r>
            <a:r>
              <a:rPr lang="en-US" sz="1800" b="1" dirty="0">
                <a:solidFill>
                  <a:srgbClr val="2F2B20"/>
                </a:solidFill>
                <a:latin typeface="Arial"/>
                <a:cs typeface="Arial"/>
                <a:sym typeface="Arial"/>
              </a:rPr>
              <a:t>– Account to “charge to”</a:t>
            </a:r>
            <a:endParaRPr lang="en-US" sz="18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7865" lvl="1" indent="-205740">
              <a:lnSpc>
                <a:spcPct val="122511"/>
              </a:lnSpc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--account=</a:t>
            </a:r>
            <a:r>
              <a:rPr lang="en-U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800" dirty="0" err="1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account_name</a:t>
            </a:r>
            <a:r>
              <a:rPr lang="en-U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lang="en-US" b="1" dirty="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40665" indent="-205740">
              <a:lnSpc>
                <a:spcPct val="122511"/>
              </a:lnSpc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rgbClr val="2F2B20"/>
                </a:solidFill>
              </a:rPr>
              <a:t>Number of nodes to run on </a:t>
            </a:r>
          </a:p>
          <a:p>
            <a:pPr marL="697865" lvl="1" indent="-205740">
              <a:lnSpc>
                <a:spcPct val="122511"/>
              </a:lnSpc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--nodes=</a:t>
            </a:r>
            <a:r>
              <a:rPr lang="en-U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&lt;nodes&gt;</a:t>
            </a:r>
            <a:endParaRPr lang="en-US" b="1" dirty="0">
              <a:solidFill>
                <a:schemeClr val="dk1"/>
              </a:solidFill>
            </a:endParaRPr>
          </a:p>
          <a:p>
            <a:pPr marL="240665" indent="-205740">
              <a:lnSpc>
                <a:spcPct val="122511"/>
              </a:lnSpc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rgbClr val="2F2B20"/>
                </a:solidFill>
              </a:rPr>
              <a:t>Number of cores to run on </a:t>
            </a:r>
          </a:p>
          <a:p>
            <a:pPr marL="697865" lvl="1" indent="-205740">
              <a:lnSpc>
                <a:spcPct val="122511"/>
              </a:lnSpc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--</a:t>
            </a:r>
            <a:r>
              <a:rPr lang="en-US" sz="18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ntasks</a:t>
            </a:r>
            <a:r>
              <a:rPr lang="en-US" sz="1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&lt;number-of-tasks&gt;</a:t>
            </a:r>
            <a:endParaRPr lang="en-US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6455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6AA09-D4F0-B74D-65AB-6F9425CF4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360"/>
            <a:ext cx="10515600" cy="1325563"/>
          </a:xfrm>
        </p:spPr>
        <p:txBody>
          <a:bodyPr/>
          <a:lstStyle/>
          <a:p>
            <a:r>
              <a:rPr lang="en-US" dirty="0"/>
              <a:t>Common directives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95E5B-FEF6-75DC-3756-9F3C83337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8/14/24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6A805B-C113-0B84-EB76-8333FADD1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11</a:t>
            </a:fld>
            <a:endParaRPr lang="en-US"/>
          </a:p>
        </p:txBody>
      </p:sp>
      <p:sp>
        <p:nvSpPr>
          <p:cNvPr id="6" name="Google Shape;434;p45">
            <a:extLst>
              <a:ext uri="{FF2B5EF4-FFF2-40B4-BE49-F238E27FC236}">
                <a16:creationId xmlns:a16="http://schemas.microsoft.com/office/drawing/2014/main" id="{31E6056B-34A1-9900-1C20-8A71EB141D66}"/>
              </a:ext>
            </a:extLst>
          </p:cNvPr>
          <p:cNvSpPr txBox="1"/>
          <p:nvPr/>
        </p:nvSpPr>
        <p:spPr>
          <a:xfrm>
            <a:off x="838200" y="1787035"/>
            <a:ext cx="9429751" cy="3538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675" rIns="0" bIns="0" anchor="t" anchorCtr="0">
            <a:spAutoFit/>
          </a:bodyPr>
          <a:lstStyle/>
          <a:p>
            <a:pPr marL="240665" marR="0" lvl="0" indent="-202692" algn="l" rtl="0">
              <a:lnSpc>
                <a:spcPct val="119836"/>
              </a:lnSpc>
              <a:spcBef>
                <a:spcPts val="26"/>
              </a:spcBef>
              <a:spcAft>
                <a:spcPts val="0"/>
              </a:spcAft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Wall time – How long you want to run on these resources</a:t>
            </a:r>
          </a:p>
          <a:p>
            <a:pPr marL="697865" lvl="1" indent="-202692">
              <a:lnSpc>
                <a:spcPct val="119836"/>
              </a:lnSpc>
              <a:spcBef>
                <a:spcPts val="26"/>
              </a:spcBef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--time=</a:t>
            </a:r>
            <a:r>
              <a:rPr lang="en-U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&lt;wall time&gt;</a:t>
            </a:r>
            <a:endParaRPr lang="en-US" dirty="0">
              <a:solidFill>
                <a:srgbClr val="2F2B2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0665" marR="0" lvl="0" indent="-202692" algn="l" rtl="0">
              <a:lnSpc>
                <a:spcPct val="119836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b="1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Job name</a:t>
            </a:r>
          </a:p>
          <a:p>
            <a:pPr marL="697865" lvl="1" indent="-202692">
              <a:lnSpc>
                <a:spcPct val="119836"/>
              </a:lnSpc>
              <a:buClr>
                <a:srgbClr val="A9A57C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--job-name=</a:t>
            </a:r>
            <a:r>
              <a:rPr lang="en-U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&lt;jobname&gt;</a:t>
            </a:r>
            <a:endParaRPr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40665" marR="0" lvl="0" indent="-205740" algn="l" rtl="0">
              <a:lnSpc>
                <a:spcPct val="122511"/>
              </a:lnSpc>
              <a:spcBef>
                <a:spcPts val="0"/>
              </a:spcBef>
              <a:spcAft>
                <a:spcPts val="0"/>
              </a:spcAft>
              <a:buClr>
                <a:srgbClr val="A9A57C"/>
              </a:buClr>
              <a:buSzPts val="1800"/>
              <a:buChar char="•"/>
            </a:pPr>
            <a:r>
              <a:rPr lang="en-US" sz="1800" b="1" dirty="0">
                <a:solidFill>
                  <a:srgbClr val="2F2B20"/>
                </a:solidFill>
              </a:rPr>
              <a:t>Output – Where all output that would be written to the terminal should go</a:t>
            </a:r>
          </a:p>
          <a:p>
            <a:pPr marL="697865" lvl="1" indent="-205740">
              <a:lnSpc>
                <a:spcPct val="122511"/>
              </a:lnSpc>
              <a:buClr>
                <a:srgbClr val="A9A57C"/>
              </a:buClr>
              <a:buSzPts val="1800"/>
              <a:buFontTx/>
              <a:buChar char="•"/>
            </a:pPr>
            <a:r>
              <a:rPr lang="en-US" sz="18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--output=</a:t>
            </a:r>
            <a:r>
              <a:rPr lang="en-US" sz="18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&lt;name&gt;</a:t>
            </a:r>
          </a:p>
          <a:p>
            <a:pPr marL="240665" indent="-205740">
              <a:lnSpc>
                <a:spcPct val="122511"/>
              </a:lnSpc>
              <a:buClr>
                <a:srgbClr val="A9A57C"/>
              </a:buClr>
              <a:buSzPts val="1800"/>
              <a:buFontTx/>
              <a:buChar char="•"/>
            </a:pPr>
            <a:r>
              <a:rPr lang="en-US" sz="2000" b="1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Send an email when events happen in the job </a:t>
            </a:r>
          </a:p>
          <a:p>
            <a:pPr marL="697865" lvl="1" indent="-205740">
              <a:lnSpc>
                <a:spcPct val="122511"/>
              </a:lnSpc>
              <a:buClr>
                <a:srgbClr val="A9A57C"/>
              </a:buClr>
              <a:buSzPts val="1800"/>
              <a:buFontTx/>
              <a:buChar char="•"/>
            </a:pP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--mail-type=</a:t>
            </a:r>
            <a:r>
              <a:rPr lang="en-US" sz="20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&lt;type&gt;</a:t>
            </a:r>
          </a:p>
          <a:p>
            <a:pPr marL="240665" indent="-205740">
              <a:lnSpc>
                <a:spcPct val="122511"/>
              </a:lnSpc>
              <a:buClr>
                <a:srgbClr val="A9A57C"/>
              </a:buClr>
              <a:buSzPts val="1800"/>
              <a:buFontTx/>
              <a:buChar char="•"/>
            </a:pPr>
            <a:r>
              <a:rPr lang="en-US" sz="2000" b="1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Email address to send updates to</a:t>
            </a:r>
          </a:p>
          <a:p>
            <a:pPr marL="697865" lvl="1" indent="-205740">
              <a:lnSpc>
                <a:spcPct val="122511"/>
              </a:lnSpc>
              <a:buClr>
                <a:srgbClr val="A9A57C"/>
              </a:buClr>
              <a:buSzPts val="1800"/>
              <a:buFontTx/>
              <a:buChar char="•"/>
            </a:pP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--mail-user=</a:t>
            </a:r>
            <a:r>
              <a:rPr lang="en-US" sz="20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&lt;user&gt;</a:t>
            </a:r>
          </a:p>
        </p:txBody>
      </p:sp>
    </p:spTree>
    <p:extLst>
      <p:ext uri="{BB962C8B-B14F-4D97-AF65-F5344CB8AC3E}">
        <p14:creationId xmlns:p14="http://schemas.microsoft.com/office/powerpoint/2010/main" val="1609385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BA592-0979-2D36-18CF-AE9884174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/>
                <a:cs typeface="Helvetica Neue Light"/>
                <a:sym typeface="Helvetica Neue Light"/>
              </a:rPr>
              <a:t>Alpine Partitions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51BEE-7A49-DBA4-B0F3-BF6CA1E8F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84250"/>
          </a:xfrm>
        </p:spPr>
        <p:txBody>
          <a:bodyPr/>
          <a:lstStyle/>
          <a:p>
            <a:r>
              <a:rPr lang="en-US" dirty="0"/>
              <a:t>Partitions are a collection of compute nodes e.g. computers with common characteristics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E0094-387B-D6F9-B2F3-7AC1939A9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8/14/24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F6395C-A1E9-1534-5A8A-FFC2C70A4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6" name="Google Shape;833;p68">
            <a:extLst>
              <a:ext uri="{FF2B5EF4-FFF2-40B4-BE49-F238E27FC236}">
                <a16:creationId xmlns:a16="http://schemas.microsoft.com/office/drawing/2014/main" id="{09EC120D-F933-09A9-8CA6-E7080D3A27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1704134"/>
              </p:ext>
            </p:extLst>
          </p:nvPr>
        </p:nvGraphicFramePr>
        <p:xfrm>
          <a:off x="838200" y="2809875"/>
          <a:ext cx="10218825" cy="3174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65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0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6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26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35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08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Partition</a:t>
                      </a:r>
                      <a:endParaRPr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800" b="1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 of nodes</a:t>
                      </a:r>
                      <a:endParaRPr sz="1800" b="1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RAM/core (GB)</a:t>
                      </a:r>
                      <a:endParaRPr sz="18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cores/node</a:t>
                      </a:r>
                      <a:endParaRPr sz="1800" b="1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GPUs/node</a:t>
                      </a:r>
                      <a:endParaRPr sz="1800" b="1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err="1"/>
                        <a:t>amilan</a:t>
                      </a:r>
                      <a:endParaRPr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General Compute Node</a:t>
                      </a:r>
                      <a:r>
                        <a:rPr lang="en-US" sz="1800"/>
                        <a:t>: AMD Milan</a:t>
                      </a: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800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347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3.74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64</a:t>
                      </a:r>
                      <a:endParaRPr sz="1800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sz="1800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ami100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GPU </a:t>
                      </a:r>
                      <a:r>
                        <a:rPr lang="en-US" sz="1800" dirty="0"/>
                        <a:t>Node:</a:t>
                      </a:r>
                      <a:endParaRPr sz="18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3x AMD MI100</a:t>
                      </a:r>
                      <a:endParaRPr sz="1800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8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3.74</a:t>
                      </a:r>
                      <a:endParaRPr sz="18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64</a:t>
                      </a:r>
                      <a:endParaRPr sz="1800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 u="none" strike="noStrike" cap="none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aa100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GPU Node:</a:t>
                      </a:r>
                      <a:endParaRPr sz="1800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3x Nvidia A100</a:t>
                      </a:r>
                      <a:endParaRPr sz="1800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12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3.74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64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 err="1"/>
                        <a:t>amem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High-memory node</a:t>
                      </a:r>
                      <a:endParaRPr sz="1800" dirty="0"/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22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21.5</a:t>
                      </a:r>
                      <a:endParaRPr sz="18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48</a:t>
                      </a:r>
                      <a:endParaRPr sz="1800" u="none" strike="noStrike" cap="none" dirty="0"/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0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u="none" strike="noStrike" cap="none" dirty="0"/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95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9807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454B4-7ED9-AEA2-A420-EA4A20E9C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Quality of Service (QoS)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B10E2-C1DD-AC1E-9158-7086D5820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08200"/>
          </a:xfrm>
        </p:spPr>
        <p:txBody>
          <a:bodyPr/>
          <a:lstStyle/>
          <a:p>
            <a:r>
              <a:rPr lang="en-US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Quality of Service specifies additional constraints for a job</a:t>
            </a:r>
          </a:p>
          <a:p>
            <a:pPr lvl="1"/>
            <a:r>
              <a:rPr lang="en-US" dirty="0">
                <a:solidFill>
                  <a:srgbClr val="2F2B20"/>
                </a:solidFill>
                <a:latin typeface="Arial"/>
                <a:cs typeface="Arial"/>
                <a:sym typeface="Arial"/>
              </a:rPr>
              <a:t>On Alpine, QoS can be used to run long jobs, specify testing partitions, and select high-memory nodes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63226-A1B1-2ACE-B626-6AE9A3A80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8/14/24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B92659-919B-A35F-BA96-33BA1925F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6" name="Google Shape;457;p47">
            <a:extLst>
              <a:ext uri="{FF2B5EF4-FFF2-40B4-BE49-F238E27FC236}">
                <a16:creationId xmlns:a16="http://schemas.microsoft.com/office/drawing/2014/main" id="{44A11A17-9710-F439-2831-B272913177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03609493"/>
              </p:ext>
            </p:extLst>
          </p:nvPr>
        </p:nvGraphicFramePr>
        <p:xfrm>
          <a:off x="1351606" y="3324225"/>
          <a:ext cx="9488788" cy="265603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30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0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3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15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42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454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QoS</a:t>
                      </a:r>
                      <a:endParaRPr sz="1800" b="1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8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Max wall time</a:t>
                      </a:r>
                      <a:endParaRPr sz="18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Max jobs/user</a:t>
                      </a:r>
                      <a:endParaRPr sz="18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Max nodes/user</a:t>
                      </a:r>
                      <a:endParaRPr sz="1800" b="1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54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normal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Default QoS</a:t>
                      </a:r>
                      <a:endParaRPr sz="180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 H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1000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128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757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long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 jobs needing longer wall times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 D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 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54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mem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High-memory jobs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7 D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n/a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79699"/>
                  </a:ext>
                </a:extLst>
              </a:tr>
              <a:tr h="424541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testing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For jobs submitted to testing partitions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 H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n/a</a:t>
                      </a:r>
                      <a:endParaRPr sz="1800" u="none" strike="noStrike" cap="none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43100" marR="43100" marT="43100" marB="43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480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5488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46005-17DF-C163-F359-579D84C6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Batch Jobs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79D60-9D88-06D2-2DBF-7409090E2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0750"/>
            <a:ext cx="10515600" cy="3308350"/>
          </a:xfrm>
        </p:spPr>
        <p:txBody>
          <a:bodyPr/>
          <a:lstStyle/>
          <a:p>
            <a:r>
              <a:rPr lang="en-US" b="1" dirty="0">
                <a:solidFill>
                  <a:srgbClr val="2F2B20"/>
                </a:solidFill>
              </a:rPr>
              <a:t>Batch Jobs</a:t>
            </a:r>
            <a:r>
              <a:rPr lang="en-US" dirty="0">
                <a:solidFill>
                  <a:srgbClr val="2F2B20"/>
                </a:solidFill>
              </a:rPr>
              <a:t> are jobs you submit to the scheduler that are run later without supervision</a:t>
            </a:r>
            <a:endParaRPr lang="en-US" dirty="0"/>
          </a:p>
          <a:p>
            <a:pPr lvl="1"/>
            <a:r>
              <a:rPr lang="en-US" dirty="0">
                <a:solidFill>
                  <a:srgbClr val="2F2B20"/>
                </a:solidFill>
              </a:rPr>
              <a:t>By far the most common job on Alpine</a:t>
            </a:r>
          </a:p>
          <a:p>
            <a:pPr lvl="1"/>
            <a:r>
              <a:rPr lang="en-US" dirty="0">
                <a:solidFill>
                  <a:srgbClr val="2F2B20"/>
                </a:solidFill>
              </a:rPr>
              <a:t>Requires a job script</a:t>
            </a:r>
          </a:p>
          <a:p>
            <a:r>
              <a:rPr lang="en-US" dirty="0">
                <a:solidFill>
                  <a:srgbClr val="2F2B20"/>
                </a:solidFill>
              </a:rPr>
              <a:t>A job script is simply a script that includes </a:t>
            </a:r>
            <a:r>
              <a:rPr lang="en-US" b="1" dirty="0">
                <a:solidFill>
                  <a:srgbClr val="2F2B20"/>
                </a:solidFill>
              </a:rPr>
              <a:t>SLURM directives</a:t>
            </a:r>
            <a:r>
              <a:rPr lang="en-US" dirty="0">
                <a:solidFill>
                  <a:srgbClr val="2F2B20"/>
                </a:solidFill>
              </a:rPr>
              <a:t> (resource specifics) ahead of any commands.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AE6DA-7AD3-F68A-EC5E-8267E7EB0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8/14/24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E085E6-3FF9-B283-DB43-4334640E2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56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85C88-55D5-AAC5-53EB-EE49AA2DB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Anatomy of a job script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9FF8B-CC54-C08C-8DAC-3ED04D228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8/14/24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6EA042-C86E-8A83-DDA4-9FCEA90C0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15</a:t>
            </a:fld>
            <a:endParaRPr lang="en-US"/>
          </a:p>
        </p:txBody>
      </p:sp>
      <p:sp>
        <p:nvSpPr>
          <p:cNvPr id="6" name="Google Shape;418;p43">
            <a:extLst>
              <a:ext uri="{FF2B5EF4-FFF2-40B4-BE49-F238E27FC236}">
                <a16:creationId xmlns:a16="http://schemas.microsoft.com/office/drawing/2014/main" id="{549AC956-14EB-7A28-3E05-7BC3C33B1571}"/>
              </a:ext>
            </a:extLst>
          </p:cNvPr>
          <p:cNvSpPr txBox="1"/>
          <p:nvPr/>
        </p:nvSpPr>
        <p:spPr>
          <a:xfrm>
            <a:off x="838200" y="2765827"/>
            <a:ext cx="10515600" cy="30912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2675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#!/bin/bash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## Directives 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#SBATCH --&lt;option&gt;=&lt;value&gt; </a:t>
            </a:r>
            <a:endParaRPr sz="20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## Software</a:t>
            </a:r>
            <a:endParaRPr sz="20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module load &lt;software&gt;</a:t>
            </a:r>
            <a:endParaRPr sz="20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## User scripting</a:t>
            </a:r>
            <a:endParaRPr sz="20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&lt;command&gt;</a:t>
            </a:r>
            <a:endParaRPr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8DAB9D-E6A7-0BD1-C9EF-1650233020F3}"/>
              </a:ext>
            </a:extLst>
          </p:cNvPr>
          <p:cNvSpPr txBox="1"/>
          <p:nvPr/>
        </p:nvSpPr>
        <p:spPr>
          <a:xfrm>
            <a:off x="838200" y="1766592"/>
            <a:ext cx="7636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It’s just a bash script with SLURM specific directives!</a:t>
            </a:r>
          </a:p>
        </p:txBody>
      </p:sp>
    </p:spTree>
    <p:extLst>
      <p:ext uri="{BB962C8B-B14F-4D97-AF65-F5344CB8AC3E}">
        <p14:creationId xmlns:p14="http://schemas.microsoft.com/office/powerpoint/2010/main" val="1898509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8DA20-B22C-52E3-4029-3E11FF992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Directives in a job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5D11F-9AD0-4EF9-F33B-8565ACFE0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5512" y="3082924"/>
            <a:ext cx="7800975" cy="6921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#SBATCH --&lt;option&gt;=</a:t>
            </a:r>
            <a:r>
              <a:rPr lang="en-US" sz="36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&lt;value&gt;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FA11A-7B9C-3F69-5703-1AE318334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8/14/24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817518-7C3C-7486-7550-B240F3336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79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8CB0E-A1F5-9F88-0F48-B1581C48E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job script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F9B60-8B94-7379-1232-77C96052B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8/14/24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975F59-F345-4EA8-1AA4-9325A5760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17</a:t>
            </a:fld>
            <a:endParaRPr lang="en-US"/>
          </a:p>
        </p:txBody>
      </p:sp>
      <p:sp>
        <p:nvSpPr>
          <p:cNvPr id="6" name="Google Shape;427;p44">
            <a:extLst>
              <a:ext uri="{FF2B5EF4-FFF2-40B4-BE49-F238E27FC236}">
                <a16:creationId xmlns:a16="http://schemas.microsoft.com/office/drawing/2014/main" id="{3C594338-B5E4-A7B3-5DB7-FF0FB0681EBC}"/>
              </a:ext>
            </a:extLst>
          </p:cNvPr>
          <p:cNvSpPr txBox="1"/>
          <p:nvPr/>
        </p:nvSpPr>
        <p:spPr>
          <a:xfrm>
            <a:off x="812442" y="1830091"/>
            <a:ext cx="10515600" cy="40149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2675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#!/bin/bash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## Directives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#SBATCH --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ntasks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=1                  	# Number of requested tasks/cores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#SBATCH --time=0:01:00              	# Max run time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#SBATCH --partition=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amilan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   	# Specify Alpine CPU node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#SBATCH --output=test_%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j.out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     	# Rename standard output file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## Software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module purge                          # Purge all existing modules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## User commands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echo "This is a test of user $USER" 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4052417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BD66B-C564-6FF8-F795-C4157D7B9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Submitting a Job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07AB8-A2B1-B61F-443C-A12B8E2C9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22550"/>
          </a:xfrm>
        </p:spPr>
        <p:txBody>
          <a:bodyPr/>
          <a:lstStyle/>
          <a:p>
            <a:r>
              <a:rPr lang="en-US" dirty="0"/>
              <a:t>Once a job script has been constructed you must submit it to the HPC system using SLURM</a:t>
            </a:r>
          </a:p>
          <a:p>
            <a:pPr lvl="1"/>
            <a:r>
              <a:rPr lang="en-US" dirty="0"/>
              <a:t>Done using </a:t>
            </a:r>
            <a:r>
              <a:rPr lang="en-US" dirty="0" err="1">
                <a:solidFill>
                  <a:srgbClr val="0070C0"/>
                </a:solidFill>
                <a:latin typeface="Consolas"/>
                <a:cs typeface="Consolas"/>
                <a:sym typeface="Consolas"/>
              </a:rPr>
              <a:t>sbatch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If we created the job script “</a:t>
            </a:r>
            <a:r>
              <a:rPr lang="en-US" dirty="0" err="1"/>
              <a:t>my_first_job.sh</a:t>
            </a:r>
            <a:r>
              <a:rPr lang="en-US" dirty="0"/>
              <a:t>” then we would submit it as follows: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0B220-1929-E5CB-F9B4-67AC3C992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8/14/24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43A6D-36CC-2497-91D7-3D0FF7E06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18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2C0C9D4-7BF5-49AB-5525-DD658183B5FA}"/>
              </a:ext>
            </a:extLst>
          </p:cNvPr>
          <p:cNvSpPr txBox="1">
            <a:spLocks/>
          </p:cNvSpPr>
          <p:nvPr/>
        </p:nvSpPr>
        <p:spPr>
          <a:xfrm>
            <a:off x="1357312" y="4448175"/>
            <a:ext cx="8624888" cy="6921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sbatch</a:t>
            </a:r>
            <a:r>
              <a:rPr lang="en-US" sz="36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/path/to/</a:t>
            </a:r>
            <a:r>
              <a:rPr lang="en-US" sz="36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my_first_job.sh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223687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0115A-840C-5AF8-2E78-FBF510397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BEDD6-7036-93C6-793A-10B1A333C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1849"/>
            <a:ext cx="10515600" cy="3203575"/>
          </a:xfrm>
        </p:spPr>
        <p:txBody>
          <a:bodyPr/>
          <a:lstStyle/>
          <a:p>
            <a:pPr marL="228600" marR="0" lvl="0" indent="-222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</a:pPr>
            <a:r>
              <a:rPr lang="en-US" sz="2700" dirty="0">
                <a:solidFill>
                  <a:schemeClr val="dk1"/>
                </a:solidFill>
              </a:rPr>
              <a:t>Once a job completes its execution, the standard output of the script will be redirected to an output file.</a:t>
            </a:r>
            <a:endParaRPr lang="en-US" sz="1300" dirty="0"/>
          </a:p>
          <a:p>
            <a:pPr marL="685800" marR="0" lvl="1" indent="-33591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 i="0" u="none" strike="noStrike" cap="none" dirty="0">
                <a:solidFill>
                  <a:schemeClr val="dk1"/>
                </a:solidFill>
              </a:rPr>
              <a:t>Great for debugging!</a:t>
            </a:r>
            <a:endParaRPr lang="en-US" sz="1300" dirty="0"/>
          </a:p>
          <a:p>
            <a:pPr marL="685800" marR="0" lvl="1" indent="-33591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 i="0" u="none" strike="noStrike" cap="none" dirty="0">
                <a:solidFill>
                  <a:schemeClr val="dk1"/>
                </a:solidFill>
              </a:rPr>
              <a:t>Could be different from output generated by your application</a:t>
            </a:r>
            <a:endParaRPr lang="en-US" sz="1300" dirty="0"/>
          </a:p>
          <a:p>
            <a:pPr marL="685800" marR="0" lvl="1" indent="-33591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 i="0" u="none" strike="noStrike" cap="none" dirty="0">
                <a:solidFill>
                  <a:schemeClr val="dk1"/>
                </a:solidFill>
              </a:rPr>
              <a:t>File is created in directory job was run unless specified in your </a:t>
            </a:r>
            <a:br>
              <a:rPr lang="en-US" sz="2300" i="0" u="none" strike="noStrike" cap="none" dirty="0">
                <a:solidFill>
                  <a:schemeClr val="dk1"/>
                </a:solidFill>
              </a:rPr>
            </a:br>
            <a:r>
              <a:rPr lang="en-US" sz="2300" i="0" u="none" strike="noStrike" cap="none" dirty="0">
                <a:solidFill>
                  <a:srgbClr val="0070C0"/>
                </a:solidFill>
              </a:rPr>
              <a:t>--output </a:t>
            </a:r>
            <a:r>
              <a:rPr lang="en-US" sz="2300" i="0" u="none" strike="noStrike" cap="none" dirty="0">
                <a:solidFill>
                  <a:schemeClr val="dk1"/>
                </a:solidFill>
              </a:rPr>
              <a:t>directive.</a:t>
            </a:r>
            <a:endParaRPr lang="en-US" sz="1300" dirty="0"/>
          </a:p>
          <a:p>
            <a:pPr marL="685800" marR="0" lvl="1" indent="-33591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</a:pPr>
            <a:r>
              <a:rPr lang="en-US" sz="2300" i="0" u="none" strike="noStrike" cap="none" dirty="0">
                <a:solidFill>
                  <a:schemeClr val="dk1"/>
                </a:solidFill>
              </a:rPr>
              <a:t>If the </a:t>
            </a:r>
            <a:r>
              <a:rPr lang="en-US" sz="2300" i="0" u="none" strike="noStrike" cap="none" dirty="0">
                <a:solidFill>
                  <a:srgbClr val="000000"/>
                </a:solidFill>
              </a:rPr>
              <a:t>directive </a:t>
            </a:r>
            <a:r>
              <a:rPr lang="en-US" sz="2300" i="0" u="none" strike="noStrike" cap="none" dirty="0">
                <a:solidFill>
                  <a:srgbClr val="0070C0"/>
                </a:solidFill>
              </a:rPr>
              <a:t>--output </a:t>
            </a:r>
            <a:r>
              <a:rPr lang="en-US" sz="2300" i="0" u="none" strike="noStrike" cap="none" dirty="0">
                <a:solidFill>
                  <a:schemeClr val="dk1"/>
                </a:solidFill>
              </a:rPr>
              <a:t>is not provided, then a generic file name will be used (</a:t>
            </a:r>
            <a:r>
              <a:rPr lang="en-US" sz="2300" i="0" u="none" strike="noStrike" cap="none" dirty="0" err="1">
                <a:solidFill>
                  <a:schemeClr val="dk1"/>
                </a:solidFill>
              </a:rPr>
              <a:t>slurm_xxxxxx.out</a:t>
            </a:r>
            <a:r>
              <a:rPr lang="en-US" sz="2300" i="0" u="none" strike="noStrike" cap="none" dirty="0">
                <a:solidFill>
                  <a:schemeClr val="dk1"/>
                </a:solidFill>
              </a:rPr>
              <a:t>).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55D82-6283-7363-24EF-7EDA92D0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8/14/24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50737D-66FA-C703-124B-F9796C11B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81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12731-C520-83F2-BE89-8DEE92147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8/14/24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9CC0F-C097-D682-7893-512CA8823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AE577A-5467-F75A-B73C-7B556A85D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468791"/>
            <a:ext cx="6410325" cy="392041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4000" b="1" dirty="0">
                <a:latin typeface="Century Gothic"/>
              </a:rPr>
              <a:t>Slides &amp; Exercises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Century Gothic"/>
              </a:rPr>
              <a:t>https://github.com/ResearchComputing/hpc_fundamentals_micro_credential </a:t>
            </a:r>
          </a:p>
          <a:p>
            <a:r>
              <a:rPr lang="en-US" b="1" dirty="0">
                <a:latin typeface="Century Gothic"/>
              </a:rPr>
              <a:t>In “</a:t>
            </a:r>
            <a:r>
              <a:rPr lang="en-US" b="1" dirty="0" err="1">
                <a:latin typeface="Century Gothic"/>
              </a:rPr>
              <a:t>scheduling_jobs</a:t>
            </a:r>
            <a:r>
              <a:rPr lang="en-US" b="1" dirty="0">
                <a:latin typeface="Century Gothic"/>
              </a:rPr>
              <a:t>” directory </a:t>
            </a:r>
          </a:p>
        </p:txBody>
      </p:sp>
      <p:pic>
        <p:nvPicPr>
          <p:cNvPr id="9" name="Picture 8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59B476FC-DD0F-F1F8-A989-6B164F60E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600" y="1809748"/>
            <a:ext cx="3326923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30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75463-50BF-24AF-3C10-D30FBDDEC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Checking your jobs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8B94-2CB5-5114-94A6-25619293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dirty="0"/>
              <a:t>8/14/24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D3D142-3965-8480-1AB8-3F2A8FDE4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20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804A38D-FDC4-C07B-A6A5-96D3864AF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 err="1">
                <a:solidFill>
                  <a:srgbClr val="0070C0"/>
                </a:solidFill>
              </a:rPr>
              <a:t>squeue</a:t>
            </a:r>
            <a:r>
              <a:rPr lang="en-US" dirty="0"/>
              <a:t>: Monitor your jobs status </a:t>
            </a:r>
            <a:r>
              <a:rPr lang="en-US" b="1" dirty="0"/>
              <a:t>in queue and while running</a:t>
            </a:r>
            <a:r>
              <a:rPr lang="en-US" dirty="0"/>
              <a:t>:</a:t>
            </a:r>
          </a:p>
          <a:p>
            <a:pPr marL="685800" lvl="1" indent="-3422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B20"/>
              </a:buClr>
              <a:buSzPts val="1800"/>
              <a:buChar char="•"/>
            </a:pPr>
            <a:r>
              <a:rPr lang="en-US" sz="240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lang="en-US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default,</a:t>
            </a:r>
            <a:r>
              <a:rPr lang="en-US" sz="240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 shows all jobs in queue can specify using: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>
                <a:solidFill>
                  <a:srgbClr val="0070C0"/>
                </a:solidFill>
              </a:rPr>
              <a:t>sacct</a:t>
            </a:r>
            <a:r>
              <a:rPr lang="en-US" dirty="0"/>
              <a:t>: Check back on usage statistics of </a:t>
            </a:r>
            <a:r>
              <a:rPr lang="en-US" b="1" dirty="0"/>
              <a:t>previous Jobs</a:t>
            </a:r>
          </a:p>
          <a:p>
            <a:pPr marL="685800" lvl="1" indent="-34226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2B20"/>
              </a:buClr>
              <a:buSzPts val="1800"/>
              <a:buChar char="•"/>
            </a:pPr>
            <a:r>
              <a:rPr lang="en-US" sz="280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By default, only checks all jobs from the start of the current day can specify using:</a:t>
            </a:r>
          </a:p>
          <a:p>
            <a:endParaRPr lang="en-US" b="1" dirty="0"/>
          </a:p>
        </p:txBody>
      </p:sp>
      <p:sp>
        <p:nvSpPr>
          <p:cNvPr id="10" name="Google Shape;513;p52">
            <a:extLst>
              <a:ext uri="{FF2B5EF4-FFF2-40B4-BE49-F238E27FC236}">
                <a16:creationId xmlns:a16="http://schemas.microsoft.com/office/drawing/2014/main" id="{6270ABA3-0AD8-3DB2-D330-EF60D5D9006E}"/>
              </a:ext>
            </a:extLst>
          </p:cNvPr>
          <p:cNvSpPr/>
          <p:nvPr/>
        </p:nvSpPr>
        <p:spPr>
          <a:xfrm>
            <a:off x="1620572" y="2662251"/>
            <a:ext cx="7263300" cy="7080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sz="20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squeue</a:t>
            </a: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–u </a:t>
            </a:r>
            <a:r>
              <a:rPr lang="en-US" sz="20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&lt;username&gt;</a:t>
            </a:r>
            <a:endParaRPr sz="2000" dirty="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sz="20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squeue</a:t>
            </a: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–p </a:t>
            </a:r>
            <a:r>
              <a:rPr lang="en-US" sz="20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&lt;partition&gt;</a:t>
            </a:r>
            <a:endParaRPr sz="2000" dirty="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" name="Google Shape;514;p52">
            <a:extLst>
              <a:ext uri="{FF2B5EF4-FFF2-40B4-BE49-F238E27FC236}">
                <a16:creationId xmlns:a16="http://schemas.microsoft.com/office/drawing/2014/main" id="{CAE36032-1193-A772-7D31-F09CE2559DD8}"/>
              </a:ext>
            </a:extLst>
          </p:cNvPr>
          <p:cNvSpPr/>
          <p:nvPr/>
        </p:nvSpPr>
        <p:spPr>
          <a:xfrm>
            <a:off x="1620572" y="5040513"/>
            <a:ext cx="7263300" cy="10158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 </a:t>
            </a:r>
            <a:r>
              <a:rPr lang="en-US" sz="20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sacct</a:t>
            </a: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 –u </a:t>
            </a:r>
            <a:r>
              <a:rPr lang="en-US" sz="20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&lt;username&gt;</a:t>
            </a:r>
            <a:endParaRPr sz="1800" dirty="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 </a:t>
            </a:r>
            <a:r>
              <a:rPr lang="en-US" sz="20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sacct</a:t>
            </a: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 --start=MM/DD/YY –u </a:t>
            </a:r>
            <a:r>
              <a:rPr lang="en-US" sz="20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&lt;username&gt;</a:t>
            </a:r>
            <a:endParaRPr sz="1800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sz="20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sacct</a:t>
            </a: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–j </a:t>
            </a:r>
            <a:r>
              <a:rPr lang="en-US" sz="20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&lt;job-id&gt;</a:t>
            </a:r>
            <a:endParaRPr sz="2000" dirty="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56590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F7107-FD63-3C5A-931B-D01E0BD5B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your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E9A12-6AB5-5F86-E292-71CEE3639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Another method of checking details of your job while running is with </a:t>
            </a:r>
            <a:r>
              <a:rPr lang="en-US" sz="28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scontrol</a:t>
            </a:r>
            <a:endParaRPr lang="en-US" sz="2800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lvl="1"/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Advanced command usually used by system administrators, but you can use it too!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sz="2800" dirty="0"/>
              <a:t>To check the percentage of CPU and memory usage of a job </a:t>
            </a:r>
            <a:r>
              <a:rPr lang="en-US" sz="2800" b="1" dirty="0"/>
              <a:t>after it completes, </a:t>
            </a:r>
            <a:r>
              <a:rPr lang="en-US" sz="2800" dirty="0"/>
              <a:t>use </a:t>
            </a:r>
            <a:r>
              <a:rPr lang="en-US" sz="2800" dirty="0" err="1">
                <a:solidFill>
                  <a:srgbClr val="0070C0"/>
                </a:solidFill>
              </a:rPr>
              <a:t>seff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87D2E-5899-FFE8-6EEC-7B0012609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8/14/24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E68F90-C29C-92B8-8CDB-03DAFA153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21</a:t>
            </a:fld>
            <a:endParaRPr lang="en-US"/>
          </a:p>
        </p:txBody>
      </p:sp>
      <p:sp>
        <p:nvSpPr>
          <p:cNvPr id="6" name="Google Shape;524;p53">
            <a:extLst>
              <a:ext uri="{FF2B5EF4-FFF2-40B4-BE49-F238E27FC236}">
                <a16:creationId xmlns:a16="http://schemas.microsoft.com/office/drawing/2014/main" id="{CF4DCEF5-D99B-F879-C459-5E4536E68F31}"/>
              </a:ext>
            </a:extLst>
          </p:cNvPr>
          <p:cNvSpPr/>
          <p:nvPr/>
        </p:nvSpPr>
        <p:spPr>
          <a:xfrm>
            <a:off x="1589766" y="3675706"/>
            <a:ext cx="7263450" cy="40011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sz="20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scontrol</a:t>
            </a: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show job </a:t>
            </a:r>
            <a:r>
              <a:rPr lang="en-US" sz="20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&lt;job number&gt;</a:t>
            </a:r>
            <a:endParaRPr sz="2000" dirty="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Google Shape;525;p53">
            <a:extLst>
              <a:ext uri="{FF2B5EF4-FFF2-40B4-BE49-F238E27FC236}">
                <a16:creationId xmlns:a16="http://schemas.microsoft.com/office/drawing/2014/main" id="{5D84A3AA-B607-E8D8-B14E-9655F494AA9B}"/>
              </a:ext>
            </a:extLst>
          </p:cNvPr>
          <p:cNvSpPr/>
          <p:nvPr/>
        </p:nvSpPr>
        <p:spPr>
          <a:xfrm>
            <a:off x="1589766" y="5417212"/>
            <a:ext cx="7263300" cy="7389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 module load </a:t>
            </a:r>
            <a:r>
              <a:rPr lang="en-US" sz="20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slurmtools</a:t>
            </a:r>
            <a:endParaRPr sz="2000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sz="20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seff</a:t>
            </a:r>
            <a:r>
              <a:rPr lang="en-US" sz="2000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&lt;job number&gt;</a:t>
            </a:r>
            <a:endParaRPr sz="2000" dirty="0">
              <a:solidFill>
                <a:schemeClr val="accen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25735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37DD6-296C-1FD8-6ACC-B5BF51F1E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Software and Jobs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9274D-A5BE-B042-14F1-AFF77A07B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Okay so running a job is easy, but how do I run a job with my software?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/>
              <a:t>We can utilize all the software we discussed in the previous talk in the job script! </a:t>
            </a:r>
          </a:p>
          <a:p>
            <a:r>
              <a:rPr lang="en-US" dirty="0"/>
              <a:t>Any non-GUI related commands you would run from the command line can be put in your job script!</a:t>
            </a:r>
          </a:p>
          <a:p>
            <a:pPr lvl="1"/>
            <a:r>
              <a:rPr lang="en-US" dirty="0"/>
              <a:t>If you would like to use GUI applications, you will need X11 forwarding and an interactive job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858BC-D7CF-3870-73CE-AE1AC015F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8/14/24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3D1D42-9544-C2DC-C78C-716268421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71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32969-88C7-364B-6EA7-10D7314E4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/>
              <a:t>Software job script example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57D17-FD12-CD71-7DF9-538542006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8/14/24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0EC109-3C13-7E3C-DDC8-A445DE8CF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23</a:t>
            </a:fld>
            <a:endParaRPr lang="en-US"/>
          </a:p>
        </p:txBody>
      </p:sp>
      <p:sp>
        <p:nvSpPr>
          <p:cNvPr id="6" name="Google Shape;427;p44">
            <a:extLst>
              <a:ext uri="{FF2B5EF4-FFF2-40B4-BE49-F238E27FC236}">
                <a16:creationId xmlns:a16="http://schemas.microsoft.com/office/drawing/2014/main" id="{A0A1E280-8EE8-9C41-C1B0-AFBBC09F8709}"/>
              </a:ext>
            </a:extLst>
          </p:cNvPr>
          <p:cNvSpPr txBox="1"/>
          <p:nvPr/>
        </p:nvSpPr>
        <p:spPr>
          <a:xfrm>
            <a:off x="838200" y="1496716"/>
            <a:ext cx="10515600" cy="4629447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2675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#!/bin/bash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## Directives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#SBATCH --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ntasks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=1                  	# Number of requested tasks/cores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#SBATCH --time=0:01:00              	# Max run time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#SBATCH --partition=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amilan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   	# Specify Alpine CPU node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#SBATCH --output=test_%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j.out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     	# Rename standard output file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## Software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module purge                            # Purge all existing modules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module load anaconda                    # Load Anaconda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conda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activate &lt;my-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conda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-environment&gt;   # Activate CONDA environment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## Run Python script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python 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my_cool_script.py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587778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42CE9-0675-EC06-F000-CC9AD35A2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Interactive jobs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4FEDA-43EC-712B-B865-19D679DBF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0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Interactive jobs are used to gain access to a compute node in real time</a:t>
            </a:r>
          </a:p>
          <a:p>
            <a:pPr lvl="1"/>
            <a:r>
              <a:rPr lang="en-US" sz="2398" dirty="0">
                <a:solidFill>
                  <a:srgbClr val="2F2B20"/>
                </a:solidFill>
              </a:rPr>
              <a:t>Great for testing and debugging!</a:t>
            </a:r>
          </a:p>
          <a:p>
            <a:r>
              <a:rPr lang="en-US" u="sng" dirty="0"/>
              <a:t>Interactive jobs can be subject to normal wait times!</a:t>
            </a:r>
            <a:endParaRPr lang="en-US" sz="2798" dirty="0">
              <a:solidFill>
                <a:srgbClr val="2F2B20"/>
              </a:solidFill>
            </a:endParaRPr>
          </a:p>
          <a:p>
            <a:r>
              <a:rPr lang="en-US" sz="2800" dirty="0">
                <a:solidFill>
                  <a:srgbClr val="2F2B20"/>
                </a:solidFill>
              </a:rPr>
              <a:t>We can get access to a compute node interactively with </a:t>
            </a:r>
            <a:r>
              <a:rPr lang="en-US" sz="2800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sinteractive</a:t>
            </a:r>
            <a:endParaRPr lang="en-US" sz="2800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798" dirty="0">
                <a:solidFill>
                  <a:srgbClr val="2F2B20"/>
                </a:solidFill>
              </a:rPr>
              <a:t>We also have a specialized command called </a:t>
            </a:r>
            <a:r>
              <a:rPr lang="en-US" sz="2798" dirty="0" err="1">
                <a:solidFill>
                  <a:srgbClr val="0070C0"/>
                </a:solidFill>
              </a:rPr>
              <a:t>acompile</a:t>
            </a:r>
            <a:r>
              <a:rPr lang="en-US" sz="2798" dirty="0">
                <a:solidFill>
                  <a:srgbClr val="2F2B20"/>
                </a:solidFill>
              </a:rPr>
              <a:t> that provides you with an interactive session</a:t>
            </a:r>
          </a:p>
          <a:p>
            <a:pPr lvl="1"/>
            <a:r>
              <a:rPr lang="en-US" sz="2398" dirty="0">
                <a:solidFill>
                  <a:srgbClr val="2F2B20"/>
                </a:solidFill>
              </a:rPr>
              <a:t>Access to quick resources </a:t>
            </a:r>
          </a:p>
          <a:p>
            <a:pPr lvl="1"/>
            <a:r>
              <a:rPr lang="en-US" sz="2398" dirty="0">
                <a:solidFill>
                  <a:srgbClr val="2F2B20"/>
                </a:solidFill>
              </a:rPr>
              <a:t>Limit of 4 CPUs for up to 12 hours 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F104A-A754-F9DA-A6E6-C0C38AEDD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 dirty="0"/>
              <a:t>8/14/24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5C126B-89FC-72C8-59A3-0FCCDCDA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88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A83B-11EF-CA66-2994-83CD52980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Running an interactive job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A4B3B-750F-BC61-3BAB-ECDD9C58D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4323"/>
            <a:ext cx="10515600" cy="4351338"/>
          </a:xfrm>
        </p:spPr>
        <p:txBody>
          <a:bodyPr/>
          <a:lstStyle/>
          <a:p>
            <a:r>
              <a:rPr lang="en-US" dirty="0"/>
              <a:t>Here we will run a Python script using an interactive job</a:t>
            </a:r>
          </a:p>
          <a:p>
            <a:r>
              <a:rPr lang="en-US" dirty="0"/>
              <a:t>First request resources: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When the job starts you will be put on a compute node and you can execute your commands: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quit: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7EC9B-192F-7FA8-4866-36B4FE407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8/14/24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43048-956C-658F-9280-F986F073F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25</a:t>
            </a:fld>
            <a:endParaRPr lang="en-US"/>
          </a:p>
        </p:txBody>
      </p:sp>
      <p:sp>
        <p:nvSpPr>
          <p:cNvPr id="6" name="Google Shape;676;p69">
            <a:extLst>
              <a:ext uri="{FF2B5EF4-FFF2-40B4-BE49-F238E27FC236}">
                <a16:creationId xmlns:a16="http://schemas.microsoft.com/office/drawing/2014/main" id="{3A5FD3D4-9009-92D0-8F81-15435F50C02D}"/>
              </a:ext>
            </a:extLst>
          </p:cNvPr>
          <p:cNvSpPr/>
          <p:nvPr/>
        </p:nvSpPr>
        <p:spPr>
          <a:xfrm>
            <a:off x="1159999" y="2349875"/>
            <a:ext cx="9346076" cy="4002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 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sinteractive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--partition=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acompile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–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qos</a:t>
            </a: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=compile –-time=00:10:00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Google Shape;677;p69">
            <a:extLst>
              <a:ext uri="{FF2B5EF4-FFF2-40B4-BE49-F238E27FC236}">
                <a16:creationId xmlns:a16="http://schemas.microsoft.com/office/drawing/2014/main" id="{508607B9-0D5C-B404-BA51-BC3402A6C455}"/>
              </a:ext>
            </a:extLst>
          </p:cNvPr>
          <p:cNvSpPr/>
          <p:nvPr/>
        </p:nvSpPr>
        <p:spPr>
          <a:xfrm>
            <a:off x="1159999" y="3813627"/>
            <a:ext cx="7689900" cy="748481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 module load anaconda  </a:t>
            </a:r>
            <a:endParaRPr b="1" dirty="0">
              <a:solidFill>
                <a:srgbClr val="0070C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 python </a:t>
            </a:r>
            <a:r>
              <a:rPr lang="en-US" sz="2000" b="1" dirty="0" err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my_very_cool_script.py</a:t>
            </a:r>
            <a:endParaRPr sz="2000" b="1" dirty="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" name="Google Shape;678;p69">
            <a:extLst>
              <a:ext uri="{FF2B5EF4-FFF2-40B4-BE49-F238E27FC236}">
                <a16:creationId xmlns:a16="http://schemas.microsoft.com/office/drawing/2014/main" id="{A82BCC9A-F85C-03B7-2975-78EF4B73C029}"/>
              </a:ext>
            </a:extLst>
          </p:cNvPr>
          <p:cNvSpPr/>
          <p:nvPr/>
        </p:nvSpPr>
        <p:spPr>
          <a:xfrm>
            <a:off x="1159999" y="5352224"/>
            <a:ext cx="7689900" cy="400200"/>
          </a:xfrm>
          <a:prstGeom prst="rect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$ exit</a:t>
            </a:r>
            <a:endParaRPr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9889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2E66B-A596-4E5F-A2F7-B46E05B02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4553"/>
            <a:ext cx="10515600" cy="1325563"/>
          </a:xfrm>
        </p:spPr>
        <p:txBody>
          <a:bodyPr/>
          <a:lstStyle/>
          <a:p>
            <a:pPr algn="ctr"/>
            <a:r>
              <a:rPr lang="en-US" b="1">
                <a:latin typeface="Century Gothic" panose="020B0502020202020204" pitchFamily="34" charset="0"/>
              </a:rPr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B7330-49B9-EA32-E87F-7DEF8A466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50BE0-8F20-5963-438D-7B9E614B1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8/14/24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B95E0-165A-0A76-F51A-685152A50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67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A5C00-123E-2CD0-AD48-005F02DD9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entury Gothic" panose="020B0502020202020204" pitchFamily="34" charset="0"/>
              </a:rPr>
              <a:t>Learning 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3201F-B470-4FB6-3E2A-B4F0D1B28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94869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latin typeface="Century Gothic"/>
              </a:rPr>
              <a:t>Obtain a clear overview of job submission on an HPC system</a:t>
            </a:r>
          </a:p>
          <a:p>
            <a:r>
              <a:rPr lang="en-US" sz="3200" dirty="0">
                <a:latin typeface="Century Gothic"/>
              </a:rPr>
              <a:t>Learn about submitting both a batch and an interactive job to Alpine using the terminal</a:t>
            </a:r>
          </a:p>
          <a:p>
            <a:endParaRPr lang="en-US" sz="3200" dirty="0">
              <a:latin typeface="Century Gothic"/>
            </a:endParaRPr>
          </a:p>
          <a:p>
            <a:endParaRPr lang="en-US" sz="3200" dirty="0">
              <a:latin typeface="Century Gothic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12731-C520-83F2-BE89-8DEE92147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8/14/24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9CC0F-C097-D682-7893-512CA8823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7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A5C00-123E-2CD0-AD48-005F02DD9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entury Gothic" panose="020B0502020202020204" pitchFamily="34" charset="0"/>
              </a:rPr>
              <a:t>Session Overview</a:t>
            </a:r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3201F-B470-4FB6-3E2A-B4F0D1B28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91488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latin typeface="Century Gothic"/>
              </a:rPr>
              <a:t>General overview of Job submission</a:t>
            </a:r>
          </a:p>
          <a:p>
            <a:r>
              <a:rPr lang="en-US" sz="3200" dirty="0">
                <a:latin typeface="Century Gothic"/>
              </a:rPr>
              <a:t>Introduction to batch jobs</a:t>
            </a:r>
          </a:p>
          <a:p>
            <a:pPr lvl="1"/>
            <a:r>
              <a:rPr lang="en-US" sz="2800" dirty="0">
                <a:latin typeface="Century Gothic"/>
              </a:rPr>
              <a:t>Submission of a batch job</a:t>
            </a:r>
          </a:p>
          <a:p>
            <a:r>
              <a:rPr lang="en-US" sz="3200" dirty="0">
                <a:latin typeface="Century Gothic"/>
              </a:rPr>
              <a:t>Checking/monitoring jobs</a:t>
            </a:r>
          </a:p>
          <a:p>
            <a:r>
              <a:rPr lang="en-US" sz="3200" dirty="0">
                <a:latin typeface="Century Gothic"/>
              </a:rPr>
              <a:t>Utilizing software in a job</a:t>
            </a:r>
          </a:p>
          <a:p>
            <a:r>
              <a:rPr lang="en-US" sz="3200" dirty="0">
                <a:latin typeface="Century Gothic"/>
              </a:rPr>
              <a:t>Introduction to interactive jobs</a:t>
            </a:r>
          </a:p>
          <a:p>
            <a:pPr marL="0" indent="0">
              <a:buNone/>
            </a:pPr>
            <a:endParaRPr lang="en-US" sz="3200" dirty="0">
              <a:latin typeface="Century Gothic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12731-C520-83F2-BE89-8DEE92147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8/14/24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9CC0F-C097-D682-7893-512CA8823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573E4-8CD6-3BA0-B49D-8BCDA4922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6059"/>
            <a:ext cx="10515600" cy="2605881"/>
          </a:xfrm>
        </p:spPr>
        <p:txBody>
          <a:bodyPr>
            <a:normAutofit/>
          </a:bodyPr>
          <a:lstStyle/>
          <a:p>
            <a:r>
              <a:rPr lang="en-US" sz="4000" dirty="0"/>
              <a:t>Remember, when you login to the HPC system you are put on a login node. You need to then gain access to a compute node to run software.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0816F-1CAA-CDE2-34F5-062B2A34E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8/14/24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A0DE76-D725-4B32-C77F-39813BFB5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963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AFA76-34A3-8514-501F-5A33937A1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8/14/24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DBB18D-FB7D-F2BF-A154-79E6A3457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6</a:t>
            </a:fld>
            <a:endParaRPr lang="en-US"/>
          </a:p>
        </p:txBody>
      </p:sp>
      <p:pic>
        <p:nvPicPr>
          <p:cNvPr id="6" name="Google Shape;210;p30">
            <a:extLst>
              <a:ext uri="{FF2B5EF4-FFF2-40B4-BE49-F238E27FC236}">
                <a16:creationId xmlns:a16="http://schemas.microsoft.com/office/drawing/2014/main" id="{6445D8FA-61FC-C99C-FBF0-FE41F2867EA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6902" y="2901338"/>
            <a:ext cx="1829290" cy="182929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211;p30">
            <a:extLst>
              <a:ext uri="{FF2B5EF4-FFF2-40B4-BE49-F238E27FC236}">
                <a16:creationId xmlns:a16="http://schemas.microsoft.com/office/drawing/2014/main" id="{99394F4D-1EE6-036F-21EE-7703D314D506}"/>
              </a:ext>
            </a:extLst>
          </p:cNvPr>
          <p:cNvSpPr/>
          <p:nvPr/>
        </p:nvSpPr>
        <p:spPr>
          <a:xfrm>
            <a:off x="4852509" y="3399146"/>
            <a:ext cx="1756500" cy="8337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19050" cap="flat" cmpd="sng">
            <a:solidFill>
              <a:srgbClr val="0097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Management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service</a:t>
            </a:r>
            <a:endParaRPr/>
          </a:p>
        </p:txBody>
      </p:sp>
      <p:sp>
        <p:nvSpPr>
          <p:cNvPr id="8" name="Google Shape;212;p30">
            <a:extLst>
              <a:ext uri="{FF2B5EF4-FFF2-40B4-BE49-F238E27FC236}">
                <a16:creationId xmlns:a16="http://schemas.microsoft.com/office/drawing/2014/main" id="{1121A535-34B5-70FC-18D3-7C35BDC7F7FD}"/>
              </a:ext>
            </a:extLst>
          </p:cNvPr>
          <p:cNvSpPr/>
          <p:nvPr/>
        </p:nvSpPr>
        <p:spPr>
          <a:xfrm>
            <a:off x="8642100" y="4793545"/>
            <a:ext cx="1756500" cy="8337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19050" cap="flat" cmpd="sng">
            <a:solidFill>
              <a:srgbClr val="0097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Storage</a:t>
            </a:r>
            <a:endParaRPr/>
          </a:p>
        </p:txBody>
      </p:sp>
      <p:sp>
        <p:nvSpPr>
          <p:cNvPr id="9" name="Google Shape;213;p30">
            <a:extLst>
              <a:ext uri="{FF2B5EF4-FFF2-40B4-BE49-F238E27FC236}">
                <a16:creationId xmlns:a16="http://schemas.microsoft.com/office/drawing/2014/main" id="{E9192770-350C-1834-ADA6-27FF9431BC37}"/>
              </a:ext>
            </a:extLst>
          </p:cNvPr>
          <p:cNvSpPr/>
          <p:nvPr/>
        </p:nvSpPr>
        <p:spPr>
          <a:xfrm>
            <a:off x="8642100" y="2067674"/>
            <a:ext cx="1756500" cy="8337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19050" cap="flat" cmpd="sng">
            <a:solidFill>
              <a:srgbClr val="0097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Computer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Hardware</a:t>
            </a:r>
            <a:endParaRPr/>
          </a:p>
        </p:txBody>
      </p:sp>
      <p:cxnSp>
        <p:nvCxnSpPr>
          <p:cNvPr id="10" name="Google Shape;214;p30">
            <a:extLst>
              <a:ext uri="{FF2B5EF4-FFF2-40B4-BE49-F238E27FC236}">
                <a16:creationId xmlns:a16="http://schemas.microsoft.com/office/drawing/2014/main" id="{4FBD533E-B227-C864-BFBD-51A74DB26A61}"/>
              </a:ext>
            </a:extLst>
          </p:cNvPr>
          <p:cNvCxnSpPr/>
          <p:nvPr/>
        </p:nvCxnSpPr>
        <p:spPr>
          <a:xfrm>
            <a:off x="2797901" y="3649380"/>
            <a:ext cx="15873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oogle Shape;215;p30">
            <a:extLst>
              <a:ext uri="{FF2B5EF4-FFF2-40B4-BE49-F238E27FC236}">
                <a16:creationId xmlns:a16="http://schemas.microsoft.com/office/drawing/2014/main" id="{296233CD-F955-1A0C-5CEB-B445832FD971}"/>
              </a:ext>
            </a:extLst>
          </p:cNvPr>
          <p:cNvCxnSpPr/>
          <p:nvPr/>
        </p:nvCxnSpPr>
        <p:spPr>
          <a:xfrm rot="10800000">
            <a:off x="2808090" y="4154841"/>
            <a:ext cx="1566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216;p30">
            <a:extLst>
              <a:ext uri="{FF2B5EF4-FFF2-40B4-BE49-F238E27FC236}">
                <a16:creationId xmlns:a16="http://schemas.microsoft.com/office/drawing/2014/main" id="{6077A2D3-97C6-A474-1335-44F0E9D6D7B8}"/>
              </a:ext>
            </a:extLst>
          </p:cNvPr>
          <p:cNvCxnSpPr/>
          <p:nvPr/>
        </p:nvCxnSpPr>
        <p:spPr>
          <a:xfrm rot="10800000" flipH="1">
            <a:off x="6932479" y="2628383"/>
            <a:ext cx="1415400" cy="768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217;p30">
            <a:extLst>
              <a:ext uri="{FF2B5EF4-FFF2-40B4-BE49-F238E27FC236}">
                <a16:creationId xmlns:a16="http://schemas.microsoft.com/office/drawing/2014/main" id="{68236035-B36C-62C7-B511-C13D4E7B3C9D}"/>
              </a:ext>
            </a:extLst>
          </p:cNvPr>
          <p:cNvCxnSpPr/>
          <p:nvPr/>
        </p:nvCxnSpPr>
        <p:spPr>
          <a:xfrm>
            <a:off x="6902156" y="4377216"/>
            <a:ext cx="1576800" cy="636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218;p30">
            <a:extLst>
              <a:ext uri="{FF2B5EF4-FFF2-40B4-BE49-F238E27FC236}">
                <a16:creationId xmlns:a16="http://schemas.microsoft.com/office/drawing/2014/main" id="{59A6B106-2A56-C2A2-F53C-417E995DBB1E}"/>
              </a:ext>
            </a:extLst>
          </p:cNvPr>
          <p:cNvCxnSpPr/>
          <p:nvPr/>
        </p:nvCxnSpPr>
        <p:spPr>
          <a:xfrm>
            <a:off x="9459678" y="3133834"/>
            <a:ext cx="0" cy="1475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219;p30">
            <a:extLst>
              <a:ext uri="{FF2B5EF4-FFF2-40B4-BE49-F238E27FC236}">
                <a16:creationId xmlns:a16="http://schemas.microsoft.com/office/drawing/2014/main" id="{89B7DDBB-4EF6-7A77-CE56-33ADA66B6A76}"/>
              </a:ext>
            </a:extLst>
          </p:cNvPr>
          <p:cNvSpPr txBox="1"/>
          <p:nvPr/>
        </p:nvSpPr>
        <p:spPr>
          <a:xfrm>
            <a:off x="2825478" y="2914666"/>
            <a:ext cx="153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Submit Job</a:t>
            </a:r>
            <a:endParaRPr/>
          </a:p>
        </p:txBody>
      </p:sp>
      <p:sp>
        <p:nvSpPr>
          <p:cNvPr id="16" name="Google Shape;220;p30">
            <a:extLst>
              <a:ext uri="{FF2B5EF4-FFF2-40B4-BE49-F238E27FC236}">
                <a16:creationId xmlns:a16="http://schemas.microsoft.com/office/drawing/2014/main" id="{CF9FC029-3A30-1754-FE7C-D5C3D2E8A368}"/>
              </a:ext>
            </a:extLst>
          </p:cNvPr>
          <p:cNvSpPr txBox="1"/>
          <p:nvPr/>
        </p:nvSpPr>
        <p:spPr>
          <a:xfrm>
            <a:off x="2883808" y="4430983"/>
            <a:ext cx="153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Get Results</a:t>
            </a:r>
            <a:endParaRPr/>
          </a:p>
        </p:txBody>
      </p:sp>
      <p:pic>
        <p:nvPicPr>
          <p:cNvPr id="17" name="Google Shape;221;p30">
            <a:extLst>
              <a:ext uri="{FF2B5EF4-FFF2-40B4-BE49-F238E27FC236}">
                <a16:creationId xmlns:a16="http://schemas.microsoft.com/office/drawing/2014/main" id="{FF77E565-AB0D-1FBE-64D1-3EACE687138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67956" y="5134380"/>
            <a:ext cx="636867" cy="636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222;p30">
            <a:extLst>
              <a:ext uri="{FF2B5EF4-FFF2-40B4-BE49-F238E27FC236}">
                <a16:creationId xmlns:a16="http://schemas.microsoft.com/office/drawing/2014/main" id="{A97829DE-212F-3A08-158D-2E4A53F6EEB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63470" y="5285430"/>
            <a:ext cx="636868" cy="636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223;p30">
            <a:extLst>
              <a:ext uri="{FF2B5EF4-FFF2-40B4-BE49-F238E27FC236}">
                <a16:creationId xmlns:a16="http://schemas.microsoft.com/office/drawing/2014/main" id="{37E2503D-7830-CAE1-C226-AE392600D55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88611" y="2072417"/>
            <a:ext cx="636867" cy="636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24;p30">
            <a:extLst>
              <a:ext uri="{FF2B5EF4-FFF2-40B4-BE49-F238E27FC236}">
                <a16:creationId xmlns:a16="http://schemas.microsoft.com/office/drawing/2014/main" id="{DC6630DF-1439-6FC9-371D-4713AE908C7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67673" y="1991602"/>
            <a:ext cx="636868" cy="63686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25;p30">
            <a:extLst>
              <a:ext uri="{FF2B5EF4-FFF2-40B4-BE49-F238E27FC236}">
                <a16:creationId xmlns:a16="http://schemas.microsoft.com/office/drawing/2014/main" id="{8E6FEFA0-D4B8-CC71-FDDD-F918B7C3F7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6200" y="4104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Helvetica Neue Light"/>
              <a:buNone/>
            </a:pPr>
            <a:r>
              <a:rPr lang="en-US" dirty="0">
                <a:latin typeface="Helvetica Neue Light"/>
                <a:ea typeface="Helvetica Neue Light"/>
                <a:sym typeface="Helvetica Neue Light"/>
              </a:rPr>
              <a:t>General Overview of Job Submission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2735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DFB63-5B5F-5499-E70F-9C2B6F797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360"/>
            <a:ext cx="10515600" cy="1325563"/>
          </a:xfrm>
        </p:spPr>
        <p:txBody>
          <a:bodyPr/>
          <a:lstStyle/>
          <a:p>
            <a:r>
              <a:rPr lang="en-US" dirty="0"/>
              <a:t>Introduction to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008C1-330D-EBAE-5621-6E3EE9F31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550"/>
            <a:ext cx="10515600" cy="4351338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2F2B20"/>
                </a:solidFill>
              </a:rPr>
              <a:t>Because our clusters are shared resources with many users trying to utilize available compute with their applications, we need a system to divide compute in a simple and fair system</a:t>
            </a:r>
          </a:p>
          <a:p>
            <a:r>
              <a:rPr lang="en-US" sz="2800" dirty="0">
                <a:solidFill>
                  <a:srgbClr val="2F2B20"/>
                </a:solidFill>
              </a:rPr>
              <a:t>SLURM</a:t>
            </a:r>
            <a:endParaRPr lang="en-US" dirty="0"/>
          </a:p>
          <a:p>
            <a:pPr lvl="1"/>
            <a:r>
              <a:rPr lang="en-US" sz="2400" b="1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-US" sz="240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imple </a:t>
            </a:r>
            <a:r>
              <a:rPr lang="en-US" sz="2400" b="1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L</a:t>
            </a:r>
            <a:r>
              <a:rPr lang="en-US" sz="240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inux </a:t>
            </a:r>
            <a:r>
              <a:rPr lang="en-US" sz="2400" b="1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US" sz="240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tility for </a:t>
            </a:r>
            <a:r>
              <a:rPr lang="en-US" sz="2400" b="1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40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esource </a:t>
            </a:r>
            <a:r>
              <a:rPr lang="en-US" sz="2400" b="1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M</a:t>
            </a:r>
            <a:r>
              <a:rPr lang="en-US" sz="240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anagement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sz="280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Through SLURM, users can grab allotments of compute resources called Jobs</a:t>
            </a:r>
            <a:endParaRPr lang="en-US" dirty="0"/>
          </a:p>
          <a:p>
            <a:r>
              <a:rPr lang="en-US" sz="2800" dirty="0">
                <a:solidFill>
                  <a:srgbClr val="2F2B20"/>
                </a:solidFill>
                <a:latin typeface="Arial"/>
                <a:ea typeface="Arial"/>
                <a:cs typeface="Arial"/>
                <a:sym typeface="Arial"/>
              </a:rPr>
              <a:t>2 Types of Jobs</a:t>
            </a:r>
            <a:endParaRPr lang="en-US" dirty="0"/>
          </a:p>
          <a:p>
            <a:pPr lvl="1"/>
            <a:r>
              <a:rPr lang="en-US" sz="2400" b="1" dirty="0">
                <a:solidFill>
                  <a:srgbClr val="2F2B20"/>
                </a:solidFill>
              </a:rPr>
              <a:t>Batch Jobs</a:t>
            </a:r>
          </a:p>
          <a:p>
            <a:pPr lvl="1"/>
            <a:r>
              <a:rPr lang="en-US" sz="2400" b="1" dirty="0">
                <a:solidFill>
                  <a:srgbClr val="2F2B20"/>
                </a:solidFill>
              </a:rPr>
              <a:t>Interactive Jobs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62241-68B0-B71B-D451-7DF89A8C3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8/14/24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0BA34-4647-DD97-BF22-5A73D676A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77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7751A-0D14-56FD-267F-DEE5329F0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8/14/24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535282-6E52-E73D-C39C-46C39573D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8</a:t>
            </a:fld>
            <a:endParaRPr lang="en-US"/>
          </a:p>
        </p:txBody>
      </p:sp>
      <p:pic>
        <p:nvPicPr>
          <p:cNvPr id="6" name="Google Shape;372;p40">
            <a:extLst>
              <a:ext uri="{FF2B5EF4-FFF2-40B4-BE49-F238E27FC236}">
                <a16:creationId xmlns:a16="http://schemas.microsoft.com/office/drawing/2014/main" id="{971A751C-53FA-C49D-7714-59357F43894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6902" y="2901338"/>
            <a:ext cx="1829290" cy="182929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73;p40">
            <a:extLst>
              <a:ext uri="{FF2B5EF4-FFF2-40B4-BE49-F238E27FC236}">
                <a16:creationId xmlns:a16="http://schemas.microsoft.com/office/drawing/2014/main" id="{49282791-562C-DB3A-24D8-03C7445FB585}"/>
              </a:ext>
            </a:extLst>
          </p:cNvPr>
          <p:cNvSpPr/>
          <p:nvPr/>
        </p:nvSpPr>
        <p:spPr>
          <a:xfrm>
            <a:off x="4852509" y="3399146"/>
            <a:ext cx="1756500" cy="8337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19050" cap="flat" cmpd="sng">
            <a:solidFill>
              <a:srgbClr val="0097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SLURM</a:t>
            </a:r>
            <a:endParaRPr/>
          </a:p>
        </p:txBody>
      </p:sp>
      <p:sp>
        <p:nvSpPr>
          <p:cNvPr id="8" name="Google Shape;374;p40">
            <a:extLst>
              <a:ext uri="{FF2B5EF4-FFF2-40B4-BE49-F238E27FC236}">
                <a16:creationId xmlns:a16="http://schemas.microsoft.com/office/drawing/2014/main" id="{AD8D096A-F3CB-0EBD-4D41-54C596900BCB}"/>
              </a:ext>
            </a:extLst>
          </p:cNvPr>
          <p:cNvSpPr/>
          <p:nvPr/>
        </p:nvSpPr>
        <p:spPr>
          <a:xfrm>
            <a:off x="8642100" y="4793545"/>
            <a:ext cx="1756500" cy="8337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19050" cap="flat" cmpd="sng">
            <a:solidFill>
              <a:srgbClr val="0097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Storage</a:t>
            </a:r>
            <a:endParaRPr/>
          </a:p>
        </p:txBody>
      </p:sp>
      <p:sp>
        <p:nvSpPr>
          <p:cNvPr id="9" name="Google Shape;375;p40">
            <a:extLst>
              <a:ext uri="{FF2B5EF4-FFF2-40B4-BE49-F238E27FC236}">
                <a16:creationId xmlns:a16="http://schemas.microsoft.com/office/drawing/2014/main" id="{B5DAD57E-5517-51D0-B300-2C5EC144A400}"/>
              </a:ext>
            </a:extLst>
          </p:cNvPr>
          <p:cNvSpPr/>
          <p:nvPr/>
        </p:nvSpPr>
        <p:spPr>
          <a:xfrm>
            <a:off x="8642100" y="2067674"/>
            <a:ext cx="1756500" cy="83370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 w="19050" cap="flat" cmpd="sng">
            <a:solidFill>
              <a:srgbClr val="0097A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Computer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Hardware</a:t>
            </a:r>
            <a:endParaRPr/>
          </a:p>
        </p:txBody>
      </p:sp>
      <p:cxnSp>
        <p:nvCxnSpPr>
          <p:cNvPr id="10" name="Google Shape;376;p40">
            <a:extLst>
              <a:ext uri="{FF2B5EF4-FFF2-40B4-BE49-F238E27FC236}">
                <a16:creationId xmlns:a16="http://schemas.microsoft.com/office/drawing/2014/main" id="{61828E74-4E8F-1F2E-3C80-DBB215E1FF93}"/>
              </a:ext>
            </a:extLst>
          </p:cNvPr>
          <p:cNvCxnSpPr/>
          <p:nvPr/>
        </p:nvCxnSpPr>
        <p:spPr>
          <a:xfrm>
            <a:off x="2797901" y="3649380"/>
            <a:ext cx="15873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oogle Shape;377;p40">
            <a:extLst>
              <a:ext uri="{FF2B5EF4-FFF2-40B4-BE49-F238E27FC236}">
                <a16:creationId xmlns:a16="http://schemas.microsoft.com/office/drawing/2014/main" id="{0F36EC7B-7E0B-BA59-2BE5-620618A02097}"/>
              </a:ext>
            </a:extLst>
          </p:cNvPr>
          <p:cNvCxnSpPr/>
          <p:nvPr/>
        </p:nvCxnSpPr>
        <p:spPr>
          <a:xfrm rot="10800000">
            <a:off x="2808090" y="4154841"/>
            <a:ext cx="1566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378;p40">
            <a:extLst>
              <a:ext uri="{FF2B5EF4-FFF2-40B4-BE49-F238E27FC236}">
                <a16:creationId xmlns:a16="http://schemas.microsoft.com/office/drawing/2014/main" id="{B0EF1243-7580-DE69-3CE2-5F131B1FBD05}"/>
              </a:ext>
            </a:extLst>
          </p:cNvPr>
          <p:cNvCxnSpPr/>
          <p:nvPr/>
        </p:nvCxnSpPr>
        <p:spPr>
          <a:xfrm rot="10800000" flipH="1">
            <a:off x="6932479" y="2628383"/>
            <a:ext cx="1415400" cy="7683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379;p40">
            <a:extLst>
              <a:ext uri="{FF2B5EF4-FFF2-40B4-BE49-F238E27FC236}">
                <a16:creationId xmlns:a16="http://schemas.microsoft.com/office/drawing/2014/main" id="{B549CF1B-F8FD-8CB2-B516-8C9DC4F3A5C8}"/>
              </a:ext>
            </a:extLst>
          </p:cNvPr>
          <p:cNvCxnSpPr/>
          <p:nvPr/>
        </p:nvCxnSpPr>
        <p:spPr>
          <a:xfrm>
            <a:off x="6902156" y="4377216"/>
            <a:ext cx="1576800" cy="636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380;p40">
            <a:extLst>
              <a:ext uri="{FF2B5EF4-FFF2-40B4-BE49-F238E27FC236}">
                <a16:creationId xmlns:a16="http://schemas.microsoft.com/office/drawing/2014/main" id="{01DAF949-1F9F-4E00-7A7B-B74C616989AA}"/>
              </a:ext>
            </a:extLst>
          </p:cNvPr>
          <p:cNvCxnSpPr/>
          <p:nvPr/>
        </p:nvCxnSpPr>
        <p:spPr>
          <a:xfrm>
            <a:off x="9459678" y="3133834"/>
            <a:ext cx="0" cy="14757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381;p40">
            <a:extLst>
              <a:ext uri="{FF2B5EF4-FFF2-40B4-BE49-F238E27FC236}">
                <a16:creationId xmlns:a16="http://schemas.microsoft.com/office/drawing/2014/main" id="{02C8C9BE-C2CE-07B0-FBB7-2B16DCCDE82B}"/>
              </a:ext>
            </a:extLst>
          </p:cNvPr>
          <p:cNvSpPr txBox="1"/>
          <p:nvPr/>
        </p:nvSpPr>
        <p:spPr>
          <a:xfrm>
            <a:off x="2825478" y="2914666"/>
            <a:ext cx="153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Submit Job</a:t>
            </a:r>
            <a:endParaRPr/>
          </a:p>
        </p:txBody>
      </p:sp>
      <p:sp>
        <p:nvSpPr>
          <p:cNvPr id="16" name="Google Shape;382;p40">
            <a:extLst>
              <a:ext uri="{FF2B5EF4-FFF2-40B4-BE49-F238E27FC236}">
                <a16:creationId xmlns:a16="http://schemas.microsoft.com/office/drawing/2014/main" id="{C3F8AB25-1A4A-F3F7-5039-FAE9C9ED4772}"/>
              </a:ext>
            </a:extLst>
          </p:cNvPr>
          <p:cNvSpPr txBox="1"/>
          <p:nvPr/>
        </p:nvSpPr>
        <p:spPr>
          <a:xfrm>
            <a:off x="2883808" y="4430983"/>
            <a:ext cx="1532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Get Results</a:t>
            </a:r>
            <a:endParaRPr/>
          </a:p>
        </p:txBody>
      </p:sp>
      <p:pic>
        <p:nvPicPr>
          <p:cNvPr id="17" name="Google Shape;383;p40">
            <a:extLst>
              <a:ext uri="{FF2B5EF4-FFF2-40B4-BE49-F238E27FC236}">
                <a16:creationId xmlns:a16="http://schemas.microsoft.com/office/drawing/2014/main" id="{4A5A69ED-A809-E54A-2D61-B8A1D1929C6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67956" y="5134380"/>
            <a:ext cx="636867" cy="6368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385;p40">
            <a:extLst>
              <a:ext uri="{FF2B5EF4-FFF2-40B4-BE49-F238E27FC236}">
                <a16:creationId xmlns:a16="http://schemas.microsoft.com/office/drawing/2014/main" id="{8FAA00CC-D85A-4FFA-B44D-DAF87C5342E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188611" y="2072417"/>
            <a:ext cx="636867" cy="636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386;p40">
            <a:extLst>
              <a:ext uri="{FF2B5EF4-FFF2-40B4-BE49-F238E27FC236}">
                <a16:creationId xmlns:a16="http://schemas.microsoft.com/office/drawing/2014/main" id="{F748CAC6-B7CE-8CBE-872E-9381621E31A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67673" y="1991602"/>
            <a:ext cx="636868" cy="63686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387;p40">
            <a:extLst>
              <a:ext uri="{FF2B5EF4-FFF2-40B4-BE49-F238E27FC236}">
                <a16:creationId xmlns:a16="http://schemas.microsoft.com/office/drawing/2014/main" id="{A78C2E5C-8429-BC5E-E458-1BF2842103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96200" y="4104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Helvetica Neue Light"/>
              <a:buNone/>
            </a:pPr>
            <a:r>
              <a:rPr lang="en-US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General Overview of Job Submission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1387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DF2CF-5A41-6BA4-3DE6-955BB2AE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directives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BCBCD3-08E4-AEE4-AA11-E642FDD42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4700"/>
            <a:ext cx="10515600" cy="3413125"/>
          </a:xfrm>
        </p:spPr>
        <p:txBody>
          <a:bodyPr>
            <a:normAutofit/>
          </a:bodyPr>
          <a:lstStyle/>
          <a:p>
            <a:r>
              <a:rPr lang="en-US" dirty="0"/>
              <a:t>Directives are special flags that specify what type of HPC resources you would like to use</a:t>
            </a:r>
          </a:p>
          <a:p>
            <a:pPr lvl="1"/>
            <a:r>
              <a:rPr lang="en-US" dirty="0"/>
              <a:t>“I want to run on 1 CPU for 1 hour”</a:t>
            </a:r>
          </a:p>
          <a:p>
            <a:r>
              <a:rPr lang="en-US" dirty="0"/>
              <a:t>Used for both interactive and batch jobs</a:t>
            </a:r>
          </a:p>
          <a:p>
            <a:r>
              <a:rPr lang="en-US" dirty="0"/>
              <a:t>Can be specified via the command line or in a job script</a:t>
            </a:r>
          </a:p>
          <a:p>
            <a:r>
              <a:rPr lang="en-US" dirty="0"/>
              <a:t>All directives shown are specific to SLURM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287DC-9182-A11F-CFF5-6746577A1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8/14/24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03354-C980-AA71-EAEC-E2C7E4B5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02599"/>
      </p:ext>
    </p:extLst>
  </p:cSld>
  <p:clrMapOvr>
    <a:masterClrMapping/>
  </p:clrMapOvr>
</p:sld>
</file>

<file path=ppt/theme/theme1.xml><?xml version="1.0" encoding="utf-8"?>
<a:theme xmlns:a="http://schemas.openxmlformats.org/drawingml/2006/main" name="CUB Content 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7320DB280744439FF1CC777D09ECA4" ma:contentTypeVersion="15" ma:contentTypeDescription="Create a new document." ma:contentTypeScope="" ma:versionID="e50b92032c956cc777cf00ac7d475189">
  <xsd:schema xmlns:xsd="http://www.w3.org/2001/XMLSchema" xmlns:xs="http://www.w3.org/2001/XMLSchema" xmlns:p="http://schemas.microsoft.com/office/2006/metadata/properties" xmlns:ns2="7e49f7d3-8802-46ca-9604-495ce27f67f4" xmlns:ns3="a1519f9a-9d6a-41c1-afc9-552e4069f82f" xmlns:ns4="92c16b9d-8c83-445e-a4f4-1fe3d2f43f13" targetNamespace="http://schemas.microsoft.com/office/2006/metadata/properties" ma:root="true" ma:fieldsID="fcd7cab68a23f1df7b42ced4f3edf141" ns2:_="" ns3:_="" ns4:_="">
    <xsd:import namespace="7e49f7d3-8802-46ca-9604-495ce27f67f4"/>
    <xsd:import namespace="a1519f9a-9d6a-41c1-afc9-552e4069f82f"/>
    <xsd:import namespace="92c16b9d-8c83-445e-a4f4-1fe3d2f43f1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4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49f7d3-8802-46ca-9604-495ce27f67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52802cc5-2881-4dd7-9d75-38905e9cf7f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519f9a-9d6a-41c1-afc9-552e4069f82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16b9d-8c83-445e-a4f4-1fe3d2f43f13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95373c19-887a-4e93-8582-23ebe3fe2f18}" ma:internalName="TaxCatchAll" ma:showField="CatchAllData" ma:web="a1519f9a-9d6a-41c1-afc9-552e4069f8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2c16b9d-8c83-445e-a4f4-1fe3d2f43f13" xsi:nil="true"/>
    <lcf76f155ced4ddcb4097134ff3c332f xmlns="7e49f7d3-8802-46ca-9604-495ce27f67f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6B4C708-AA43-4CE7-BE2D-F9D9A02F494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BBC22CE-40EC-4545-8FE9-90326628051D}">
  <ds:schemaRefs>
    <ds:schemaRef ds:uri="7e49f7d3-8802-46ca-9604-495ce27f67f4"/>
    <ds:schemaRef ds:uri="92c16b9d-8c83-445e-a4f4-1fe3d2f43f13"/>
    <ds:schemaRef ds:uri="a1519f9a-9d6a-41c1-afc9-552e4069f82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AB02FF4-25A1-49FE-9DF7-DD19F525B7FA}">
  <ds:schemaRefs>
    <ds:schemaRef ds:uri="7e49f7d3-8802-46ca-9604-495ce27f67f4"/>
    <ds:schemaRef ds:uri="92c16b9d-8c83-445e-a4f4-1fe3d2f43f13"/>
    <ds:schemaRef ds:uri="a1519f9a-9d6a-41c1-afc9-552e4069f82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1418</TotalTime>
  <Words>1469</Words>
  <Application>Microsoft Macintosh PowerPoint</Application>
  <PresentationFormat>Widescreen</PresentationFormat>
  <Paragraphs>288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Century Gothic</vt:lpstr>
      <vt:lpstr>Consolas</vt:lpstr>
      <vt:lpstr>Helvetica Neue Light</vt:lpstr>
      <vt:lpstr>CUB Content </vt:lpstr>
      <vt:lpstr>Scheduling Basic Jobs </vt:lpstr>
      <vt:lpstr>PowerPoint Presentation</vt:lpstr>
      <vt:lpstr>Learning Objectives</vt:lpstr>
      <vt:lpstr>Session Overview </vt:lpstr>
      <vt:lpstr>Remember, when you login to the HPC system you are put on a login node. You need to then gain access to a compute node to run software.</vt:lpstr>
      <vt:lpstr>General Overview of Job Submission</vt:lpstr>
      <vt:lpstr>Introduction to Jobs</vt:lpstr>
      <vt:lpstr>General Overview of Job Submission</vt:lpstr>
      <vt:lpstr>Job directives </vt:lpstr>
      <vt:lpstr>Common directives</vt:lpstr>
      <vt:lpstr>Common directives</vt:lpstr>
      <vt:lpstr>Alpine Partitions</vt:lpstr>
      <vt:lpstr>Quality of Service (QoS)</vt:lpstr>
      <vt:lpstr>Batch Jobs</vt:lpstr>
      <vt:lpstr>Anatomy of a job script </vt:lpstr>
      <vt:lpstr>Directives in a job script</vt:lpstr>
      <vt:lpstr>Example job script</vt:lpstr>
      <vt:lpstr>Submitting a Job script</vt:lpstr>
      <vt:lpstr>Job output</vt:lpstr>
      <vt:lpstr>Checking your jobs</vt:lpstr>
      <vt:lpstr>Checking your jobs</vt:lpstr>
      <vt:lpstr>Software and Jobs</vt:lpstr>
      <vt:lpstr>Software job script example</vt:lpstr>
      <vt:lpstr>Interactive jobs</vt:lpstr>
      <vt:lpstr>Running an interactive job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CURC Alpine Allocations</dc:title>
  <dc:creator>Layla Freeborn</dc:creator>
  <cp:lastModifiedBy>Brandon Reyes</cp:lastModifiedBy>
  <cp:revision>23</cp:revision>
  <dcterms:created xsi:type="dcterms:W3CDTF">2023-01-13T17:07:22Z</dcterms:created>
  <dcterms:modified xsi:type="dcterms:W3CDTF">2024-08-12T23:04:50Z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0x010100DC7320DB280744439FF1CC777D09ECA4</vt:lpwstr>
  </property>
</Properties>
</file>