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92" r:id="rId5"/>
    <p:sldId id="296" r:id="rId6"/>
    <p:sldId id="297" r:id="rId7"/>
    <p:sldId id="298" r:id="rId8"/>
    <p:sldId id="302" r:id="rId9"/>
    <p:sldId id="303" r:id="rId10"/>
    <p:sldId id="309" r:id="rId11"/>
    <p:sldId id="314" r:id="rId12"/>
    <p:sldId id="310" r:id="rId13"/>
    <p:sldId id="311" r:id="rId14"/>
    <p:sldId id="312" r:id="rId15"/>
    <p:sldId id="315" r:id="rId16"/>
    <p:sldId id="313" r:id="rId17"/>
    <p:sldId id="317" r:id="rId18"/>
    <p:sldId id="318" r:id="rId19"/>
    <p:sldId id="319" r:id="rId20"/>
    <p:sldId id="32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E79"/>
    <a:srgbClr val="446992"/>
    <a:srgbClr val="AEC2D8"/>
    <a:srgbClr val="98432A"/>
    <a:srgbClr val="D84400"/>
    <a:srgbClr val="44678D"/>
    <a:srgbClr val="263E5A"/>
    <a:srgbClr val="D6E0EB"/>
    <a:srgbClr val="728DAB"/>
    <a:srgbClr val="C9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4A8A60-421B-3745-96DC-762619711353}" v="63" dt="2024-08-15T07:19:32.0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33" autoAdjust="0"/>
    <p:restoredTop sz="85919"/>
  </p:normalViewPr>
  <p:slideViewPr>
    <p:cSldViewPr snapToGrid="0" showGuides="1">
      <p:cViewPr varScale="1">
        <p:scale>
          <a:sx n="91" d="100"/>
          <a:sy n="91" d="100"/>
        </p:scale>
        <p:origin x="192" y="116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8/14/24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8/14/24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be accessed from any node</a:t>
            </a:r>
          </a:p>
          <a:p>
            <a:r>
              <a:rPr lang="en-US" dirty="0"/>
              <a:t>need to load </a:t>
            </a:r>
            <a:r>
              <a:rPr lang="en-US" dirty="0" err="1"/>
              <a:t>slurm</a:t>
            </a:r>
            <a:r>
              <a:rPr lang="en-US" dirty="0"/>
              <a:t>/</a:t>
            </a:r>
            <a:r>
              <a:rPr lang="en-US" dirty="0" err="1"/>
              <a:t>blanca</a:t>
            </a:r>
            <a:r>
              <a:rPr lang="en-US" dirty="0"/>
              <a:t> for </a:t>
            </a:r>
            <a:r>
              <a:rPr lang="en-US" dirty="0" err="1"/>
              <a:t>blanca</a:t>
            </a:r>
            <a:r>
              <a:rPr lang="en-US" dirty="0"/>
              <a:t> usage info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F3159-94EB-4F6B-8273-09F1A6B019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20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F3159-94EB-4F6B-8273-09F1A6B019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45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F3159-94EB-4F6B-8273-09F1A6B019E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05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BF3159-94EB-4F6B-8273-09F1A6B019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19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331885" y="6233727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88FC72B-CD98-5853-D504-6227F82A7A9D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539239" y="6061935"/>
            <a:ext cx="2618913" cy="52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xdmod.rc.colorado.edu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317" y="1552432"/>
            <a:ext cx="8283079" cy="1155888"/>
          </a:xfrm>
        </p:spPr>
        <p:txBody>
          <a:bodyPr/>
          <a:lstStyle/>
          <a:p>
            <a:pPr>
              <a:lnSpc>
                <a:spcPct val="100000"/>
              </a:lnSpc>
            </a:pPr>
            <a:br>
              <a:rPr lang="en-US" altLang="zh-CN" dirty="0"/>
            </a:br>
            <a:r>
              <a:rPr lang="en-US" altLang="zh-CN" dirty="0"/>
              <a:t>Monitoring Resource Use</a:t>
            </a:r>
            <a:br>
              <a:rPr lang="en-US" altLang="zh-CN" dirty="0"/>
            </a:br>
            <a:endParaRPr lang="en-US" b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5" y="4172084"/>
            <a:ext cx="2150239" cy="760288"/>
          </a:xfrm>
        </p:spPr>
        <p:txBody>
          <a:bodyPr/>
          <a:lstStyle/>
          <a:p>
            <a:r>
              <a:rPr lang="en-US" sz="2000" dirty="0"/>
              <a:t>August 15, 2024</a:t>
            </a:r>
          </a:p>
          <a:p>
            <a:r>
              <a:rPr lang="en-US" sz="2000" dirty="0"/>
              <a:t>Layla Freeborn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960E02-31A5-7C2A-A3EF-266B5D6AFDC5}"/>
              </a:ext>
            </a:extLst>
          </p:cNvPr>
          <p:cNvSpPr txBox="1"/>
          <p:nvPr/>
        </p:nvSpPr>
        <p:spPr>
          <a:xfrm>
            <a:off x="1430317" y="2612621"/>
            <a:ext cx="7850416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altLang="zh-CN" sz="3200" b="0" dirty="0">
                <a:latin typeface="+mj-lt"/>
              </a:rPr>
              <a:t>Foundations of High Performance Computing Micro-Credential</a:t>
            </a:r>
            <a:endParaRPr lang="en-US" sz="3200" dirty="0">
              <a:solidFill>
                <a:prstClr val="white"/>
              </a:solidFill>
              <a:latin typeface="+mj-lt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1CA18-C493-0B54-CE6E-D6F00E03F3B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ECE0B-5279-2AB8-10FD-A0982658BCE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Monitoring Resource Use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46B1B2-3BB3-91C7-FA18-A2AE146EFDBD}"/>
              </a:ext>
            </a:extLst>
          </p:cNvPr>
          <p:cNvSpPr txBox="1"/>
          <p:nvPr/>
        </p:nvSpPr>
        <p:spPr>
          <a:xfrm>
            <a:off x="1019907" y="3254913"/>
            <a:ext cx="10083522" cy="2465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  <a:cs typeface="Posterama" panose="020B0504020200020000" pitchFamily="34" charset="0"/>
              </a:rPr>
              <a:t>Usage: </a:t>
            </a:r>
            <a:r>
              <a:rPr lang="en-US" sz="2400" dirty="0" err="1">
                <a:latin typeface="Source Code Pro Medium" panose="020B0309030403020204" pitchFamily="49" charset="0"/>
                <a:ea typeface="Source Code Pro Medium" panose="020B0309030403020204" pitchFamily="49" charset="0"/>
                <a:cs typeface="Posterama" panose="020B0504020200020000" pitchFamily="34" charset="0"/>
              </a:rPr>
              <a:t>seff</a:t>
            </a:r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  <a:cs typeface="Posterama" panose="020B0504020200020000" pitchFamily="34" charset="0"/>
              </a:rPr>
              <a:t> [Options] &lt;</a:t>
            </a:r>
            <a:r>
              <a:rPr lang="en-US" sz="2400" dirty="0" err="1">
                <a:latin typeface="Source Code Pro Medium" panose="020B0309030403020204" pitchFamily="49" charset="0"/>
                <a:ea typeface="Source Code Pro Medium" panose="020B0309030403020204" pitchFamily="49" charset="0"/>
                <a:cs typeface="Posterama" panose="020B0504020200020000" pitchFamily="34" charset="0"/>
              </a:rPr>
              <a:t>Jobid</a:t>
            </a:r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  <a:cs typeface="Posterama" panose="020B0504020200020000" pitchFamily="34" charset="0"/>
              </a:rPr>
              <a:t>&gt; </a:t>
            </a:r>
          </a:p>
          <a:p>
            <a:endParaRPr lang="en-US" sz="2400" dirty="0">
              <a:latin typeface="Source Code Pro Medium" panose="020B0309030403020204" pitchFamily="49" charset="0"/>
              <a:ea typeface="Source Code Pro Medium" panose="020B0309030403020204" pitchFamily="49" charset="0"/>
              <a:cs typeface="Posterama" panose="020B0504020200020000" pitchFamily="34" charset="0"/>
            </a:endParaRPr>
          </a:p>
          <a:p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  <a:cs typeface="Posterama" panose="020B0504020200020000" pitchFamily="34" charset="0"/>
              </a:rPr>
              <a:t>Options: </a:t>
            </a:r>
          </a:p>
          <a:p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  <a:cs typeface="Posterama" panose="020B0504020200020000" pitchFamily="34" charset="0"/>
              </a:rPr>
              <a:t>	-h Help menu </a:t>
            </a:r>
          </a:p>
          <a:p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  <a:cs typeface="Posterama" panose="020B0504020200020000" pitchFamily="34" charset="0"/>
              </a:rPr>
              <a:t>	-v Version </a:t>
            </a:r>
          </a:p>
          <a:p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  <a:cs typeface="Posterama" panose="020B0504020200020000" pitchFamily="34" charset="0"/>
              </a:rPr>
              <a:t>	-d Debug mode: display raw </a:t>
            </a:r>
            <a:r>
              <a:rPr lang="en-US" sz="2400" dirty="0" err="1">
                <a:latin typeface="Source Code Pro Medium" panose="020B0309030403020204" pitchFamily="49" charset="0"/>
                <a:ea typeface="Source Code Pro Medium" panose="020B0309030403020204" pitchFamily="49" charset="0"/>
                <a:cs typeface="Posterama" panose="020B0504020200020000" pitchFamily="34" charset="0"/>
              </a:rPr>
              <a:t>Slurm</a:t>
            </a:r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  <a:cs typeface="Posterama" panose="020B0504020200020000" pitchFamily="34" charset="0"/>
              </a:rPr>
              <a:t>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66EF4-10D4-F269-E8BE-436FE99E2512}"/>
              </a:ext>
            </a:extLst>
          </p:cNvPr>
          <p:cNvSpPr txBox="1"/>
          <p:nvPr/>
        </p:nvSpPr>
        <p:spPr>
          <a:xfrm>
            <a:off x="1019907" y="2351085"/>
            <a:ext cx="10083522" cy="691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  <a:cs typeface="Posterama" panose="020B0504020200020000" pitchFamily="34" charset="0"/>
              </a:rPr>
              <a:t>$</a:t>
            </a:r>
            <a:r>
              <a:rPr lang="en-US" sz="2400" dirty="0">
                <a:solidFill>
                  <a:prstClr val="white"/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  <a:cs typeface="Posterama" panose="020B0504020200020000" pitchFamily="34" charset="0"/>
              </a:rPr>
              <a:t> </a:t>
            </a:r>
            <a:r>
              <a:rPr lang="en-US" sz="2400" dirty="0" err="1">
                <a:latin typeface="Source Code Pro Medium" panose="020B0309030403020204" pitchFamily="49" charset="0"/>
                <a:ea typeface="Source Code Pro Medium" panose="020B0309030403020204" pitchFamily="49" charset="0"/>
                <a:cs typeface="Posterama" panose="020B0504020200020000" pitchFamily="34" charset="0"/>
              </a:rPr>
              <a:t>seff</a:t>
            </a:r>
            <a:endParaRPr lang="en-US" sz="2400" dirty="0">
              <a:latin typeface="Source Code Pro Medium" panose="020B0309030403020204" pitchFamily="49" charset="0"/>
              <a:ea typeface="Source Code Pro Medium" panose="020B0309030403020204" pitchFamily="49" charset="0"/>
              <a:cs typeface="Posterama" panose="020B0504020200020000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7F818F65-4804-7122-0813-8BD4DB847BAC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587829" y="1622510"/>
            <a:ext cx="10889796" cy="691057"/>
          </a:xfrm>
        </p:spPr>
        <p:txBody>
          <a:bodyPr/>
          <a:lstStyle/>
          <a:p>
            <a:r>
              <a:rPr lang="en-US" sz="3200" dirty="0"/>
              <a:t>How efficient are my jobs?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3DA342-8190-02EE-24FD-D5E0EC56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46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1CA18-C493-0B54-CE6E-D6F00E03F3B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ECE0B-5279-2AB8-10FD-A0982658BCE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Monitoring Resource Use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46B1B2-3BB3-91C7-FA18-A2AE146EFDBD}"/>
              </a:ext>
            </a:extLst>
          </p:cNvPr>
          <p:cNvSpPr txBox="1"/>
          <p:nvPr/>
        </p:nvSpPr>
        <p:spPr>
          <a:xfrm>
            <a:off x="1019907" y="3254913"/>
            <a:ext cx="10457718" cy="2465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  <a:cs typeface="Posterama" panose="020B0504020200020000" pitchFamily="34" charset="0"/>
              </a:rPr>
              <a:t>usage: </a:t>
            </a:r>
            <a:r>
              <a:rPr lang="en-US" sz="2400" dirty="0" err="1">
                <a:latin typeface="Source Code Pro Medium" panose="020B0309030403020204" pitchFamily="49" charset="0"/>
                <a:ea typeface="Source Code Pro Medium" panose="020B0309030403020204" pitchFamily="49" charset="0"/>
                <a:cs typeface="Posterama" panose="020B0504020200020000" pitchFamily="34" charset="0"/>
              </a:rPr>
              <a:t>seff-array.py</a:t>
            </a:r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  <a:cs typeface="Posterama" panose="020B0504020200020000" pitchFamily="34" charset="0"/>
              </a:rPr>
              <a:t> [-h] [-c CLUSTER] [--version] </a:t>
            </a:r>
            <a:r>
              <a:rPr lang="en-US" sz="2400" dirty="0" err="1">
                <a:latin typeface="Source Code Pro Medium" panose="020B0309030403020204" pitchFamily="49" charset="0"/>
                <a:ea typeface="Source Code Pro Medium" panose="020B0309030403020204" pitchFamily="49" charset="0"/>
                <a:cs typeface="Posterama" panose="020B0504020200020000" pitchFamily="34" charset="0"/>
              </a:rPr>
              <a:t>jobid</a:t>
            </a:r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  <a:cs typeface="Posterama" panose="020B0504020200020000" pitchFamily="34" charset="0"/>
              </a:rPr>
              <a:t> </a:t>
            </a:r>
          </a:p>
          <a:p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  <a:cs typeface="Posterama" panose="020B0504020200020000" pitchFamily="34" charset="0"/>
              </a:rPr>
              <a:t>positional arguments: </a:t>
            </a:r>
            <a:r>
              <a:rPr lang="en-US" sz="2400" dirty="0" err="1">
                <a:latin typeface="Source Code Pro Medium" panose="020B0309030403020204" pitchFamily="49" charset="0"/>
                <a:ea typeface="Source Code Pro Medium" panose="020B0309030403020204" pitchFamily="49" charset="0"/>
                <a:cs typeface="Posterama" panose="020B0504020200020000" pitchFamily="34" charset="0"/>
              </a:rPr>
              <a:t>jobid</a:t>
            </a:r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  <a:cs typeface="Posterama" panose="020B0504020200020000" pitchFamily="34" charset="0"/>
              </a:rPr>
              <a:t> </a:t>
            </a:r>
          </a:p>
          <a:p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  <a:cs typeface="Posterama" panose="020B0504020200020000" pitchFamily="34" charset="0"/>
              </a:rPr>
              <a:t>options: </a:t>
            </a:r>
          </a:p>
          <a:p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  <a:cs typeface="Posterama" panose="020B0504020200020000" pitchFamily="34" charset="0"/>
              </a:rPr>
              <a:t>	-h, --help show this help message and exit </a:t>
            </a:r>
          </a:p>
          <a:p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  <a:cs typeface="Posterama" panose="020B0504020200020000" pitchFamily="34" charset="0"/>
              </a:rPr>
              <a:t>	-c CLUSTER, --cluster CLUSTER </a:t>
            </a:r>
          </a:p>
          <a:p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  <a:cs typeface="Posterama" panose="020B0504020200020000" pitchFamily="34" charset="0"/>
              </a:rPr>
              <a:t>	--version show program's version number and exit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66EF4-10D4-F269-E8BE-436FE99E2512}"/>
              </a:ext>
            </a:extLst>
          </p:cNvPr>
          <p:cNvSpPr txBox="1"/>
          <p:nvPr/>
        </p:nvSpPr>
        <p:spPr>
          <a:xfrm>
            <a:off x="1019906" y="2351085"/>
            <a:ext cx="10457717" cy="691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  <a:cs typeface="Posterama" panose="020B0504020200020000" pitchFamily="34" charset="0"/>
              </a:rPr>
              <a:t>$</a:t>
            </a:r>
            <a:r>
              <a:rPr lang="en-US" sz="2400" dirty="0">
                <a:solidFill>
                  <a:prstClr val="white"/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  <a:cs typeface="Posterama" panose="020B0504020200020000" pitchFamily="34" charset="0"/>
              </a:rPr>
              <a:t> </a:t>
            </a:r>
            <a:r>
              <a:rPr lang="en-US" sz="2400" dirty="0" err="1">
                <a:latin typeface="Source Code Pro Medium" panose="020B0309030403020204" pitchFamily="49" charset="0"/>
                <a:ea typeface="Source Code Pro Medium" panose="020B0309030403020204" pitchFamily="49" charset="0"/>
                <a:cs typeface="Posterama" panose="020B0504020200020000" pitchFamily="34" charset="0"/>
              </a:rPr>
              <a:t>levelfs</a:t>
            </a:r>
            <a:endParaRPr lang="en-US" sz="2400" dirty="0">
              <a:latin typeface="Source Code Pro Medium" panose="020B0309030403020204" pitchFamily="49" charset="0"/>
              <a:ea typeface="Source Code Pro Medium" panose="020B0309030403020204" pitchFamily="49" charset="0"/>
              <a:cs typeface="Posterama" panose="020B0504020200020000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7F818F65-4804-7122-0813-8BD4DB847BAC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587829" y="1622510"/>
            <a:ext cx="10889796" cy="691057"/>
          </a:xfrm>
        </p:spPr>
        <p:txBody>
          <a:bodyPr/>
          <a:lstStyle/>
          <a:p>
            <a:r>
              <a:rPr lang="en-US" sz="3200" dirty="0"/>
              <a:t>How efficient are my array jobs?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3DA342-8190-02EE-24FD-D5E0EC56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seff</a:t>
            </a:r>
            <a:r>
              <a:rPr lang="en-US" dirty="0"/>
              <a:t>-array</a:t>
            </a:r>
          </a:p>
        </p:txBody>
      </p:sp>
    </p:spTree>
    <p:extLst>
      <p:ext uri="{BB962C8B-B14F-4D97-AF65-F5344CB8AC3E}">
        <p14:creationId xmlns:p14="http://schemas.microsoft.com/office/powerpoint/2010/main" val="3043317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1CA18-C493-0B54-CE6E-D6F00E03F3B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ECE0B-5279-2AB8-10FD-A0982658BCE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Monitoring Resource Use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7F818F65-4804-7122-0813-8BD4DB847BAC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587829" y="1622510"/>
            <a:ext cx="10889796" cy="2920915"/>
          </a:xfrm>
        </p:spPr>
        <p:txBody>
          <a:bodyPr/>
          <a:lstStyle/>
          <a:p>
            <a:r>
              <a:rPr lang="en-US" sz="3200" dirty="0"/>
              <a:t>When you request resources on Alpine, your job’s priority determines its position in the queue relative to other jobs. A job’s priority is based on multiple factors, including (but not limited to) </a:t>
            </a:r>
            <a:r>
              <a:rPr lang="en-US" sz="3200" dirty="0" err="1"/>
              <a:t>FairShare</a:t>
            </a:r>
            <a:r>
              <a:rPr lang="en-US" sz="3200" dirty="0"/>
              <a:t> score, job age, resources requested, job size, and QOS.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3DA342-8190-02EE-24FD-D5E0EC56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</a:t>
            </a:r>
          </a:p>
        </p:txBody>
      </p:sp>
    </p:spTree>
    <p:extLst>
      <p:ext uri="{BB962C8B-B14F-4D97-AF65-F5344CB8AC3E}">
        <p14:creationId xmlns:p14="http://schemas.microsoft.com/office/powerpoint/2010/main" val="416529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1CA18-C493-0B54-CE6E-D6F00E03F3B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ECE0B-5279-2AB8-10FD-A0982658BCE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Monitoring Resource Use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46B1B2-3BB3-91C7-FA18-A2AE146EFDBD}"/>
              </a:ext>
            </a:extLst>
          </p:cNvPr>
          <p:cNvSpPr txBox="1"/>
          <p:nvPr/>
        </p:nvSpPr>
        <p:spPr>
          <a:xfrm>
            <a:off x="587829" y="3169185"/>
            <a:ext cx="11270796" cy="27744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Purpose: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This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function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shows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the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current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fair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share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priority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of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a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specified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user.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</a:p>
          <a:p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A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value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of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1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indicates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average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priority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compared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to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other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users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in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an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account.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</a:p>
          <a:p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A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value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of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&lt;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1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indicates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lower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than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average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priority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</a:p>
          <a:p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	(longer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than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average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queue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waits)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</a:p>
          <a:p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A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value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of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&gt;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1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indicates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higher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than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average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priority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</a:p>
          <a:p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	(shorter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than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average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queue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waits)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</a:p>
          <a:p>
            <a:endParaRPr lang="en-US" dirty="0">
              <a:effectLst/>
              <a:latin typeface="Source Code Pro Medium" panose="020B0309030403020204" pitchFamily="49" charset="0"/>
              <a:ea typeface="Source Code Pro Medium" panose="020B0309030403020204" pitchFamily="49" charset="0"/>
            </a:endParaRPr>
          </a:p>
          <a:p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Usage: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 err="1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levelfs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[</a:t>
            </a:r>
            <a:r>
              <a:rPr lang="en-US" dirty="0" err="1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userid</a:t>
            </a:r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]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</a:p>
          <a:p>
            <a:r>
              <a:rPr lang="en-US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Hint: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 err="1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levelfs</a:t>
            </a:r>
            <a:r>
              <a:rPr lang="en-US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dirty="0" err="1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ralphie</a:t>
            </a:r>
            <a:endParaRPr lang="en-US" dirty="0">
              <a:latin typeface="Source Code Pro Medium" panose="020B0309030403020204" pitchFamily="49" charset="0"/>
              <a:ea typeface="Source Code Pro Medium" panose="020B0309030403020204" pitchFamily="49" charset="0"/>
              <a:cs typeface="Posterama" panose="020B0504020200020000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66EF4-10D4-F269-E8BE-436FE99E2512}"/>
              </a:ext>
            </a:extLst>
          </p:cNvPr>
          <p:cNvSpPr txBox="1"/>
          <p:nvPr/>
        </p:nvSpPr>
        <p:spPr>
          <a:xfrm>
            <a:off x="587829" y="2340968"/>
            <a:ext cx="11270796" cy="691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  <a:cs typeface="Posterama" panose="020B0504020200020000" pitchFamily="34" charset="0"/>
              </a:rPr>
              <a:t>$</a:t>
            </a:r>
            <a:r>
              <a:rPr lang="en-US" sz="2400" dirty="0">
                <a:solidFill>
                  <a:prstClr val="white"/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  <a:cs typeface="Posterama" panose="020B0504020200020000" pitchFamily="34" charset="0"/>
              </a:rPr>
              <a:t> </a:t>
            </a:r>
            <a:r>
              <a:rPr lang="en-US" sz="2400" dirty="0" err="1">
                <a:latin typeface="Source Code Pro Medium" panose="020B0309030403020204" pitchFamily="49" charset="0"/>
                <a:ea typeface="Source Code Pro Medium" panose="020B0309030403020204" pitchFamily="49" charset="0"/>
                <a:cs typeface="Posterama" panose="020B0504020200020000" pitchFamily="34" charset="0"/>
              </a:rPr>
              <a:t>levelfs</a:t>
            </a:r>
            <a:endParaRPr lang="en-US" sz="2400" dirty="0">
              <a:latin typeface="Source Code Pro Medium" panose="020B0309030403020204" pitchFamily="49" charset="0"/>
              <a:ea typeface="Source Code Pro Medium" panose="020B0309030403020204" pitchFamily="49" charset="0"/>
              <a:cs typeface="Posterama" panose="020B0504020200020000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7F818F65-4804-7122-0813-8BD4DB847BAC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587829" y="1622510"/>
            <a:ext cx="10889796" cy="691057"/>
          </a:xfrm>
        </p:spPr>
        <p:txBody>
          <a:bodyPr/>
          <a:lstStyle/>
          <a:p>
            <a:r>
              <a:rPr lang="en-US" sz="3200" dirty="0"/>
              <a:t>What is my priority?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3DA342-8190-02EE-24FD-D5E0EC56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levelfs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9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ECE0B-5279-2AB8-10FD-A0982658BCE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Monitoring Resource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1CA18-C493-0B54-CE6E-D6F00E03F3B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7F818F65-4804-7122-0813-8BD4DB847BAC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400" dirty="0" err="1"/>
              <a:t>XDMoD</a:t>
            </a:r>
            <a:r>
              <a:rPr lang="en-US" sz="3400" dirty="0"/>
              <a:t> is a web portal for viewing metrics at the system, partition, and user levels.</a:t>
            </a:r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r>
              <a:rPr lang="en-US" sz="3200" dirty="0" err="1"/>
              <a:t>XDMoD</a:t>
            </a:r>
            <a:r>
              <a:rPr lang="en-US" sz="3200" dirty="0"/>
              <a:t> can query a seemingly endless number of metrics!</a:t>
            </a:r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  <a:p>
            <a:endParaRPr lang="en-US" sz="2000" dirty="0"/>
          </a:p>
          <a:p>
            <a:endParaRPr lang="en-US" dirty="0"/>
          </a:p>
          <a:p>
            <a:endParaRPr lang="en-US" sz="2000" dirty="0"/>
          </a:p>
          <a:p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pic>
        <p:nvPicPr>
          <p:cNvPr id="7" name="Picture 6" descr="XDMoD Metrics on Demand and National Science Foundation logos">
            <a:extLst>
              <a:ext uri="{FF2B5EF4-FFF2-40B4-BE49-F238E27FC236}">
                <a16:creationId xmlns:a16="http://schemas.microsoft.com/office/drawing/2014/main" id="{2845E9CD-8E5B-0615-C957-6DBD623F6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265" y="184987"/>
            <a:ext cx="2933700" cy="1104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3DA342-8190-02EE-24FD-D5E0EC56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2: Web-Based Tool</a:t>
            </a:r>
          </a:p>
        </p:txBody>
      </p:sp>
    </p:spTree>
    <p:extLst>
      <p:ext uri="{BB962C8B-B14F-4D97-AF65-F5344CB8AC3E}">
        <p14:creationId xmlns:p14="http://schemas.microsoft.com/office/powerpoint/2010/main" val="43859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1CA18-C493-0B54-CE6E-D6F00E03F3B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ECE0B-5279-2AB8-10FD-A0982658BCE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Monitoring Resource Use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7F818F65-4804-7122-0813-8BD4DB847BAC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/>
        <p:txBody>
          <a:bodyPr/>
          <a:lstStyle/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Visit </a:t>
            </a:r>
            <a:r>
              <a:rPr lang="en-US" sz="36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https://xdmod.rc.colorado.edu/</a:t>
            </a:r>
            <a:endParaRPr lang="en-US" sz="3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3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chemeClr val="tx1"/>
                </a:solidFill>
              </a:rPr>
              <a:t>Demo</a:t>
            </a:r>
            <a:r>
              <a:rPr lang="en-US" sz="3600" dirty="0">
                <a:solidFill>
                  <a:schemeClr val="accent6">
                    <a:lumMod val="90000"/>
                    <a:lumOff val="1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  <a:p>
            <a:endParaRPr lang="en-US" sz="2000" dirty="0"/>
          </a:p>
          <a:p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3DA342-8190-02EE-24FD-D5E0EC56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XDMoD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39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1CA18-C493-0B54-CE6E-D6F00E03F3B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16</a:t>
            </a:fld>
            <a:endParaRPr lang="en-US" altLang="zh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ECE0B-5279-2AB8-10FD-A0982658BCE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Monitoring Resource Use</a:t>
            </a:r>
          </a:p>
        </p:txBody>
      </p:sp>
      <p:pic>
        <p:nvPicPr>
          <p:cNvPr id="9" name="Picture 8" descr="XDMoD Display menu with timeseries unchecked ">
            <a:extLst>
              <a:ext uri="{FF2B5EF4-FFF2-40B4-BE49-F238E27FC236}">
                <a16:creationId xmlns:a16="http://schemas.microsoft.com/office/drawing/2014/main" id="{9B23A2CD-2DD5-702D-0999-BEA18D97B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312" y="1747611"/>
            <a:ext cx="5542446" cy="346293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797E1D-3496-68D0-66B2-55DFB190F07E}"/>
              </a:ext>
            </a:extLst>
          </p:cNvPr>
          <p:cNvSpPr txBox="1"/>
          <p:nvPr/>
        </p:nvSpPr>
        <p:spPr>
          <a:xfrm>
            <a:off x="5915294" y="5384218"/>
            <a:ext cx="5508171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Display Menu: timeseries unchecked</a:t>
            </a:r>
          </a:p>
        </p:txBody>
      </p:sp>
      <p:pic>
        <p:nvPicPr>
          <p:cNvPr id="7" name="Picture 6" descr="XDMoD Display Menu showing timeseries checked">
            <a:extLst>
              <a:ext uri="{FF2B5EF4-FFF2-40B4-BE49-F238E27FC236}">
                <a16:creationId xmlns:a16="http://schemas.microsoft.com/office/drawing/2014/main" id="{4A850AFF-7FC3-3069-242D-5E4A684FF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42" y="1747611"/>
            <a:ext cx="5596758" cy="34502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AB7A34-36FF-8007-CE76-94531D23F1CD}"/>
              </a:ext>
            </a:extLst>
          </p:cNvPr>
          <p:cNvSpPr txBox="1"/>
          <p:nvPr/>
        </p:nvSpPr>
        <p:spPr>
          <a:xfrm>
            <a:off x="587829" y="5373511"/>
            <a:ext cx="5508171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Display Menu: timeseries checked (default)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3DA342-8190-02EE-24FD-D5E0EC56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XDMoD</a:t>
            </a:r>
            <a:r>
              <a:rPr lang="en-US" dirty="0"/>
              <a:t> Display Menu Defaults</a:t>
            </a:r>
          </a:p>
        </p:txBody>
      </p:sp>
    </p:spTree>
    <p:extLst>
      <p:ext uri="{BB962C8B-B14F-4D97-AF65-F5344CB8AC3E}">
        <p14:creationId xmlns:p14="http://schemas.microsoft.com/office/powerpoint/2010/main" val="1826013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1CA18-C493-0B54-CE6E-D6F00E03F3B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ECE0B-5279-2AB8-10FD-A0982658BCE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Monitoring Resource Use</a:t>
            </a:r>
          </a:p>
        </p:txBody>
      </p:sp>
      <p:pic>
        <p:nvPicPr>
          <p:cNvPr id="10" name="Picture 9" descr="XDMoD filter feature, showing Slurm allocations as PI">
            <a:extLst>
              <a:ext uri="{FF2B5EF4-FFF2-40B4-BE49-F238E27FC236}">
                <a16:creationId xmlns:a16="http://schemas.microsoft.com/office/drawing/2014/main" id="{E0EDF66D-052F-FE37-C21A-759F927D6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560" y="1647448"/>
            <a:ext cx="4663611" cy="357115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797E1D-3496-68D0-66B2-55DFB190F07E}"/>
              </a:ext>
            </a:extLst>
          </p:cNvPr>
          <p:cNvSpPr txBox="1"/>
          <p:nvPr/>
        </p:nvSpPr>
        <p:spPr>
          <a:xfrm>
            <a:off x="6518279" y="5271673"/>
            <a:ext cx="5508171" cy="4001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Filter and search</a:t>
            </a:r>
          </a:p>
        </p:txBody>
      </p:sp>
      <p:pic>
        <p:nvPicPr>
          <p:cNvPr id="6" name="Picture 5" descr="XDMoD Drilldown menu showing PI ">
            <a:extLst>
              <a:ext uri="{FF2B5EF4-FFF2-40B4-BE49-F238E27FC236}">
                <a16:creationId xmlns:a16="http://schemas.microsoft.com/office/drawing/2014/main" id="{C374D530-62D4-8248-B82A-281EE0E77A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29" y="1788864"/>
            <a:ext cx="6071793" cy="3429000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AB7A34-36FF-8007-CE76-94531D23F1CD}"/>
              </a:ext>
            </a:extLst>
          </p:cNvPr>
          <p:cNvSpPr txBox="1"/>
          <p:nvPr/>
        </p:nvSpPr>
        <p:spPr>
          <a:xfrm>
            <a:off x="587829" y="5275035"/>
            <a:ext cx="5508171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Click on a data point to see Drilldown menu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0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(PI = </a:t>
            </a:r>
            <a:r>
              <a:rPr lang="en-US" sz="2000" dirty="0" err="1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Slurm</a:t>
            </a:r>
            <a:r>
              <a:rPr lang="en-US" sz="20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 allocation)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3DA342-8190-02EE-24FD-D5E0EC56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XDMoD</a:t>
            </a:r>
            <a:r>
              <a:rPr lang="en-US" dirty="0"/>
              <a:t> Drilldown and Filter</a:t>
            </a:r>
          </a:p>
        </p:txBody>
      </p:sp>
    </p:spTree>
    <p:extLst>
      <p:ext uri="{BB962C8B-B14F-4D97-AF65-F5344CB8AC3E}">
        <p14:creationId xmlns:p14="http://schemas.microsoft.com/office/powerpoint/2010/main" val="4110200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337C-D69C-B4A1-BD64-0DBF4030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C0DE3205-7CAF-614B-04EE-795134EC2848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3200" b="0" i="0" dirty="0">
                <a:effectLst/>
              </a:rPr>
              <a:t>Learn how to access information 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</a:rPr>
              <a:t>your high-performance computing resource consumption on Alpine and Blanca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</a:rPr>
              <a:t>average wait times in the CURC queues and your relative "priority"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</a:rPr>
              <a:t>the efficiency of your research workflows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399E0-D115-A889-0301-81C9D8E267E3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Monitoring Resource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E4113-4BD9-6DFA-1325-CD04966BBDE1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309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337C-D69C-B4A1-BD64-0DBF4030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C0DE3205-7CAF-614B-04EE-795134EC2848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/>
        <p:txBody>
          <a:bodyPr/>
          <a:lstStyle/>
          <a:p>
            <a:r>
              <a:rPr lang="en-US" sz="3400" dirty="0"/>
              <a:t>Part 1: Command line tools (the </a:t>
            </a:r>
            <a:r>
              <a:rPr lang="en-US" sz="3400" dirty="0" err="1"/>
              <a:t>slurmtools</a:t>
            </a:r>
            <a:r>
              <a:rPr lang="en-US" sz="3400" dirty="0"/>
              <a:t> module)</a:t>
            </a:r>
          </a:p>
          <a:p>
            <a:r>
              <a:rPr lang="en-US" sz="3400" dirty="0"/>
              <a:t>Part 2: Web-based tools (CURC </a:t>
            </a:r>
            <a:r>
              <a:rPr lang="en-US" sz="3400" dirty="0" err="1"/>
              <a:t>XDMoD</a:t>
            </a:r>
            <a:r>
              <a:rPr lang="en-US" sz="3400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399E0-D115-A889-0301-81C9D8E267E3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Monitoring Resource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E4113-4BD9-6DFA-1325-CD04966BBDE1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8030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DA342-8190-02EE-24FD-D5E0EC56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Command Line Tools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7F818F65-4804-7122-0813-8BD4DB847BAC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400" dirty="0"/>
              <a:t>Allow us to answer questions such as </a:t>
            </a:r>
          </a:p>
          <a:p>
            <a:r>
              <a:rPr lang="en-US" sz="3200" dirty="0"/>
              <a:t>What jobs have I run over the past N days?</a:t>
            </a:r>
          </a:p>
          <a:p>
            <a:r>
              <a:rPr lang="en-US" sz="3200" dirty="0"/>
              <a:t>How many Service Units (SUs) have I used?</a:t>
            </a:r>
          </a:p>
          <a:p>
            <a:r>
              <a:rPr lang="en-US" sz="3200" dirty="0"/>
              <a:t>Who is using all the SUs on my group’s account?</a:t>
            </a:r>
          </a:p>
          <a:p>
            <a:r>
              <a:rPr lang="en-US" sz="3200" dirty="0"/>
              <a:t>How efficient are my jobs?</a:t>
            </a:r>
          </a:p>
          <a:p>
            <a:r>
              <a:rPr lang="en-US" sz="3200" dirty="0"/>
              <a:t>How efficiency are my array jobs?</a:t>
            </a:r>
          </a:p>
          <a:p>
            <a:r>
              <a:rPr lang="en-US" sz="3200" dirty="0"/>
              <a:t>What is my priority?</a:t>
            </a:r>
          </a:p>
          <a:p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  <a:p>
            <a:endParaRPr lang="en-US" sz="2000" dirty="0"/>
          </a:p>
          <a:p>
            <a:endParaRPr lang="en-US" dirty="0"/>
          </a:p>
          <a:p>
            <a:endParaRPr lang="en-US" sz="2000" dirty="0"/>
          </a:p>
          <a:p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ECE0B-5279-2AB8-10FD-A0982658BCE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Monitoring Resource Use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1CA18-C493-0B54-CE6E-D6F00E03F3B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981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1CA18-C493-0B54-CE6E-D6F00E03F3B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ECE0B-5279-2AB8-10FD-A0982658BCE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Monitoring Resource Use</a:t>
            </a:r>
          </a:p>
        </p:txBody>
      </p:sp>
      <p:grpSp>
        <p:nvGrpSpPr>
          <p:cNvPr id="10" name="Group 9" descr="suuser">
            <a:extLst>
              <a:ext uri="{FF2B5EF4-FFF2-40B4-BE49-F238E27FC236}">
                <a16:creationId xmlns:a16="http://schemas.microsoft.com/office/drawing/2014/main" id="{E0F1FCBA-5B04-0AB0-9F60-05FEC991E3FF}"/>
              </a:ext>
            </a:extLst>
          </p:cNvPr>
          <p:cNvGrpSpPr>
            <a:grpSpLocks noChangeAspect="1"/>
          </p:cNvGrpSpPr>
          <p:nvPr/>
        </p:nvGrpSpPr>
        <p:grpSpPr>
          <a:xfrm>
            <a:off x="8104832" y="4734702"/>
            <a:ext cx="1920240" cy="1677319"/>
            <a:chOff x="6749142" y="1850570"/>
            <a:chExt cx="1807029" cy="1578429"/>
          </a:xfrm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3C7A40FC-636A-120D-81A9-5B4EE11B0E17}"/>
                </a:ext>
              </a:extLst>
            </p:cNvPr>
            <p:cNvSpPr/>
            <p:nvPr/>
          </p:nvSpPr>
          <p:spPr>
            <a:xfrm>
              <a:off x="6749142" y="1850570"/>
              <a:ext cx="1807029" cy="1578429"/>
            </a:xfrm>
            <a:prstGeom prst="hexagon">
              <a:avLst/>
            </a:prstGeom>
            <a:solidFill>
              <a:srgbClr val="FABE7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22081C-9D73-846D-6D02-1D48AC91A533}"/>
                </a:ext>
              </a:extLst>
            </p:cNvPr>
            <p:cNvSpPr txBox="1"/>
            <p:nvPr/>
          </p:nvSpPr>
          <p:spPr>
            <a:xfrm>
              <a:off x="6890656" y="2416805"/>
              <a:ext cx="1524000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en-US" sz="2400" dirty="0" err="1">
                  <a:latin typeface="Posterama" panose="020B0504020200020000" pitchFamily="34" charset="0"/>
                  <a:ea typeface="微软雅黑"/>
                  <a:cs typeface="Posterama" panose="020B0504020200020000" pitchFamily="34" charset="0"/>
                </a:rPr>
                <a:t>seff</a:t>
              </a:r>
              <a:endParaRPr lang="en-US" sz="24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endParaRPr>
            </a:p>
          </p:txBody>
        </p:sp>
      </p:grpSp>
      <p:grpSp>
        <p:nvGrpSpPr>
          <p:cNvPr id="13" name="Group 12" descr="suuser">
            <a:extLst>
              <a:ext uri="{FF2B5EF4-FFF2-40B4-BE49-F238E27FC236}">
                <a16:creationId xmlns:a16="http://schemas.microsoft.com/office/drawing/2014/main" id="{A78F85BA-34CC-B12C-EA30-9C91AC53ABB7}"/>
              </a:ext>
            </a:extLst>
          </p:cNvPr>
          <p:cNvGrpSpPr>
            <a:grpSpLocks noChangeAspect="1"/>
          </p:cNvGrpSpPr>
          <p:nvPr/>
        </p:nvGrpSpPr>
        <p:grpSpPr>
          <a:xfrm>
            <a:off x="8104832" y="1151044"/>
            <a:ext cx="1920240" cy="1677319"/>
            <a:chOff x="6749142" y="1850570"/>
            <a:chExt cx="1807029" cy="1578429"/>
          </a:xfrm>
        </p:grpSpPr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8CE4B6EE-01B7-142A-07CC-D5B5919BBE24}"/>
                </a:ext>
              </a:extLst>
            </p:cNvPr>
            <p:cNvSpPr/>
            <p:nvPr/>
          </p:nvSpPr>
          <p:spPr>
            <a:xfrm>
              <a:off x="6749142" y="1850570"/>
              <a:ext cx="1807029" cy="1578429"/>
            </a:xfrm>
            <a:prstGeom prst="hexagon">
              <a:avLst/>
            </a:prstGeom>
            <a:solidFill>
              <a:srgbClr val="FABE7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A7637F-CCAB-A728-1867-7BCB889545F3}"/>
                </a:ext>
              </a:extLst>
            </p:cNvPr>
            <p:cNvSpPr txBox="1"/>
            <p:nvPr/>
          </p:nvSpPr>
          <p:spPr>
            <a:xfrm>
              <a:off x="6890656" y="2416805"/>
              <a:ext cx="1524000" cy="830997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en-US" sz="2400" dirty="0" err="1">
                  <a:latin typeface="Posterama" panose="020B0504020200020000" pitchFamily="34" charset="0"/>
                  <a:ea typeface="微软雅黑"/>
                  <a:cs typeface="Posterama" panose="020B0504020200020000" pitchFamily="34" charset="0"/>
                </a:rPr>
                <a:t>seff</a:t>
              </a:r>
              <a:r>
                <a:rPr lang="en-US" sz="2400" dirty="0">
                  <a:latin typeface="Posterama" panose="020B0504020200020000" pitchFamily="34" charset="0"/>
                  <a:ea typeface="微软雅黑"/>
                  <a:cs typeface="Posterama" panose="020B0504020200020000" pitchFamily="34" charset="0"/>
                </a:rPr>
                <a:t>-array</a:t>
              </a:r>
            </a:p>
          </p:txBody>
        </p:sp>
      </p:grpSp>
      <p:grpSp>
        <p:nvGrpSpPr>
          <p:cNvPr id="19" name="Group 18" descr="suuser">
            <a:extLst>
              <a:ext uri="{FF2B5EF4-FFF2-40B4-BE49-F238E27FC236}">
                <a16:creationId xmlns:a16="http://schemas.microsoft.com/office/drawing/2014/main" id="{3CFBE9E2-B648-DD32-64BF-FEDDFADEE1BA}"/>
              </a:ext>
            </a:extLst>
          </p:cNvPr>
          <p:cNvGrpSpPr>
            <a:grpSpLocks noChangeAspect="1"/>
          </p:cNvGrpSpPr>
          <p:nvPr/>
        </p:nvGrpSpPr>
        <p:grpSpPr>
          <a:xfrm>
            <a:off x="9715693" y="3847264"/>
            <a:ext cx="1920240" cy="1677319"/>
            <a:chOff x="6749142" y="1850570"/>
            <a:chExt cx="1807029" cy="1578429"/>
          </a:xfrm>
        </p:grpSpPr>
        <p:sp>
          <p:nvSpPr>
            <p:cNvPr id="20" name="Hexagon 19">
              <a:extLst>
                <a:ext uri="{FF2B5EF4-FFF2-40B4-BE49-F238E27FC236}">
                  <a16:creationId xmlns:a16="http://schemas.microsoft.com/office/drawing/2014/main" id="{D15C742F-41AD-3A2D-0144-A391D7A1A60A}"/>
                </a:ext>
              </a:extLst>
            </p:cNvPr>
            <p:cNvSpPr/>
            <p:nvPr/>
          </p:nvSpPr>
          <p:spPr>
            <a:xfrm>
              <a:off x="6749142" y="1850570"/>
              <a:ext cx="1807029" cy="1578429"/>
            </a:xfrm>
            <a:prstGeom prst="hexagon">
              <a:avLst/>
            </a:prstGeom>
            <a:solidFill>
              <a:srgbClr val="FABE7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3F4EB0F-2DD6-E222-DB19-BAAF89A8654E}"/>
                </a:ext>
              </a:extLst>
            </p:cNvPr>
            <p:cNvSpPr txBox="1"/>
            <p:nvPr/>
          </p:nvSpPr>
          <p:spPr>
            <a:xfrm>
              <a:off x="6890656" y="2416805"/>
              <a:ext cx="1524000" cy="34648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en-US" sz="2400" dirty="0" err="1">
                  <a:latin typeface="Posterama" panose="020B0504020200020000" pitchFamily="34" charset="0"/>
                  <a:ea typeface="微软雅黑"/>
                  <a:cs typeface="Posterama" panose="020B0504020200020000" pitchFamily="34" charset="0"/>
                </a:rPr>
                <a:t>levelfs</a:t>
              </a:r>
              <a:endParaRPr lang="en-US" sz="24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endParaRPr>
            </a:p>
          </p:txBody>
        </p:sp>
      </p:grpSp>
      <p:grpSp>
        <p:nvGrpSpPr>
          <p:cNvPr id="16" name="Group 15" descr="suuser">
            <a:extLst>
              <a:ext uri="{FF2B5EF4-FFF2-40B4-BE49-F238E27FC236}">
                <a16:creationId xmlns:a16="http://schemas.microsoft.com/office/drawing/2014/main" id="{2D7A1244-C295-15E1-63CE-5E1708656DC9}"/>
              </a:ext>
            </a:extLst>
          </p:cNvPr>
          <p:cNvGrpSpPr>
            <a:grpSpLocks noChangeAspect="1"/>
          </p:cNvGrpSpPr>
          <p:nvPr/>
        </p:nvGrpSpPr>
        <p:grpSpPr>
          <a:xfrm>
            <a:off x="6493971" y="2043233"/>
            <a:ext cx="1920240" cy="1677319"/>
            <a:chOff x="6749142" y="1850570"/>
            <a:chExt cx="1807029" cy="1578429"/>
          </a:xfrm>
        </p:grpSpPr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833E4A08-8BEA-6B87-2589-1E7FF51407BC}"/>
                </a:ext>
              </a:extLst>
            </p:cNvPr>
            <p:cNvSpPr/>
            <p:nvPr/>
          </p:nvSpPr>
          <p:spPr>
            <a:xfrm>
              <a:off x="6749142" y="1850570"/>
              <a:ext cx="1807029" cy="1578429"/>
            </a:xfrm>
            <a:prstGeom prst="hexagon">
              <a:avLst/>
            </a:prstGeom>
            <a:solidFill>
              <a:srgbClr val="FABE7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0F31B84-E10B-B12E-0A8D-814032A79C09}"/>
                </a:ext>
              </a:extLst>
            </p:cNvPr>
            <p:cNvSpPr txBox="1"/>
            <p:nvPr/>
          </p:nvSpPr>
          <p:spPr>
            <a:xfrm>
              <a:off x="6890656" y="2416805"/>
              <a:ext cx="1524000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en-US" sz="2400" dirty="0" err="1">
                  <a:latin typeface="Posterama" panose="020B0504020200020000" pitchFamily="34" charset="0"/>
                  <a:ea typeface="微软雅黑"/>
                  <a:cs typeface="Posterama" panose="020B0504020200020000" pitchFamily="34" charset="0"/>
                </a:rPr>
                <a:t>suacct</a:t>
              </a:r>
              <a:endParaRPr lang="en-US" sz="24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endParaRPr>
            </a:p>
          </p:txBody>
        </p:sp>
      </p:grpSp>
      <p:grpSp>
        <p:nvGrpSpPr>
          <p:cNvPr id="25" name="Group 24" descr="suuser">
            <a:extLst>
              <a:ext uri="{FF2B5EF4-FFF2-40B4-BE49-F238E27FC236}">
                <a16:creationId xmlns:a16="http://schemas.microsoft.com/office/drawing/2014/main" id="{09061236-A537-923A-DDD4-3A1E84AC521B}"/>
              </a:ext>
            </a:extLst>
          </p:cNvPr>
          <p:cNvGrpSpPr>
            <a:grpSpLocks noChangeAspect="1"/>
          </p:cNvGrpSpPr>
          <p:nvPr/>
        </p:nvGrpSpPr>
        <p:grpSpPr>
          <a:xfrm>
            <a:off x="6493971" y="3856288"/>
            <a:ext cx="1920240" cy="1677319"/>
            <a:chOff x="6749142" y="1850570"/>
            <a:chExt cx="1807029" cy="1578429"/>
          </a:xfrm>
        </p:grpSpPr>
        <p:sp>
          <p:nvSpPr>
            <p:cNvPr id="26" name="Hexagon 25">
              <a:extLst>
                <a:ext uri="{FF2B5EF4-FFF2-40B4-BE49-F238E27FC236}">
                  <a16:creationId xmlns:a16="http://schemas.microsoft.com/office/drawing/2014/main" id="{81640857-8C72-9BC8-3B7F-E65DD72FE683}"/>
                </a:ext>
              </a:extLst>
            </p:cNvPr>
            <p:cNvSpPr/>
            <p:nvPr/>
          </p:nvSpPr>
          <p:spPr>
            <a:xfrm>
              <a:off x="6749142" y="1850570"/>
              <a:ext cx="1807029" cy="1578429"/>
            </a:xfrm>
            <a:prstGeom prst="hexagon">
              <a:avLst/>
            </a:prstGeom>
            <a:solidFill>
              <a:srgbClr val="FABE7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6D05B85-B990-9502-6074-D82B4AFB8B3D}"/>
                </a:ext>
              </a:extLst>
            </p:cNvPr>
            <p:cNvSpPr txBox="1"/>
            <p:nvPr/>
          </p:nvSpPr>
          <p:spPr>
            <a:xfrm>
              <a:off x="6890656" y="2416805"/>
              <a:ext cx="1524000" cy="461665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en-US" sz="2400" dirty="0" err="1">
                  <a:latin typeface="Posterama" panose="020B0504020200020000" pitchFamily="34" charset="0"/>
                  <a:ea typeface="微软雅黑"/>
                  <a:cs typeface="Posterama" panose="020B0504020200020000" pitchFamily="34" charset="0"/>
                </a:rPr>
                <a:t>suuser</a:t>
              </a:r>
              <a:endParaRPr lang="en-US" sz="24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endParaRPr>
            </a:p>
          </p:txBody>
        </p:sp>
      </p:grpSp>
      <p:grpSp>
        <p:nvGrpSpPr>
          <p:cNvPr id="9" name="Group 8" descr="suuser">
            <a:extLst>
              <a:ext uri="{FF2B5EF4-FFF2-40B4-BE49-F238E27FC236}">
                <a16:creationId xmlns:a16="http://schemas.microsoft.com/office/drawing/2014/main" id="{345DD230-50EA-BB3A-174C-80D10388CEF2}"/>
              </a:ext>
            </a:extLst>
          </p:cNvPr>
          <p:cNvGrpSpPr>
            <a:grpSpLocks noChangeAspect="1"/>
          </p:cNvGrpSpPr>
          <p:nvPr/>
        </p:nvGrpSpPr>
        <p:grpSpPr>
          <a:xfrm>
            <a:off x="9725424" y="2038129"/>
            <a:ext cx="1920240" cy="1677319"/>
            <a:chOff x="6749142" y="1850570"/>
            <a:chExt cx="1807029" cy="1578429"/>
          </a:xfrm>
        </p:grpSpPr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FBF0C766-396A-CB2D-6BAC-5BB37FC013AC}"/>
                </a:ext>
              </a:extLst>
            </p:cNvPr>
            <p:cNvSpPr/>
            <p:nvPr/>
          </p:nvSpPr>
          <p:spPr>
            <a:xfrm>
              <a:off x="6749142" y="1850570"/>
              <a:ext cx="1807029" cy="1578429"/>
            </a:xfrm>
            <a:prstGeom prst="hexagon">
              <a:avLst/>
            </a:prstGeom>
            <a:solidFill>
              <a:srgbClr val="FABE7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BB3567-D984-E5A6-855B-FB84232C8CD2}"/>
                </a:ext>
              </a:extLst>
            </p:cNvPr>
            <p:cNvSpPr txBox="1"/>
            <p:nvPr/>
          </p:nvSpPr>
          <p:spPr>
            <a:xfrm>
              <a:off x="6890656" y="2416805"/>
              <a:ext cx="1524000" cy="346488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marL="0" indent="0" algn="ctr">
                <a:lnSpc>
                  <a:spcPct val="100000"/>
                </a:lnSpc>
                <a:spcBef>
                  <a:spcPts val="0"/>
                </a:spcBef>
                <a:buFontTx/>
                <a:buNone/>
              </a:pPr>
              <a:r>
                <a:rPr lang="en-US" sz="2400" dirty="0" err="1">
                  <a:latin typeface="Posterama" panose="020B0504020200020000" pitchFamily="34" charset="0"/>
                  <a:ea typeface="微软雅黑"/>
                  <a:cs typeface="Posterama" panose="020B0504020200020000" pitchFamily="34" charset="0"/>
                </a:rPr>
                <a:t>jobstats</a:t>
              </a:r>
              <a:endParaRPr lang="en-US" sz="2400" dirty="0">
                <a:latin typeface="Posterama" panose="020B0504020200020000" pitchFamily="34" charset="0"/>
                <a:ea typeface="微软雅黑"/>
                <a:cs typeface="Posterama" panose="020B0504020200020000" pitchFamily="34" charset="0"/>
              </a:endParaRPr>
            </a:p>
          </p:txBody>
        </p:sp>
      </p:grpSp>
      <p:sp>
        <p:nvSpPr>
          <p:cNvPr id="6" name="Title 18">
            <a:extLst>
              <a:ext uri="{FF2B5EF4-FFF2-40B4-BE49-F238E27FC236}">
                <a16:creationId xmlns:a16="http://schemas.microsoft.com/office/drawing/2014/main" id="{1A396667-9E17-3395-92B6-B900F660F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7024" y="3286683"/>
            <a:ext cx="2766126" cy="1033715"/>
          </a:xfrm>
        </p:spPr>
        <p:txBody>
          <a:bodyPr/>
          <a:lstStyle/>
          <a:p>
            <a:pPr algn="ctr"/>
            <a:r>
              <a:rPr lang="en-US" altLang="zh-CN" sz="2800" b="0" dirty="0">
                <a:latin typeface="+mn-lt"/>
              </a:rPr>
              <a:t>Available </a:t>
            </a:r>
            <a:br>
              <a:rPr lang="en-US" altLang="zh-CN" sz="2800" b="0" dirty="0">
                <a:latin typeface="+mn-lt"/>
              </a:rPr>
            </a:br>
            <a:r>
              <a:rPr lang="en-US" altLang="zh-CN" sz="2800" b="0" dirty="0">
                <a:latin typeface="+mn-lt"/>
              </a:rPr>
              <a:t>commands</a:t>
            </a:r>
            <a:endParaRPr lang="en-US" sz="2800" b="0" dirty="0">
              <a:latin typeface="+mn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C653D6-5E79-BD7B-6118-6DA8D5DCE1C4}"/>
              </a:ext>
            </a:extLst>
          </p:cNvPr>
          <p:cNvSpPr txBox="1"/>
          <p:nvPr/>
        </p:nvSpPr>
        <p:spPr>
          <a:xfrm>
            <a:off x="634441" y="3607690"/>
            <a:ext cx="5228246" cy="17851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  <a:cs typeface="Posterama" panose="020B0504020200020000" pitchFamily="34" charset="0"/>
              </a:rPr>
              <a:t>$</a:t>
            </a:r>
            <a:r>
              <a:rPr lang="en-US" sz="2400" dirty="0">
                <a:solidFill>
                  <a:prstClr val="white"/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  <a:cs typeface="Posterama" panose="020B0504020200020000" pitchFamily="34" charset="0"/>
              </a:rPr>
              <a:t> </a:t>
            </a:r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  <a:cs typeface="Posterama" panose="020B0504020200020000" pitchFamily="34" charset="0"/>
              </a:rPr>
              <a:t>module load </a:t>
            </a:r>
            <a:r>
              <a:rPr lang="en-US" sz="2400" dirty="0" err="1">
                <a:latin typeface="Source Code Pro Medium" panose="020B0309030403020204" pitchFamily="49" charset="0"/>
                <a:ea typeface="Source Code Pro Medium" panose="020B0309030403020204" pitchFamily="49" charset="0"/>
                <a:cs typeface="Posterama" panose="020B0504020200020000" pitchFamily="34" charset="0"/>
              </a:rPr>
              <a:t>slurm</a:t>
            </a:r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  <a:cs typeface="Posterama" panose="020B0504020200020000" pitchFamily="34" charset="0"/>
              </a:rPr>
              <a:t>/alpine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  <a:cs typeface="Posterama" panose="020B0504020200020000" pitchFamily="34" charset="0"/>
              </a:rPr>
              <a:t>$ module load </a:t>
            </a:r>
            <a:r>
              <a:rPr lang="en-US" sz="2400" dirty="0" err="1">
                <a:latin typeface="Source Code Pro Medium" panose="020B0309030403020204" pitchFamily="49" charset="0"/>
                <a:ea typeface="Source Code Pro Medium" panose="020B0309030403020204" pitchFamily="49" charset="0"/>
                <a:cs typeface="Posterama" panose="020B0504020200020000" pitchFamily="34" charset="0"/>
              </a:rPr>
              <a:t>slurmtools</a:t>
            </a:r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  <a:cs typeface="Posterama" panose="020B0504020200020000" pitchFamily="34" charset="0"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AB2BCC-5E4A-0806-D9F2-55C540E42E61}"/>
              </a:ext>
            </a:extLst>
          </p:cNvPr>
          <p:cNvSpPr txBox="1"/>
          <p:nvPr/>
        </p:nvSpPr>
        <p:spPr>
          <a:xfrm>
            <a:off x="603066" y="1950199"/>
            <a:ext cx="5259621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3200" b="0" i="0" dirty="0">
                <a:effectLst/>
              </a:rPr>
              <a:t>A module that loads a collection of functions to assess recent usage statistics</a:t>
            </a:r>
            <a:endParaRPr lang="en-US" sz="3200" dirty="0"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3DA342-8190-02EE-24FD-D5E0EC56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slurmtools</a:t>
            </a:r>
            <a:r>
              <a:rPr lang="en-US" dirty="0"/>
              <a:t> Module</a:t>
            </a:r>
          </a:p>
        </p:txBody>
      </p:sp>
    </p:spTree>
    <p:extLst>
      <p:ext uri="{BB962C8B-B14F-4D97-AF65-F5344CB8AC3E}">
        <p14:creationId xmlns:p14="http://schemas.microsoft.com/office/powerpoint/2010/main" val="192934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1CA18-C493-0B54-CE6E-D6F00E03F3B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ECE0B-5279-2AB8-10FD-A0982658BCE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Monitoring Resource Use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46B1B2-3BB3-91C7-FA18-A2AE146EFDBD}"/>
              </a:ext>
            </a:extLst>
          </p:cNvPr>
          <p:cNvSpPr txBox="1"/>
          <p:nvPr/>
        </p:nvSpPr>
        <p:spPr>
          <a:xfrm>
            <a:off x="1019907" y="3254913"/>
            <a:ext cx="10083522" cy="2465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Purpose:</a:t>
            </a:r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sz="2400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This</a:t>
            </a:r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sz="2400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function</a:t>
            </a:r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sz="2400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shows</a:t>
            </a:r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sz="2400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statistics</a:t>
            </a:r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sz="2400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for</a:t>
            </a:r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sz="2400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each</a:t>
            </a:r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sz="2400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job</a:t>
            </a:r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sz="2400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run</a:t>
            </a:r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sz="2400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by</a:t>
            </a:r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sz="2400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a</a:t>
            </a:r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sz="2400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specified</a:t>
            </a:r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sz="2400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user</a:t>
            </a:r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sz="2400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over</a:t>
            </a:r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sz="2400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N</a:t>
            </a:r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sz="2400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days.</a:t>
            </a:r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400" dirty="0">
              <a:effectLst/>
              <a:latin typeface="Source Code Pro Medium" panose="020B0309030403020204" pitchFamily="49" charset="0"/>
              <a:ea typeface="Source Code Pro Medium" panose="020B0309030403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Usage:</a:t>
            </a:r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sz="2400" dirty="0" err="1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jobstats</a:t>
            </a:r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sz="2400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[</a:t>
            </a:r>
            <a:r>
              <a:rPr lang="en-US" sz="2400" dirty="0" err="1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userid</a:t>
            </a:r>
            <a:r>
              <a:rPr lang="en-US" sz="2400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]</a:t>
            </a:r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sz="2400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[days,</a:t>
            </a:r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sz="2400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default</a:t>
            </a:r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sz="2400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5]</a:t>
            </a:r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Hint:</a:t>
            </a:r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sz="2400" dirty="0" err="1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jobstats</a:t>
            </a:r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sz="2400" dirty="0" err="1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ralphie</a:t>
            </a:r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sz="2400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15</a:t>
            </a:r>
            <a:endParaRPr lang="en-US" sz="2400" dirty="0">
              <a:latin typeface="Source Code Pro Medium" panose="020B0309030403020204" pitchFamily="49" charset="0"/>
              <a:ea typeface="Source Code Pro Medium" panose="020B0309030403020204" pitchFamily="49" charset="0"/>
              <a:cs typeface="Posterama" panose="020B0504020200020000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66EF4-10D4-F269-E8BE-436FE99E2512}"/>
              </a:ext>
            </a:extLst>
          </p:cNvPr>
          <p:cNvSpPr txBox="1"/>
          <p:nvPr/>
        </p:nvSpPr>
        <p:spPr>
          <a:xfrm>
            <a:off x="1019907" y="2351085"/>
            <a:ext cx="10083522" cy="691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  <a:cs typeface="Posterama" panose="020B0504020200020000" pitchFamily="34" charset="0"/>
              </a:rPr>
              <a:t>$</a:t>
            </a:r>
            <a:r>
              <a:rPr lang="en-US" sz="2400" dirty="0">
                <a:solidFill>
                  <a:prstClr val="white"/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  <a:cs typeface="Posterama" panose="020B0504020200020000" pitchFamily="34" charset="0"/>
              </a:rPr>
              <a:t> </a:t>
            </a:r>
            <a:r>
              <a:rPr lang="en-US" sz="2400" dirty="0" err="1">
                <a:latin typeface="Source Code Pro Medium" panose="020B0309030403020204" pitchFamily="49" charset="0"/>
                <a:ea typeface="Source Code Pro Medium" panose="020B0309030403020204" pitchFamily="49" charset="0"/>
                <a:cs typeface="Posterama" panose="020B0504020200020000" pitchFamily="34" charset="0"/>
              </a:rPr>
              <a:t>jobstats</a:t>
            </a:r>
            <a:endParaRPr lang="en-US" sz="2400" dirty="0">
              <a:latin typeface="Source Code Pro Medium" panose="020B0309030403020204" pitchFamily="49" charset="0"/>
              <a:ea typeface="Source Code Pro Medium" panose="020B0309030403020204" pitchFamily="49" charset="0"/>
              <a:cs typeface="Posterama" panose="020B0504020200020000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7F818F65-4804-7122-0813-8BD4DB847BAC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/>
        <p:txBody>
          <a:bodyPr/>
          <a:lstStyle/>
          <a:p>
            <a:r>
              <a:rPr lang="en-US" sz="3200" dirty="0"/>
              <a:t>What jobs have I run over the past N days?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3DA342-8190-02EE-24FD-D5E0EC56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jobstats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97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1CA18-C493-0B54-CE6E-D6F00E03F3B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ECE0B-5279-2AB8-10FD-A0982658BCE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Monitoring Resource Use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7F818F65-4804-7122-0813-8BD4DB847BAC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587829" y="1622510"/>
            <a:ext cx="10889796" cy="2920915"/>
          </a:xfrm>
        </p:spPr>
        <p:txBody>
          <a:bodyPr/>
          <a:lstStyle/>
          <a:p>
            <a:r>
              <a:rPr lang="en-US" sz="3200" dirty="0"/>
              <a:t>Service units (SUs), sometimes called “core hours”, reflect the processing that a core performs in one hour modified by some scaling factor</a:t>
            </a:r>
          </a:p>
          <a:p>
            <a:pPr lvl="1"/>
            <a:r>
              <a:rPr lang="en-US" sz="2400" dirty="0"/>
              <a:t>Virtual currency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3DA342-8190-02EE-24FD-D5E0EC56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Units </a:t>
            </a:r>
          </a:p>
        </p:txBody>
      </p:sp>
    </p:spTree>
    <p:extLst>
      <p:ext uri="{BB962C8B-B14F-4D97-AF65-F5344CB8AC3E}">
        <p14:creationId xmlns:p14="http://schemas.microsoft.com/office/powerpoint/2010/main" val="2646804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1CA18-C493-0B54-CE6E-D6F00E03F3B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ECE0B-5279-2AB8-10FD-A0982658BCE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Monitoring Resource Use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46B1B2-3BB3-91C7-FA18-A2AE146EFDBD}"/>
              </a:ext>
            </a:extLst>
          </p:cNvPr>
          <p:cNvSpPr txBox="1"/>
          <p:nvPr/>
        </p:nvSpPr>
        <p:spPr>
          <a:xfrm>
            <a:off x="1019907" y="3254913"/>
            <a:ext cx="10083522" cy="2465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Purpose: This function computes the number of Service Units (SUs) consumed by a specified user over N days.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400" dirty="0">
              <a:latin typeface="Source Code Pro Medium" panose="020B0309030403020204" pitchFamily="49" charset="0"/>
              <a:ea typeface="Source Code Pro Medium" panose="020B0309030403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Usage: </a:t>
            </a:r>
            <a:r>
              <a:rPr lang="en-US" sz="2400" dirty="0" err="1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suuser</a:t>
            </a:r>
            <a:r>
              <a:rPr lang="en-US" sz="2400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[</a:t>
            </a:r>
            <a:r>
              <a:rPr lang="en-US" sz="2400" dirty="0" err="1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userid</a:t>
            </a:r>
            <a:r>
              <a:rPr lang="en-US" sz="2400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] [days, default 30]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Hint: </a:t>
            </a:r>
            <a:r>
              <a:rPr lang="en-US" sz="2400" dirty="0" err="1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suuser</a:t>
            </a:r>
            <a:r>
              <a:rPr lang="en-US" sz="2400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sz="2400" dirty="0" err="1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ralphie</a:t>
            </a:r>
            <a:r>
              <a:rPr lang="en-US" sz="2400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15</a:t>
            </a:r>
            <a:endParaRPr lang="en-US" sz="2400" dirty="0">
              <a:latin typeface="Source Code Pro Medium" panose="020B0309030403020204" pitchFamily="49" charset="0"/>
              <a:ea typeface="Source Code Pro Medium" panose="020B0309030403020204" pitchFamily="49" charset="0"/>
              <a:cs typeface="Posterama" panose="020B0504020200020000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66EF4-10D4-F269-E8BE-436FE99E2512}"/>
              </a:ext>
            </a:extLst>
          </p:cNvPr>
          <p:cNvSpPr txBox="1"/>
          <p:nvPr/>
        </p:nvSpPr>
        <p:spPr>
          <a:xfrm>
            <a:off x="1019907" y="2351085"/>
            <a:ext cx="10083522" cy="691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  <a:cs typeface="Posterama" panose="020B0504020200020000" pitchFamily="34" charset="0"/>
              </a:rPr>
              <a:t>$</a:t>
            </a:r>
            <a:r>
              <a:rPr lang="en-US" sz="2400" dirty="0">
                <a:solidFill>
                  <a:prstClr val="white"/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  <a:cs typeface="Posterama" panose="020B0504020200020000" pitchFamily="34" charset="0"/>
              </a:rPr>
              <a:t> </a:t>
            </a:r>
            <a:r>
              <a:rPr lang="en-US" sz="2400" dirty="0" err="1">
                <a:latin typeface="Source Code Pro Medium" panose="020B0309030403020204" pitchFamily="49" charset="0"/>
                <a:ea typeface="Source Code Pro Medium" panose="020B0309030403020204" pitchFamily="49" charset="0"/>
                <a:cs typeface="Posterama" panose="020B0504020200020000" pitchFamily="34" charset="0"/>
              </a:rPr>
              <a:t>suuser</a:t>
            </a:r>
            <a:endParaRPr lang="en-US" sz="2400" dirty="0">
              <a:latin typeface="Source Code Pro Medium" panose="020B0309030403020204" pitchFamily="49" charset="0"/>
              <a:ea typeface="Source Code Pro Medium" panose="020B0309030403020204" pitchFamily="49" charset="0"/>
              <a:cs typeface="Posterama" panose="020B0504020200020000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7F818F65-4804-7122-0813-8BD4DB847BAC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587829" y="1622510"/>
            <a:ext cx="10889796" cy="728575"/>
          </a:xfrm>
        </p:spPr>
        <p:txBody>
          <a:bodyPr/>
          <a:lstStyle/>
          <a:p>
            <a:r>
              <a:rPr lang="en-US" sz="3200" dirty="0"/>
              <a:t>How many Service Units (SUs) have I used?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3DA342-8190-02EE-24FD-D5E0EC56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21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1CA18-C493-0B54-CE6E-D6F00E03F3B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ECE0B-5279-2AB8-10FD-A0982658BCE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Monitoring Resource Use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46B1B2-3BB3-91C7-FA18-A2AE146EFDBD}"/>
              </a:ext>
            </a:extLst>
          </p:cNvPr>
          <p:cNvSpPr txBox="1"/>
          <p:nvPr/>
        </p:nvSpPr>
        <p:spPr>
          <a:xfrm>
            <a:off x="1019907" y="3254913"/>
            <a:ext cx="10083522" cy="24659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Purpose: This function computes the number of Service Units (SUs) consumed by each user of a specified account over N days.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400" dirty="0">
              <a:effectLst/>
              <a:latin typeface="Source Code Pro Medium" panose="020B0309030403020204" pitchFamily="49" charset="0"/>
              <a:ea typeface="Source Code Pro Medium" panose="020B0309030403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Usage: </a:t>
            </a:r>
            <a:r>
              <a:rPr lang="en-US" sz="2400" dirty="0" err="1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suacct</a:t>
            </a:r>
            <a:r>
              <a:rPr lang="en-US" sz="2400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[</a:t>
            </a:r>
            <a:r>
              <a:rPr lang="en-US" sz="2400" dirty="0" err="1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account_name</a:t>
            </a:r>
            <a:r>
              <a:rPr lang="en-US" sz="2400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] [days, default 30]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Hint: </a:t>
            </a:r>
            <a:r>
              <a:rPr lang="en-US" sz="2400" dirty="0" err="1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suacct</a:t>
            </a:r>
            <a:r>
              <a:rPr lang="en-US" sz="2400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 </a:t>
            </a:r>
            <a:r>
              <a:rPr lang="en-US" sz="2400" dirty="0" err="1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ucb</a:t>
            </a:r>
            <a:r>
              <a:rPr lang="en-US" sz="2400" dirty="0">
                <a:effectLst/>
                <a:latin typeface="Source Code Pro Medium" panose="020B0309030403020204" pitchFamily="49" charset="0"/>
                <a:ea typeface="Source Code Pro Medium" panose="020B0309030403020204" pitchFamily="49" charset="0"/>
              </a:rPr>
              <a:t>-general 15</a:t>
            </a:r>
            <a:endParaRPr lang="en-US" sz="2400" dirty="0">
              <a:latin typeface="Source Code Pro Medium" panose="020B0309030403020204" pitchFamily="49" charset="0"/>
              <a:ea typeface="Source Code Pro Medium" panose="020B0309030403020204" pitchFamily="49" charset="0"/>
              <a:cs typeface="Posterama" panose="020B0504020200020000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66EF4-10D4-F269-E8BE-436FE99E2512}"/>
              </a:ext>
            </a:extLst>
          </p:cNvPr>
          <p:cNvSpPr txBox="1"/>
          <p:nvPr/>
        </p:nvSpPr>
        <p:spPr>
          <a:xfrm>
            <a:off x="1019907" y="2351085"/>
            <a:ext cx="10083522" cy="6910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400" dirty="0">
                <a:latin typeface="Source Code Pro Medium" panose="020B0309030403020204" pitchFamily="49" charset="0"/>
                <a:ea typeface="Source Code Pro Medium" panose="020B0309030403020204" pitchFamily="49" charset="0"/>
                <a:cs typeface="Posterama" panose="020B0504020200020000" pitchFamily="34" charset="0"/>
              </a:rPr>
              <a:t>$</a:t>
            </a:r>
            <a:r>
              <a:rPr lang="en-US" sz="2400" dirty="0">
                <a:solidFill>
                  <a:prstClr val="white"/>
                </a:solidFill>
                <a:latin typeface="Source Code Pro Medium" panose="020B0309030403020204" pitchFamily="49" charset="0"/>
                <a:ea typeface="Source Code Pro Medium" panose="020B0309030403020204" pitchFamily="49" charset="0"/>
                <a:cs typeface="Posterama" panose="020B0504020200020000" pitchFamily="34" charset="0"/>
              </a:rPr>
              <a:t> </a:t>
            </a:r>
            <a:r>
              <a:rPr lang="en-US" sz="2400" dirty="0" err="1">
                <a:latin typeface="Source Code Pro Medium" panose="020B0309030403020204" pitchFamily="49" charset="0"/>
                <a:ea typeface="Source Code Pro Medium" panose="020B0309030403020204" pitchFamily="49" charset="0"/>
                <a:cs typeface="Posterama" panose="020B0504020200020000" pitchFamily="34" charset="0"/>
              </a:rPr>
              <a:t>suacct</a:t>
            </a:r>
            <a:endParaRPr lang="en-US" sz="2400" dirty="0">
              <a:latin typeface="Source Code Pro Medium" panose="020B0309030403020204" pitchFamily="49" charset="0"/>
              <a:ea typeface="Source Code Pro Medium" panose="020B0309030403020204" pitchFamily="49" charset="0"/>
              <a:cs typeface="Posterama" panose="020B0504020200020000" pitchFamily="34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7F818F65-4804-7122-0813-8BD4DB847BAC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587829" y="1622510"/>
            <a:ext cx="10889796" cy="728575"/>
          </a:xfrm>
        </p:spPr>
        <p:txBody>
          <a:bodyPr/>
          <a:lstStyle/>
          <a:p>
            <a:r>
              <a:rPr lang="en-US" sz="3200" dirty="0"/>
              <a:t>Who is using all the SUs on my group’s account?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3DA342-8190-02EE-24FD-D5E0EC56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suacct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0816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AD9BE2-6B3D-4616-B044-300A8177DEA5}">
  <ds:schemaRefs>
    <ds:schemaRef ds:uri="http://schemas.microsoft.com/office/infopath/2007/PartnerControls"/>
    <ds:schemaRef ds:uri="http://schemas.microsoft.com/office/2006/metadata/properties"/>
    <ds:schemaRef ds:uri="16c05727-aa75-4e4a-9b5f-8a80a1165891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230e9df3-be65-4c73-a93b-d1236ebd677e"/>
    <ds:schemaRef ds:uri="71af3243-3dd4-4a8d-8c0d-dd76da1f02a5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CFA8B0-C7B8-4655-A378-2962C04794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3ded8b1b-070d-4629-82e4-c0b019f46057}" enabled="0" method="" siteId="{3ded8b1b-070d-4629-82e4-c0b019f4605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Custom​​</Template>
  <TotalTime>322</TotalTime>
  <Words>770</Words>
  <Application>Microsoft Macintosh PowerPoint</Application>
  <PresentationFormat>Widescreen</PresentationFormat>
  <Paragraphs>164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等线</vt:lpstr>
      <vt:lpstr>微软雅黑</vt:lpstr>
      <vt:lpstr>Abadi</vt:lpstr>
      <vt:lpstr>Arial</vt:lpstr>
      <vt:lpstr>Calibri</vt:lpstr>
      <vt:lpstr>Posterama</vt:lpstr>
      <vt:lpstr>Posterama Text Black</vt:lpstr>
      <vt:lpstr>Posterama Text SemiBold</vt:lpstr>
      <vt:lpstr>Source Code Pro Medium</vt:lpstr>
      <vt:lpstr>Custom​​</vt:lpstr>
      <vt:lpstr> Monitoring Resource Use </vt:lpstr>
      <vt:lpstr>Learning Objectives </vt:lpstr>
      <vt:lpstr>Overview</vt:lpstr>
      <vt:lpstr>Part 1: Command Line Tools</vt:lpstr>
      <vt:lpstr>Available  commands</vt:lpstr>
      <vt:lpstr>jobstats</vt:lpstr>
      <vt:lpstr>Service Units </vt:lpstr>
      <vt:lpstr>suuser</vt:lpstr>
      <vt:lpstr>suacct</vt:lpstr>
      <vt:lpstr>seff</vt:lpstr>
      <vt:lpstr>seff-array</vt:lpstr>
      <vt:lpstr>Priority </vt:lpstr>
      <vt:lpstr>levelfs</vt:lpstr>
      <vt:lpstr>Part 2: Web-Based Tool</vt:lpstr>
      <vt:lpstr>XDMoD</vt:lpstr>
      <vt:lpstr>XDMoD Display Menu Defaults</vt:lpstr>
      <vt:lpstr>XDMoD Drilldown and Filter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Layla Freeborn</dc:creator>
  <cp:lastModifiedBy>Layla Freeborn</cp:lastModifiedBy>
  <cp:revision>1</cp:revision>
  <dcterms:created xsi:type="dcterms:W3CDTF">2024-08-15T02:07:59Z</dcterms:created>
  <dcterms:modified xsi:type="dcterms:W3CDTF">2024-08-15T07:30:09Z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