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3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72" r:id="rId17"/>
    <p:sldId id="368" r:id="rId18"/>
    <p:sldId id="354" r:id="rId19"/>
    <p:sldId id="355" r:id="rId20"/>
    <p:sldId id="358" r:id="rId21"/>
    <p:sldId id="369" r:id="rId22"/>
    <p:sldId id="359" r:id="rId23"/>
    <p:sldId id="360" r:id="rId24"/>
    <p:sldId id="361" r:id="rId25"/>
    <p:sldId id="362" r:id="rId26"/>
    <p:sldId id="363" r:id="rId27"/>
    <p:sldId id="364" r:id="rId28"/>
    <p:sldId id="370" r:id="rId29"/>
    <p:sldId id="371" r:id="rId30"/>
    <p:sldId id="373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/>
    <p:restoredTop sz="84845"/>
  </p:normalViewPr>
  <p:slideViewPr>
    <p:cSldViewPr snapToGrid="0">
      <p:cViewPr varScale="1">
        <p:scale>
          <a:sx n="134" d="100"/>
          <a:sy n="134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20, 2025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951991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System defined constraints for a job (more on this later!)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4EEE6623-C3C9-752E-F4CF-F8072D588BD0}"/>
              </a:ext>
            </a:extLst>
          </p:cNvPr>
          <p:cNvSpPr/>
          <p:nvPr/>
        </p:nvSpPr>
        <p:spPr>
          <a:xfrm>
            <a:off x="644768" y="199029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5639F9B9-9754-5B7F-2FDD-E46A1FEFB179}"/>
              </a:ext>
            </a:extLst>
          </p:cNvPr>
          <p:cNvSpPr/>
          <p:nvPr/>
        </p:nvSpPr>
        <p:spPr>
          <a:xfrm>
            <a:off x="644768" y="2679024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F862C7AF-E8A5-5F80-AAFD-3FD27FA38385}"/>
              </a:ext>
            </a:extLst>
          </p:cNvPr>
          <p:cNvSpPr/>
          <p:nvPr/>
        </p:nvSpPr>
        <p:spPr>
          <a:xfrm>
            <a:off x="644768" y="576757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7483B-D188-6DB3-DF85-24BF47975F1C}"/>
              </a:ext>
            </a:extLst>
          </p:cNvPr>
          <p:cNvSpPr txBox="1"/>
          <p:nvPr/>
        </p:nvSpPr>
        <p:spPr>
          <a:xfrm>
            <a:off x="893887" y="5684019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Must be specified for every job</a:t>
            </a: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DC5BBFBC-E827-A9B9-94EF-46575B0FE125}"/>
              </a:ext>
            </a:extLst>
          </p:cNvPr>
          <p:cNvSpPr/>
          <p:nvPr/>
        </p:nvSpPr>
        <p:spPr>
          <a:xfrm>
            <a:off x="548052" y="5746724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139F-8910-56E7-1812-C8566D3695D4}"/>
              </a:ext>
            </a:extLst>
          </p:cNvPr>
          <p:cNvSpPr txBox="1"/>
          <p:nvPr/>
        </p:nvSpPr>
        <p:spPr>
          <a:xfrm>
            <a:off x="797171" y="566317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Must be specified for every job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EA5E6197-07E0-53DA-9A59-24C0D1AC9B3C}"/>
              </a:ext>
            </a:extLst>
          </p:cNvPr>
          <p:cNvSpPr/>
          <p:nvPr/>
        </p:nvSpPr>
        <p:spPr>
          <a:xfrm>
            <a:off x="548052" y="180886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Helvetica Neue Light"/>
                <a:sym typeface="Helvetica Neue Light"/>
              </a:rPr>
              <a:t>Alpine Partitions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975893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406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32,48,64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72F4-AC02-54B3-90D1-BED58686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3909-28CE-59E4-61B3-932570CC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Helvetica Neue Light"/>
                <a:sym typeface="Helvetica Neue Light"/>
              </a:rPr>
              <a:t>Alpine Testing Partitions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EBED-13AB-034F-CFD7-00FB1DAC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05"/>
            <a:ext cx="10515600" cy="1549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many of the partitions we have testing partitions that provide quicker access to resources. </a:t>
            </a:r>
          </a:p>
          <a:p>
            <a:pPr marL="0" indent="0">
              <a:buNone/>
            </a:pPr>
            <a:r>
              <a:rPr lang="en-US" b="1" u="sng" dirty="0"/>
              <a:t>Note: </a:t>
            </a:r>
            <a:r>
              <a:rPr lang="en-US" dirty="0"/>
              <a:t>there are restrictions on the amount of resources you can request. These restrictions can be found in our documentation.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D458-0B66-49A0-502A-DCE4C7E0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EC46FB0D-D7D1-CB1A-6CBD-5805716EE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028612"/>
              </p:ext>
            </p:extLst>
          </p:nvPr>
        </p:nvGraphicFramePr>
        <p:xfrm>
          <a:off x="838200" y="3107748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atesting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acompile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General Compute Node: AMD Milan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28692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 MIG instances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58061"/>
              </p:ext>
            </p:extLst>
          </p:nvPr>
        </p:nvGraphicFramePr>
        <p:xfrm>
          <a:off x="838200" y="3137262"/>
          <a:ext cx="10204937" cy="298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compile partition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9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2765827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DAB9D-E6A7-0BD1-C9EF-1650233020F3}"/>
              </a:ext>
            </a:extLst>
          </p:cNvPr>
          <p:cNvSpPr txBox="1"/>
          <p:nvPr/>
        </p:nvSpPr>
        <p:spPr>
          <a:xfrm>
            <a:off x="838200" y="1766592"/>
            <a:ext cx="763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just a bash script with SLURM specific directives!</a:t>
            </a:r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32167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       # Specify Alpine CPU node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=normal                   # Specify QoS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echo "This is a test submitted by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entury Gothic"/>
              </a:rPr>
              <a:t>https://github.com/ResearchComputing/hpc_fundamentals_micro_credential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975"/>
            <a:ext cx="10515600" cy="2974975"/>
          </a:xfrm>
        </p:spPr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99291" y="4037656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  <a:p>
            <a:pPr lvl="1"/>
            <a:r>
              <a:rPr lang="en-US" dirty="0"/>
              <a:t>If you would like to use GUI applications, you will need X11 forwarding and an interactive job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206570"/>
            <a:ext cx="10515600" cy="4937224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       # Specify Alpine CPU node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=normal                   # Specify QoS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=compile --time=00:10:00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FCA2-3D56-9CCE-3F1F-F99FA28C5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5F78-3771-4F08-898B-21255DB5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Interactive GUI job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8834-7310-DD41-9E49-3A770B54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If you have software that has a Graphical User Interface (GUI) it is sometimes possible to display that GUI on your local machine.</a:t>
            </a:r>
          </a:p>
          <a:p>
            <a:pPr lvl="1"/>
            <a:r>
              <a:rPr lang="en-US" dirty="0"/>
              <a:t>This is done using X11 forwarding</a:t>
            </a:r>
          </a:p>
          <a:p>
            <a:pPr lvl="1"/>
            <a:r>
              <a:rPr lang="en-US" dirty="0"/>
              <a:t>This GUI may be laggy if you are on a compute node or if your connection is unstable </a:t>
            </a:r>
          </a:p>
          <a:p>
            <a:pPr lvl="1"/>
            <a:r>
              <a:rPr lang="en-US" dirty="0"/>
              <a:t>See our documentation: </a:t>
            </a:r>
            <a:r>
              <a:rPr lang="en-US" dirty="0">
                <a:solidFill>
                  <a:srgbClr val="0070C0"/>
                </a:solidFill>
              </a:rPr>
              <a:t>https://curc.readthedocs.io/en/latest/running-jobs/interactive-jobs.html#interactive-gui-applications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/>
              <a:t>Note:</a:t>
            </a:r>
            <a:r>
              <a:rPr lang="en-US" dirty="0"/>
              <a:t> you can also use our Open OnDemand “Core Desktop” application to display a GUI. This tends to be more stable than X11 forwarding.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8BA4-8690-BB63-7CD2-CE1B8E63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46615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725" y="2766218"/>
            <a:ext cx="3638550" cy="1325563"/>
          </a:xfrm>
        </p:spPr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 system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Session Overview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b="1" dirty="0">
                <a:latin typeface="Century Gothic" panose="020B0502020202020204" pitchFamily="34" charset="0"/>
                <a:ea typeface="Helvetica Neue Light"/>
                <a:sym typeface="Helvetica Neue Light"/>
              </a:rPr>
              <a:t>General Overview of Job Submission</a:t>
            </a:r>
            <a:endParaRPr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b="1" dirty="0">
                <a:latin typeface="Century Gothic" panose="020B0502020202020204" pitchFamily="34" charset="0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1657</Words>
  <Application>Microsoft Macintosh PowerPoint</Application>
  <PresentationFormat>Widescreen</PresentationFormat>
  <Paragraphs>311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Alpine Testing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Interactive GUI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32</cp:revision>
  <dcterms:created xsi:type="dcterms:W3CDTF">2023-01-13T17:07:22Z</dcterms:created>
  <dcterms:modified xsi:type="dcterms:W3CDTF">2025-08-12T20:35:44Z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