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sldIdLst>
    <p:sldId id="340" r:id="rId5"/>
    <p:sldId id="351" r:id="rId6"/>
    <p:sldId id="393" r:id="rId7"/>
    <p:sldId id="359" r:id="rId8"/>
    <p:sldId id="371" r:id="rId9"/>
    <p:sldId id="367" r:id="rId10"/>
    <p:sldId id="368" r:id="rId11"/>
    <p:sldId id="264" r:id="rId12"/>
    <p:sldId id="266" r:id="rId13"/>
    <p:sldId id="384" r:id="rId14"/>
    <p:sldId id="386" r:id="rId15"/>
    <p:sldId id="385" r:id="rId16"/>
    <p:sldId id="388" r:id="rId17"/>
    <p:sldId id="387" r:id="rId18"/>
    <p:sldId id="389" r:id="rId19"/>
    <p:sldId id="390" r:id="rId20"/>
    <p:sldId id="391" r:id="rId21"/>
    <p:sldId id="274" r:id="rId22"/>
    <p:sldId id="392" r:id="rId23"/>
    <p:sldId id="33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86413"/>
  </p:normalViewPr>
  <p:slideViewPr>
    <p:cSldViewPr snapToGrid="0">
      <p:cViewPr varScale="1">
        <p:scale>
          <a:sx n="54" d="100"/>
          <a:sy n="54" d="100"/>
        </p:scale>
        <p:origin x="992" y="60"/>
      </p:cViewPr>
      <p:guideLst/>
    </p:cSldViewPr>
  </p:slideViewPr>
  <p:outlineViewPr>
    <p:cViewPr>
      <p:scale>
        <a:sx n="33" d="100"/>
        <a:sy n="33" d="100"/>
      </p:scale>
      <p:origin x="0" y="-78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5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Data Transfer - 8/13/2024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lobu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lobus.org/how-to/share-files/" TargetMode="External"/><Relationship Id="rId2" Type="http://schemas.openxmlformats.org/officeDocument/2006/relationships/hyperlink" Target="https://scholar.colorado.edu/concern/datasets/9593tw13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c-help@colorado.edu" TargetMode="External"/><Relationship Id="rId4" Type="http://schemas.openxmlformats.org/officeDocument/2006/relationships/hyperlink" Target="https://curc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data-transf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filesystem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demand.rc.colorado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ondemand-rmacc.rc.colorado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824953"/>
            <a:ext cx="10379243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your data to &amp; from CU Boulder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January 08,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4933236"/>
            <a:ext cx="7972927" cy="857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entury Gothic"/>
              </a:rPr>
              <a:t>Mohal Khandelwal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Web-based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54375"/>
            <a:ext cx="10651435" cy="4163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Globus login is simple and quick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Navigate to </a:t>
            </a:r>
            <a:r>
              <a:rPr lang="en-US" dirty="0">
                <a:hlinkClick r:id="rId3"/>
              </a:rPr>
              <a:t>https://app.globus.org </a:t>
            </a:r>
            <a:endParaRPr lang="en-US" dirty="0"/>
          </a:p>
          <a:p>
            <a:pPr lvl="2"/>
            <a:r>
              <a:rPr lang="en-US" dirty="0">
                <a:latin typeface="Helvetica"/>
                <a:cs typeface="Helvetica"/>
              </a:rPr>
              <a:t>CU Boulder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“University of Colorado at Boulder” in the dropdown menu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CSU users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“Colorado State University”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AMC and RMACC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“ACCESS CI (formerly XSEDE)”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Login with your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with onscreen prompts until you are brought to the Globus Web GUI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4ED-48A3-FC9F-37EA-E33F3237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A912ED-1A20-747F-8F97-77B311DDC069}"/>
              </a:ext>
            </a:extLst>
          </p:cNvPr>
          <p:cNvSpPr txBox="1"/>
          <p:nvPr/>
        </p:nvSpPr>
        <p:spPr>
          <a:xfrm>
            <a:off x="2706094" y="179778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Globus Web GUI</a:t>
            </a:r>
          </a:p>
          <a:p>
            <a:pPr algn="ctr"/>
            <a:r>
              <a:rPr lang="en-US" sz="4000" dirty="0"/>
              <a:t>Let’s take a look!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0EC7-8408-23FA-B291-70F16C8E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100EC-52C3-BBE2-E393-72386269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Globus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Required if you want to transfer data between your machine and CURC resources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https://www.globus.org/globus-connect-personal</a:t>
            </a:r>
            <a:r>
              <a:rPr lang="en-US" dirty="0"/>
              <a:t> </a:t>
            </a:r>
          </a:p>
        </p:txBody>
      </p:sp>
      <p:pic>
        <p:nvPicPr>
          <p:cNvPr id="8" name="Picture 7" descr="Screenshot showing Globus connect personal software download options">
            <a:extLst>
              <a:ext uri="{FF2B5EF4-FFF2-40B4-BE49-F238E27FC236}">
                <a16:creationId xmlns:a16="http://schemas.microsoft.com/office/drawing/2014/main" id="{17C27E1A-7DF7-8904-4EF6-FE21327C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5" y="3203960"/>
            <a:ext cx="6614230" cy="28354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4BA-00DE-D32F-800E-F408337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326-E033-F9CF-4B20-43853026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88AC-F9FB-D6B9-0891-57447C1C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6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“Collection Name” you can use anything name you would like</a:t>
            </a:r>
          </a:p>
          <a:p>
            <a:pPr lvl="1"/>
            <a:r>
              <a:rPr lang="en-US" dirty="0"/>
              <a:t>You will use this as a reference name later, so please remember it!</a:t>
            </a:r>
          </a:p>
          <a:p>
            <a:r>
              <a:rPr lang="en-US" dirty="0"/>
              <a:t>For Mac and Windows, it is easy to see that Globus has been installed: </a:t>
            </a:r>
          </a:p>
        </p:txBody>
      </p:sp>
      <p:pic>
        <p:nvPicPr>
          <p:cNvPr id="8" name="Picture 7" descr="Screenshot showing location of globus icon on Mac laptop">
            <a:extLst>
              <a:ext uri="{FF2B5EF4-FFF2-40B4-BE49-F238E27FC236}">
                <a16:creationId xmlns:a16="http://schemas.microsoft.com/office/drawing/2014/main" id="{F1069545-9130-C207-BE1D-401AC79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04" y="3342154"/>
            <a:ext cx="4014118" cy="743355"/>
          </a:xfrm>
          <a:prstGeom prst="rect">
            <a:avLst/>
          </a:prstGeom>
        </p:spPr>
      </p:pic>
      <p:pic>
        <p:nvPicPr>
          <p:cNvPr id="10" name="Picture 9" descr="Screenshot showing location of globus icon on Windows laptop">
            <a:extLst>
              <a:ext uri="{FF2B5EF4-FFF2-40B4-BE49-F238E27FC236}">
                <a16:creationId xmlns:a16="http://schemas.microsoft.com/office/drawing/2014/main" id="{EDE6A064-3EF8-3690-6B77-A6C12FE2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03" y="3229347"/>
            <a:ext cx="3279584" cy="9689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CB6D8-7BCC-B350-5780-D84985450255}"/>
              </a:ext>
            </a:extLst>
          </p:cNvPr>
          <p:cNvSpPr txBox="1">
            <a:spLocks/>
          </p:cNvSpPr>
          <p:nvPr/>
        </p:nvSpPr>
        <p:spPr>
          <a:xfrm>
            <a:off x="838200" y="4745250"/>
            <a:ext cx="10515600" cy="686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Linux, at the end of the installation, the setup will exit with a message stating it was successfully set up and the main Globus Connect Personal application will launch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7991-3C14-72EF-28C2-87219F03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7B9F-CBDA-DA6A-331E-BF622AC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92DE-DCAC-44E7-B135-227E4CE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D631-E67D-8B58-82F3-29D5CC9B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7"/>
            <a:ext cx="10515600" cy="3551316"/>
          </a:xfrm>
        </p:spPr>
        <p:txBody>
          <a:bodyPr>
            <a:normAutofit/>
          </a:bodyPr>
          <a:lstStyle/>
          <a:p>
            <a:r>
              <a:rPr lang="en-US" sz="2400" dirty="0"/>
              <a:t>Once the Globus endpoint has been installed on your computer, you then need to configure it. </a:t>
            </a:r>
          </a:p>
          <a:p>
            <a:r>
              <a:rPr lang="en-US" sz="2400" dirty="0"/>
              <a:t>On Mac and Windows follow the “Configuration” section</a:t>
            </a:r>
          </a:p>
          <a:p>
            <a:r>
              <a:rPr lang="en-US" sz="2400" dirty="0"/>
              <a:t>On Linux follow the “Running” section</a:t>
            </a:r>
          </a:p>
          <a:p>
            <a:r>
              <a:rPr lang="en-US" sz="2400" u="sng" dirty="0"/>
              <a:t>During Configuration you will need to let Globus know what directories or files it can have access to </a:t>
            </a:r>
          </a:p>
        </p:txBody>
      </p:sp>
      <p:pic>
        <p:nvPicPr>
          <p:cNvPr id="8" name="Picture 7" descr="Screenshot showing configuration panel for Globus Connect Personal">
            <a:extLst>
              <a:ext uri="{FF2B5EF4-FFF2-40B4-BE49-F238E27FC236}">
                <a16:creationId xmlns:a16="http://schemas.microsoft.com/office/drawing/2014/main" id="{5582F789-6DB0-8904-DF5D-F4A69AA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82" y="4206816"/>
            <a:ext cx="1708577" cy="1648274"/>
          </a:xfrm>
          <a:prstGeom prst="rect">
            <a:avLst/>
          </a:prstGeom>
        </p:spPr>
      </p:pic>
      <p:pic>
        <p:nvPicPr>
          <p:cNvPr id="10" name="Picture 9" descr="Screenshot showing configuration screen in Globus for adding filesystems">
            <a:extLst>
              <a:ext uri="{FF2B5EF4-FFF2-40B4-BE49-F238E27FC236}">
                <a16:creationId xmlns:a16="http://schemas.microsoft.com/office/drawing/2014/main" id="{61E7B072-44E6-AED7-7AB6-35D19834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00" y="4092780"/>
            <a:ext cx="3298018" cy="1876347"/>
          </a:xfrm>
          <a:prstGeom prst="rect">
            <a:avLst/>
          </a:prstGeom>
        </p:spPr>
      </p:pic>
      <p:cxnSp>
        <p:nvCxnSpPr>
          <p:cNvPr id="12" name="Straight Arrow Connector 11" descr="Arrow connector">
            <a:extLst>
              <a:ext uri="{FF2B5EF4-FFF2-40B4-BE49-F238E27FC236}">
                <a16:creationId xmlns:a16="http://schemas.microsoft.com/office/drawing/2014/main" id="{C1389064-2770-6E15-D3D4-5A60A71994E2}"/>
              </a:ext>
            </a:extLst>
          </p:cNvPr>
          <p:cNvCxnSpPr>
            <a:cxnSpLocks/>
          </p:cNvCxnSpPr>
          <p:nvPr/>
        </p:nvCxnSpPr>
        <p:spPr>
          <a:xfrm>
            <a:off x="4977517" y="5030953"/>
            <a:ext cx="747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 descr="Oval highlighting access option">
            <a:extLst>
              <a:ext uri="{FF2B5EF4-FFF2-40B4-BE49-F238E27FC236}">
                <a16:creationId xmlns:a16="http://schemas.microsoft.com/office/drawing/2014/main" id="{ED60AF82-7C82-FBEC-9C7D-51C4314BFADA}"/>
              </a:ext>
            </a:extLst>
          </p:cNvPr>
          <p:cNvSpPr/>
          <p:nvPr/>
        </p:nvSpPr>
        <p:spPr>
          <a:xfrm>
            <a:off x="7951305" y="4109258"/>
            <a:ext cx="341906" cy="3227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 descr="Arrow connector">
            <a:extLst>
              <a:ext uri="{FF2B5EF4-FFF2-40B4-BE49-F238E27FC236}">
                <a16:creationId xmlns:a16="http://schemas.microsoft.com/office/drawing/2014/main" id="{1EC29DB3-A5F9-E518-7768-FF5943C35EA0}"/>
              </a:ext>
            </a:extLst>
          </p:cNvPr>
          <p:cNvCxnSpPr>
            <a:cxnSpLocks/>
          </p:cNvCxnSpPr>
          <p:nvPr/>
        </p:nvCxnSpPr>
        <p:spPr>
          <a:xfrm flipH="1">
            <a:off x="8293211" y="3881535"/>
            <a:ext cx="1727867" cy="211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3966A1-D88F-F7B5-EE98-C4E72658BFA3}"/>
              </a:ext>
            </a:extLst>
          </p:cNvPr>
          <p:cNvSpPr txBox="1"/>
          <p:nvPr/>
        </p:nvSpPr>
        <p:spPr>
          <a:xfrm>
            <a:off x="9878130" y="3881535"/>
            <a:ext cx="20550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Select the “Access” tab and add folders you want to be accessible by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CAF4-98DE-AF3C-7C18-2B5674B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037F-FD35-A892-9199-BFAB0B3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95FC9F-B5E0-83BF-4DA9-2887493F41E5}"/>
              </a:ext>
            </a:extLst>
          </p:cNvPr>
          <p:cNvSpPr txBox="1"/>
          <p:nvPr/>
        </p:nvSpPr>
        <p:spPr>
          <a:xfrm>
            <a:off x="756236" y="2721114"/>
            <a:ext cx="10679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Connecting local endpoint to CURC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8A6F-4468-EFBC-8593-F393676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90A28-A53C-D65C-4FCB-31818FB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227831-3AD1-3DDD-8DC3-8702CB606B66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Screenshot showing Globus panel selector">
            <a:extLst>
              <a:ext uri="{FF2B5EF4-FFF2-40B4-BE49-F238E27FC236}">
                <a16:creationId xmlns:a16="http://schemas.microsoft.com/office/drawing/2014/main" id="{B2E10045-C2B2-5B63-5E51-D959DF3D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45" y="905132"/>
            <a:ext cx="2981132" cy="727598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double pane option">
            <a:extLst>
              <a:ext uri="{FF2B5EF4-FFF2-40B4-BE49-F238E27FC236}">
                <a16:creationId xmlns:a16="http://schemas.microsoft.com/office/drawing/2014/main" id="{635A433C-F4B3-EBF2-3263-8E92FB80C93F}"/>
              </a:ext>
            </a:extLst>
          </p:cNvPr>
          <p:cNvSpPr/>
          <p:nvPr/>
        </p:nvSpPr>
        <p:spPr>
          <a:xfrm>
            <a:off x="4225159" y="1082048"/>
            <a:ext cx="472814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 descr="Connector to double pane option">
            <a:extLst>
              <a:ext uri="{FF2B5EF4-FFF2-40B4-BE49-F238E27FC236}">
                <a16:creationId xmlns:a16="http://schemas.microsoft.com/office/drawing/2014/main" id="{C45DBDFB-7465-FA0E-0FC2-23CB34111F6C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697973" y="1291294"/>
            <a:ext cx="962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3310E-E95B-9FD5-9519-91FC74883783}"/>
              </a:ext>
            </a:extLst>
          </p:cNvPr>
          <p:cNvSpPr txBox="1"/>
          <p:nvPr/>
        </p:nvSpPr>
        <p:spPr>
          <a:xfrm>
            <a:off x="5660081" y="968128"/>
            <a:ext cx="3220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Select “set two pane” in the upper right corner</a:t>
            </a:r>
          </a:p>
        </p:txBody>
      </p:sp>
      <p:pic>
        <p:nvPicPr>
          <p:cNvPr id="15" name="Picture 14" descr="Screenshot showing Globus Collections dialog box">
            <a:extLst>
              <a:ext uri="{FF2B5EF4-FFF2-40B4-BE49-F238E27FC236}">
                <a16:creationId xmlns:a16="http://schemas.microsoft.com/office/drawing/2014/main" id="{3ECB5C6C-B092-9D8C-292D-0CA60B287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/>
          <a:stretch/>
        </p:blipFill>
        <p:spPr>
          <a:xfrm>
            <a:off x="2361856" y="2289110"/>
            <a:ext cx="4913906" cy="1440576"/>
          </a:xfrm>
          <a:prstGeom prst="rect">
            <a:avLst/>
          </a:prstGeom>
        </p:spPr>
      </p:pic>
      <p:sp>
        <p:nvSpPr>
          <p:cNvPr id="16" name="Oval 15" descr="Oval highlighting Collection dialog bar">
            <a:extLst>
              <a:ext uri="{FF2B5EF4-FFF2-40B4-BE49-F238E27FC236}">
                <a16:creationId xmlns:a16="http://schemas.microsoft.com/office/drawing/2014/main" id="{4230594A-600F-19B6-D1CE-EC15BC49FACA}"/>
              </a:ext>
            </a:extLst>
          </p:cNvPr>
          <p:cNvSpPr/>
          <p:nvPr/>
        </p:nvSpPr>
        <p:spPr>
          <a:xfrm>
            <a:off x="2352945" y="2378342"/>
            <a:ext cx="1382920" cy="2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 descr="Connector">
            <a:extLst>
              <a:ext uri="{FF2B5EF4-FFF2-40B4-BE49-F238E27FC236}">
                <a16:creationId xmlns:a16="http://schemas.microsoft.com/office/drawing/2014/main" id="{93C119AD-4A0F-AA65-5C69-4CAF5218505F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3735865" y="2500468"/>
            <a:ext cx="4222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500CD-2D3C-B3B1-4F15-B8003C39B1FB}"/>
              </a:ext>
            </a:extLst>
          </p:cNvPr>
          <p:cNvSpPr txBox="1"/>
          <p:nvPr/>
        </p:nvSpPr>
        <p:spPr>
          <a:xfrm>
            <a:off x="7958682" y="2177302"/>
            <a:ext cx="2560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In the left pane click the search bar</a:t>
            </a:r>
          </a:p>
        </p:txBody>
      </p:sp>
      <p:pic>
        <p:nvPicPr>
          <p:cNvPr id="30" name="Picture 29" descr="Screenshot showing how to find &quot;CU Boulder Research Computing&quot; endpoint in Globus">
            <a:extLst>
              <a:ext uri="{FF2B5EF4-FFF2-40B4-BE49-F238E27FC236}">
                <a16:creationId xmlns:a16="http://schemas.microsoft.com/office/drawing/2014/main" id="{6432E617-F6BF-E4CF-D01F-6CDD96EFE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856" y="4297886"/>
            <a:ext cx="4729353" cy="1722012"/>
          </a:xfrm>
          <a:prstGeom prst="rect">
            <a:avLst/>
          </a:prstGeom>
        </p:spPr>
      </p:pic>
      <p:sp>
        <p:nvSpPr>
          <p:cNvPr id="31" name="Oval 30" descr="Oval highlighting CU Boulder Research Computing collection">
            <a:extLst>
              <a:ext uri="{FF2B5EF4-FFF2-40B4-BE49-F238E27FC236}">
                <a16:creationId xmlns:a16="http://schemas.microsoft.com/office/drawing/2014/main" id="{B18897DF-DD88-4706-55CC-773D23215800}"/>
              </a:ext>
            </a:extLst>
          </p:cNvPr>
          <p:cNvSpPr/>
          <p:nvPr/>
        </p:nvSpPr>
        <p:spPr>
          <a:xfrm>
            <a:off x="2418211" y="4260294"/>
            <a:ext cx="3043671" cy="658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 descr="Oval emphasizing use of DTN23 version of CU Boulder collection">
            <a:extLst>
              <a:ext uri="{FF2B5EF4-FFF2-40B4-BE49-F238E27FC236}">
                <a16:creationId xmlns:a16="http://schemas.microsoft.com/office/drawing/2014/main" id="{3753D01C-2304-3243-5CFA-05DE7610F48F}"/>
              </a:ext>
            </a:extLst>
          </p:cNvPr>
          <p:cNvSpPr/>
          <p:nvPr/>
        </p:nvSpPr>
        <p:spPr>
          <a:xfrm>
            <a:off x="4968621" y="5158892"/>
            <a:ext cx="2122588" cy="428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 descr="connector">
            <a:extLst>
              <a:ext uri="{FF2B5EF4-FFF2-40B4-BE49-F238E27FC236}">
                <a16:creationId xmlns:a16="http://schemas.microsoft.com/office/drawing/2014/main" id="{572F869D-777B-9130-B72E-1857F10D0F33}"/>
              </a:ext>
            </a:extLst>
          </p:cNvPr>
          <p:cNvCxnSpPr>
            <a:cxnSpLocks/>
            <a:stCxn id="31" idx="6"/>
            <a:endCxn id="36" idx="1"/>
          </p:cNvCxnSpPr>
          <p:nvPr/>
        </p:nvCxnSpPr>
        <p:spPr>
          <a:xfrm flipV="1">
            <a:off x="5461882" y="4583460"/>
            <a:ext cx="2784372" cy="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902185-7965-D0E6-B52F-6336B383AAB6}"/>
              </a:ext>
            </a:extLst>
          </p:cNvPr>
          <p:cNvSpPr txBox="1"/>
          <p:nvPr/>
        </p:nvSpPr>
        <p:spPr>
          <a:xfrm>
            <a:off x="8246254" y="4260294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Search “CU Boulder Research Computing”</a:t>
            </a:r>
          </a:p>
        </p:txBody>
      </p:sp>
      <p:cxnSp>
        <p:nvCxnSpPr>
          <p:cNvPr id="44" name="Straight Connector 43" descr="Connector">
            <a:extLst>
              <a:ext uri="{FF2B5EF4-FFF2-40B4-BE49-F238E27FC236}">
                <a16:creationId xmlns:a16="http://schemas.microsoft.com/office/drawing/2014/main" id="{8BAD56D1-5E24-C8BF-3374-FDE7C1898BF2}"/>
              </a:ext>
            </a:extLst>
          </p:cNvPr>
          <p:cNvCxnSpPr>
            <a:cxnSpLocks/>
            <a:stCxn id="32" idx="6"/>
            <a:endCxn id="47" idx="1"/>
          </p:cNvCxnSpPr>
          <p:nvPr/>
        </p:nvCxnSpPr>
        <p:spPr>
          <a:xfrm flipV="1">
            <a:off x="7091209" y="5372930"/>
            <a:ext cx="105299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73CC05-9CEB-E8DC-7EE4-2F1D2BEA7D37}"/>
              </a:ext>
            </a:extLst>
          </p:cNvPr>
          <p:cNvSpPr txBox="1"/>
          <p:nvPr/>
        </p:nvSpPr>
        <p:spPr>
          <a:xfrm>
            <a:off x="8144201" y="5049764"/>
            <a:ext cx="2470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you are using DTN23!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7C923-D0D3-C6D0-861E-4D3BA839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B3FDE-A0A2-226B-552B-74943A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594EEB-81DC-7282-F3E5-7ECEBA0BF370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Oval highlighting search function">
            <a:extLst>
              <a:ext uri="{FF2B5EF4-FFF2-40B4-BE49-F238E27FC236}">
                <a16:creationId xmlns:a16="http://schemas.microsoft.com/office/drawing/2014/main" id="{C235813E-5E43-5949-A221-0BC9653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4" y="1374692"/>
            <a:ext cx="5997492" cy="796127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&quot;search&quot; function">
            <a:extLst>
              <a:ext uri="{FF2B5EF4-FFF2-40B4-BE49-F238E27FC236}">
                <a16:creationId xmlns:a16="http://schemas.microsoft.com/office/drawing/2014/main" id="{08EF2C4F-B22A-D579-C19C-C642D24CF63A}"/>
              </a:ext>
            </a:extLst>
          </p:cNvPr>
          <p:cNvSpPr/>
          <p:nvPr/>
        </p:nvSpPr>
        <p:spPr>
          <a:xfrm>
            <a:off x="1346788" y="1457518"/>
            <a:ext cx="942526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 descr="Screenshot showing Globus Collections dialog box">
            <a:extLst>
              <a:ext uri="{FF2B5EF4-FFF2-40B4-BE49-F238E27FC236}">
                <a16:creationId xmlns:a16="http://schemas.microsoft.com/office/drawing/2014/main" id="{38C2B425-DA19-A961-43F0-09E22DED0B9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89314" y="1666764"/>
            <a:ext cx="5788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AA190-D915-FB14-7987-D2A36084302E}"/>
              </a:ext>
            </a:extLst>
          </p:cNvPr>
          <p:cNvSpPr txBox="1"/>
          <p:nvPr/>
        </p:nvSpPr>
        <p:spPr>
          <a:xfrm>
            <a:off x="8246254" y="1343598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In the right pane, click on “Search”</a:t>
            </a:r>
          </a:p>
        </p:txBody>
      </p:sp>
      <p:pic>
        <p:nvPicPr>
          <p:cNvPr id="17" name="Picture 16" descr="Screenshot showing Globus &quot;Your collections&quot; tab">
            <a:extLst>
              <a:ext uri="{FF2B5EF4-FFF2-40B4-BE49-F238E27FC236}">
                <a16:creationId xmlns:a16="http://schemas.microsoft.com/office/drawing/2014/main" id="{FB6C5242-1109-D24F-BC9A-28F9D41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4" y="2832630"/>
            <a:ext cx="4874868" cy="2361139"/>
          </a:xfrm>
          <a:prstGeom prst="rect">
            <a:avLst/>
          </a:prstGeom>
          <a:ln>
            <a:noFill/>
          </a:ln>
        </p:spPr>
      </p:pic>
      <p:sp>
        <p:nvSpPr>
          <p:cNvPr id="18" name="Oval 17" descr="Oval highlighting &quot;Hour collections option">
            <a:extLst>
              <a:ext uri="{FF2B5EF4-FFF2-40B4-BE49-F238E27FC236}">
                <a16:creationId xmlns:a16="http://schemas.microsoft.com/office/drawing/2014/main" id="{8E483B2D-1D93-FE26-0523-3CA4D92B3761}"/>
              </a:ext>
            </a:extLst>
          </p:cNvPr>
          <p:cNvSpPr/>
          <p:nvPr/>
        </p:nvSpPr>
        <p:spPr>
          <a:xfrm>
            <a:off x="3275275" y="3697007"/>
            <a:ext cx="1327867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 descr="Connector to your collections option">
            <a:extLst>
              <a:ext uri="{FF2B5EF4-FFF2-40B4-BE49-F238E27FC236}">
                <a16:creationId xmlns:a16="http://schemas.microsoft.com/office/drawing/2014/main" id="{4530D5CA-740B-2206-5D60-D28CB563DD3B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4603142" y="3906253"/>
            <a:ext cx="2157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E66DB-4ABC-17B1-F3F2-1CA4AD52C14C}"/>
              </a:ext>
            </a:extLst>
          </p:cNvPr>
          <p:cNvSpPr txBox="1"/>
          <p:nvPr/>
        </p:nvSpPr>
        <p:spPr>
          <a:xfrm>
            <a:off x="6760153" y="3583087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5: Select the “Your Collections” tab</a:t>
            </a:r>
          </a:p>
        </p:txBody>
      </p:sp>
      <p:sp>
        <p:nvSpPr>
          <p:cNvPr id="24" name="Oval 23" descr="Oval highlighting your personal collection">
            <a:extLst>
              <a:ext uri="{FF2B5EF4-FFF2-40B4-BE49-F238E27FC236}">
                <a16:creationId xmlns:a16="http://schemas.microsoft.com/office/drawing/2014/main" id="{BCB91D14-9F10-716D-3511-505B9B922A23}"/>
              </a:ext>
            </a:extLst>
          </p:cNvPr>
          <p:cNvSpPr/>
          <p:nvPr/>
        </p:nvSpPr>
        <p:spPr>
          <a:xfrm>
            <a:off x="1313879" y="4754944"/>
            <a:ext cx="1746711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 descr="Connector to your personal collection name">
            <a:extLst>
              <a:ext uri="{FF2B5EF4-FFF2-40B4-BE49-F238E27FC236}">
                <a16:creationId xmlns:a16="http://schemas.microsoft.com/office/drawing/2014/main" id="{4ED42C0E-59F7-22A0-9A24-BA155D3CF1B3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3060590" y="4964190"/>
            <a:ext cx="2122998" cy="276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06155C-EE7A-3101-6BC8-AC28C1897468}"/>
              </a:ext>
            </a:extLst>
          </p:cNvPr>
          <p:cNvSpPr txBox="1"/>
          <p:nvPr/>
        </p:nvSpPr>
        <p:spPr>
          <a:xfrm>
            <a:off x="5183588" y="4640200"/>
            <a:ext cx="3107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6: Click the collection name that </a:t>
            </a:r>
            <a:r>
              <a:rPr lang="en-US" b="1" u="sng" dirty="0"/>
              <a:t>you</a:t>
            </a:r>
            <a:r>
              <a:rPr lang="en-US" dirty="0"/>
              <a:t> chose when you created your local Globus endpoint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46B2C-A68F-05A8-6530-9A3B8DC6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Data Transfer - </a:t>
            </a:r>
            <a:r>
              <a:rPr lang="en-US" dirty="0"/>
              <a:t>1/8/2025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9907-9823-B1F1-D42D-AFE3E01C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D321DBF-325B-3546-BAAF-4F6E3B3181FF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3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8D5-78D0-45DC-A1A9-B38B955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0936705" cy="1325563"/>
          </a:xfrm>
        </p:spPr>
        <p:txBody>
          <a:bodyPr/>
          <a:lstStyle/>
          <a:p>
            <a:r>
              <a:rPr lang="en-US" dirty="0"/>
              <a:t>Advanced topic: Globus Shared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D284-E949-488F-AEA2-3468574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Helvetica"/>
                <a:cs typeface="Helvetica"/>
              </a:rPr>
              <a:t>Globus offers ‘shared endpoints’, which allow you to share your data with external collaborators (i.e. you can share data with people who don't have CURC accounts)</a:t>
            </a:r>
          </a:p>
          <a:p>
            <a:r>
              <a:rPr lang="en-US" dirty="0">
                <a:latin typeface="Helvetica"/>
                <a:cs typeface="Helvetica"/>
              </a:rPr>
              <a:t>CURC provides this capability, however, it is only available for </a:t>
            </a:r>
            <a:r>
              <a:rPr lang="en-US" u="sng" dirty="0" err="1">
                <a:latin typeface="Helvetica"/>
                <a:cs typeface="Helvetica"/>
              </a:rPr>
              <a:t>PetaLibrary</a:t>
            </a:r>
            <a:r>
              <a:rPr lang="en-US" u="sng" dirty="0">
                <a:latin typeface="Helvetica"/>
                <a:cs typeface="Helvetica"/>
              </a:rPr>
              <a:t> customers</a:t>
            </a:r>
          </a:p>
          <a:p>
            <a:r>
              <a:rPr lang="en-US" dirty="0"/>
              <a:t>Shared Endpoints generate a shared collection that can be accessed with a link</a:t>
            </a:r>
          </a:p>
          <a:p>
            <a:pPr lvl="1"/>
            <a:r>
              <a:rPr lang="en-US" dirty="0"/>
              <a:t>For an example, see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https://scholar.colorado.edu/concern/datasets/9593tw13k</a:t>
            </a:r>
            <a:endParaRPr lang="en-US" dirty="0"/>
          </a:p>
          <a:p>
            <a:pPr lvl="1"/>
            <a:r>
              <a:rPr lang="en-US" dirty="0"/>
              <a:t>You can assign various permissions to specific users or all users within Globus</a:t>
            </a:r>
          </a:p>
          <a:p>
            <a:pPr lvl="1"/>
            <a:r>
              <a:rPr lang="en-US" dirty="0"/>
              <a:t>More information is provided at </a:t>
            </a:r>
            <a:r>
              <a:rPr lang="en-US" dirty="0">
                <a:hlinkClick r:id="rId3"/>
              </a:rPr>
              <a:t>https://docs.globus.org/how-to/share-files/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BAE-E9F1-45A4-BA07-2610004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A06D-BFE0-FCEE-3B87-B5F9739E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6DEF-73D7-8659-A5AF-B02403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with OnDemand “Files” application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–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143E-2185-2D04-04E1-0531FE7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E8E36-0D45-7D9C-2EB6-3BA25C46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8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www.rc.colorado.edu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https://curc.readthedocs.io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Helpdesk: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rc-help@colorado.edu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500"/>
              <a:buNone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Data Transfer - 1/8/2025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CBD1E-CE2C-0D35-984D-57D34A7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616744"/>
            <a:ext cx="113538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Acronyms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HPC – “High Performance Computing” (“supercomputing”)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CURC – “CU Boulder Research Computing”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RMACC – “Rocky Mountain Advanced Computing Consortium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GUI – “Graphical user interface”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Terms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OnDemand – Browser-based gateway to CURC resources 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Globus – Browser based file transfer service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Endpoint – the source or destination of a specific Globus file transfer (“Collection”)</a:t>
            </a:r>
          </a:p>
          <a:p>
            <a:pPr lvl="1"/>
            <a:r>
              <a:rPr lang="en-US" dirty="0" err="1">
                <a:latin typeface="Helvetica"/>
                <a:cs typeface="Helvetica"/>
              </a:rPr>
              <a:t>PetaLibrary</a:t>
            </a:r>
            <a:r>
              <a:rPr lang="en-US" dirty="0">
                <a:latin typeface="Helvetica"/>
                <a:cs typeface="Helvetica"/>
              </a:rPr>
              <a:t> – CU’s file storage service for large data sets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ACCESS -- National Science Foundation (NSF) supercomputing Program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XSEDE – Previous NSF supercomputing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C904-7B17-15BE-5CFC-C9E7674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84C5-1179-4A50-B25E-2BB815B1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191" cy="1325563"/>
          </a:xfrm>
        </p:spPr>
        <p:txBody>
          <a:bodyPr>
            <a:normAutofit/>
          </a:bodyPr>
          <a:lstStyle/>
          <a:p>
            <a:r>
              <a:rPr lang="en-US" dirty="0"/>
              <a:t>Accessing Data on CURC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E6E-17BA-4852-8E41-9AC551E5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452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When you use CURC resources the data is not on your local machine.</a:t>
            </a:r>
          </a:p>
          <a:p>
            <a:r>
              <a:rPr lang="en-US" sz="2600" dirty="0"/>
              <a:t>Ways to access/transfer the data from/to your local machine:</a:t>
            </a:r>
          </a:p>
          <a:p>
            <a:endParaRPr lang="en-US" sz="2600" dirty="0"/>
          </a:p>
          <a:p>
            <a:pPr lvl="1"/>
            <a:r>
              <a:rPr lang="en-US" sz="2600" dirty="0"/>
              <a:t>Command line (a variety of tools – we won’t cover today)</a:t>
            </a:r>
          </a:p>
          <a:p>
            <a:pPr lvl="2"/>
            <a:r>
              <a:rPr lang="en-US" sz="2200" dirty="0">
                <a:hlinkClick r:id="rId3"/>
              </a:rPr>
              <a:t>https://curc.readthedocs.io/en/latest/compute/data-transfer.html</a:t>
            </a:r>
            <a:r>
              <a:rPr lang="en-US" sz="2200" dirty="0"/>
              <a:t> </a:t>
            </a:r>
          </a:p>
          <a:p>
            <a:pPr lvl="2"/>
            <a:endParaRPr lang="en-US" sz="2200" dirty="0"/>
          </a:p>
          <a:p>
            <a:pPr lvl="1"/>
            <a:r>
              <a:rPr lang="en-US" sz="2600" b="1" u="sng" dirty="0"/>
              <a:t>Open OnDemand (straightforward GUI) – files &lt; 1 GB</a:t>
            </a:r>
          </a:p>
          <a:p>
            <a:pPr lvl="1"/>
            <a:endParaRPr lang="en-US" sz="2600" b="1" u="sng" dirty="0"/>
          </a:p>
          <a:p>
            <a:pPr lvl="1"/>
            <a:r>
              <a:rPr lang="en-US" sz="2600" b="1" u="sng" dirty="0"/>
              <a:t>Globus (GUI with some set up required) – any file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687-A80D-443C-924E-DB374F2C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554E-ABEF-083A-2E29-2CC0E3DF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9B8-DCB0-C068-5767-7EE1B63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Filesystem Structure</a:t>
            </a:r>
          </a:p>
        </p:txBody>
      </p:sp>
      <p:graphicFrame>
        <p:nvGraphicFramePr>
          <p:cNvPr id="7" name="Google Shape;722;p57" descr="Table showing your personal filesystems on CURC">
            <a:extLst>
              <a:ext uri="{FF2B5EF4-FFF2-40B4-BE49-F238E27FC236}">
                <a16:creationId xmlns:a16="http://schemas.microsoft.com/office/drawing/2014/main" id="{3E9519EF-0706-E29A-AE4E-933724D5A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54643"/>
              </p:ext>
            </p:extLst>
          </p:nvPr>
        </p:nvGraphicFramePr>
        <p:xfrm>
          <a:off x="859125" y="1690830"/>
          <a:ext cx="10519192" cy="346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/home (2GB)</a:t>
                      </a:r>
                      <a:endParaRPr sz="1800" b="1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/projects (250GB)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/scratch/alpine (10TB)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42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important data 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 frequently 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sharing files 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Medium sized important data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Software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up, but less frequently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 data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 Data transfer to compute nodes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backed up!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Purged after 90 days!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sz="12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4E80-8DE0-9E6F-1A61-91748E46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0416C-166F-DF69-BA82-26620BA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EE337-B5B7-CBC9-80E4-DEEE509491B0}"/>
              </a:ext>
            </a:extLst>
          </p:cNvPr>
          <p:cNvSpPr txBox="1"/>
          <p:nvPr/>
        </p:nvSpPr>
        <p:spPr>
          <a:xfrm>
            <a:off x="622768" y="5423766"/>
            <a:ext cx="10755549" cy="65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PetaLibrary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available via Globus!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Filesystem documentation: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https://curc.readthedocs.io/en/latest/compute/filesystems.html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652-757C-4D90-9BCE-43812E7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Open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40A2-46DB-40F4-A4EC-581CA99A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317"/>
            <a:ext cx="10515600" cy="3754437"/>
          </a:xfrm>
        </p:spPr>
        <p:txBody>
          <a:bodyPr/>
          <a:lstStyle/>
          <a:p>
            <a:r>
              <a:rPr lang="en-US" dirty="0"/>
              <a:t>No command line required!</a:t>
            </a:r>
          </a:p>
          <a:p>
            <a:pPr lvl="1"/>
            <a:r>
              <a:rPr lang="en-US" dirty="0">
                <a:hlinkClick r:id="rId3"/>
              </a:rPr>
              <a:t>http://ondemand.rc.colorado.edu/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http://ondemand-rmacc.rc.colorado.edu/</a:t>
            </a:r>
            <a:r>
              <a:rPr lang="en-US" dirty="0"/>
              <a:t> 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Create, Delete, Move, and Rename </a:t>
            </a:r>
          </a:p>
          <a:p>
            <a:r>
              <a:rPr lang="en-US" dirty="0"/>
              <a:t>File transfers</a:t>
            </a:r>
          </a:p>
          <a:p>
            <a:pPr lvl="1"/>
            <a:r>
              <a:rPr lang="en-US" dirty="0"/>
              <a:t>Upload and Download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Open OnDemand logo">
            <a:extLst>
              <a:ext uri="{FF2B5EF4-FFF2-40B4-BE49-F238E27FC236}">
                <a16:creationId xmlns:a16="http://schemas.microsoft.com/office/drawing/2014/main" id="{875D6111-5F3B-450A-9878-0DA47A2B0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746" y="2355357"/>
            <a:ext cx="4066054" cy="1059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F87D-786B-43A9-929B-9D6EB4B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00C8-67FA-4429-AB1D-9992F4E7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88-5129-1760-C8DF-380010E0E1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OnDemand “Files” Interface</a:t>
            </a:r>
          </a:p>
        </p:txBody>
      </p:sp>
      <p:pic>
        <p:nvPicPr>
          <p:cNvPr id="8" name="Content Placeholder 7" descr="Open OnDemand screenshot showing &quot;Files&quot; application location in menu bar">
            <a:extLst>
              <a:ext uri="{FF2B5EF4-FFF2-40B4-BE49-F238E27FC236}">
                <a16:creationId xmlns:a16="http://schemas.microsoft.com/office/drawing/2014/main" id="{3AE89E7D-B5FE-41CD-B32F-31CBC7F77B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245"/>
          <a:stretch/>
        </p:blipFill>
        <p:spPr>
          <a:xfrm>
            <a:off x="324953" y="1465444"/>
            <a:ext cx="2906713" cy="4162426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Open OnDemand interface showing file browser application">
            <a:extLst>
              <a:ext uri="{FF2B5EF4-FFF2-40B4-BE49-F238E27FC236}">
                <a16:creationId xmlns:a16="http://schemas.microsoft.com/office/drawing/2014/main" id="{631CAFAE-44A9-4482-9487-460A4043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20" y="1465444"/>
            <a:ext cx="8388927" cy="4162425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3946-2378-4880-9DA0-E83466F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B56D-9D16-4AC8-BC26-FF8F68E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94B-7697-4EF8-9AB1-8C12E132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03FE-E471-44DA-BC33-ABE08825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35"/>
            <a:ext cx="10515600" cy="443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Globus is a service that allows for users to reliably move, share, and discover data</a:t>
            </a:r>
          </a:p>
          <a:p>
            <a:r>
              <a:rPr lang="en-US" dirty="0">
                <a:latin typeface="Helvetica"/>
                <a:cs typeface="Helvetica"/>
              </a:rPr>
              <a:t>Command line version is also available </a:t>
            </a:r>
          </a:p>
          <a:p>
            <a:r>
              <a:rPr lang="en-US" dirty="0">
                <a:latin typeface="Helvetica"/>
                <a:cs typeface="Helvetica"/>
              </a:rPr>
              <a:t>Our recommended way to transfer data 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Stable and fast data transfers</a:t>
            </a:r>
          </a:p>
          <a:p>
            <a:pPr lvl="1"/>
            <a:r>
              <a:rPr lang="en-US" dirty="0"/>
              <a:t>Transfers continue if a user disconnects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Web GUI or Globus Connect Personal GUI</a:t>
            </a:r>
          </a:p>
          <a:p>
            <a:r>
              <a:rPr lang="en-US" dirty="0">
                <a:latin typeface="Helvetica"/>
                <a:cs typeface="Helvetica"/>
              </a:rPr>
              <a:t>Supported on all major operating systems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Works well with cloud storage providers</a:t>
            </a: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  <p:pic>
        <p:nvPicPr>
          <p:cNvPr id="14" name="Picture 13" descr="Globus logo">
            <a:extLst>
              <a:ext uri="{FF2B5EF4-FFF2-40B4-BE49-F238E27FC236}">
                <a16:creationId xmlns:a16="http://schemas.microsoft.com/office/drawing/2014/main" id="{49B39811-EC40-4EE9-9890-908A598E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3740233"/>
            <a:ext cx="1905000" cy="190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090B-B9C3-4B28-8BAB-DA43726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9C63-1050-ECE8-FD94-1A15442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2" y="1927031"/>
            <a:ext cx="10651435" cy="2420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Logging into the web-based interface for Globus </a:t>
            </a:r>
          </a:p>
          <a:p>
            <a:pPr lvl="1"/>
            <a:r>
              <a:rPr lang="en-US" sz="2400" dirty="0"/>
              <a:t>Provides a nice GUI for managing files on CURC resources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200" dirty="0"/>
              <a:t>Installing a Globus Endpoint on your local machine</a:t>
            </a:r>
          </a:p>
          <a:p>
            <a:pPr lvl="1"/>
            <a:r>
              <a:rPr lang="en-US" sz="2400" dirty="0"/>
              <a:t>Allows you to interact with files on your local machine via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Data Transfer - 1/8/2025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7D2C-F16D-957D-6667-7272E6F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9145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2494</TotalTime>
  <Words>1119</Words>
  <Application>Microsoft Office PowerPoint</Application>
  <PresentationFormat>Widescreen</PresentationFormat>
  <Paragraphs>202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Helvetica</vt:lpstr>
      <vt:lpstr>Helvetica Neue</vt:lpstr>
      <vt:lpstr>Slack-Lato</vt:lpstr>
      <vt:lpstr>CUB Content </vt:lpstr>
      <vt:lpstr>Transferring your data to &amp; from CU Boulder Research Computing  </vt:lpstr>
      <vt:lpstr>Learning Objectives</vt:lpstr>
      <vt:lpstr>Acronyms and Terms</vt:lpstr>
      <vt:lpstr>Accessing Data on CURC Resources</vt:lpstr>
      <vt:lpstr>General Filesystem Structure</vt:lpstr>
      <vt:lpstr>GUI option - Open OnDemand</vt:lpstr>
      <vt:lpstr>PowerPoint Presentation</vt:lpstr>
      <vt:lpstr>GUI option - Globus</vt:lpstr>
      <vt:lpstr>Globus Demo</vt:lpstr>
      <vt:lpstr>Globus Web-based interface</vt:lpstr>
      <vt:lpstr>PowerPoint Presentation</vt:lpstr>
      <vt:lpstr>Local Globus Endpoint</vt:lpstr>
      <vt:lpstr>Local Globus Endpoint-Installed</vt:lpstr>
      <vt:lpstr>Local Globus Endpoint-Configure</vt:lpstr>
      <vt:lpstr>PowerPoint Presentation</vt:lpstr>
      <vt:lpstr>PowerPoint Presentation</vt:lpstr>
      <vt:lpstr>PowerPoint Presentation</vt:lpstr>
      <vt:lpstr>Advanced topic: Globus Shared Endpoints</vt:lpstr>
      <vt:lpstr>Review of what we have covered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Mohal Khandelwal</cp:lastModifiedBy>
  <cp:revision>61</cp:revision>
  <dcterms:created xsi:type="dcterms:W3CDTF">2023-01-13T17:07:22Z</dcterms:created>
  <dcterms:modified xsi:type="dcterms:W3CDTF">2025-01-06T16:13:33Z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