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25"/>
  </p:notesMasterIdLst>
  <p:sldIdLst>
    <p:sldId id="340" r:id="rId5"/>
    <p:sldId id="261" r:id="rId6"/>
    <p:sldId id="262" r:id="rId7"/>
    <p:sldId id="318" r:id="rId8"/>
    <p:sldId id="339" r:id="rId9"/>
    <p:sldId id="330" r:id="rId10"/>
    <p:sldId id="336" r:id="rId11"/>
    <p:sldId id="258" r:id="rId12"/>
    <p:sldId id="325" r:id="rId13"/>
    <p:sldId id="323" r:id="rId14"/>
    <p:sldId id="326" r:id="rId15"/>
    <p:sldId id="327" r:id="rId16"/>
    <p:sldId id="328" r:id="rId17"/>
    <p:sldId id="324" r:id="rId18"/>
    <p:sldId id="331" r:id="rId19"/>
    <p:sldId id="332" r:id="rId20"/>
    <p:sldId id="333" r:id="rId21"/>
    <p:sldId id="335" r:id="rId22"/>
    <p:sldId id="337" r:id="rId23"/>
    <p:sldId id="33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A02822-EBBB-5382-6B04-72E147B02EC9}" v="17" dt="2023-09-22T20:12:20.769"/>
    <p1510:client id="{28A24C42-AE70-D513-7692-462818A7254A}" v="516" dt="2023-09-22T20:43:03.053"/>
    <p1510:client id="{835F0FA0-205C-B232-36F2-F1E401FA8B23}" v="395" dt="2023-09-25T23:16:15.008"/>
    <p1510:client id="{92B7EA9E-583E-5BB4-11C8-8419C9BF2CCC}" v="7" dt="2023-09-22T20:23:23.707"/>
    <p1510:client id="{A5700998-5699-F33C-9C87-7637F270F93A}" v="55" dt="2023-09-25T23:12:15.817"/>
    <p1510:client id="{ADC240E8-7624-9189-E4C3-7D302C2F6D6C}" v="446" dt="2023-09-22T21:04:43.686"/>
    <p1510:client id="{B0FA4742-F7F0-D424-A690-1EEC87CA7F43}" v="215" dt="2023-09-22T21:33:27.765"/>
    <p1510:client id="{B9790212-A95F-E12E-7D5A-DE2F19977368}" v="4" dt="2023-09-22T20:12:19.263"/>
    <p1510:client id="{EE44B60D-03CE-0124-2121-40D6A561FE99}" v="35" dt="2023-09-22T20:21:11.849"/>
    <p1510:client id="{FAB3E3E5-F9FA-4C13-B9C9-19DF20260881}" v="140" dt="2023-09-22T20:21:55.1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362"/>
    <p:restoredTop sz="84783"/>
  </p:normalViewPr>
  <p:slideViewPr>
    <p:cSldViewPr snapToGrid="0">
      <p:cViewPr varScale="1">
        <p:scale>
          <a:sx n="72" d="100"/>
          <a:sy n="72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A08D6-E137-3341-A5EE-84219A24203E}" type="datetimeFigureOut">
              <a:rPr lang="en-US" smtClean="0"/>
              <a:t>1/6/25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6901F-C6C3-9E47-9843-744856EDD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0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6901F-C6C3-9E47-9843-744856EDDD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07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6901F-C6C3-9E47-9843-744856EDDD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523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316551ed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316551eda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12316551eda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98077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316551ed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316551eda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12316551eda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0546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316551ed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316551eda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12316551eda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42218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316551ed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316551eda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12316551eda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79506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316551ed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316551eda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12316551eda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17682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316551ed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316551eda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12316551eda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05963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316551ed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316551eda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12316551eda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2618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316551ed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316551eda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12316551eda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316551ed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316551eda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Google Shape;130;g12316551eda_0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12316551eda_0_8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12316551eda_0_8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6" name="Google Shape;896;g12316551eda_0_8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12316551eda_0_8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12316551eda_0_8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6" name="Google Shape;896;g12316551eda_0_8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7930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316551ed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316551eda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12316551eda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6152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316551ed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316551eda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12316551eda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0397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c4bc19b72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Stack exchange but for RC specifically</a:t>
            </a:r>
            <a:endParaRPr dirty="0"/>
          </a:p>
        </p:txBody>
      </p:sp>
      <p:sp>
        <p:nvSpPr>
          <p:cNvPr id="107" name="Google Shape;107;g11c4bc19b7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316551ed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316551eda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12316551eda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6091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22933-1853-3695-5698-EA2C873D5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339900-6690-4850-B14D-CFF0A6DDB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3EF43-FA77-3703-DB72-C6218B0476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/>
              <a:t>01/07/2025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2B1B4-AC37-41B2-EB63-E0D769F47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38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E1D7D-D016-C86F-111E-51245E7BA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0B542-AE2F-4E58-DD66-7DA9CB444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321B0-98E4-9776-8ABB-72C7B07ABE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370515"/>
            <a:ext cx="2743200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/>
              <a:t>01/07/2025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58BD9-1414-8B11-5258-F11F3BBA1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F543F-785B-81AD-859C-25E1E14F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11285-AC5A-F005-FEA3-CACE5986B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AEED0-1DC9-A7B8-1AA0-116CA0EB6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A560F-461C-6043-9BC4-489BA92F716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6A367C9-3AA6-1192-2565-6CDE4E3F4F0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6246811"/>
            <a:ext cx="4724400" cy="584200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6CA2128F-B59B-98EB-B50C-F663F9DCCD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en-US"/>
              <a:t>01/07/2025</a:t>
            </a:r>
          </a:p>
        </p:txBody>
      </p:sp>
    </p:spTree>
    <p:extLst>
      <p:ext uri="{BB962C8B-B14F-4D97-AF65-F5344CB8AC3E}">
        <p14:creationId xmlns:p14="http://schemas.microsoft.com/office/powerpoint/2010/main" val="2504841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rc-help@colorado.edu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rc-help@colorado.edu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rc-help@colorado.edu" TargetMode="External"/><Relationship Id="rId2" Type="http://schemas.openxmlformats.org/officeDocument/2006/relationships/hyperlink" Target="mailto:trevor.hall@colorado.edu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rc-help@colorado.edu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urc.readthedocs.i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rc-help@colorado.edu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urc.readthedocs.i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rc-help@colorado.edu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urc.readthedocs.io/en/latest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lorado.edu/crdds/event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sk.cyberinfrastructure.org/c/rmacc/65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12280-7307-0B79-EB89-B711A1523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2044" y="584801"/>
            <a:ext cx="7958726" cy="3035299"/>
          </a:xfrm>
        </p:spPr>
        <p:txBody>
          <a:bodyPr>
            <a:normAutofit fontScale="90000"/>
          </a:bodyPr>
          <a:lstStyle/>
          <a:p>
            <a:r>
              <a:rPr lang="en-US" dirty="0"/>
              <a:t>Getting Help with Research Computing</a:t>
            </a:r>
            <a:br>
              <a:rPr lang="en-US" dirty="0"/>
            </a:br>
            <a:br>
              <a:rPr lang="en-US" dirty="0">
                <a:latin typeface="Century Gothic" panose="020B0502020202020204" pitchFamily="34" charset="0"/>
              </a:rPr>
            </a:br>
            <a:endParaRPr lang="en-US" sz="36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720684-07B5-42CB-BCDA-C314E13F929D}"/>
              </a:ext>
            </a:extLst>
          </p:cNvPr>
          <p:cNvSpPr txBox="1"/>
          <p:nvPr/>
        </p:nvSpPr>
        <p:spPr>
          <a:xfrm>
            <a:off x="4151586" y="3620100"/>
            <a:ext cx="3699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</a:rPr>
              <a:t>January 7, 2025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F3AB8-D3DF-5880-3DD7-8B0873DC1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66457" y="4933237"/>
            <a:ext cx="4659086" cy="5232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entury Gothic"/>
              </a:rPr>
              <a:t>Andy Monaghan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650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24DF4-358F-9BFB-C2ED-54D7C8114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04643" cy="1325563"/>
          </a:xfrm>
        </p:spPr>
        <p:txBody>
          <a:bodyPr/>
          <a:lstStyle/>
          <a:p>
            <a:r>
              <a:rPr lang="en-US" dirty="0"/>
              <a:t>Helpdesk Tickets: sub-optimal vs optimal (1)</a:t>
            </a:r>
          </a:p>
        </p:txBody>
      </p:sp>
      <p:sp>
        <p:nvSpPr>
          <p:cNvPr id="3" name="Text Placeholder 2" descr="Suboptimal Helpdesk ticket example">
            <a:extLst>
              <a:ext uri="{FF2B5EF4-FFF2-40B4-BE49-F238E27FC236}">
                <a16:creationId xmlns:a16="http://schemas.microsoft.com/office/drawing/2014/main" id="{D9D887D3-96A4-CBC1-2CD4-100487DDB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120640" cy="4163129"/>
          </a:xfr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dirty="0"/>
              <a:t>To: </a:t>
            </a:r>
            <a:r>
              <a:rPr lang="en-US" sz="1800" dirty="0">
                <a:hlinkClick r:id="rId3"/>
              </a:rPr>
              <a:t>rc-help@colorado.edu</a:t>
            </a:r>
            <a:r>
              <a:rPr lang="en-US" sz="1800" dirty="0"/>
              <a:t> </a:t>
            </a:r>
          </a:p>
          <a:p>
            <a:pPr marL="114300" indent="0">
              <a:buNone/>
            </a:pPr>
            <a:r>
              <a:rPr lang="en-US" sz="1800" dirty="0"/>
              <a:t>Dear Research Computing,</a:t>
            </a:r>
          </a:p>
          <a:p>
            <a:pPr marL="114300" indent="0">
              <a:buNone/>
            </a:pPr>
            <a:endParaRPr lang="en-US" sz="1800" dirty="0"/>
          </a:p>
          <a:p>
            <a:pPr marL="114300" indent="0">
              <a:buNone/>
            </a:pPr>
            <a:r>
              <a:rPr lang="en-US" sz="1800" dirty="0"/>
              <a:t>Help! My code won’t run! Help!</a:t>
            </a:r>
          </a:p>
          <a:p>
            <a:pPr marL="114300" indent="0">
              <a:buNone/>
            </a:pPr>
            <a:endParaRPr lang="en-US" sz="1800" dirty="0"/>
          </a:p>
          <a:p>
            <a:pPr marL="114300" indent="0">
              <a:buNone/>
            </a:pPr>
            <a:r>
              <a:rPr lang="en-US" sz="1800" dirty="0"/>
              <a:t>Help please,</a:t>
            </a:r>
            <a:br>
              <a:rPr lang="en-US" sz="1800" dirty="0"/>
            </a:br>
            <a:r>
              <a:rPr lang="en-US" sz="1800" dirty="0"/>
              <a:t>Andy</a:t>
            </a:r>
          </a:p>
        </p:txBody>
      </p:sp>
      <p:sp>
        <p:nvSpPr>
          <p:cNvPr id="5" name="Text Placeholder 2" descr="Optimal Helpdesk ticket example">
            <a:extLst>
              <a:ext uri="{FF2B5EF4-FFF2-40B4-BE49-F238E27FC236}">
                <a16:creationId xmlns:a16="http://schemas.microsoft.com/office/drawing/2014/main" id="{27897F7B-DA52-0D68-2336-2E695486964B}"/>
              </a:ext>
            </a:extLst>
          </p:cNvPr>
          <p:cNvSpPr txBox="1">
            <a:spLocks/>
          </p:cNvSpPr>
          <p:nvPr/>
        </p:nvSpPr>
        <p:spPr>
          <a:xfrm>
            <a:off x="6233160" y="1825625"/>
            <a:ext cx="5120640" cy="41631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114300" indent="0">
              <a:buNone/>
            </a:pPr>
            <a:r>
              <a:rPr lang="en-US" dirty="0"/>
              <a:t>To: </a:t>
            </a:r>
            <a:r>
              <a:rPr lang="en-US" dirty="0">
                <a:hlinkClick r:id="rId3"/>
              </a:rPr>
              <a:t>rc-help@colorado.edu</a:t>
            </a:r>
            <a:r>
              <a:rPr lang="en-US" dirty="0"/>
              <a:t> </a:t>
            </a:r>
          </a:p>
          <a:p>
            <a:pPr marL="114300" indent="0">
              <a:buNone/>
            </a:pPr>
            <a:r>
              <a:rPr lang="en-US" dirty="0"/>
              <a:t>Dear Research Computing,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am running into issues running my Python script. I am using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environment called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my_python_env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with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software, and I am receiving the following error. I am not sure how to troubleshoot. My job ID is 620350. Let me know what I can try!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b="0" i="0" dirty="0" err="1">
                <a:solidFill>
                  <a:schemeClr val="tx1"/>
                </a:solidFill>
                <a:effectLst/>
                <a:latin typeface="SFMono-Regular"/>
              </a:rPr>
              <a:t>srun</a:t>
            </a:r>
            <a:r>
              <a:rPr lang="en-US" b="0" i="0" dirty="0">
                <a:solidFill>
                  <a:schemeClr val="tx1"/>
                </a:solidFill>
                <a:effectLst/>
                <a:latin typeface="SFMono-Regular"/>
              </a:rPr>
              <a:t>: fatal: SLURM_MEM_PER_CPU, SLURM_MEM_PER_GPU, and SLURM_MEM_PER_NODE are mutually exclusive.</a:t>
            </a: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dirty="0"/>
              <a:t>Thanks,</a:t>
            </a:r>
            <a:br>
              <a:rPr lang="en-US" dirty="0"/>
            </a:br>
            <a:r>
              <a:rPr lang="en-US" dirty="0"/>
              <a:t>Andy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5AC5B-F3EF-C619-05BA-5F5E01FF4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10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EA0EBD3-CD16-CE56-114E-0FBE97684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01/07/2025</a:t>
            </a:r>
          </a:p>
        </p:txBody>
      </p:sp>
    </p:spTree>
    <p:extLst>
      <p:ext uri="{BB962C8B-B14F-4D97-AF65-F5344CB8AC3E}">
        <p14:creationId xmlns:p14="http://schemas.microsoft.com/office/powerpoint/2010/main" val="623998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838199" y="365125"/>
            <a:ext cx="11029545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can I compose an effective ticket? (1)</a:t>
            </a:r>
            <a:endParaRPr dirty="0"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163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0" indent="-457200">
              <a:lnSpc>
                <a:spcPct val="115000"/>
              </a:lnSpc>
              <a:spcBef>
                <a:spcPts val="800"/>
              </a:spcBef>
              <a:buSzPts val="2800"/>
            </a:pPr>
            <a:r>
              <a:rPr lang="en-US" dirty="0"/>
              <a:t>Provide detail!</a:t>
            </a:r>
          </a:p>
          <a:p>
            <a:pPr marL="965200" lvl="1" indent="-457200">
              <a:lnSpc>
                <a:spcPct val="115000"/>
              </a:lnSpc>
              <a:spcBef>
                <a:spcPts val="800"/>
              </a:spcBef>
              <a:buSzPts val="2800"/>
            </a:pPr>
            <a:r>
              <a:rPr lang="en-US" dirty="0"/>
              <a:t>Specify your goal, your Job ID (if applicable), and the issue you are encountering. </a:t>
            </a:r>
          </a:p>
          <a:p>
            <a:pPr marL="1422400" lvl="2" indent="-457200">
              <a:lnSpc>
                <a:spcPct val="115000"/>
              </a:lnSpc>
              <a:spcBef>
                <a:spcPts val="800"/>
              </a:spcBef>
              <a:buSzPts val="2800"/>
            </a:pPr>
            <a:r>
              <a:rPr lang="en-US" dirty="0"/>
              <a:t>Specific error messages, error codes, or descriptions of behavior are all helpful. The more information you can provide, the better.</a:t>
            </a:r>
          </a:p>
          <a:p>
            <a:pPr marL="965200" lvl="1" indent="-457200">
              <a:lnSpc>
                <a:spcPct val="115000"/>
              </a:lnSpc>
              <a:spcBef>
                <a:spcPts val="800"/>
              </a:spcBef>
              <a:buSzPts val="2800"/>
            </a:pPr>
            <a:r>
              <a:rPr lang="en-US" dirty="0"/>
              <a:t>Provide job specifics!</a:t>
            </a:r>
          </a:p>
          <a:p>
            <a:pPr marL="1422400" lvl="2" indent="-457200">
              <a:lnSpc>
                <a:spcPct val="115000"/>
              </a:lnSpc>
              <a:spcBef>
                <a:spcPts val="800"/>
              </a:spcBef>
              <a:buSzPts val="2800"/>
            </a:pPr>
            <a:r>
              <a:rPr lang="en-US" dirty="0"/>
              <a:t>Which environment or software are you using? What hardware are you taking advantage of? </a:t>
            </a:r>
            <a:r>
              <a:rPr lang="en-US" i="1" u="sng" dirty="0"/>
              <a:t>The more information you can provide, the better.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43DCE8-C564-BC4F-6A1B-4A22C54B1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11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45785-546B-0887-4E8B-576D2B321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01/07/2025</a:t>
            </a:r>
          </a:p>
        </p:txBody>
      </p:sp>
    </p:spTree>
    <p:extLst>
      <p:ext uri="{BB962C8B-B14F-4D97-AF65-F5344CB8AC3E}">
        <p14:creationId xmlns:p14="http://schemas.microsoft.com/office/powerpoint/2010/main" val="588009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27D04F5-F15F-4205-623D-E33F72182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04643" cy="1325563"/>
          </a:xfrm>
        </p:spPr>
        <p:txBody>
          <a:bodyPr/>
          <a:lstStyle/>
          <a:p>
            <a:r>
              <a:rPr lang="en-US" dirty="0"/>
              <a:t>Helpdesk Tickets: sub-optimal vs optimal (2)</a:t>
            </a:r>
          </a:p>
        </p:txBody>
      </p:sp>
      <p:sp>
        <p:nvSpPr>
          <p:cNvPr id="3" name="Text Placeholder 2" descr="Suboptimal Helpdesk ticket example">
            <a:extLst>
              <a:ext uri="{FF2B5EF4-FFF2-40B4-BE49-F238E27FC236}">
                <a16:creationId xmlns:a16="http://schemas.microsoft.com/office/drawing/2014/main" id="{D9D887D3-96A4-CBC1-2CD4-100487DDB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120640" cy="4163129"/>
          </a:xfr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dirty="0"/>
              <a:t>To: </a:t>
            </a:r>
            <a:r>
              <a:rPr lang="en-US" sz="1800" dirty="0">
                <a:hlinkClick r:id="rId2"/>
              </a:rPr>
              <a:t>rc-help@colorado.edu</a:t>
            </a:r>
            <a:r>
              <a:rPr lang="en-US" sz="1800" dirty="0"/>
              <a:t> </a:t>
            </a:r>
          </a:p>
          <a:p>
            <a:pPr marL="114300" indent="0">
              <a:buNone/>
            </a:pPr>
            <a:r>
              <a:rPr lang="en-US" sz="1800" dirty="0"/>
              <a:t>Dear Research Computing,</a:t>
            </a:r>
          </a:p>
          <a:p>
            <a:pPr marL="114300" indent="0">
              <a:buNone/>
            </a:pPr>
            <a:endParaRPr lang="en-US" sz="1800" dirty="0"/>
          </a:p>
          <a:p>
            <a:pPr marL="114300" indent="0">
              <a:buNone/>
            </a:pPr>
            <a:r>
              <a:rPr lang="en-US" sz="1800" dirty="0"/>
              <a:t>Hello, I am having trouble running my job. My job ID is 620350. The job loads in 1 TB of data, on which I am running some scikit-learn operations. The job has a wall clock time of 96 hours.</a:t>
            </a:r>
          </a:p>
          <a:p>
            <a:pPr marL="114300" indent="0">
              <a:buNone/>
            </a:pPr>
            <a:endParaRPr lang="en-US" sz="1800" dirty="0"/>
          </a:p>
          <a:p>
            <a:pPr marL="114300" indent="0">
              <a:buNone/>
            </a:pPr>
            <a:r>
              <a:rPr lang="en-US" sz="1800" dirty="0"/>
              <a:t>Thanks,</a:t>
            </a:r>
            <a:br>
              <a:rPr lang="en-US" sz="1800" dirty="0"/>
            </a:br>
            <a:r>
              <a:rPr lang="en-US" sz="1800" dirty="0"/>
              <a:t>Andy</a:t>
            </a:r>
          </a:p>
        </p:txBody>
      </p:sp>
      <p:sp>
        <p:nvSpPr>
          <p:cNvPr id="5" name="Text Placeholder 2" descr="Optimal Helpdesk ticket example">
            <a:extLst>
              <a:ext uri="{FF2B5EF4-FFF2-40B4-BE49-F238E27FC236}">
                <a16:creationId xmlns:a16="http://schemas.microsoft.com/office/drawing/2014/main" id="{27897F7B-DA52-0D68-2336-2E695486964B}"/>
              </a:ext>
            </a:extLst>
          </p:cNvPr>
          <p:cNvSpPr txBox="1">
            <a:spLocks/>
          </p:cNvSpPr>
          <p:nvPr/>
        </p:nvSpPr>
        <p:spPr>
          <a:xfrm>
            <a:off x="6233160" y="1825625"/>
            <a:ext cx="5120640" cy="41631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114300" indent="0">
              <a:buNone/>
            </a:pPr>
            <a:r>
              <a:rPr lang="en-US" dirty="0"/>
              <a:t>To: </a:t>
            </a:r>
            <a:r>
              <a:rPr lang="en-US" dirty="0">
                <a:hlinkClick r:id="rId2"/>
              </a:rPr>
              <a:t>rc-help@colorado.edu</a:t>
            </a:r>
            <a:r>
              <a:rPr lang="en-US" dirty="0"/>
              <a:t> </a:t>
            </a:r>
          </a:p>
          <a:p>
            <a:pPr marL="114300" indent="0">
              <a:buNone/>
            </a:pPr>
            <a:r>
              <a:rPr lang="en-US" dirty="0"/>
              <a:t>Dear Research Computing,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>
                <a:latin typeface="+mn-lt"/>
              </a:rPr>
              <a:t>Hello, I am having trouble running my job. My job ID is 620350. The job loads in 1 TB of data, on which I am running some scikit-learn operations. I have provided a 10GB test dataset here. The job has a wall clock time of 96 hours, but can be run with the smaller dataset in two hours.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Thanks,</a:t>
            </a:r>
            <a:br>
              <a:rPr lang="en-US" dirty="0"/>
            </a:br>
            <a:r>
              <a:rPr lang="en-US" dirty="0"/>
              <a:t>Andy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[attachment: File (10GB)]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984591-30C9-5DD5-5874-B26DD6A43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12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D96AB6-4D16-BDB0-9A16-7EE01D91D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01/07/2025</a:t>
            </a:r>
          </a:p>
        </p:txBody>
      </p:sp>
    </p:spTree>
    <p:extLst>
      <p:ext uri="{BB962C8B-B14F-4D97-AF65-F5344CB8AC3E}">
        <p14:creationId xmlns:p14="http://schemas.microsoft.com/office/powerpoint/2010/main" val="226676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4;p18">
            <a:extLst>
              <a:ext uri="{FF2B5EF4-FFF2-40B4-BE49-F238E27FC236}">
                <a16:creationId xmlns:a16="http://schemas.microsoft.com/office/drawing/2014/main" id="{3823D2A2-1520-EFCF-D860-2FEDFFE99E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199" y="365125"/>
            <a:ext cx="11029545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can I compose an effective ticket? (2)</a:t>
            </a:r>
            <a:endParaRPr dirty="0"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163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0" indent="-457200">
              <a:lnSpc>
                <a:spcPct val="115000"/>
              </a:lnSpc>
              <a:spcBef>
                <a:spcPts val="800"/>
              </a:spcBef>
              <a:buSzPts val="2800"/>
            </a:pPr>
            <a:r>
              <a:rPr lang="en-US" dirty="0"/>
              <a:t>Provide detail!</a:t>
            </a:r>
          </a:p>
          <a:p>
            <a:pPr marL="508000" indent="-457200">
              <a:lnSpc>
                <a:spcPct val="115000"/>
              </a:lnSpc>
              <a:spcBef>
                <a:spcPts val="800"/>
              </a:spcBef>
              <a:buSzPts val="2800"/>
            </a:pPr>
            <a:r>
              <a:rPr lang="en-US" dirty="0"/>
              <a:t>Scale down your workflows for testing!</a:t>
            </a:r>
          </a:p>
          <a:p>
            <a:pPr marL="965200" lvl="1" indent="-457200">
              <a:lnSpc>
                <a:spcPct val="115000"/>
              </a:lnSpc>
              <a:spcBef>
                <a:spcPts val="800"/>
              </a:spcBef>
              <a:buSzPts val="2800"/>
            </a:pPr>
            <a:r>
              <a:rPr lang="en-US" dirty="0"/>
              <a:t>It is a challenge to quickly troubleshoot massive workflows, even for us. </a:t>
            </a:r>
          </a:p>
          <a:p>
            <a:pPr marL="965200" lvl="1" indent="-457200">
              <a:lnSpc>
                <a:spcPct val="115000"/>
              </a:lnSpc>
              <a:spcBef>
                <a:spcPts val="800"/>
              </a:spcBef>
              <a:buSzPts val="2800"/>
            </a:pPr>
            <a:r>
              <a:rPr lang="en-US" dirty="0"/>
              <a:t>If you’d like us to test your workflows using data, please provide a reduced version of the data for testing purposes. </a:t>
            </a:r>
          </a:p>
          <a:p>
            <a:pPr marL="508000" indent="-457200">
              <a:lnSpc>
                <a:spcPct val="115000"/>
              </a:lnSpc>
              <a:spcBef>
                <a:spcPts val="800"/>
              </a:spcBef>
              <a:buSzPts val="2800"/>
            </a:pPr>
            <a:endParaRPr lang="en-US" i="1" u="sng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8BC7D3-CBED-4CA7-12C0-922B876B5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13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3E3D1-3406-4ACE-1B4D-B7665B46B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01/07/2025</a:t>
            </a:r>
          </a:p>
        </p:txBody>
      </p:sp>
    </p:spTree>
    <p:extLst>
      <p:ext uri="{BB962C8B-B14F-4D97-AF65-F5344CB8AC3E}">
        <p14:creationId xmlns:p14="http://schemas.microsoft.com/office/powerpoint/2010/main" val="1283845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CB7F2FE-3488-8E20-AD45-0A2DA2758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04643" cy="1325563"/>
          </a:xfrm>
        </p:spPr>
        <p:txBody>
          <a:bodyPr/>
          <a:lstStyle/>
          <a:p>
            <a:r>
              <a:rPr lang="en-US" dirty="0"/>
              <a:t>Helpdesk Tickets: sub-optimal vs optimal (3)</a:t>
            </a:r>
          </a:p>
        </p:txBody>
      </p:sp>
      <p:sp>
        <p:nvSpPr>
          <p:cNvPr id="3" name="Text Placeholder 2" descr="Suboptimal Helpdesk ticket example">
            <a:extLst>
              <a:ext uri="{FF2B5EF4-FFF2-40B4-BE49-F238E27FC236}">
                <a16:creationId xmlns:a16="http://schemas.microsoft.com/office/drawing/2014/main" id="{D9D887D3-96A4-CBC1-2CD4-100487DDB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120640" cy="4163129"/>
          </a:xfr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800" dirty="0"/>
              <a:t>To: </a:t>
            </a:r>
            <a:r>
              <a:rPr lang="en-US" sz="1800" dirty="0">
                <a:hlinkClick r:id="rId2"/>
              </a:rPr>
              <a:t>Andrew.Monaghan@colorado.edu</a:t>
            </a:r>
            <a:r>
              <a:rPr lang="en-US" sz="1800" dirty="0"/>
              <a:t> </a:t>
            </a:r>
          </a:p>
          <a:p>
            <a:pPr marL="114300" indent="0">
              <a:buNone/>
            </a:pPr>
            <a:r>
              <a:rPr lang="en-US" sz="1800" dirty="0"/>
              <a:t>Dear Research Computing,</a:t>
            </a:r>
          </a:p>
          <a:p>
            <a:pPr marL="114300" indent="0">
              <a:buNone/>
            </a:pPr>
            <a:endParaRPr lang="en-US" sz="1800" dirty="0"/>
          </a:p>
          <a:p>
            <a:pPr marL="114300" indent="0">
              <a:buNone/>
            </a:pPr>
            <a:r>
              <a:rPr lang="en-US" sz="1800" dirty="0"/>
              <a:t>I am running into issues running my Python script. I am using a </a:t>
            </a:r>
            <a:r>
              <a:rPr lang="en-US" sz="1800" dirty="0" err="1"/>
              <a:t>conda</a:t>
            </a:r>
            <a:r>
              <a:rPr lang="en-US" sz="1800" dirty="0"/>
              <a:t> environment called </a:t>
            </a:r>
            <a:r>
              <a:rPr lang="en-US" sz="1800" dirty="0" err="1"/>
              <a:t>my_python_env</a:t>
            </a:r>
            <a:r>
              <a:rPr lang="en-US" sz="1800" dirty="0"/>
              <a:t> with the </a:t>
            </a:r>
            <a:r>
              <a:rPr lang="en-US" sz="1800" dirty="0" err="1"/>
              <a:t>pytorch</a:t>
            </a:r>
            <a:r>
              <a:rPr lang="en-US" sz="1800" dirty="0"/>
              <a:t> software, and I am receiving the following error. I am not sure how to troubleshoot. My job ID is 620350. Let me know what I can try!</a:t>
            </a:r>
          </a:p>
          <a:p>
            <a:pPr marL="114300" indent="0">
              <a:buNone/>
            </a:pPr>
            <a:r>
              <a:rPr lang="en-US" sz="1800" b="0" i="0" dirty="0" err="1">
                <a:effectLst/>
                <a:latin typeface="SFMono-Regular"/>
              </a:rPr>
              <a:t>srun</a:t>
            </a:r>
            <a:r>
              <a:rPr lang="en-US" sz="1800" b="0" i="0" dirty="0">
                <a:effectLst/>
                <a:latin typeface="SFMono-Regular"/>
              </a:rPr>
              <a:t>: fatal: SLURM_MEM_PER_CPU, SLURM_MEM_PER_GPU, and SLURM_MEM_PER_NODE are mutually exclusive.</a:t>
            </a:r>
            <a:endParaRPr lang="en-US" sz="1800" dirty="0"/>
          </a:p>
          <a:p>
            <a:pPr marL="114300" indent="0">
              <a:buNone/>
            </a:pPr>
            <a:r>
              <a:rPr lang="en-US" sz="1800" dirty="0"/>
              <a:t>Thanks,</a:t>
            </a:r>
            <a:br>
              <a:rPr lang="en-US" sz="1800" dirty="0"/>
            </a:br>
            <a:r>
              <a:rPr lang="en-US" sz="1800" dirty="0"/>
              <a:t>Andy</a:t>
            </a:r>
          </a:p>
        </p:txBody>
      </p:sp>
      <p:sp>
        <p:nvSpPr>
          <p:cNvPr id="5" name="Text Placeholder 2" descr="Optimal Helpdesk ticket example">
            <a:extLst>
              <a:ext uri="{FF2B5EF4-FFF2-40B4-BE49-F238E27FC236}">
                <a16:creationId xmlns:a16="http://schemas.microsoft.com/office/drawing/2014/main" id="{27897F7B-DA52-0D68-2336-2E695486964B}"/>
              </a:ext>
            </a:extLst>
          </p:cNvPr>
          <p:cNvSpPr txBox="1">
            <a:spLocks/>
          </p:cNvSpPr>
          <p:nvPr/>
        </p:nvSpPr>
        <p:spPr>
          <a:xfrm>
            <a:off x="6233160" y="1825625"/>
            <a:ext cx="5120640" cy="41631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114300" indent="0">
              <a:buNone/>
            </a:pPr>
            <a:r>
              <a:rPr lang="en-US" dirty="0"/>
              <a:t>To: </a:t>
            </a:r>
            <a:r>
              <a:rPr lang="en-US" dirty="0">
                <a:hlinkClick r:id="rId3"/>
              </a:rPr>
              <a:t>rc-help@colorado.edu</a:t>
            </a:r>
            <a:r>
              <a:rPr lang="en-US" dirty="0"/>
              <a:t> </a:t>
            </a:r>
          </a:p>
          <a:p>
            <a:pPr marL="114300" indent="0">
              <a:buNone/>
            </a:pPr>
            <a:r>
              <a:rPr lang="en-US" dirty="0"/>
              <a:t>Dear Research Computing,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>
                <a:latin typeface="+mn-lt"/>
              </a:rPr>
              <a:t>I am running into issues running my Python script. I am using a </a:t>
            </a:r>
            <a:r>
              <a:rPr lang="en-US" dirty="0" err="1">
                <a:latin typeface="+mn-lt"/>
              </a:rPr>
              <a:t>conda</a:t>
            </a:r>
            <a:r>
              <a:rPr lang="en-US" dirty="0">
                <a:latin typeface="+mn-lt"/>
              </a:rPr>
              <a:t> environment called </a:t>
            </a:r>
            <a:r>
              <a:rPr lang="en-US" dirty="0" err="1">
                <a:latin typeface="+mn-lt"/>
              </a:rPr>
              <a:t>my_python_env</a:t>
            </a:r>
            <a:r>
              <a:rPr lang="en-US" dirty="0">
                <a:latin typeface="+mn-lt"/>
              </a:rPr>
              <a:t> with the </a:t>
            </a:r>
            <a:r>
              <a:rPr lang="en-US" dirty="0" err="1">
                <a:latin typeface="+mn-lt"/>
              </a:rPr>
              <a:t>pytorch</a:t>
            </a:r>
            <a:r>
              <a:rPr lang="en-US" dirty="0">
                <a:latin typeface="+mn-lt"/>
              </a:rPr>
              <a:t> software, and I am receiving the following error. I am not sure how to troubleshoot. My job ID is 620350. Let me know what I can try!</a:t>
            </a:r>
          </a:p>
          <a:p>
            <a:pPr marL="114300" indent="0">
              <a:buNone/>
            </a:pPr>
            <a:r>
              <a:rPr lang="en-US" b="0" i="0" dirty="0" err="1">
                <a:solidFill>
                  <a:schemeClr val="tx1"/>
                </a:solidFill>
                <a:effectLst/>
                <a:latin typeface="SFMono-Regular"/>
              </a:rPr>
              <a:t>srun</a:t>
            </a:r>
            <a:r>
              <a:rPr lang="en-US" b="0" i="0" dirty="0">
                <a:solidFill>
                  <a:schemeClr val="tx1"/>
                </a:solidFill>
                <a:effectLst/>
                <a:latin typeface="SFMono-Regular"/>
              </a:rPr>
              <a:t>: fatal: SLURM_MEM_PER_CPU, SLURM_MEM_PER_GPU, and SLURM_MEM_PER_NODE are mutually exclusive.</a:t>
            </a: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dirty="0"/>
              <a:t>Thanks,</a:t>
            </a:r>
            <a:br>
              <a:rPr lang="en-US" dirty="0"/>
            </a:br>
            <a:r>
              <a:rPr lang="en-US" dirty="0"/>
              <a:t>Andy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73C87A-A79D-E97D-9C3A-9F3D0F06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14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51EE19-B350-8921-976D-0C19C19DC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01/07/2025</a:t>
            </a:r>
          </a:p>
        </p:txBody>
      </p:sp>
    </p:spTree>
    <p:extLst>
      <p:ext uri="{BB962C8B-B14F-4D97-AF65-F5344CB8AC3E}">
        <p14:creationId xmlns:p14="http://schemas.microsoft.com/office/powerpoint/2010/main" val="4254761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4;p18">
            <a:extLst>
              <a:ext uri="{FF2B5EF4-FFF2-40B4-BE49-F238E27FC236}">
                <a16:creationId xmlns:a16="http://schemas.microsoft.com/office/drawing/2014/main" id="{4A53AAC1-E5CD-FEC9-E1A4-6009985953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199" y="365125"/>
            <a:ext cx="11029545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can I compose an effective ticket? (3)</a:t>
            </a:r>
            <a:endParaRPr dirty="0"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163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0" indent="-457200">
              <a:lnSpc>
                <a:spcPct val="115000"/>
              </a:lnSpc>
              <a:spcBef>
                <a:spcPts val="800"/>
              </a:spcBef>
              <a:buSzPts val="2800"/>
            </a:pPr>
            <a:r>
              <a:rPr lang="en-US" dirty="0"/>
              <a:t>Provide detail!</a:t>
            </a:r>
          </a:p>
          <a:p>
            <a:pPr marL="508000" indent="-457200">
              <a:lnSpc>
                <a:spcPct val="115000"/>
              </a:lnSpc>
              <a:spcBef>
                <a:spcPts val="800"/>
              </a:spcBef>
              <a:buSzPts val="2800"/>
            </a:pPr>
            <a:r>
              <a:rPr lang="en-US" dirty="0"/>
              <a:t>Scale down your workflows for testing!</a:t>
            </a:r>
          </a:p>
          <a:p>
            <a:pPr marL="508000" indent="-457200">
              <a:lnSpc>
                <a:spcPct val="115000"/>
              </a:lnSpc>
              <a:spcBef>
                <a:spcPts val="800"/>
              </a:spcBef>
              <a:buSzPts val="2800"/>
            </a:pPr>
            <a:r>
              <a:rPr lang="en-US" dirty="0"/>
              <a:t>Email our helpdesk!</a:t>
            </a:r>
          </a:p>
          <a:p>
            <a:pPr marL="965200" lvl="1" indent="-457200">
              <a:lnSpc>
                <a:spcPct val="115000"/>
              </a:lnSpc>
              <a:spcBef>
                <a:spcPts val="800"/>
              </a:spcBef>
              <a:buSzPts val="2800"/>
            </a:pPr>
            <a:r>
              <a:rPr lang="en-US" dirty="0"/>
              <a:t>We will be significantly more responsive to emails which arrive at our helpdesk than other inboxes. </a:t>
            </a:r>
          </a:p>
          <a:p>
            <a:pPr marL="965200" lvl="1" indent="-457200">
              <a:lnSpc>
                <a:spcPct val="115000"/>
              </a:lnSpc>
              <a:spcBef>
                <a:spcPts val="800"/>
              </a:spcBef>
              <a:buSzPts val="2800"/>
            </a:pPr>
            <a:r>
              <a:rPr lang="en-US" dirty="0"/>
              <a:t>Please do not email us personally. If an issue is particularly urgent, please indicate ‘URGENT’ in the subject line of your ticket.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1277F7-6374-51B7-FA65-521A6F29E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15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54C41-153A-00AD-A742-A1DE94E7F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01/07/2025</a:t>
            </a:r>
          </a:p>
        </p:txBody>
      </p:sp>
    </p:spTree>
    <p:extLst>
      <p:ext uri="{BB962C8B-B14F-4D97-AF65-F5344CB8AC3E}">
        <p14:creationId xmlns:p14="http://schemas.microsoft.com/office/powerpoint/2010/main" val="2708424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72B9B7A-549F-D2E9-992C-938CB1881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04643" cy="1325563"/>
          </a:xfrm>
        </p:spPr>
        <p:txBody>
          <a:bodyPr/>
          <a:lstStyle/>
          <a:p>
            <a:r>
              <a:rPr lang="en-US" dirty="0"/>
              <a:t>Helpdesk Tickets: sub-optimal vs optimal (4)</a:t>
            </a:r>
          </a:p>
        </p:txBody>
      </p:sp>
      <p:sp>
        <p:nvSpPr>
          <p:cNvPr id="3" name="Text Placeholder 2" descr="Suboptimal Helpdesk ticket example">
            <a:extLst>
              <a:ext uri="{FF2B5EF4-FFF2-40B4-BE49-F238E27FC236}">
                <a16:creationId xmlns:a16="http://schemas.microsoft.com/office/drawing/2014/main" id="{D9D887D3-96A4-CBC1-2CD4-100487DDB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120640" cy="4163129"/>
          </a:xfr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dirty="0"/>
              <a:t>To: </a:t>
            </a:r>
            <a:r>
              <a:rPr lang="en-US" sz="1800" dirty="0">
                <a:hlinkClick r:id="rId2"/>
              </a:rPr>
              <a:t>rc-help@colorado.edu</a:t>
            </a:r>
            <a:r>
              <a:rPr lang="en-US" sz="1800" dirty="0"/>
              <a:t> </a:t>
            </a:r>
          </a:p>
          <a:p>
            <a:pPr marL="114300" indent="0">
              <a:buNone/>
            </a:pPr>
            <a:r>
              <a:rPr lang="en-US" sz="1800" dirty="0"/>
              <a:t>Dear Research Computing,</a:t>
            </a:r>
          </a:p>
          <a:p>
            <a:pPr marL="114300" indent="0">
              <a:buNone/>
            </a:pPr>
            <a:endParaRPr lang="en-US" sz="1800" dirty="0"/>
          </a:p>
          <a:p>
            <a:pPr marL="114300" indent="0">
              <a:buNone/>
            </a:pPr>
            <a:r>
              <a:rPr lang="en-US" sz="1800" dirty="0"/>
              <a:t>Can you install </a:t>
            </a:r>
            <a:r>
              <a:rPr lang="en-US" sz="1800" dirty="0" err="1"/>
              <a:t>pytorch</a:t>
            </a:r>
            <a:r>
              <a:rPr lang="en-US" sz="1800" dirty="0"/>
              <a:t> for me? </a:t>
            </a:r>
          </a:p>
          <a:p>
            <a:pPr marL="114300" indent="0">
              <a:buNone/>
            </a:pPr>
            <a:endParaRPr lang="en-US" sz="1800" dirty="0"/>
          </a:p>
          <a:p>
            <a:pPr marL="114300" indent="0">
              <a:buNone/>
            </a:pPr>
            <a:r>
              <a:rPr lang="en-US" sz="1800" dirty="0"/>
              <a:t>Thanks,</a:t>
            </a:r>
            <a:br>
              <a:rPr lang="en-US" sz="1800" dirty="0"/>
            </a:br>
            <a:r>
              <a:rPr lang="en-US" sz="1800" dirty="0"/>
              <a:t>Andy</a:t>
            </a:r>
          </a:p>
        </p:txBody>
      </p:sp>
      <p:sp>
        <p:nvSpPr>
          <p:cNvPr id="5" name="Text Placeholder 2" descr="Optimal Helpdesk ticket example">
            <a:extLst>
              <a:ext uri="{FF2B5EF4-FFF2-40B4-BE49-F238E27FC236}">
                <a16:creationId xmlns:a16="http://schemas.microsoft.com/office/drawing/2014/main" id="{27897F7B-DA52-0D68-2336-2E695486964B}"/>
              </a:ext>
            </a:extLst>
          </p:cNvPr>
          <p:cNvSpPr txBox="1">
            <a:spLocks/>
          </p:cNvSpPr>
          <p:nvPr/>
        </p:nvSpPr>
        <p:spPr>
          <a:xfrm>
            <a:off x="6233160" y="1825625"/>
            <a:ext cx="5120640" cy="41631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114300" indent="0">
              <a:buNone/>
            </a:pPr>
            <a:r>
              <a:rPr lang="en-US" sz="1800" dirty="0">
                <a:latin typeface="+mn-lt"/>
              </a:rPr>
              <a:t>To: </a:t>
            </a:r>
            <a:r>
              <a:rPr lang="en-US" sz="1800" dirty="0">
                <a:latin typeface="+mn-lt"/>
                <a:hlinkClick r:id="rId2"/>
              </a:rPr>
              <a:t>rc-help@colorado.edu</a:t>
            </a:r>
            <a:r>
              <a:rPr lang="en-US" sz="1800" dirty="0">
                <a:latin typeface="+mn-lt"/>
              </a:rPr>
              <a:t> </a:t>
            </a:r>
          </a:p>
          <a:p>
            <a:pPr marL="114300" indent="0">
              <a:buNone/>
            </a:pPr>
            <a:r>
              <a:rPr lang="en-US" sz="1800" dirty="0">
                <a:latin typeface="+mn-lt"/>
              </a:rPr>
              <a:t>Dear Research Computing,</a:t>
            </a:r>
          </a:p>
          <a:p>
            <a:pPr marL="114300" indent="0">
              <a:buNone/>
            </a:pPr>
            <a:endParaRPr lang="en-US" sz="1800" dirty="0">
              <a:latin typeface="+mn-lt"/>
            </a:endParaRPr>
          </a:p>
          <a:p>
            <a:pPr marL="114300" indent="0">
              <a:buNone/>
            </a:pPr>
            <a:r>
              <a:rPr lang="en-US" sz="1800" dirty="0">
                <a:latin typeface="+mn-lt"/>
              </a:rPr>
              <a:t>I am looking to utilize </a:t>
            </a:r>
            <a:r>
              <a:rPr lang="en-US" sz="1800" dirty="0" err="1">
                <a:latin typeface="+mn-lt"/>
              </a:rPr>
              <a:t>PyTorch</a:t>
            </a:r>
            <a:r>
              <a:rPr lang="en-US" sz="1800" dirty="0">
                <a:latin typeface="+mn-lt"/>
              </a:rPr>
              <a:t> to use in conjunction with AMD GPUs. I have tried an anaconda installation and have so far been unsuccessful. Could you please help me complete this install?</a:t>
            </a:r>
          </a:p>
          <a:p>
            <a:pPr marL="114300" indent="0">
              <a:buNone/>
            </a:pPr>
            <a:endParaRPr lang="en-US" sz="1800" dirty="0">
              <a:latin typeface="+mn-lt"/>
            </a:endParaRPr>
          </a:p>
          <a:p>
            <a:pPr marL="114300" indent="0">
              <a:buNone/>
            </a:pPr>
            <a:r>
              <a:rPr lang="en-US" sz="1800" dirty="0">
                <a:latin typeface="+mn-lt"/>
              </a:rPr>
              <a:t>Thanks,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Andy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C66DA0-4C89-E6A6-C988-D3E541132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16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8E1E62-8410-C8B8-0AA4-85F14F70C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01/07/2025</a:t>
            </a:r>
          </a:p>
        </p:txBody>
      </p:sp>
    </p:spTree>
    <p:extLst>
      <p:ext uri="{BB962C8B-B14F-4D97-AF65-F5344CB8AC3E}">
        <p14:creationId xmlns:p14="http://schemas.microsoft.com/office/powerpoint/2010/main" val="1288203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4;p18">
            <a:extLst>
              <a:ext uri="{FF2B5EF4-FFF2-40B4-BE49-F238E27FC236}">
                <a16:creationId xmlns:a16="http://schemas.microsoft.com/office/drawing/2014/main" id="{E174B142-95AC-6A2A-AF57-F4A7662092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199" y="365125"/>
            <a:ext cx="11029545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can I compose an effective ticket? (4)</a:t>
            </a:r>
            <a:endParaRPr dirty="0"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163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0" indent="-457200">
              <a:lnSpc>
                <a:spcPct val="115000"/>
              </a:lnSpc>
              <a:spcBef>
                <a:spcPts val="800"/>
              </a:spcBef>
              <a:buSzPts val="2800"/>
            </a:pPr>
            <a:r>
              <a:rPr lang="en-US" dirty="0"/>
              <a:t>Provide detail!</a:t>
            </a:r>
          </a:p>
          <a:p>
            <a:pPr marL="508000" indent="-457200">
              <a:lnSpc>
                <a:spcPct val="115000"/>
              </a:lnSpc>
              <a:spcBef>
                <a:spcPts val="800"/>
              </a:spcBef>
              <a:buSzPts val="2800"/>
            </a:pPr>
            <a:r>
              <a:rPr lang="en-US" dirty="0"/>
              <a:t>Scale down your workflows for testing!</a:t>
            </a:r>
          </a:p>
          <a:p>
            <a:pPr marL="508000" indent="-457200">
              <a:lnSpc>
                <a:spcPct val="115000"/>
              </a:lnSpc>
              <a:spcBef>
                <a:spcPts val="800"/>
              </a:spcBef>
              <a:buSzPts val="2800"/>
            </a:pPr>
            <a:r>
              <a:rPr lang="en-US" dirty="0"/>
              <a:t>Email our helpdesk!</a:t>
            </a:r>
          </a:p>
          <a:p>
            <a:pPr marL="508000" indent="-457200">
              <a:lnSpc>
                <a:spcPct val="115000"/>
              </a:lnSpc>
              <a:spcBef>
                <a:spcPts val="800"/>
              </a:spcBef>
              <a:buSzPts val="2800"/>
            </a:pPr>
            <a:r>
              <a:rPr lang="en-US" dirty="0"/>
              <a:t>Try a few things and let us know what you’ve tried!</a:t>
            </a:r>
          </a:p>
          <a:p>
            <a:pPr marL="965200" lvl="1" indent="-457200">
              <a:lnSpc>
                <a:spcPct val="115000"/>
              </a:lnSpc>
              <a:spcBef>
                <a:spcPts val="800"/>
              </a:spcBef>
              <a:buSzPts val="2800"/>
            </a:pPr>
            <a:r>
              <a:rPr lang="en-US" dirty="0"/>
              <a:t>We are not just being lazy – it helps us contextualize the issue. </a:t>
            </a:r>
          </a:p>
          <a:p>
            <a:pPr marL="965200" lvl="1" indent="-457200">
              <a:lnSpc>
                <a:spcPct val="115000"/>
              </a:lnSpc>
              <a:spcBef>
                <a:spcPts val="800"/>
              </a:spcBef>
              <a:buSzPts val="2800"/>
            </a:pPr>
            <a:r>
              <a:rPr lang="en-US" dirty="0"/>
              <a:t>We would likely try the same things as you – if you can eliminate potential solutions, it will help us get to a solution more quickly.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C8EBA4-B590-81E3-D896-36A325105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17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A858E-5CDC-EACE-237A-0B2B9CAF3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01/07/2025</a:t>
            </a:r>
          </a:p>
        </p:txBody>
      </p:sp>
    </p:spTree>
    <p:extLst>
      <p:ext uri="{BB962C8B-B14F-4D97-AF65-F5344CB8AC3E}">
        <p14:creationId xmlns:p14="http://schemas.microsoft.com/office/powerpoint/2010/main" val="126563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can I compose an effective ticket? (summary)</a:t>
            </a:r>
            <a:endParaRPr dirty="0"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163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0" indent="-457200">
              <a:lnSpc>
                <a:spcPct val="115000"/>
              </a:lnSpc>
              <a:spcBef>
                <a:spcPts val="800"/>
              </a:spcBef>
              <a:buSzPts val="2800"/>
            </a:pPr>
            <a:r>
              <a:rPr lang="en-US" dirty="0"/>
              <a:t>Provide detail!</a:t>
            </a:r>
          </a:p>
          <a:p>
            <a:pPr marL="508000" indent="-457200">
              <a:lnSpc>
                <a:spcPct val="115000"/>
              </a:lnSpc>
              <a:spcBef>
                <a:spcPts val="800"/>
              </a:spcBef>
              <a:buSzPts val="2800"/>
            </a:pPr>
            <a:r>
              <a:rPr lang="en-US" dirty="0"/>
              <a:t>Scale down your workflows for testing!</a:t>
            </a:r>
          </a:p>
          <a:p>
            <a:pPr marL="508000" indent="-457200">
              <a:lnSpc>
                <a:spcPct val="115000"/>
              </a:lnSpc>
              <a:spcBef>
                <a:spcPts val="800"/>
              </a:spcBef>
              <a:buSzPts val="2800"/>
            </a:pPr>
            <a:r>
              <a:rPr lang="en-US" dirty="0"/>
              <a:t>Email our helpdesk!</a:t>
            </a:r>
          </a:p>
          <a:p>
            <a:pPr marL="508000" indent="-457200">
              <a:lnSpc>
                <a:spcPct val="115000"/>
              </a:lnSpc>
              <a:spcBef>
                <a:spcPts val="800"/>
              </a:spcBef>
              <a:buSzPts val="2800"/>
            </a:pPr>
            <a:r>
              <a:rPr lang="en-US" dirty="0"/>
              <a:t>Try a few things and let us know what you’ve tried!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EF4B64-5D6A-9E46-2206-E53A71505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18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B6FEB-33F6-5F90-EF5D-55C37A826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01/07/2025</a:t>
            </a:r>
          </a:p>
        </p:txBody>
      </p:sp>
    </p:spTree>
    <p:extLst>
      <p:ext uri="{BB962C8B-B14F-4D97-AF65-F5344CB8AC3E}">
        <p14:creationId xmlns:p14="http://schemas.microsoft.com/office/powerpoint/2010/main" val="2417832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Items We’ve Covered</a:t>
            </a:r>
            <a:endParaRPr dirty="0"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163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Helvetica Neue"/>
              <a:buAutoNum type="arabicPeriod"/>
            </a:pPr>
            <a:r>
              <a:rPr lang="en-US" dirty="0"/>
              <a:t>What resources do I have available? </a:t>
            </a:r>
          </a:p>
          <a:p>
            <a:pPr marL="457200" lvl="0" indent="-4064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Helvetica Neue"/>
              <a:buAutoNum type="arabicPeriod"/>
            </a:pPr>
            <a:r>
              <a:rPr lang="en-US" dirty="0"/>
              <a:t>How do I choose which resource is best?</a:t>
            </a:r>
          </a:p>
          <a:p>
            <a:pPr marL="457200" lvl="0" indent="-4064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Helvetica Neue"/>
              <a:buAutoNum type="arabicPeriod"/>
            </a:pPr>
            <a:r>
              <a:rPr lang="en-US" dirty="0"/>
              <a:t>How can I compose an effective ticket?</a:t>
            </a:r>
          </a:p>
          <a:p>
            <a:pPr marL="457200" lvl="0" indent="-4064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Helvetica Neue"/>
              <a:buAutoNum type="arabicPeriod"/>
            </a:pP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6965DA-7F88-FF3D-8809-C30139945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19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64EA2-6839-ADB2-F3FD-23E7EEAF1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01/07/2025</a:t>
            </a:r>
          </a:p>
        </p:txBody>
      </p:sp>
    </p:spTree>
    <p:extLst>
      <p:ext uri="{BB962C8B-B14F-4D97-AF65-F5344CB8AC3E}">
        <p14:creationId xmlns:p14="http://schemas.microsoft.com/office/powerpoint/2010/main" val="581952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Learning Objectives</a:t>
            </a:r>
            <a:endParaRPr dirty="0"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163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Helvetica Neue"/>
              <a:buAutoNum type="arabicPeriod"/>
            </a:pPr>
            <a:r>
              <a:rPr lang="en-US" dirty="0"/>
              <a:t>What resources do I have available? </a:t>
            </a:r>
          </a:p>
          <a:p>
            <a:pPr marL="457200" lvl="0" indent="-4064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Helvetica Neue"/>
              <a:buAutoNum type="arabicPeriod"/>
            </a:pPr>
            <a:r>
              <a:rPr lang="en-US" dirty="0"/>
              <a:t>How do I choose which resource is best?</a:t>
            </a:r>
          </a:p>
          <a:p>
            <a:pPr marL="457200" lvl="0" indent="-4064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Helvetica Neue"/>
              <a:buAutoNum type="arabicPeriod"/>
            </a:pPr>
            <a:r>
              <a:rPr lang="en-US" dirty="0"/>
              <a:t>How can I compose an effective ticket?</a:t>
            </a:r>
          </a:p>
          <a:p>
            <a:pPr marL="457200" lvl="0" indent="-4064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Helvetica Neue"/>
              <a:buAutoNum type="arabicPeriod"/>
            </a:pP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215B52-D3D2-D070-3C59-2AA229AB7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2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90669-C907-75B6-990B-54187C7E9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01/07/2025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Questions?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52D83D-E866-2B12-7C3F-A1E49F6A1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20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24239-3A4B-5D8F-F9C7-A709FD64D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01/07/2025</a:t>
            </a:r>
          </a:p>
        </p:txBody>
      </p:sp>
    </p:spTree>
    <p:extLst>
      <p:ext uri="{BB962C8B-B14F-4D97-AF65-F5344CB8AC3E}">
        <p14:creationId xmlns:p14="http://schemas.microsoft.com/office/powerpoint/2010/main" val="1675476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Things to take note of:</a:t>
            </a:r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body" idx="1"/>
          </p:nvPr>
        </p:nvSpPr>
        <p:spPr>
          <a:xfrm>
            <a:off x="838200" y="1552489"/>
            <a:ext cx="5257800" cy="4163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dirty="0"/>
          </a:p>
          <a:p>
            <a:pPr marL="457200" lvl="0" indent="-3810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Helvetica Neue"/>
              <a:buChar char="•"/>
            </a:pPr>
            <a:r>
              <a:rPr lang="en-US" sz="2400" dirty="0"/>
              <a:t>HPC can have confusing, ambiguous, highly nuanced concepts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Helvetica Neue"/>
              <a:buChar char="•"/>
            </a:pP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Helvetica Neue"/>
              <a:buChar char="•"/>
            </a:pPr>
            <a:r>
              <a:rPr lang="en-US" sz="2400" dirty="0"/>
              <a:t>CURC User Support is here to alleviate some of the confusion around HPC! </a:t>
            </a: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/>
          </a:p>
        </p:txBody>
      </p:sp>
      <p:pic>
        <p:nvPicPr>
          <p:cNvPr id="135" name="Google Shape;135;p19" descr="Image with a thinking head suggesting that the participant ask questions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2250" y="1690825"/>
            <a:ext cx="2189200" cy="273647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/>
          <p:nvPr/>
        </p:nvSpPr>
        <p:spPr>
          <a:xfrm>
            <a:off x="7062550" y="3969500"/>
            <a:ext cx="2456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latin typeface="Helvetica Neue"/>
                <a:ea typeface="Helvetica Neue"/>
                <a:cs typeface="Helvetica Neue"/>
                <a:sym typeface="Helvetica Neue"/>
              </a:rPr>
              <a:t>Ask Questions!</a:t>
            </a:r>
            <a:endParaRPr sz="24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72A9F2-A4F2-599C-E8BE-BF4CF978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3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3EC8B-CFF7-429D-5CD4-7D6CAFC3B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01/07/2025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7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Help! I’m stuck, where do I go?</a:t>
            </a:r>
            <a:endParaRPr dirty="0"/>
          </a:p>
        </p:txBody>
      </p:sp>
      <p:sp>
        <p:nvSpPr>
          <p:cNvPr id="899" name="Google Shape;899;p7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163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74650" algn="l" rtl="0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Clr>
                <a:srgbClr val="1D1C1D"/>
              </a:buClr>
              <a:buSzPts val="2300"/>
              <a:buFont typeface="Arial"/>
              <a:buChar char="●"/>
            </a:pPr>
            <a:r>
              <a:rPr lang="en-US" sz="2300" b="1" u="sng" dirty="0">
                <a:solidFill>
                  <a:srgbClr val="1D1C1D"/>
                </a:solidFill>
              </a:rPr>
              <a:t>CURC Documentation</a:t>
            </a:r>
            <a:r>
              <a:rPr lang="en-US" sz="2300" dirty="0">
                <a:solidFill>
                  <a:srgbClr val="1D1C1D"/>
                </a:solidFill>
              </a:rPr>
              <a:t>: </a:t>
            </a:r>
            <a:r>
              <a:rPr lang="en-US" sz="2300" u="sng" dirty="0">
                <a:solidFill>
                  <a:schemeClr val="hlink"/>
                </a:solidFill>
                <a:hlinkClick r:id="rId3"/>
              </a:rPr>
              <a:t>curc.readthedocs.io</a:t>
            </a:r>
            <a:endParaRPr lang="en-US" sz="2300" dirty="0">
              <a:solidFill>
                <a:srgbClr val="1D1C1D"/>
              </a:solidFill>
            </a:endParaRPr>
          </a:p>
          <a:p>
            <a:pPr marL="457200" lvl="0" indent="-374650" algn="l" rtl="0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Clr>
                <a:srgbClr val="1D1C1D"/>
              </a:buClr>
              <a:buSzPts val="2300"/>
              <a:buFont typeface="Arial"/>
              <a:buChar char="●"/>
            </a:pPr>
            <a:r>
              <a:rPr lang="en-US" sz="2300" b="1" u="sng" dirty="0">
                <a:solidFill>
                  <a:srgbClr val="1D1C1D"/>
                </a:solidFill>
              </a:rPr>
              <a:t>External Resources</a:t>
            </a:r>
          </a:p>
          <a:p>
            <a:pPr lvl="1" indent="-374650">
              <a:lnSpc>
                <a:spcPct val="150001"/>
              </a:lnSpc>
              <a:spcBef>
                <a:spcPts val="300"/>
              </a:spcBef>
              <a:buClr>
                <a:srgbClr val="1D1C1D"/>
              </a:buClr>
              <a:buSzPts val="2300"/>
              <a:buFont typeface="Arial"/>
              <a:buChar char="●"/>
            </a:pPr>
            <a:r>
              <a:rPr lang="en-US" sz="1900" dirty="0">
                <a:solidFill>
                  <a:srgbClr val="1D1C1D"/>
                </a:solidFill>
              </a:rPr>
              <a:t>Rocky Mountain Advanced Computing Consortium (RMACC) Cyber Infrastructure Portal</a:t>
            </a:r>
          </a:p>
          <a:p>
            <a:pPr lvl="1" indent="-374650">
              <a:lnSpc>
                <a:spcPct val="150001"/>
              </a:lnSpc>
              <a:spcBef>
                <a:spcPts val="300"/>
              </a:spcBef>
              <a:buClr>
                <a:srgbClr val="1D1C1D"/>
              </a:buClr>
              <a:buSzPts val="2300"/>
              <a:buFont typeface="Arial"/>
              <a:buChar char="●"/>
            </a:pPr>
            <a:r>
              <a:rPr lang="en-US" sz="1900" dirty="0">
                <a:solidFill>
                  <a:srgbClr val="1D1C1D"/>
                </a:solidFill>
              </a:rPr>
              <a:t>The Internet! (Stack Overflow, YouTube, etc.)</a:t>
            </a:r>
            <a:endParaRPr sz="1900" dirty="0">
              <a:solidFill>
                <a:srgbClr val="1D1C1D"/>
              </a:solidFill>
            </a:endParaRPr>
          </a:p>
          <a:p>
            <a:pPr marL="457200" lvl="0" indent="-374650" algn="l" rtl="0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Clr>
                <a:srgbClr val="1D1C1D"/>
              </a:buClr>
              <a:buSzPts val="2300"/>
              <a:buFont typeface="Arial"/>
              <a:buChar char="●"/>
            </a:pPr>
            <a:r>
              <a:rPr lang="en-US" sz="2300" b="1" u="sng" dirty="0">
                <a:solidFill>
                  <a:srgbClr val="1D1C1D"/>
                </a:solidFill>
              </a:rPr>
              <a:t>Trainings &amp; Consults with Center for Research Data and Digital Scholarship (CRDDS)</a:t>
            </a:r>
          </a:p>
          <a:p>
            <a:pPr marL="457200" lvl="0" indent="-374650" algn="l" rtl="0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Clr>
                <a:srgbClr val="1D1C1D"/>
              </a:buClr>
              <a:buSzPts val="2300"/>
              <a:buFont typeface="Arial"/>
              <a:buChar char="●"/>
            </a:pPr>
            <a:r>
              <a:rPr lang="en-US" sz="2300" b="1" u="sng" dirty="0">
                <a:solidFill>
                  <a:srgbClr val="1D1C1D"/>
                </a:solidFill>
              </a:rPr>
              <a:t>CURC Helpdesk</a:t>
            </a:r>
            <a:r>
              <a:rPr lang="en-US" sz="2300" dirty="0">
                <a:solidFill>
                  <a:srgbClr val="1D1C1D"/>
                </a:solidFill>
              </a:rPr>
              <a:t>: </a:t>
            </a:r>
            <a:r>
              <a:rPr lang="en-US" sz="2300" u="sng" dirty="0">
                <a:solidFill>
                  <a:schemeClr val="hlink"/>
                </a:solidFill>
                <a:hlinkClick r:id="rId4"/>
              </a:rPr>
              <a:t>rc-help@colorado.edu</a:t>
            </a:r>
            <a:endParaRPr lang="en-US" sz="2300" u="sng" dirty="0">
              <a:solidFill>
                <a:schemeClr val="hlink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6F5494-F97D-1DD7-9F9C-4C2D515CD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4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11BAE-6DA3-34AA-531C-89111B324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01/07/2025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7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When should I use these?</a:t>
            </a:r>
            <a:endParaRPr dirty="0"/>
          </a:p>
        </p:txBody>
      </p:sp>
      <p:sp>
        <p:nvSpPr>
          <p:cNvPr id="899" name="Google Shape;899;p76"/>
          <p:cNvSpPr txBox="1">
            <a:spLocks noGrp="1"/>
          </p:cNvSpPr>
          <p:nvPr>
            <p:ph type="body" idx="1"/>
          </p:nvPr>
        </p:nvSpPr>
        <p:spPr>
          <a:xfrm>
            <a:off x="838200" y="1463040"/>
            <a:ext cx="10902696" cy="452568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457200" lvl="0" indent="-374650" algn="l" rtl="0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Clr>
                <a:srgbClr val="1D1C1D"/>
              </a:buClr>
              <a:buSzPts val="2300"/>
              <a:buFont typeface="Arial"/>
              <a:buChar char="●"/>
            </a:pPr>
            <a:r>
              <a:rPr lang="en-US" sz="2300" b="1" u="sng" dirty="0">
                <a:solidFill>
                  <a:srgbClr val="1D1C1D"/>
                </a:solidFill>
              </a:rPr>
              <a:t>Documentation</a:t>
            </a:r>
            <a:r>
              <a:rPr lang="en-US" sz="2300" dirty="0">
                <a:solidFill>
                  <a:srgbClr val="1D1C1D"/>
                </a:solidFill>
              </a:rPr>
              <a:t>: </a:t>
            </a:r>
            <a:r>
              <a:rPr lang="en-US" sz="2300" u="sng" dirty="0">
                <a:solidFill>
                  <a:schemeClr val="hlink"/>
                </a:solidFill>
                <a:hlinkClick r:id="rId3"/>
              </a:rPr>
              <a:t>curc.readthedocs.io</a:t>
            </a:r>
            <a:endParaRPr lang="en-US" sz="2300" u="sng" dirty="0">
              <a:solidFill>
                <a:srgbClr val="1D1C1D"/>
              </a:solidFill>
            </a:endParaRPr>
          </a:p>
          <a:p>
            <a:pPr lvl="1" indent="-374650">
              <a:lnSpc>
                <a:spcPct val="150001"/>
              </a:lnSpc>
              <a:spcBef>
                <a:spcPts val="300"/>
              </a:spcBef>
              <a:buClr>
                <a:srgbClr val="1D1C1D"/>
              </a:buClr>
              <a:buSzPts val="2300"/>
              <a:buFont typeface="Arial"/>
              <a:buChar char="●"/>
            </a:pPr>
            <a:r>
              <a:rPr lang="en-US" sz="1900" dirty="0">
                <a:solidFill>
                  <a:srgbClr val="1D1C1D"/>
                </a:solidFill>
              </a:rPr>
              <a:t>Useful at any time! Check the documentation first when you run into issues.</a:t>
            </a:r>
          </a:p>
          <a:p>
            <a:pPr marL="457200" lvl="0" indent="-374650" algn="l" rtl="0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Clr>
                <a:srgbClr val="1D1C1D"/>
              </a:buClr>
              <a:buSzPts val="2300"/>
              <a:buFont typeface="Arial"/>
              <a:buChar char="●"/>
            </a:pPr>
            <a:r>
              <a:rPr lang="en-US" sz="2300" b="1" u="sng" dirty="0">
                <a:solidFill>
                  <a:srgbClr val="1D1C1D"/>
                </a:solidFill>
              </a:rPr>
              <a:t>External Resources</a:t>
            </a:r>
          </a:p>
          <a:p>
            <a:pPr lvl="1" indent="-374650">
              <a:lnSpc>
                <a:spcPct val="150001"/>
              </a:lnSpc>
              <a:spcBef>
                <a:spcPts val="300"/>
              </a:spcBef>
              <a:buClr>
                <a:srgbClr val="1D1C1D"/>
              </a:buClr>
              <a:buSzPts val="2300"/>
              <a:buFont typeface="Arial"/>
              <a:buChar char="●"/>
            </a:pPr>
            <a:r>
              <a:rPr lang="en-US" sz="1900" dirty="0">
                <a:solidFill>
                  <a:srgbClr val="1D1C1D"/>
                </a:solidFill>
              </a:rPr>
              <a:t>Useful for learning a new skill or initial troubleshooting. Great first place to look. </a:t>
            </a:r>
          </a:p>
          <a:p>
            <a:pPr marL="457200" lvl="0" indent="-374650" algn="l" rtl="0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Clr>
                <a:srgbClr val="1D1C1D"/>
              </a:buClr>
              <a:buSzPts val="2300"/>
              <a:buFont typeface="Arial"/>
              <a:buChar char="●"/>
            </a:pPr>
            <a:r>
              <a:rPr lang="en-US" sz="2300" b="1" u="sng" dirty="0">
                <a:solidFill>
                  <a:srgbClr val="1D1C1D"/>
                </a:solidFill>
              </a:rPr>
              <a:t>Trainings with Center for Research Data and Digital Scholarship</a:t>
            </a:r>
          </a:p>
          <a:p>
            <a:pPr lvl="1" indent="-374650">
              <a:lnSpc>
                <a:spcPct val="150001"/>
              </a:lnSpc>
              <a:spcBef>
                <a:spcPts val="300"/>
              </a:spcBef>
              <a:buClr>
                <a:srgbClr val="1D1C1D"/>
              </a:buClr>
              <a:buSzPts val="2300"/>
              <a:buFont typeface="Arial"/>
              <a:buChar char="●"/>
            </a:pPr>
            <a:r>
              <a:rPr lang="en-US" sz="1900" dirty="0">
                <a:solidFill>
                  <a:srgbClr val="1D1C1D"/>
                </a:solidFill>
              </a:rPr>
              <a:t>Useful for broad, long-term learning</a:t>
            </a:r>
          </a:p>
          <a:p>
            <a:pPr lvl="1" indent="-374650">
              <a:lnSpc>
                <a:spcPct val="150001"/>
              </a:lnSpc>
              <a:spcBef>
                <a:spcPts val="300"/>
              </a:spcBef>
              <a:buClr>
                <a:srgbClr val="1D1C1D"/>
              </a:buClr>
              <a:buSzPts val="2300"/>
              <a:buFont typeface="Arial"/>
              <a:buChar char="●"/>
            </a:pPr>
            <a:r>
              <a:rPr lang="en-US" sz="1900" dirty="0">
                <a:solidFill>
                  <a:srgbClr val="1D1C1D"/>
                </a:solidFill>
              </a:rPr>
              <a:t>Drop-in consult hours are held Tue (12-1p) and Thu (1-2p) during the Fall and Spring semesters</a:t>
            </a:r>
          </a:p>
          <a:p>
            <a:pPr marL="457200" lvl="0" indent="-374650" algn="l" rtl="0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Clr>
                <a:srgbClr val="1D1C1D"/>
              </a:buClr>
              <a:buSzPts val="2300"/>
              <a:buFont typeface="Arial"/>
              <a:buChar char="●"/>
            </a:pPr>
            <a:r>
              <a:rPr lang="en-US" sz="2300" b="1" u="sng" dirty="0">
                <a:solidFill>
                  <a:srgbClr val="1D1C1D"/>
                </a:solidFill>
              </a:rPr>
              <a:t>CURC Helpdesk</a:t>
            </a:r>
            <a:r>
              <a:rPr lang="en-US" sz="2300" dirty="0">
                <a:solidFill>
                  <a:srgbClr val="1D1C1D"/>
                </a:solidFill>
              </a:rPr>
              <a:t>: </a:t>
            </a:r>
            <a:r>
              <a:rPr lang="en-US" sz="2300" u="sng" dirty="0">
                <a:solidFill>
                  <a:schemeClr val="hlink"/>
                </a:solidFill>
                <a:hlinkClick r:id="rId4"/>
              </a:rPr>
              <a:t>rc-help@colorado.edu</a:t>
            </a:r>
            <a:endParaRPr lang="en-US" sz="2300" u="sng" dirty="0">
              <a:solidFill>
                <a:schemeClr val="hlink"/>
              </a:solidFill>
            </a:endParaRPr>
          </a:p>
          <a:p>
            <a:pPr lvl="1" indent="-374650">
              <a:lnSpc>
                <a:spcPct val="150001"/>
              </a:lnSpc>
              <a:spcBef>
                <a:spcPts val="300"/>
              </a:spcBef>
              <a:buClr>
                <a:srgbClr val="1D1C1D"/>
              </a:buClr>
              <a:buSzPts val="2300"/>
              <a:buFont typeface="Arial"/>
              <a:buChar char="●"/>
            </a:pPr>
            <a:r>
              <a:rPr lang="en-US" sz="1900" dirty="0">
                <a:solidFill>
                  <a:schemeClr val="tx1"/>
                </a:solidFill>
              </a:rPr>
              <a:t>Useful for quick, personalized assistance. We can schedule Zoom consults if needed.</a:t>
            </a:r>
            <a:endParaRPr lang="en-US" sz="1900" dirty="0">
              <a:solidFill>
                <a:srgbClr val="1D1C1D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0A8AC3-D7E0-90F2-73EB-F63A6D7B8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5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C8BA0-DDE6-FDB2-ECAF-6412681BC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01/07/2025</a:t>
            </a:r>
          </a:p>
        </p:txBody>
      </p:sp>
    </p:spTree>
    <p:extLst>
      <p:ext uri="{BB962C8B-B14F-4D97-AF65-F5344CB8AC3E}">
        <p14:creationId xmlns:p14="http://schemas.microsoft.com/office/powerpoint/2010/main" val="3505625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Documentation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51AC00-B3DE-16E1-739C-0591D7438DB6}"/>
              </a:ext>
            </a:extLst>
          </p:cNvPr>
          <p:cNvSpPr txBox="1"/>
          <p:nvPr/>
        </p:nvSpPr>
        <p:spPr>
          <a:xfrm>
            <a:off x="838200" y="1494844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Located at: </a:t>
            </a:r>
            <a:r>
              <a:rPr lang="en-US" sz="2800" dirty="0">
                <a:hlinkClick r:id="rId3"/>
              </a:rPr>
              <a:t>https://curc.readthedocs.io</a:t>
            </a:r>
            <a:r>
              <a:rPr lang="en-US" sz="28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9B8453-DA9A-18BE-4241-4996EB58B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7" r="-162"/>
          <a:stretch/>
        </p:blipFill>
        <p:spPr>
          <a:xfrm>
            <a:off x="2151528" y="2018064"/>
            <a:ext cx="7853083" cy="400092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C9C548-1E34-60AC-ABB4-906B0930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5F296D0-12BF-8F49-081F-46909E976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01/07/2025</a:t>
            </a:r>
          </a:p>
        </p:txBody>
      </p:sp>
    </p:spTree>
    <p:extLst>
      <p:ext uri="{BB962C8B-B14F-4D97-AF65-F5344CB8AC3E}">
        <p14:creationId xmlns:p14="http://schemas.microsoft.com/office/powerpoint/2010/main" val="52745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CRDDS trainings and consult hours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A083FB-30DE-69E5-A6EF-DA2D58A008F4}"/>
              </a:ext>
            </a:extLst>
          </p:cNvPr>
          <p:cNvSpPr txBox="1"/>
          <p:nvPr/>
        </p:nvSpPr>
        <p:spPr>
          <a:xfrm>
            <a:off x="912395" y="1526005"/>
            <a:ext cx="10367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View upcoming events at: </a:t>
            </a:r>
            <a:r>
              <a:rPr lang="en-US" sz="2400" dirty="0">
                <a:hlinkClick r:id="rId3"/>
              </a:rPr>
              <a:t>https://www.colorado.edu/crdds/events</a:t>
            </a:r>
            <a:r>
              <a:rPr lang="en-US" sz="24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566A0F-A21F-AF04-AA03-F0662B588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255" r="223"/>
          <a:stretch/>
        </p:blipFill>
        <p:spPr>
          <a:xfrm>
            <a:off x="2312894" y="2136599"/>
            <a:ext cx="7530353" cy="36305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8BD8E-2FDB-CC8B-C8E5-CA59379D5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7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650288-1534-931A-2FDE-9A073E13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01/07/2025</a:t>
            </a:r>
          </a:p>
        </p:txBody>
      </p:sp>
    </p:spTree>
    <p:extLst>
      <p:ext uri="{BB962C8B-B14F-4D97-AF65-F5344CB8AC3E}">
        <p14:creationId xmlns:p14="http://schemas.microsoft.com/office/powerpoint/2010/main" val="238858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838201" y="365125"/>
            <a:ext cx="8293768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 sz="4200" dirty="0"/>
              <a:t>External Resources - RMACC Cyber Infrastructure Portal</a:t>
            </a:r>
            <a:endParaRPr sz="4200" dirty="0"/>
          </a:p>
        </p:txBody>
      </p:sp>
      <p:pic>
        <p:nvPicPr>
          <p:cNvPr id="111" name="Google Shape;111;p16" descr="RMACC log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6431" y="471632"/>
            <a:ext cx="2558021" cy="111267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1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u="sng" dirty="0">
                <a:solidFill>
                  <a:schemeClr val="hlink"/>
                </a:solidFill>
                <a:hlinkClick r:id="rId4"/>
              </a:rPr>
              <a:t>https://ask.cyberinfrastructure.org/c/rmacc/65</a:t>
            </a:r>
            <a:endParaRPr dirty="0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This forum provides opportunity for RMACC members to converse amongst themselves and with the larger, global research computing community.</a:t>
            </a:r>
            <a:endParaRPr dirty="0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The “go to” general Q&amp;A platform for the global research computing community - researchers, facilitators, research software engineers, CI engineers, sys admins and others.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4CBC96-5185-76B2-C3C6-CB61B2164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8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E0FFBA-BF9C-BED9-62BE-80E8CB012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01/07/2025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Composing an effective ticket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2DB15D-F5A9-F5AB-CC94-772520E99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9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A851D-B58B-1556-240C-13AA8742E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01/07/2025</a:t>
            </a:r>
          </a:p>
        </p:txBody>
      </p:sp>
    </p:spTree>
    <p:extLst>
      <p:ext uri="{BB962C8B-B14F-4D97-AF65-F5344CB8AC3E}">
        <p14:creationId xmlns:p14="http://schemas.microsoft.com/office/powerpoint/2010/main" val="3375651352"/>
      </p:ext>
    </p:extLst>
  </p:cSld>
  <p:clrMapOvr>
    <a:masterClrMapping/>
  </p:clrMapOvr>
</p:sld>
</file>

<file path=ppt/theme/theme1.xml><?xml version="1.0" encoding="utf-8"?>
<a:theme xmlns:a="http://schemas.openxmlformats.org/drawingml/2006/main" name="CUB Content 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2c16b9d-8c83-445e-a4f4-1fe3d2f43f13" xsi:nil="true"/>
    <lcf76f155ced4ddcb4097134ff3c332f xmlns="7e49f7d3-8802-46ca-9604-495ce27f67f4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7320DB280744439FF1CC777D09ECA4" ma:contentTypeVersion="15" ma:contentTypeDescription="Create a new document." ma:contentTypeScope="" ma:versionID="e50b92032c956cc777cf00ac7d475189">
  <xsd:schema xmlns:xsd="http://www.w3.org/2001/XMLSchema" xmlns:xs="http://www.w3.org/2001/XMLSchema" xmlns:p="http://schemas.microsoft.com/office/2006/metadata/properties" xmlns:ns2="7e49f7d3-8802-46ca-9604-495ce27f67f4" xmlns:ns3="a1519f9a-9d6a-41c1-afc9-552e4069f82f" xmlns:ns4="92c16b9d-8c83-445e-a4f4-1fe3d2f43f13" targetNamespace="http://schemas.microsoft.com/office/2006/metadata/properties" ma:root="true" ma:fieldsID="fcd7cab68a23f1df7b42ced4f3edf141" ns2:_="" ns3:_="" ns4:_="">
    <xsd:import namespace="7e49f7d3-8802-46ca-9604-495ce27f67f4"/>
    <xsd:import namespace="a1519f9a-9d6a-41c1-afc9-552e4069f82f"/>
    <xsd:import namespace="92c16b9d-8c83-445e-a4f4-1fe3d2f43f1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4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49f7d3-8802-46ca-9604-495ce27f67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52802cc5-2881-4dd7-9d75-38905e9cf7f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519f9a-9d6a-41c1-afc9-552e4069f82f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16b9d-8c83-445e-a4f4-1fe3d2f43f13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95373c19-887a-4e93-8582-23ebe3fe2f18}" ma:internalName="TaxCatchAll" ma:showField="CatchAllData" ma:web="a1519f9a-9d6a-41c1-afc9-552e4069f8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AB02FF4-25A1-49FE-9DF7-DD19F525B7FA}">
  <ds:schemaRefs>
    <ds:schemaRef ds:uri="7e49f7d3-8802-46ca-9604-495ce27f67f4"/>
    <ds:schemaRef ds:uri="92c16b9d-8c83-445e-a4f4-1fe3d2f43f13"/>
    <ds:schemaRef ds:uri="a1519f9a-9d6a-41c1-afc9-552e4069f82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6B4C708-AA43-4CE7-BE2D-F9D9A02F49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BBC22CE-40EC-4545-8FE9-90326628051D}">
  <ds:schemaRefs>
    <ds:schemaRef ds:uri="7e49f7d3-8802-46ca-9604-495ce27f67f4"/>
    <ds:schemaRef ds:uri="92c16b9d-8c83-445e-a4f4-1fe3d2f43f13"/>
    <ds:schemaRef ds:uri="a1519f9a-9d6a-41c1-afc9-552e4069f82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1712</TotalTime>
  <Words>1366</Words>
  <Application>Microsoft Macintosh PowerPoint</Application>
  <PresentationFormat>Widescreen</PresentationFormat>
  <Paragraphs>185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 Black</vt:lpstr>
      <vt:lpstr>Calibri</vt:lpstr>
      <vt:lpstr>Century Gothic</vt:lpstr>
      <vt:lpstr>Helvetica Neue</vt:lpstr>
      <vt:lpstr>SFMono-Regular</vt:lpstr>
      <vt:lpstr>CUB Content </vt:lpstr>
      <vt:lpstr>Getting Help with Research Computing  </vt:lpstr>
      <vt:lpstr>Learning Objectives</vt:lpstr>
      <vt:lpstr>Things to take note of:</vt:lpstr>
      <vt:lpstr>Help! I’m stuck, where do I go?</vt:lpstr>
      <vt:lpstr>When should I use these?</vt:lpstr>
      <vt:lpstr>Our Documentation</vt:lpstr>
      <vt:lpstr>CRDDS trainings and consult hours</vt:lpstr>
      <vt:lpstr>External Resources - RMACC Cyber Infrastructure Portal</vt:lpstr>
      <vt:lpstr>Composing an effective ticket</vt:lpstr>
      <vt:lpstr>Helpdesk Tickets: sub-optimal vs optimal (1)</vt:lpstr>
      <vt:lpstr>How can I compose an effective ticket? (1)</vt:lpstr>
      <vt:lpstr>Helpdesk Tickets: sub-optimal vs optimal (2)</vt:lpstr>
      <vt:lpstr>How can I compose an effective ticket? (2)</vt:lpstr>
      <vt:lpstr>Helpdesk Tickets: sub-optimal vs optimal (3)</vt:lpstr>
      <vt:lpstr>How can I compose an effective ticket? (3)</vt:lpstr>
      <vt:lpstr>Helpdesk Tickets: sub-optimal vs optimal (4)</vt:lpstr>
      <vt:lpstr>How can I compose an effective ticket? (4)</vt:lpstr>
      <vt:lpstr>How can I compose an effective ticket? (summary)</vt:lpstr>
      <vt:lpstr>Items We’ve Covered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CURC Alpine Allocations</dc:title>
  <dc:creator>Layla Freeborn</dc:creator>
  <cp:lastModifiedBy>Andrew Monaghan</cp:lastModifiedBy>
  <cp:revision>51</cp:revision>
  <dcterms:created xsi:type="dcterms:W3CDTF">2023-01-13T17:07:22Z</dcterms:created>
  <dcterms:modified xsi:type="dcterms:W3CDTF">2025-01-06T16:13:19Z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0x010100DC7320DB280744439FF1CC777D09ECA4</vt:lpwstr>
  </property>
</Properties>
</file>