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74" r:id="rId2"/>
    <p:sldId id="260" r:id="rId3"/>
    <p:sldId id="264" r:id="rId4"/>
    <p:sldId id="265" r:id="rId5"/>
    <p:sldId id="261" r:id="rId6"/>
    <p:sldId id="266" r:id="rId7"/>
    <p:sldId id="263" r:id="rId8"/>
    <p:sldId id="276" r:id="rId9"/>
    <p:sldId id="270" r:id="rId10"/>
    <p:sldId id="262" r:id="rId11"/>
    <p:sldId id="278" r:id="rId12"/>
    <p:sldId id="275" r:id="rId13"/>
    <p:sldId id="267" r:id="rId14"/>
    <p:sldId id="272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98"/>
    <a:srgbClr val="E72F8A"/>
    <a:srgbClr val="E82F8A"/>
    <a:srgbClr val="2447F2"/>
    <a:srgbClr val="B12ADE"/>
    <a:srgbClr val="5928EF"/>
    <a:srgbClr val="5928F0"/>
    <a:srgbClr val="404040"/>
    <a:srgbClr val="0074E6"/>
    <a:srgbClr val="244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1B052-9D5E-0943-9C92-43D7058EDFD4}" v="195" dt="2024-08-15T06:17:25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/>
    <p:restoredTop sz="87899"/>
  </p:normalViewPr>
  <p:slideViewPr>
    <p:cSldViewPr snapToGrid="0">
      <p:cViewPr varScale="1">
        <p:scale>
          <a:sx n="111" d="100"/>
          <a:sy n="111" d="100"/>
        </p:scale>
        <p:origin x="232" y="824"/>
      </p:cViewPr>
      <p:guideLst/>
    </p:cSldViewPr>
  </p:slideViewPr>
  <p:outlineViewPr>
    <p:cViewPr>
      <p:scale>
        <a:sx n="33" d="100"/>
        <a:sy n="33" d="100"/>
      </p:scale>
      <p:origin x="0" y="-512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50528396328916"/>
          <c:y val="0"/>
          <c:w val="0.65780024068952181"/>
          <c:h val="0.990680905395290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accent1">
                  <a:shade val="15000"/>
                </a:schemeClr>
              </a:solidFill>
            </a:ln>
          </c:spPr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accent1">
                    <a:shade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5A-AB41-85A6-AC9C8697A16B}"/>
              </c:ext>
            </c:extLst>
          </c:dPt>
          <c:dPt>
            <c:idx val="1"/>
            <c:bubble3D val="0"/>
            <c:spPr>
              <a:solidFill>
                <a:srgbClr val="5928F0"/>
              </a:solidFill>
              <a:ln w="19050">
                <a:solidFill>
                  <a:schemeClr val="accent1">
                    <a:shade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5A-AB41-85A6-AC9C8697A16B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accent1">
                    <a:shade val="1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5A-AB41-85A6-AC9C8697A16B}"/>
              </c:ext>
            </c:extLst>
          </c:dPt>
          <c:dLbls>
            <c:dLbl>
              <c:idx val="0"/>
              <c:layout>
                <c:manualLayout>
                  <c:x val="3.8764921333985791E-2"/>
                  <c:y val="-6.2035547508483078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Tenorite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4457423164846331"/>
                      <c:h val="0.171979715515725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95A-AB41-85A6-AC9C8697A16B}"/>
                </c:ext>
              </c:extLst>
            </c:dLbl>
            <c:dLbl>
              <c:idx val="1"/>
              <c:layout>
                <c:manualLayout>
                  <c:x val="-5.0700766055486856E-3"/>
                  <c:y val="0.11631675334275537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/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/>
                      </a:solidFill>
                      <a:latin typeface="Tenorite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4694070020908404"/>
                      <c:h val="0.161640457597644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95A-AB41-85A6-AC9C8697A16B}"/>
                </c:ext>
              </c:extLst>
            </c:dLbl>
            <c:dLbl>
              <c:idx val="2"/>
              <c:layout>
                <c:manualLayout>
                  <c:x val="6.5524272923545832E-2"/>
                  <c:y val="-0.16542812668928825"/>
                </c:manualLayout>
              </c:layout>
              <c:tx>
                <c:rich>
                  <a:bodyPr/>
                  <a:lstStyle/>
                  <a:p>
                    <a:fld id="{430E2A75-AD97-414C-AEBE-26870A247036}" type="CATEGORYNAME">
                      <a:rPr lang="en-US" dirty="0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A19A8752-6EC4-0946-95D0-EDD65032995E}" type="PERCENTAGE">
                      <a:rPr lang="en-US" sz="1800" baseline="0" dirty="0">
                        <a:latin typeface="Tenorite" pitchFamily="2" charset="0"/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52428879857759"/>
                      <c:h val="0.1769228170325841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95A-AB41-85A6-AC9C8697A16B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enorit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You</c:v>
                </c:pt>
                <c:pt idx="1">
                  <c:v>lafr9499</c:v>
                </c:pt>
                <c:pt idx="2">
                  <c:v>Everyone Else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5A-AB41-85A6-AC9C8697A1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07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50528396328916"/>
          <c:y val="0"/>
          <c:w val="0.65780024068952181"/>
          <c:h val="0.990680905395290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B12AD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5B7-C34C-8702-7E0D64C9748A}"/>
              </c:ext>
            </c:extLst>
          </c:dPt>
          <c:dPt>
            <c:idx val="1"/>
            <c:bubble3D val="0"/>
            <c:spPr>
              <a:solidFill>
                <a:srgbClr val="FFE79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B7-C34C-8702-7E0D64C974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76-4F42-AC81-46B29F58421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A76-4F42-AC81-46B29F58421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B7-C34C-8702-7E0D64C97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50528396328916"/>
          <c:y val="0"/>
          <c:w val="0.65780024068952181"/>
          <c:h val="0.9906809053952909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B12AD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5B7-C34C-8702-7E0D64C9748A}"/>
              </c:ext>
            </c:extLst>
          </c:dPt>
          <c:dPt>
            <c:idx val="1"/>
            <c:bubble3D val="0"/>
            <c:spPr>
              <a:solidFill>
                <a:srgbClr val="FFE79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B7-C34C-8702-7E0D64C974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A99-CD48-B910-AC6E092C30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A99-CD48-B910-AC6E092C30E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B7-C34C-8702-7E0D64C974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E8E3C-82D3-874B-9874-382D6136BF62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9534C-10E9-CB40-8F2E-3ACB91423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01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br>
              <a:rPr lang="en-US" dirty="0">
                <a:effectLst/>
              </a:rPr>
            </a:br>
            <a:r>
              <a:rPr lang="en-US" dirty="0">
                <a:effectLst/>
              </a:rPr>
              <a:t>When you receive a Research Computing account you are automatically assigned a fixed share of the Alpine ‘general’ account. To accommodate a variety of allocation sizes on Alpine, CURC offers two application-based tiers that provide a share of the Alpine ‘project’ account. The ‘general’ and ‘project’ accounts are structured in a way such that your jobs are likely to have a higher priority if they are running in the ‘project’ account.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00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06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</a:rPr>
              <a:t>The ‘general’ and ‘project’ accounts are structured in a way such that your jobs are likely to have a higher priority if they are running in the ‘project’ account.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ucb</a:t>
            </a:r>
            <a:r>
              <a:rPr lang="en-US" dirty="0">
                <a:effectLst/>
              </a:rPr>
              <a:t>-general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rmacc</a:t>
            </a:r>
            <a:r>
              <a:rPr lang="en-US" dirty="0">
                <a:effectLst/>
              </a:rPr>
              <a:t>-general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amc</a:t>
            </a:r>
            <a:r>
              <a:rPr lang="en-US" dirty="0">
                <a:effectLst/>
              </a:rPr>
              <a:t>-general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effectLst/>
              </a:rPr>
              <a:t>csu</a:t>
            </a:r>
            <a:r>
              <a:rPr lang="en-US" dirty="0">
                <a:effectLst/>
              </a:rPr>
              <a:t>-general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55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5C1DD-5FC2-2168-4FDE-1EC4D7B13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884F5F-4CA1-25BC-31B4-2D7E69CD4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60C8B-F26A-2A9A-4CE9-EFC159E16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7907D-93A5-3FA0-584B-F91656D743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14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process may be similar for AMC and other institutions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49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5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67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9534C-10E9-CB40-8F2E-3ACB91423D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82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4898-AD1F-59DA-AC60-921F17EE9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2160C-E972-1ACD-7769-7E69ECAEC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44D9E-08AE-F77A-CF65-B8F384EF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9E1E1-6468-E606-28E1-43EE2159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8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A7BF7-4EE4-F278-A6DA-FC676886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35A68-D86F-93A2-A46A-BE369390B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C0A32-8B9C-85B5-318D-A51EC9E90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6D616-DAB0-BA40-1513-72A627A8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FE48C-95FB-0CA8-F4B3-A97FCB1A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02809-948A-116C-9C45-AE91A7AD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2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86CE-5FBE-EDC2-D6E2-33F579B5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10E30-B5AA-2113-287B-6968D4A85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0F538-F6CA-A3F0-D4AD-0A73257C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541F8-39B3-205D-2260-FEE98E9C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11DA4-E772-59E8-56DC-0AE4661F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74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53CDD-3743-86D5-3DA9-5F426A35B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E3BDE-6BED-92F0-6C45-365F60A60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23F5D-2BD9-930F-B9BE-2BFD7563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4A4E9-5A70-BD8D-212C-4CC902FE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F6CAD-1B69-EED9-FD4E-B502E0C7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8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2688-5F12-6947-ED37-9ADEE2A9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B1275-CAAD-D0D7-A69F-2C9B6242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C144-D426-FF97-F785-BF081EAF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94651-F346-CE98-E508-F35784C3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5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77B5-AA33-73DA-5BC2-F1F3766F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EC421-D4C1-7F60-474D-E74C5C46E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FEDE-7EFC-3ECB-C604-793A3DB8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8E68-6B17-1D63-E0D2-07060764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2D8AB-7EE8-B542-9755-B50E2747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B456-6550-6542-203D-15667E37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51652-5F73-7D44-C967-8C2DC29123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51717-4274-CD23-60F7-1BBFA8EB47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6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2E71-D086-8837-3E23-73BAE8C5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324E8-AEF1-6EC2-EC0A-B4944FBD5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272D4-0008-43A9-5185-62CCAC6E1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661C9-717C-8E6F-4232-BD4B0DCDD8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D6A84-8AC0-553A-8C45-60C642462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897D0-F3CD-4583-C6F0-533C3828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DA2E-522C-FCD9-355C-37373F81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B6B81-4744-E29A-8D1B-C4EE448B5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6DAD0-3665-4954-3B10-2E765C73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0C516-5A54-700A-68BF-61C9C3483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EAB0B-0835-9E94-4E23-9D88A8E4E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9282E-3DDE-709C-9C89-5C48CBF8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5C276-0CA2-3022-F663-84A79EC0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C8809-F03E-3525-6931-887673D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93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5F02-0F97-41F6-022B-10821E4DC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69"/>
            <a:ext cx="10515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FC1F5-EE69-0106-50C4-A4F66CB2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350F5-8346-FFDC-4E51-234A24DC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itchFamily="2" charset="0"/>
              </a:defRPr>
            </a:lvl1pPr>
          </a:lstStyle>
          <a:p>
            <a:fld id="{51D925CC-EDB3-0449-B5AD-EBA9EDAD16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81E1F-A92F-3273-100F-4EF80CA6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835AD-BF8B-58B7-8CEE-36B36809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BCAA4-84F4-7C99-2BF0-0A6492D1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0695-0B29-24A7-F81B-17FEC296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5A78A-D423-D606-F83B-20AE863EF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54CA6-43EF-D0DA-634F-6C33FFDC4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591A2-42E3-CD4A-E8AE-46AF9E7C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847EC-FA08-7068-EA77-BA762B1B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3550C-35DB-89E7-86D3-EDEBF31F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15FEDB-626F-CE6E-DD51-231A8AF295A2}"/>
              </a:ext>
            </a:extLst>
          </p:cNvPr>
          <p:cNvSpPr/>
          <p:nvPr userDrawn="1"/>
        </p:nvSpPr>
        <p:spPr>
          <a:xfrm>
            <a:off x="0" y="1150943"/>
            <a:ext cx="12192000" cy="489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37F10-7C2A-2CAC-0B7B-F6D1F8F5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96"/>
            <a:ext cx="10515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165E5-EF03-2BF5-485B-A0AD6ED31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03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A563C-D751-E443-1CB8-2C2A475D3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Tenorite" pitchFamily="2" charset="0"/>
              </a:defRPr>
            </a:lvl1pPr>
          </a:lstStyle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11588-D72B-1FFA-05A3-BF90AD296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>
                <a:solidFill>
                  <a:schemeClr val="bg1"/>
                </a:solidFill>
                <a:latin typeface="Tenorite" pitchFamily="2" charset="0"/>
              </a:defRPr>
            </a:lvl1pPr>
          </a:lstStyle>
          <a:p>
            <a:fld id="{51D925CC-EDB3-0449-B5AD-EBA9EDAD16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EC428F-E7CB-5AC2-9CEA-0E0EB5FCAF38}"/>
              </a:ext>
            </a:extLst>
          </p:cNvPr>
          <p:cNvSpPr>
            <a:spLocks noChangeAspect="1"/>
          </p:cNvSpPr>
          <p:nvPr userDrawn="1"/>
        </p:nvSpPr>
        <p:spPr>
          <a:xfrm>
            <a:off x="838200" y="6198364"/>
            <a:ext cx="2416034" cy="522204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4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bg1"/>
          </a:solidFill>
          <a:latin typeface="Tenorite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Tenorit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norit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norit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norit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norit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boulderpeaksuppfor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t.ly/rmaccascent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bit.ly/boulderasce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https://curc.readthedocs.io/en/latest/clusters/alpine/allocations.html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chart" Target="../charts/chart3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questing Research Computing Resource Allocations">
            <a:extLst>
              <a:ext uri="{FF2B5EF4-FFF2-40B4-BE49-F238E27FC236}">
                <a16:creationId xmlns:a16="http://schemas.microsoft.com/office/drawing/2014/main" id="{06915C8E-1671-901C-1991-6A8061AFE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10958286" cy="238760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Requesting Research Computing Resource Allocations</a:t>
            </a:r>
            <a:endParaRPr lang="en-US" dirty="0"/>
          </a:p>
        </p:txBody>
      </p:sp>
      <p:sp>
        <p:nvSpPr>
          <p:cNvPr id="3" name="Foundations of High Performance Computing Micro-Credential &#13;&#10;Foundations of High Performance Computing Micro-Credential &#13;&#10;">
            <a:extLst>
              <a:ext uri="{FF2B5EF4-FFF2-40B4-BE49-F238E27FC236}">
                <a16:creationId xmlns:a16="http://schemas.microsoft.com/office/drawing/2014/main" id="{CCDFE25C-0098-957E-3603-6242FF1FE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7"/>
            <a:ext cx="10958286" cy="2133599"/>
          </a:xfrm>
        </p:spPr>
        <p:txBody>
          <a:bodyPr>
            <a:normAutofit fontScale="92500" lnSpcReduction="10000"/>
          </a:bodyPr>
          <a:lstStyle/>
          <a:p>
            <a:r>
              <a:rPr lang="en-US" sz="4400" dirty="0"/>
              <a:t>Foundations of High Performance Computing Micro-Credential </a:t>
            </a:r>
          </a:p>
          <a:p>
            <a:r>
              <a:rPr lang="en-US" sz="2800" dirty="0"/>
              <a:t>August 15, 2024</a:t>
            </a:r>
          </a:p>
          <a:p>
            <a:r>
              <a:rPr lang="en-US" sz="2800" dirty="0"/>
              <a:t>Layla Freeborn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228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90CEF-272C-37A3-FB45-4A0E885C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6E60A-2E5A-EC24-CB3D-0EC670EA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1179AF-54DF-1941-470B-9A4FB74AE99A}"/>
              </a:ext>
            </a:extLst>
          </p:cNvPr>
          <p:cNvSpPr txBox="1"/>
          <p:nvPr/>
        </p:nvSpPr>
        <p:spPr>
          <a:xfrm>
            <a:off x="6028690" y="2148510"/>
            <a:ext cx="496724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  <a:latin typeface="Tenorite" pitchFamily="2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Size- 350,000 SUs over 12 months, limit of 1,400,000 SUs per research group/PI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Required info- Complete Ascent Allocation application form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Approval process- quick, no review by allocations committee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Renewal- annual, complete renewal form</a:t>
            </a:r>
          </a:p>
          <a:p>
            <a:endParaRPr lang="en-US" dirty="0">
              <a:solidFill>
                <a:schemeClr val="bg1"/>
              </a:solidFill>
              <a:latin typeface="Tenorite" pitchFamily="2" charset="0"/>
            </a:endParaRPr>
          </a:p>
        </p:txBody>
      </p:sp>
      <p:grpSp>
        <p:nvGrpSpPr>
          <p:cNvPr id="48" name="Group 47" descr="Peak allocation features.">
            <a:extLst>
              <a:ext uri="{FF2B5EF4-FFF2-40B4-BE49-F238E27FC236}">
                <a16:creationId xmlns:a16="http://schemas.microsoft.com/office/drawing/2014/main" id="{2266E316-5CBB-6233-A605-038E124BE4FB}"/>
              </a:ext>
            </a:extLst>
          </p:cNvPr>
          <p:cNvGrpSpPr/>
          <p:nvPr/>
        </p:nvGrpSpPr>
        <p:grpSpPr>
          <a:xfrm>
            <a:off x="6442366" y="1417092"/>
            <a:ext cx="5369420" cy="4339650"/>
            <a:chOff x="380216" y="1520328"/>
            <a:chExt cx="5369420" cy="433965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1092749-D317-BDED-F879-F7D3BAB8CB91}"/>
                </a:ext>
              </a:extLst>
            </p:cNvPr>
            <p:cNvGrpSpPr/>
            <p:nvPr/>
          </p:nvGrpSpPr>
          <p:grpSpPr>
            <a:xfrm>
              <a:off x="380216" y="1520328"/>
              <a:ext cx="5369420" cy="4339650"/>
              <a:chOff x="380216" y="1520328"/>
              <a:chExt cx="3658384" cy="4339650"/>
            </a:xfrm>
            <a:solidFill>
              <a:srgbClr val="B12ADE"/>
            </a:solidFill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B6EC6A1A-06F8-85EE-0CFC-FDDF9A97E0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216" y="1520328"/>
                <a:ext cx="3658384" cy="4339650"/>
              </a:xfrm>
              <a:prstGeom prst="roundRect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1253289-9994-BF02-E271-DD3D85067D81}"/>
                  </a:ext>
                </a:extLst>
              </p:cNvPr>
              <p:cNvSpPr/>
              <p:nvPr/>
            </p:nvSpPr>
            <p:spPr>
              <a:xfrm>
                <a:off x="793740" y="1674564"/>
                <a:ext cx="2831335" cy="583894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D1074B1-2178-A752-9743-F8B5E012DE5E}"/>
                </a:ext>
              </a:extLst>
            </p:cNvPr>
            <p:cNvSpPr txBox="1"/>
            <p:nvPr/>
          </p:nvSpPr>
          <p:spPr>
            <a:xfrm>
              <a:off x="987146" y="1689136"/>
              <a:ext cx="4155558" cy="523220"/>
            </a:xfrm>
            <a:prstGeom prst="rect">
              <a:avLst/>
            </a:prstGeom>
            <a:solidFill>
              <a:srgbClr val="B12AD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Peak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0BEE14F-19C1-DA89-B147-5691233C024E}"/>
              </a:ext>
            </a:extLst>
          </p:cNvPr>
          <p:cNvSpPr txBox="1"/>
          <p:nvPr/>
        </p:nvSpPr>
        <p:spPr>
          <a:xfrm>
            <a:off x="6643450" y="1932024"/>
            <a:ext cx="496724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>
              <a:solidFill>
                <a:schemeClr val="bg1"/>
              </a:solidFill>
              <a:latin typeface="Tenorite" pitchFamily="2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Size Limits- 6,000,000 SUs over 12 months per research group 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Required Info- all info required by Ascent, plus example jobs and software info, via Peak Allocation application form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Approval Process- reviewed by CURC Allocations Committee, may need to improve job efficiency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enorite" pitchFamily="2" charset="0"/>
              </a:rPr>
              <a:t>Expiration &amp; Renewal- auto expires after 1y, complete Peak Renewal form, justify size</a:t>
            </a:r>
          </a:p>
          <a:p>
            <a:endParaRPr lang="en-US" dirty="0">
              <a:solidFill>
                <a:schemeClr val="bg1"/>
              </a:solidFill>
              <a:latin typeface="Tenorite" pitchFamily="2" charset="0"/>
            </a:endParaRPr>
          </a:p>
        </p:txBody>
      </p:sp>
      <p:grpSp>
        <p:nvGrpSpPr>
          <p:cNvPr id="38" name="Group 37" descr="Ascent tiered allocation features.">
            <a:extLst>
              <a:ext uri="{FF2B5EF4-FFF2-40B4-BE49-F238E27FC236}">
                <a16:creationId xmlns:a16="http://schemas.microsoft.com/office/drawing/2014/main" id="{7DF06C4F-7B14-2EBC-32C1-D82295283E44}"/>
              </a:ext>
            </a:extLst>
          </p:cNvPr>
          <p:cNvGrpSpPr/>
          <p:nvPr/>
        </p:nvGrpSpPr>
        <p:grpSpPr>
          <a:xfrm>
            <a:off x="380216" y="1417092"/>
            <a:ext cx="5369420" cy="4849941"/>
            <a:chOff x="380216" y="1520328"/>
            <a:chExt cx="5369420" cy="484994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933651-0F18-3125-273E-BD7DF362E82B}"/>
                </a:ext>
              </a:extLst>
            </p:cNvPr>
            <p:cNvGrpSpPr/>
            <p:nvPr/>
          </p:nvGrpSpPr>
          <p:grpSpPr>
            <a:xfrm>
              <a:off x="380216" y="1520328"/>
              <a:ext cx="5369420" cy="4339650"/>
              <a:chOff x="380216" y="1520328"/>
              <a:chExt cx="3658384" cy="4339650"/>
            </a:xfrm>
            <a:solidFill>
              <a:srgbClr val="B12ADE"/>
            </a:solidFill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6D31DBD-DDC4-D0E5-6E96-9B583F83D0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216" y="1520328"/>
                <a:ext cx="3658384" cy="4339650"/>
              </a:xfrm>
              <a:prstGeom prst="roundRect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8A7F8F-D456-6BC6-6DFD-E618FB848DEC}"/>
                  </a:ext>
                </a:extLst>
              </p:cNvPr>
              <p:cNvSpPr/>
              <p:nvPr/>
            </p:nvSpPr>
            <p:spPr>
              <a:xfrm>
                <a:off x="793740" y="1674564"/>
                <a:ext cx="2831335" cy="583894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421657-38F1-D00A-04D4-AAC8C2E42029}"/>
                </a:ext>
              </a:extLst>
            </p:cNvPr>
            <p:cNvSpPr txBox="1"/>
            <p:nvPr/>
          </p:nvSpPr>
          <p:spPr>
            <a:xfrm>
              <a:off x="987146" y="1689136"/>
              <a:ext cx="4155558" cy="523220"/>
            </a:xfrm>
            <a:prstGeom prst="rect">
              <a:avLst/>
            </a:prstGeom>
            <a:solidFill>
              <a:srgbClr val="B12AD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Ascent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984138-3A09-2B9A-B20D-6B36D093AF0E}"/>
                </a:ext>
              </a:extLst>
            </p:cNvPr>
            <p:cNvSpPr txBox="1"/>
            <p:nvPr/>
          </p:nvSpPr>
          <p:spPr>
            <a:xfrm>
              <a:off x="557971" y="2030619"/>
              <a:ext cx="4967249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i="1" dirty="0">
                <a:solidFill>
                  <a:schemeClr val="bg1"/>
                </a:solidFill>
                <a:latin typeface="Tenorite" pitchFamily="2" charset="0"/>
              </a:endParaRP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Size Limits- 350,000 SUs over 12 months per user, 1,400,000 SUs per research group </a:t>
              </a: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Required Info- Title and project description, FOS, PI and role, collaborator usernames, partitions, acknowledgment of CURC User Policies; provide via Ascent Allocation Form</a:t>
              </a: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Approval Process- quick, no review by CURC Allocations Committee</a:t>
              </a: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Expiration &amp; Renewal- auto expires after 1y, complete Ascent Renewal Form</a:t>
              </a:r>
            </a:p>
            <a:p>
              <a:endParaRPr lang="en-US" dirty="0">
                <a:solidFill>
                  <a:schemeClr val="bg1"/>
                </a:solidFill>
                <a:latin typeface="Tenorite" pitchFamily="2" charset="0"/>
              </a:endParaRPr>
            </a:p>
          </p:txBody>
        </p:sp>
        <p:pic>
          <p:nvPicPr>
            <p:cNvPr id="35" name="Graphic 34" descr="Hike with solid fill">
              <a:extLst>
                <a:ext uri="{FF2B5EF4-FFF2-40B4-BE49-F238E27FC236}">
                  <a16:creationId xmlns:a16="http://schemas.microsoft.com/office/drawing/2014/main" id="{3A948A81-01CC-6104-1365-19D9D4E6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3608" y="1698557"/>
              <a:ext cx="501685" cy="501685"/>
            </a:xfrm>
            <a:prstGeom prst="rect">
              <a:avLst/>
            </a:prstGeom>
          </p:spPr>
        </p:pic>
      </p:grpSp>
      <p:pic>
        <p:nvPicPr>
          <p:cNvPr id="47" name="Graphic 46" descr="Mountains with solid fill">
            <a:extLst>
              <a:ext uri="{FF2B5EF4-FFF2-40B4-BE49-F238E27FC236}">
                <a16:creationId xmlns:a16="http://schemas.microsoft.com/office/drawing/2014/main" id="{3F362136-2C43-31F5-3765-F3635DE2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3818" y="1522772"/>
            <a:ext cx="646782" cy="646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A2CBA-4B43-9580-E8F2-C8EC3037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Ascent vs Peak Allocations (CU Boulder)</a:t>
            </a:r>
          </a:p>
        </p:txBody>
      </p:sp>
    </p:spTree>
    <p:extLst>
      <p:ext uri="{BB962C8B-B14F-4D97-AF65-F5344CB8AC3E}">
        <p14:creationId xmlns:p14="http://schemas.microsoft.com/office/powerpoint/2010/main" val="382707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A0A4F-4C7C-9535-1D13-25D1B605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3A4D7-3A77-D0D9-3347-10213EB8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CC45845-F700-B662-69B7-B91EDA3C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273968"/>
            <a:ext cx="2815389" cy="28153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2843-1308-EBA0-542D-10FE71C2A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368"/>
            <a:ext cx="7315200" cy="4351338"/>
          </a:xfrm>
        </p:spPr>
        <p:txBody>
          <a:bodyPr anchor="ctr">
            <a:normAutofit/>
          </a:bodyPr>
          <a:lstStyle/>
          <a:p>
            <a:r>
              <a:rPr lang="en-US" sz="3600" dirty="0"/>
              <a:t>Provide workflow details, list software requirements, calculate SU request with example jobs:</a:t>
            </a:r>
            <a:endParaRPr lang="en-US" sz="3600" dirty="0">
              <a:hlinkClick r:id="rId4"/>
            </a:endParaRPr>
          </a:p>
          <a:p>
            <a:r>
              <a:rPr lang="en-US" sz="3600" dirty="0">
                <a:effectLst/>
                <a:hlinkClick r:id="rId4"/>
              </a:rPr>
              <a:t>https://bit.ly/boulderpeaksuppform</a:t>
            </a:r>
            <a:endParaRPr lang="en-US" sz="3600" dirty="0"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6E303-9994-8D79-A12D-4556F6BD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Peak Allocation Supp Info Form </a:t>
            </a:r>
          </a:p>
        </p:txBody>
      </p:sp>
    </p:spTree>
    <p:extLst>
      <p:ext uri="{BB962C8B-B14F-4D97-AF65-F5344CB8AC3E}">
        <p14:creationId xmlns:p14="http://schemas.microsoft.com/office/powerpoint/2010/main" val="1658688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90CEF-272C-37A3-FB45-4A0E885C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6E60A-2E5A-EC24-CB3D-0EC670EA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grpSp>
        <p:nvGrpSpPr>
          <p:cNvPr id="38" name="Group 37" descr="Ascent tiered allocation features.">
            <a:extLst>
              <a:ext uri="{FF2B5EF4-FFF2-40B4-BE49-F238E27FC236}">
                <a16:creationId xmlns:a16="http://schemas.microsoft.com/office/drawing/2014/main" id="{7DF06C4F-7B14-2EBC-32C1-D82295283E44}"/>
              </a:ext>
            </a:extLst>
          </p:cNvPr>
          <p:cNvGrpSpPr/>
          <p:nvPr/>
        </p:nvGrpSpPr>
        <p:grpSpPr>
          <a:xfrm>
            <a:off x="3411290" y="1477865"/>
            <a:ext cx="5369420" cy="4849941"/>
            <a:chOff x="380216" y="1520328"/>
            <a:chExt cx="5369420" cy="484994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9933651-0F18-3125-273E-BD7DF362E82B}"/>
                </a:ext>
              </a:extLst>
            </p:cNvPr>
            <p:cNvGrpSpPr/>
            <p:nvPr/>
          </p:nvGrpSpPr>
          <p:grpSpPr>
            <a:xfrm>
              <a:off x="380216" y="1520328"/>
              <a:ext cx="5369420" cy="4339650"/>
              <a:chOff x="380216" y="1520328"/>
              <a:chExt cx="3658384" cy="4339650"/>
            </a:xfrm>
            <a:solidFill>
              <a:srgbClr val="B12ADE"/>
            </a:solidFill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C6D31DBD-DDC4-D0E5-6E96-9B583F83D0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0216" y="1520328"/>
                <a:ext cx="3658384" cy="4339650"/>
              </a:xfrm>
              <a:prstGeom prst="roundRect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98A7F8F-D456-6BC6-6DFD-E618FB848DEC}"/>
                  </a:ext>
                </a:extLst>
              </p:cNvPr>
              <p:cNvSpPr/>
              <p:nvPr/>
            </p:nvSpPr>
            <p:spPr>
              <a:xfrm>
                <a:off x="793740" y="1674564"/>
                <a:ext cx="2831335" cy="583894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421657-38F1-D00A-04D4-AAC8C2E42029}"/>
                </a:ext>
              </a:extLst>
            </p:cNvPr>
            <p:cNvSpPr txBox="1"/>
            <p:nvPr/>
          </p:nvSpPr>
          <p:spPr>
            <a:xfrm>
              <a:off x="987146" y="1689136"/>
              <a:ext cx="4155558" cy="523220"/>
            </a:xfrm>
            <a:prstGeom prst="rect">
              <a:avLst/>
            </a:prstGeom>
            <a:solidFill>
              <a:srgbClr val="B12AD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Ascent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984138-3A09-2B9A-B20D-6B36D093AF0E}"/>
                </a:ext>
              </a:extLst>
            </p:cNvPr>
            <p:cNvSpPr txBox="1"/>
            <p:nvPr/>
          </p:nvSpPr>
          <p:spPr>
            <a:xfrm>
              <a:off x="557971" y="2030619"/>
              <a:ext cx="4967249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i="1" dirty="0">
                <a:solidFill>
                  <a:schemeClr val="bg1"/>
                </a:solidFill>
                <a:latin typeface="Tenorite" pitchFamily="2" charset="0"/>
              </a:endParaRP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Size Limits- 100,000 SUs over 12 months per user, 400,000 SUs per research group </a:t>
              </a: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Required Info- Title and project description, FOS, PI and role, collaborator usernames, partitions, acknowledgment of CURC User Policies; provide via Ascent Allocation Form</a:t>
              </a: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Approval Process- quick, no review by CURC Allocations Committee</a:t>
              </a:r>
            </a:p>
            <a:p>
              <a:pPr marL="342900" indent="-342900"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Expiration &amp; Renewal- auto expires after 1y, complete RMACC Ascent Renewal Form</a:t>
              </a:r>
            </a:p>
            <a:p>
              <a:endParaRPr lang="en-US" dirty="0">
                <a:solidFill>
                  <a:schemeClr val="bg1"/>
                </a:solidFill>
                <a:latin typeface="Tenorite" pitchFamily="2" charset="0"/>
              </a:endParaRPr>
            </a:p>
          </p:txBody>
        </p:sp>
        <p:pic>
          <p:nvPicPr>
            <p:cNvPr id="35" name="Graphic 34" descr="Hike with solid fill">
              <a:extLst>
                <a:ext uri="{FF2B5EF4-FFF2-40B4-BE49-F238E27FC236}">
                  <a16:creationId xmlns:a16="http://schemas.microsoft.com/office/drawing/2014/main" id="{3A948A81-01CC-6104-1365-19D9D4E64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3608" y="1698557"/>
              <a:ext cx="501685" cy="50168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AA2CBA-4B43-9580-E8F2-C8EC30374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Ascent vs Peak Allocations (RMACC)</a:t>
            </a:r>
          </a:p>
        </p:txBody>
      </p:sp>
    </p:spTree>
    <p:extLst>
      <p:ext uri="{BB962C8B-B14F-4D97-AF65-F5344CB8AC3E}">
        <p14:creationId xmlns:p14="http://schemas.microsoft.com/office/powerpoint/2010/main" val="398763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E303-9994-8D79-A12D-4556F6BD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Your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72843-1308-EBA0-542D-10FE71C2A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368"/>
            <a:ext cx="10858500" cy="4351338"/>
          </a:xfrm>
        </p:spPr>
        <p:txBody>
          <a:bodyPr anchor="ctr">
            <a:normAutofit/>
          </a:bodyPr>
          <a:lstStyle/>
          <a:p>
            <a:r>
              <a:rPr lang="en-US" sz="3200" b="1" i="0" dirty="0">
                <a:effectLst/>
              </a:rPr>
              <a:t>Allocations</a:t>
            </a:r>
            <a:r>
              <a:rPr lang="en-US" sz="3200" b="0" i="0" dirty="0">
                <a:effectLst/>
              </a:rPr>
              <a:t> are referred to as accounts in </a:t>
            </a:r>
            <a:r>
              <a:rPr lang="en-US" sz="3200" b="0" i="0" dirty="0" err="1">
                <a:effectLst/>
              </a:rPr>
              <a:t>Slurm’s</a:t>
            </a:r>
            <a:r>
              <a:rPr lang="en-US" sz="3200" b="0" i="0" dirty="0">
                <a:effectLst/>
              </a:rPr>
              <a:t> documentation and are indicated by the </a:t>
            </a:r>
            <a:r>
              <a:rPr lang="en-US" sz="3200" dirty="0">
                <a:effectLst/>
              </a:rPr>
              <a:t>--account</a:t>
            </a:r>
            <a:r>
              <a:rPr lang="en-US" sz="3200" b="0" i="0" dirty="0">
                <a:effectLst/>
              </a:rPr>
              <a:t> directive:</a:t>
            </a:r>
          </a:p>
          <a:p>
            <a:endParaRPr lang="en-US" sz="3200" dirty="0"/>
          </a:p>
          <a:p>
            <a:r>
              <a:rPr lang="en-US" dirty="0">
                <a:effectLst/>
                <a:latin typeface="Monaco" pitchFamily="2" charset="77"/>
              </a:rPr>
              <a:t>#SBATCH --account=&lt;your allocation name&gt;</a:t>
            </a:r>
          </a:p>
          <a:p>
            <a:r>
              <a:rPr lang="en-US" sz="3200" dirty="0"/>
              <a:t>or</a:t>
            </a:r>
            <a:r>
              <a:rPr lang="en-US" dirty="0">
                <a:latin typeface="Monaco" pitchFamily="2" charset="77"/>
              </a:rPr>
              <a:t> </a:t>
            </a:r>
          </a:p>
          <a:p>
            <a:r>
              <a:rPr lang="en-US" dirty="0" err="1">
                <a:effectLst/>
                <a:latin typeface="Monaco" pitchFamily="2" charset="77"/>
              </a:rPr>
              <a:t>sbatch</a:t>
            </a:r>
            <a:r>
              <a:rPr lang="en-US" dirty="0">
                <a:effectLst/>
                <a:latin typeface="Monaco" pitchFamily="2" charset="77"/>
              </a:rPr>
              <a:t> --account &lt;your allocation name&gt; </a:t>
            </a:r>
            <a:r>
              <a:rPr lang="en-US" dirty="0" err="1">
                <a:effectLst/>
                <a:latin typeface="Monaco" pitchFamily="2" charset="77"/>
              </a:rPr>
              <a:t>yourjob.sh</a:t>
            </a:r>
            <a:endParaRPr lang="en-US" dirty="0">
              <a:effectLst/>
              <a:latin typeface="Monaco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3A4D7-3A77-D0D9-3347-10213EB8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A0A4F-4C7C-9535-1D13-25D1B605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81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BEBC6-1D53-7FF5-59DA-583CEDE47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FDF7B-9A05-2A72-465A-294660B9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1DF09-2C55-2FD6-9AC3-F75DB093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AA0F-7C1A-7D9A-5692-763268AA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368"/>
            <a:ext cx="10858500" cy="4351338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Let’s get Ascent Allocations!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01DA08-70DD-E3A0-A75E-EEC65A3F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96"/>
            <a:ext cx="10515600" cy="1097280"/>
          </a:xfrm>
        </p:spPr>
        <p:txBody>
          <a:bodyPr/>
          <a:lstStyle/>
          <a:p>
            <a:r>
              <a:rPr lang="en-US" dirty="0"/>
              <a:t>Requesting an Ascent Allocation</a:t>
            </a:r>
          </a:p>
        </p:txBody>
      </p:sp>
    </p:spTree>
    <p:extLst>
      <p:ext uri="{BB962C8B-B14F-4D97-AF65-F5344CB8AC3E}">
        <p14:creationId xmlns:p14="http://schemas.microsoft.com/office/powerpoint/2010/main" val="367285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BEBC6-1D53-7FF5-59DA-583CEDE47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FDF7B-9A05-2A72-465A-294660B9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1DF09-2C55-2FD6-9AC3-F75DB093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pic>
        <p:nvPicPr>
          <p:cNvPr id="12" name="Picture 1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8380C42-AC39-365E-6833-D32567113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053" y="2934426"/>
            <a:ext cx="2541810" cy="254181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3ABDC8-83A9-9DE7-789E-8BF09D78B5B0}"/>
              </a:ext>
            </a:extLst>
          </p:cNvPr>
          <p:cNvSpPr txBox="1">
            <a:spLocks/>
          </p:cNvSpPr>
          <p:nvPr/>
        </p:nvSpPr>
        <p:spPr>
          <a:xfrm>
            <a:off x="6096000" y="1872711"/>
            <a:ext cx="5809917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Ascent Form for CU Boulder</a:t>
            </a:r>
          </a:p>
          <a:p>
            <a:pPr algn="ctr"/>
            <a:r>
              <a:rPr lang="en-US" sz="3200" dirty="0">
                <a:hlinkClick r:id="rId4"/>
              </a:rPr>
              <a:t>https://</a:t>
            </a:r>
            <a:r>
              <a:rPr lang="en-US" sz="3200" dirty="0" err="1">
                <a:hlinkClick r:id="rId4"/>
              </a:rPr>
              <a:t>bit.ly</a:t>
            </a:r>
            <a:r>
              <a:rPr lang="en-US" sz="3200" dirty="0">
                <a:hlinkClick r:id="rId4"/>
              </a:rPr>
              <a:t>/</a:t>
            </a:r>
            <a:r>
              <a:rPr lang="en-US" sz="3200" dirty="0" err="1">
                <a:hlinkClick r:id="rId4"/>
              </a:rPr>
              <a:t>boulderascent</a:t>
            </a:r>
            <a:endParaRPr lang="en-US" sz="3200" dirty="0"/>
          </a:p>
        </p:txBody>
      </p:sp>
      <p:pic>
        <p:nvPicPr>
          <p:cNvPr id="10" name="Picture 9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50887521-5A01-0C13-9C2D-9DB264A47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137" y="2969991"/>
            <a:ext cx="2541809" cy="25418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AA0F-7C1A-7D9A-5692-763268AA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83" y="1872711"/>
            <a:ext cx="5809917" cy="1097280"/>
          </a:xfrm>
        </p:spPr>
        <p:txBody>
          <a:bodyPr anchor="t">
            <a:noAutofit/>
          </a:bodyPr>
          <a:lstStyle/>
          <a:p>
            <a:pPr algn="ctr"/>
            <a:r>
              <a:rPr lang="en-US" sz="3200" dirty="0"/>
              <a:t>Ascent Form for RMACC</a:t>
            </a:r>
          </a:p>
          <a:p>
            <a:pPr algn="ctr"/>
            <a:r>
              <a:rPr lang="en-US" sz="3200" dirty="0">
                <a:hlinkClick r:id="rId6"/>
              </a:rPr>
              <a:t>https://bit.ly/rmaccascent</a:t>
            </a:r>
            <a:endParaRPr lang="en-US" sz="3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01DA08-70DD-E3A0-A75E-EEC65A3F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96"/>
            <a:ext cx="10515600" cy="1097280"/>
          </a:xfrm>
        </p:spPr>
        <p:txBody>
          <a:bodyPr/>
          <a:lstStyle/>
          <a:p>
            <a:r>
              <a:rPr lang="en-US" dirty="0"/>
              <a:t>Forms</a:t>
            </a:r>
          </a:p>
        </p:txBody>
      </p:sp>
    </p:spTree>
    <p:extLst>
      <p:ext uri="{BB962C8B-B14F-4D97-AF65-F5344CB8AC3E}">
        <p14:creationId xmlns:p14="http://schemas.microsoft.com/office/powerpoint/2010/main" val="77524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45A1-6F8F-9A8F-0935-472BFBFA2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8E41E-F6AF-2888-CCAE-53F0983A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FairShare</a:t>
            </a:r>
            <a:r>
              <a:rPr lang="en-US" sz="3200" dirty="0"/>
              <a:t> &amp; Priority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Service Units (SUs) &amp; Allocations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Alpine Allocation Tiers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62F24-38C0-004C-1B9C-D319698E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C69BA-F91A-FA23-9E9F-7B21DCA9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8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B2AB2F-40A2-5F60-4774-746D8B3D9F62}"/>
              </a:ext>
            </a:extLst>
          </p:cNvPr>
          <p:cNvSpPr txBox="1">
            <a:spLocks/>
          </p:cNvSpPr>
          <p:nvPr/>
        </p:nvSpPr>
        <p:spPr>
          <a:xfrm>
            <a:off x="838200" y="132036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Jobs submitted by people who have </a:t>
            </a:r>
            <a:r>
              <a:rPr lang="en-US" sz="3600" b="1" dirty="0">
                <a:solidFill>
                  <a:schemeClr val="bg1"/>
                </a:solidFill>
              </a:rPr>
              <a:t>underutilized</a:t>
            </a:r>
            <a:r>
              <a:rPr lang="en-US" sz="3200" dirty="0">
                <a:solidFill>
                  <a:schemeClr val="bg1"/>
                </a:solidFill>
              </a:rPr>
              <a:t> their allocated resources get </a:t>
            </a:r>
            <a:r>
              <a:rPr lang="en-US" sz="3600" b="1" dirty="0">
                <a:solidFill>
                  <a:schemeClr val="bg1"/>
                </a:solidFill>
              </a:rPr>
              <a:t>higher</a:t>
            </a:r>
            <a:r>
              <a:rPr lang="en-US" sz="3200" dirty="0">
                <a:solidFill>
                  <a:schemeClr val="bg1"/>
                </a:solidFill>
              </a:rPr>
              <a:t> priority,</a:t>
            </a: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/>
              <a:t>while jobs submitted by people who have </a:t>
            </a:r>
            <a:r>
              <a:rPr lang="en-US" sz="3600" b="1" dirty="0"/>
              <a:t>overutilized</a:t>
            </a:r>
            <a:r>
              <a:rPr lang="en-US" sz="3200" dirty="0"/>
              <a:t> their allocated resources get </a:t>
            </a:r>
            <a:r>
              <a:rPr lang="en-US" sz="3600" b="1" dirty="0"/>
              <a:t>lower</a:t>
            </a:r>
            <a:r>
              <a:rPr lang="en-US" sz="3200" dirty="0"/>
              <a:t> priority.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2268B-4DB0-8CD0-75A6-230425C3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FairShare</a:t>
            </a:r>
            <a:r>
              <a:rPr lang="en-US" dirty="0"/>
              <a:t>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CCAB-ADD5-B3DD-C4CE-8946E1F5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368"/>
            <a:ext cx="10515600" cy="4351338"/>
          </a:xfrm>
        </p:spPr>
        <p:txBody>
          <a:bodyPr/>
          <a:lstStyle/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sz="3200" dirty="0"/>
              <a:t>J</a:t>
            </a:r>
            <a:r>
              <a:rPr lang="en-US" sz="3200" b="0" i="0" dirty="0">
                <a:effectLst/>
              </a:rPr>
              <a:t>obs submitted by people who have </a:t>
            </a:r>
            <a:r>
              <a:rPr lang="en-US" sz="3600" b="1" i="0" dirty="0">
                <a:effectLst/>
              </a:rPr>
              <a:t>underutilized</a:t>
            </a:r>
            <a:r>
              <a:rPr lang="en-US" sz="3200" b="0" i="0" dirty="0">
                <a:effectLst/>
              </a:rPr>
              <a:t> their allocated resources get </a:t>
            </a:r>
            <a:r>
              <a:rPr lang="en-US" sz="3600" b="1" i="0" dirty="0">
                <a:effectLst/>
              </a:rPr>
              <a:t>higher</a:t>
            </a:r>
            <a:r>
              <a:rPr lang="en-US" sz="3200" b="0" i="0" dirty="0">
                <a:effectLst/>
              </a:rPr>
              <a:t> priority</a:t>
            </a:r>
            <a:r>
              <a:rPr lang="en-US" sz="3200" b="0" i="0" dirty="0">
                <a:solidFill>
                  <a:srgbClr val="404040"/>
                </a:solidFill>
                <a:effectLst/>
              </a:rPr>
              <a:t>, 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C4834-561B-8FBE-9DBB-FB617805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B2B6B-790D-B685-F180-E4D176C7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3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80D39-DDD6-12C1-ADC9-1D4E9632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4125B-B7E0-8BB0-8A25-D333D5D9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8" name="TextBox 7" descr="&#13;&#10;If there are no other pending jobs and enough resources are available &#13;&#10;then your job will run regardless of your previous usage.&#13;&#10;">
            <a:extLst>
              <a:ext uri="{FF2B5EF4-FFF2-40B4-BE49-F238E27FC236}">
                <a16:creationId xmlns:a16="http://schemas.microsoft.com/office/drawing/2014/main" id="{8B8CB59F-24B7-63CE-2F5E-87E31F97A2F6}"/>
              </a:ext>
            </a:extLst>
          </p:cNvPr>
          <p:cNvSpPr txBox="1"/>
          <p:nvPr/>
        </p:nvSpPr>
        <p:spPr>
          <a:xfrm>
            <a:off x="2971800" y="4850427"/>
            <a:ext cx="8902700" cy="984885"/>
          </a:xfrm>
          <a:prstGeom prst="rect">
            <a:avLst/>
          </a:prstGeom>
          <a:solidFill>
            <a:srgbClr val="B12ADE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 sz="2000" b="0" i="0" dirty="0">
              <a:solidFill>
                <a:schemeClr val="bg1"/>
              </a:solidFill>
              <a:effectLst/>
              <a:latin typeface="Tenorite" pitchFamily="2" charset="0"/>
            </a:endParaRPr>
          </a:p>
          <a:p>
            <a:pPr algn="r"/>
            <a:r>
              <a:rPr lang="en-US" sz="2000" b="0" i="0" dirty="0">
                <a:solidFill>
                  <a:schemeClr val="bg1"/>
                </a:solidFill>
                <a:effectLst/>
                <a:latin typeface="Tenorite" pitchFamily="2" charset="0"/>
              </a:rPr>
              <a:t>If there are no other pending jobs and enough resources are available </a:t>
            </a:r>
          </a:p>
          <a:p>
            <a:pPr algn="r"/>
            <a:r>
              <a:rPr lang="en-US" sz="2000" b="0" i="0" dirty="0">
                <a:solidFill>
                  <a:schemeClr val="bg1"/>
                </a:solidFill>
                <a:effectLst/>
                <a:latin typeface="Tenorite" pitchFamily="2" charset="0"/>
              </a:rPr>
              <a:t>then your job will run regardless of your previous usage.</a:t>
            </a:r>
          </a:p>
          <a:p>
            <a:endParaRPr lang="en-US" dirty="0"/>
          </a:p>
        </p:txBody>
      </p:sp>
      <p:pic>
        <p:nvPicPr>
          <p:cNvPr id="7" name="Graphic 6" descr="Right pointing backhand index with solid fill">
            <a:extLst>
              <a:ext uri="{FF2B5EF4-FFF2-40B4-BE49-F238E27FC236}">
                <a16:creationId xmlns:a16="http://schemas.microsoft.com/office/drawing/2014/main" id="{DD37C3A1-4EEC-D6F3-1CD5-7F6D8422C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2300" y="4850427"/>
            <a:ext cx="749300" cy="7493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27EB-5A63-783E-6B90-36995F1F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368"/>
            <a:ext cx="10515600" cy="269283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b="0" i="0" dirty="0">
                <a:effectLst/>
              </a:rPr>
              <a:t>Level </a:t>
            </a:r>
            <a:r>
              <a:rPr lang="en-US" sz="3200" b="0" i="0" dirty="0" err="1">
                <a:effectLst/>
              </a:rPr>
              <a:t>Fairshare</a:t>
            </a:r>
            <a:r>
              <a:rPr lang="en-US" sz="3200" b="0" i="0" dirty="0">
                <a:effectLst/>
              </a:rPr>
              <a:t> (</a:t>
            </a:r>
            <a:r>
              <a:rPr lang="en-US" sz="3200" b="1" i="0" dirty="0" err="1">
                <a:effectLst/>
              </a:rPr>
              <a:t>LevelFS</a:t>
            </a:r>
            <a:r>
              <a:rPr lang="en-US" sz="3200" b="0" i="0" dirty="0">
                <a:effectLst/>
              </a:rPr>
              <a:t>) is a value calculated by </a:t>
            </a:r>
            <a:r>
              <a:rPr lang="en-US" sz="3200" b="0" i="0" strike="noStrike" dirty="0">
                <a:effectLst/>
              </a:rPr>
              <a:t>Slurm’s Fairshare Algorithm</a:t>
            </a:r>
            <a:r>
              <a:rPr lang="en-US" sz="3200" b="0" i="0" dirty="0">
                <a:effectLst/>
              </a:rPr>
              <a:t>. </a:t>
            </a:r>
          </a:p>
          <a:p>
            <a:pPr algn="l"/>
            <a:endParaRPr lang="en-US" sz="3200" b="0" i="0" dirty="0">
              <a:effectLst/>
            </a:endParaRPr>
          </a:p>
          <a:p>
            <a:pPr algn="l"/>
            <a:r>
              <a:rPr lang="en-US" sz="3200" b="0" i="0" dirty="0">
                <a:effectLst/>
              </a:rPr>
              <a:t>A user’s assigned shares (determined by their allocation) and usage (based on their job history) contribute to their </a:t>
            </a:r>
            <a:r>
              <a:rPr lang="en-US" sz="3200" b="0" i="0" dirty="0" err="1">
                <a:effectLst/>
              </a:rPr>
              <a:t>LevelFS</a:t>
            </a:r>
            <a:r>
              <a:rPr lang="en-US" sz="3200" b="0" i="0" dirty="0">
                <a:effectLst/>
              </a:rPr>
              <a:t> value. </a:t>
            </a:r>
          </a:p>
          <a:p>
            <a:pPr algn="l"/>
            <a:endParaRPr lang="en-US" sz="2400" b="0" i="0" dirty="0">
              <a:effectLst/>
            </a:endParaRPr>
          </a:p>
          <a:p>
            <a:pPr algn="l"/>
            <a:endParaRPr lang="en-US" sz="24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C9F57-6956-76FC-36D6-178C42E3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</a:t>
            </a:r>
            <a:r>
              <a:rPr lang="en-US" dirty="0" err="1"/>
              <a:t>FairShare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59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0105-00BA-5FF8-58E8-833B17B9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4F45-F167-EBE3-7BD5-0DCDE0D2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0" i="0" dirty="0">
                <a:effectLst/>
              </a:rPr>
              <a:t>When you request resources on Alpine, your job’s priority determines its position in the queue relative to other jobs. </a:t>
            </a:r>
            <a:endParaRPr lang="en-US" sz="3200" dirty="0"/>
          </a:p>
          <a:p>
            <a:endParaRPr lang="en-US" sz="3200" b="0" i="0" dirty="0">
              <a:effectLst/>
            </a:endParaRPr>
          </a:p>
          <a:p>
            <a:r>
              <a:rPr lang="en-US" sz="3200" b="0" i="0" dirty="0">
                <a:effectLst/>
              </a:rPr>
              <a:t>A job’s priority is based on multiple factors, including (but not limited to) </a:t>
            </a:r>
          </a:p>
          <a:p>
            <a:pPr marL="1143000" lvl="1" indent="-457200"/>
            <a:r>
              <a:rPr lang="en-US" sz="2800" b="0" i="0" dirty="0" err="1">
                <a:effectLst/>
              </a:rPr>
              <a:t>FairShare</a:t>
            </a:r>
            <a:r>
              <a:rPr lang="en-US" sz="2800" b="0" i="0" dirty="0">
                <a:effectLst/>
              </a:rPr>
              <a:t> score</a:t>
            </a:r>
          </a:p>
          <a:p>
            <a:pPr marL="1143000" lvl="1" indent="-457200"/>
            <a:r>
              <a:rPr lang="en-US" sz="2800" b="0" i="0" dirty="0">
                <a:effectLst/>
              </a:rPr>
              <a:t>job age</a:t>
            </a:r>
          </a:p>
          <a:p>
            <a:pPr marL="1143000" lvl="1" indent="-457200"/>
            <a:r>
              <a:rPr lang="en-US" sz="2800" b="0" i="0" dirty="0">
                <a:effectLst/>
              </a:rPr>
              <a:t>resources requested</a:t>
            </a:r>
          </a:p>
          <a:p>
            <a:pPr marL="1143000" lvl="1" indent="-457200"/>
            <a:r>
              <a:rPr lang="en-US" sz="2800" b="0" i="0" dirty="0">
                <a:effectLst/>
              </a:rPr>
              <a:t>job size</a:t>
            </a:r>
          </a:p>
          <a:p>
            <a:pPr marL="1143000" lvl="1" indent="-457200"/>
            <a:r>
              <a:rPr lang="en-US" sz="2800" b="0" i="0" dirty="0">
                <a:effectLst/>
              </a:rPr>
              <a:t>QOS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12010-9C3A-8A98-53B2-D2E15ABB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57736-4349-2D52-07D7-4B0346A0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0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CA11A-8958-B7F8-9594-033845A4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067CD-A625-5055-3EE5-F6D2EB18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5C370-D4FA-F4A1-A911-A7999487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graphicFrame>
        <p:nvGraphicFramePr>
          <p:cNvPr id="8" name="Chart 7" descr="Pie chart demonstrating that allocations are a small portion of the overall compute resources.">
            <a:extLst>
              <a:ext uri="{FF2B5EF4-FFF2-40B4-BE49-F238E27FC236}">
                <a16:creationId xmlns:a16="http://schemas.microsoft.com/office/drawing/2014/main" id="{C32977B2-5406-D886-AECE-4C35186579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739211"/>
              </p:ext>
            </p:extLst>
          </p:nvPr>
        </p:nvGraphicFramePr>
        <p:xfrm>
          <a:off x="5283200" y="1135076"/>
          <a:ext cx="6743700" cy="4913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AB65-1920-9649-AA3B-7AA483FB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368"/>
            <a:ext cx="5257800" cy="4115232"/>
          </a:xfrm>
        </p:spPr>
        <p:txBody>
          <a:bodyPr>
            <a:normAutofit/>
          </a:bodyPr>
          <a:lstStyle/>
          <a:p>
            <a:pPr algn="r"/>
            <a:endParaRPr lang="en-US" sz="3200" dirty="0">
              <a:solidFill>
                <a:srgbClr val="404040"/>
              </a:solidFill>
            </a:endParaRPr>
          </a:p>
          <a:p>
            <a:pPr algn="r"/>
            <a:endParaRPr lang="en-US" sz="3200" dirty="0"/>
          </a:p>
          <a:p>
            <a:pPr algn="r"/>
            <a:r>
              <a:rPr lang="en-US" sz="3200" dirty="0"/>
              <a:t>A</a:t>
            </a:r>
            <a:r>
              <a:rPr lang="en-US" sz="3200" b="0" i="0" dirty="0">
                <a:effectLst/>
              </a:rPr>
              <a:t>n allocation is a way for us to specify your cut of Alpine’s computational resources.</a:t>
            </a: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D3120-4A62-8791-BE1C-303DC017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Allocations</a:t>
            </a:r>
          </a:p>
        </p:txBody>
      </p:sp>
    </p:spTree>
    <p:extLst>
      <p:ext uri="{BB962C8B-B14F-4D97-AF65-F5344CB8AC3E}">
        <p14:creationId xmlns:p14="http://schemas.microsoft.com/office/powerpoint/2010/main" val="131707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A6A8A-F74E-C117-4CB9-8743806E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F3BC3-45BC-85EE-321E-CE6A4F42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grpSp>
        <p:nvGrpSpPr>
          <p:cNvPr id="29" name="Group 28" descr="Pie chart demonstrating that ucb-general is 20% of CU Boulder's computational resource allocation on Alpine, while usb-projects is 80%.">
            <a:extLst>
              <a:ext uri="{FF2B5EF4-FFF2-40B4-BE49-F238E27FC236}">
                <a16:creationId xmlns:a16="http://schemas.microsoft.com/office/drawing/2014/main" id="{5FFACD3C-4F8D-9BFB-E7B6-4ED34CC2790E}"/>
              </a:ext>
            </a:extLst>
          </p:cNvPr>
          <p:cNvGrpSpPr/>
          <p:nvPr/>
        </p:nvGrpSpPr>
        <p:grpSpPr>
          <a:xfrm>
            <a:off x="5562603" y="1135076"/>
            <a:ext cx="6489697" cy="5034611"/>
            <a:chOff x="4356103" y="853412"/>
            <a:chExt cx="7158280" cy="5151175"/>
          </a:xfrm>
        </p:grpSpPr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D5A46069-E6CC-17BD-DB0C-420B4A53147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99361300"/>
                </p:ext>
              </p:extLst>
            </p:nvPr>
          </p:nvGraphicFramePr>
          <p:xfrm>
            <a:off x="4356103" y="853412"/>
            <a:ext cx="7158280" cy="51511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18B9DD-4160-8903-C823-EE12CBEBF6A5}"/>
                </a:ext>
              </a:extLst>
            </p:cNvPr>
            <p:cNvSpPr txBox="1"/>
            <p:nvPr/>
          </p:nvSpPr>
          <p:spPr>
            <a:xfrm>
              <a:off x="7324242" y="3662254"/>
              <a:ext cx="2135894" cy="141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>
                  <a:solidFill>
                    <a:schemeClr val="bg1"/>
                  </a:solidFill>
                  <a:latin typeface="Tenorite" pitchFamily="2" charset="0"/>
                </a:rPr>
                <a:t>ucb</a:t>
              </a:r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-projects (80%)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314B911-B071-332D-CD84-8F2B8F0A8110}"/>
                </a:ext>
              </a:extLst>
            </p:cNvPr>
            <p:cNvSpPr txBox="1"/>
            <p:nvPr/>
          </p:nvSpPr>
          <p:spPr>
            <a:xfrm>
              <a:off x="5498788" y="1654861"/>
              <a:ext cx="2203905" cy="1417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 err="1">
                  <a:latin typeface="Tenorite" pitchFamily="2" charset="0"/>
                </a:rPr>
                <a:t>ucb</a:t>
              </a:r>
              <a:r>
                <a:rPr lang="en-US" sz="2800" dirty="0">
                  <a:latin typeface="Tenorite" pitchFamily="2" charset="0"/>
                </a:rPr>
                <a:t>-general</a:t>
              </a:r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 </a:t>
              </a:r>
              <a:r>
                <a:rPr lang="en-US" sz="2800" dirty="0">
                  <a:latin typeface="Tenorite" pitchFamily="2" charset="0"/>
                </a:rPr>
                <a:t>(20%)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BBA7B4D-1290-0803-CF43-8C0948175EB2}"/>
              </a:ext>
            </a:extLst>
          </p:cNvPr>
          <p:cNvSpPr txBox="1"/>
          <p:nvPr/>
        </p:nvSpPr>
        <p:spPr>
          <a:xfrm>
            <a:off x="1540007" y="2129886"/>
            <a:ext cx="435130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enorite" pitchFamily="2" charset="0"/>
              </a:rPr>
              <a:t>The </a:t>
            </a:r>
            <a:r>
              <a:rPr lang="en-US" sz="2800" dirty="0">
                <a:effectLst/>
                <a:latin typeface="Tenorite" pitchFamily="2" charset="0"/>
              </a:rPr>
              <a:t>‘general’ and ‘project’ accounts are structured such that your jobs are likely to have a </a:t>
            </a:r>
            <a:r>
              <a:rPr lang="en-US" sz="3200" b="1" dirty="0">
                <a:effectLst/>
                <a:latin typeface="Tenorite" pitchFamily="2" charset="0"/>
              </a:rPr>
              <a:t>higher</a:t>
            </a:r>
            <a:r>
              <a:rPr lang="en-US" sz="2800" dirty="0">
                <a:effectLst/>
                <a:latin typeface="Tenorite" pitchFamily="2" charset="0"/>
              </a:rPr>
              <a:t> priority if they are running in the ‘</a:t>
            </a:r>
            <a:r>
              <a:rPr lang="en-US" sz="3200" b="1" dirty="0">
                <a:effectLst/>
                <a:latin typeface="Tenorite" pitchFamily="2" charset="0"/>
              </a:rPr>
              <a:t>project</a:t>
            </a:r>
            <a:r>
              <a:rPr lang="en-US" sz="2800" dirty="0">
                <a:effectLst/>
                <a:latin typeface="Tenorite" pitchFamily="2" charset="0"/>
              </a:rPr>
              <a:t>’ account.</a:t>
            </a:r>
          </a:p>
          <a:p>
            <a:r>
              <a:rPr lang="en-US" sz="2800" dirty="0">
                <a:latin typeface="Tenorite" pitchFamily="2" charset="0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00F88-BAD7-CB1B-18B9-3AF3FD64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vs projects </a:t>
            </a:r>
          </a:p>
        </p:txBody>
      </p:sp>
    </p:spTree>
    <p:extLst>
      <p:ext uri="{BB962C8B-B14F-4D97-AF65-F5344CB8AC3E}">
        <p14:creationId xmlns:p14="http://schemas.microsoft.com/office/powerpoint/2010/main" val="3381542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A6A8A-F74E-C117-4CB9-8743806E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F3BC3-45BC-85EE-321E-CE6A4F42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BA7B4D-1290-0803-CF43-8C0948175EB2}"/>
              </a:ext>
            </a:extLst>
          </p:cNvPr>
          <p:cNvSpPr txBox="1"/>
          <p:nvPr/>
        </p:nvSpPr>
        <p:spPr>
          <a:xfrm>
            <a:off x="838199" y="1750901"/>
            <a:ext cx="1051559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enorite" pitchFamily="2" charset="0"/>
              </a:rPr>
              <a:t>Service units (SUs), sometimes called “core hours”, reflect the processing that a core performs in one hour. 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enorite" pitchFamily="2" charset="0"/>
              </a:rPr>
              <a:t>Virtual currency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enorite" pitchFamily="2" charset="0"/>
              </a:rPr>
              <a:t>Usually modified by a scaling factor that varies by partition or hardware type</a:t>
            </a:r>
          </a:p>
          <a:p>
            <a:r>
              <a:rPr lang="en-US" sz="2800" b="0" i="0" dirty="0">
                <a:effectLst/>
                <a:latin typeface="Tenorite" pitchFamily="2" charset="0"/>
              </a:rPr>
              <a:t>If you reserve one whole </a:t>
            </a:r>
            <a:r>
              <a:rPr lang="en-US" sz="2800" b="0" i="0" dirty="0" err="1">
                <a:effectLst/>
                <a:latin typeface="Tenorite" pitchFamily="2" charset="0"/>
              </a:rPr>
              <a:t>amilan</a:t>
            </a:r>
            <a:r>
              <a:rPr lang="en-US" sz="2800" b="0" i="0" dirty="0">
                <a:effectLst/>
                <a:latin typeface="Tenorite" pitchFamily="2" charset="0"/>
              </a:rPr>
              <a:t> compute node (which means you're effectively </a:t>
            </a:r>
            <a:r>
              <a:rPr lang="en-US" sz="2800" b="0" i="0" u="none" strike="noStrike" dirty="0">
                <a:effectLst/>
                <a:latin typeface="Tenorite" pitchFamily="2" charset="0"/>
              </a:rPr>
              <a:t>reserving all 64 cores of that node</a:t>
            </a:r>
            <a:r>
              <a:rPr lang="en-US" sz="2800" b="0" i="0" dirty="0">
                <a:effectLst/>
                <a:latin typeface="Tenorite" pitchFamily="2" charset="0"/>
              </a:rPr>
              <a:t>), and your job runs for one hour, that job will use 64 SUs</a:t>
            </a:r>
          </a:p>
          <a:p>
            <a:r>
              <a:rPr lang="en-US" sz="2800" dirty="0">
                <a:latin typeface="Tenorite" pitchFamily="2" charset="0"/>
              </a:rPr>
              <a:t>	e.g., 64</a:t>
            </a:r>
            <a:r>
              <a:rPr lang="en-US" sz="2800" b="0" i="0" dirty="0">
                <a:effectLst/>
                <a:latin typeface="Tenorite" pitchFamily="2" charset="0"/>
              </a:rPr>
              <a:t> cores x 1 hour x </a:t>
            </a:r>
            <a:r>
              <a:rPr lang="en-US" sz="2800" b="0" i="0" u="none" strike="noStrike" dirty="0">
                <a:effectLst/>
                <a:latin typeface="Tenorite" pitchFamily="2" charset="0"/>
              </a:rPr>
              <a:t>scaling factor </a:t>
            </a:r>
            <a:r>
              <a:rPr lang="en-US" sz="2800" b="0" i="0" dirty="0">
                <a:effectLst/>
                <a:latin typeface="Tenorite" pitchFamily="2" charset="0"/>
              </a:rPr>
              <a:t>of 1 = 64 SUs</a:t>
            </a:r>
            <a:endParaRPr lang="en-US" sz="2800" dirty="0">
              <a:latin typeface="Tenorite" pitchFamily="2" charset="0"/>
            </a:endParaRPr>
          </a:p>
          <a:p>
            <a:pPr lvl="1"/>
            <a:endParaRPr lang="en-US" sz="2800" dirty="0">
              <a:latin typeface="Tenorite" pitchFamily="2" charset="0"/>
            </a:endParaRPr>
          </a:p>
          <a:p>
            <a:r>
              <a:rPr lang="en-US" sz="2800" dirty="0">
                <a:latin typeface="Tenorite" pitchFamily="2" charset="0"/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00F88-BAD7-CB1B-18B9-3AF3FD64F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Units (SUs)</a:t>
            </a:r>
          </a:p>
        </p:txBody>
      </p:sp>
    </p:spTree>
    <p:extLst>
      <p:ext uri="{BB962C8B-B14F-4D97-AF65-F5344CB8AC3E}">
        <p14:creationId xmlns:p14="http://schemas.microsoft.com/office/powerpoint/2010/main" val="182066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BA410-1D2B-4471-D5F3-B1073582E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5E9ED-46F7-329A-CF1A-DC6069CB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925CC-EDB3-0449-B5AD-EBA9EDAD167F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BF759-A356-DC56-6553-4ACBF6A1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RC Resource Allocations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0F7C4E-5B23-4819-C19E-1DBF19B2E79D}"/>
              </a:ext>
            </a:extLst>
          </p:cNvPr>
          <p:cNvSpPr txBox="1"/>
          <p:nvPr/>
        </p:nvSpPr>
        <p:spPr>
          <a:xfrm>
            <a:off x="4268490" y="5569290"/>
            <a:ext cx="7769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enorite" pitchFamily="2" charset="0"/>
                <a:hlinkClick r:id="rId3"/>
              </a:rPr>
              <a:t>https://</a:t>
            </a:r>
            <a:r>
              <a:rPr lang="en-US" sz="2000" dirty="0" err="1">
                <a:latin typeface="Tenorite" pitchFamily="2" charset="0"/>
                <a:hlinkClick r:id="rId3"/>
              </a:rPr>
              <a:t>curc.readthedocs.io</a:t>
            </a:r>
            <a:r>
              <a:rPr lang="en-US" sz="2000" dirty="0">
                <a:latin typeface="Tenorite" pitchFamily="2" charset="0"/>
                <a:hlinkClick r:id="rId3"/>
              </a:rPr>
              <a:t>/</a:t>
            </a:r>
            <a:r>
              <a:rPr lang="en-US" sz="2000" dirty="0" err="1">
                <a:latin typeface="Tenorite" pitchFamily="2" charset="0"/>
                <a:hlinkClick r:id="rId3"/>
              </a:rPr>
              <a:t>en</a:t>
            </a:r>
            <a:r>
              <a:rPr lang="en-US" sz="2000" dirty="0">
                <a:latin typeface="Tenorite" pitchFamily="2" charset="0"/>
                <a:hlinkClick r:id="rId3"/>
              </a:rPr>
              <a:t>/latest/clusters/alpine/</a:t>
            </a:r>
            <a:r>
              <a:rPr lang="en-US" sz="2000" dirty="0" err="1">
                <a:latin typeface="Tenorite" pitchFamily="2" charset="0"/>
                <a:hlinkClick r:id="rId3"/>
              </a:rPr>
              <a:t>allocations.html</a:t>
            </a:r>
            <a:endParaRPr lang="en-US" sz="2000" dirty="0">
              <a:latin typeface="Tenorite" pitchFamily="2" charset="0"/>
            </a:endParaRPr>
          </a:p>
        </p:txBody>
      </p:sp>
      <p:grpSp>
        <p:nvGrpSpPr>
          <p:cNvPr id="15" name="Group 14" descr="Pie chart repeated from previous slide, demonstrating proportion allocation of usb-general versus ucb-projects.">
            <a:extLst>
              <a:ext uri="{FF2B5EF4-FFF2-40B4-BE49-F238E27FC236}">
                <a16:creationId xmlns:a16="http://schemas.microsoft.com/office/drawing/2014/main" id="{40B620F4-2271-E371-D72E-EE07E13EA75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7780275" y="2382009"/>
            <a:ext cx="5600434" cy="2110231"/>
            <a:chOff x="7137401" y="1379496"/>
            <a:chExt cx="5600434" cy="2110231"/>
          </a:xfrm>
        </p:grpSpPr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CB72B6F1-77A5-7AC3-CC5F-F6B4180037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3929143"/>
                </p:ext>
              </p:extLst>
            </p:nvPr>
          </p:nvGraphicFramePr>
          <p:xfrm>
            <a:off x="7137401" y="1379496"/>
            <a:ext cx="5600434" cy="21102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2180D7-6E23-6C71-911F-2D472208814E}"/>
                </a:ext>
              </a:extLst>
            </p:cNvPr>
            <p:cNvSpPr txBox="1"/>
            <p:nvPr/>
          </p:nvSpPr>
          <p:spPr>
            <a:xfrm>
              <a:off x="9366386" y="2524538"/>
              <a:ext cx="1142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  <a:latin typeface="Tenorite" pitchFamily="2" charset="0"/>
                </a:rPr>
                <a:t>ucb</a:t>
              </a:r>
              <a:r>
                <a:rPr lang="en-US" dirty="0">
                  <a:solidFill>
                    <a:schemeClr val="bg1"/>
                  </a:solidFill>
                  <a:latin typeface="Tenorite" pitchFamily="2" charset="0"/>
                </a:rPr>
                <a:t>-projects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F9E6A3-7E4D-21E9-77EB-5D80C42870E3}"/>
                </a:ext>
              </a:extLst>
            </p:cNvPr>
            <p:cNvSpPr txBox="1"/>
            <p:nvPr/>
          </p:nvSpPr>
          <p:spPr>
            <a:xfrm>
              <a:off x="8706255" y="1535723"/>
              <a:ext cx="1142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>
                  <a:latin typeface="Tenorite" pitchFamily="2" charset="0"/>
                </a:rPr>
                <a:t>ucb</a:t>
              </a:r>
              <a:r>
                <a:rPr lang="en-US" dirty="0">
                  <a:latin typeface="Tenorite" pitchFamily="2" charset="0"/>
                </a:rPr>
                <a:t>-general</a:t>
              </a:r>
            </a:p>
          </p:txBody>
        </p:sp>
      </p:grpSp>
      <p:grpSp>
        <p:nvGrpSpPr>
          <p:cNvPr id="11" name="Group 10" descr="Peak tiered allocation, part of ucb-projects.">
            <a:extLst>
              <a:ext uri="{FF2B5EF4-FFF2-40B4-BE49-F238E27FC236}">
                <a16:creationId xmlns:a16="http://schemas.microsoft.com/office/drawing/2014/main" id="{57B79527-AE6E-DAC9-F736-3DCFD2900AC9}"/>
              </a:ext>
            </a:extLst>
          </p:cNvPr>
          <p:cNvGrpSpPr/>
          <p:nvPr/>
        </p:nvGrpSpPr>
        <p:grpSpPr>
          <a:xfrm>
            <a:off x="591409" y="4853983"/>
            <a:ext cx="4155558" cy="646782"/>
            <a:chOff x="7771949" y="4596835"/>
            <a:chExt cx="4155558" cy="64678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2D172A-CD1A-8B86-9F68-61893D6EEFE6}"/>
                </a:ext>
              </a:extLst>
            </p:cNvPr>
            <p:cNvSpPr txBox="1"/>
            <p:nvPr/>
          </p:nvSpPr>
          <p:spPr>
            <a:xfrm>
              <a:off x="7771949" y="4658616"/>
              <a:ext cx="4155558" cy="523220"/>
            </a:xfrm>
            <a:prstGeom prst="rect">
              <a:avLst/>
            </a:prstGeom>
            <a:solidFill>
              <a:srgbClr val="B12AD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Peak</a:t>
              </a:r>
            </a:p>
          </p:txBody>
        </p:sp>
        <p:pic>
          <p:nvPicPr>
            <p:cNvPr id="9" name="Graphic 8" descr="Mountains with solid fill">
              <a:extLst>
                <a:ext uri="{FF2B5EF4-FFF2-40B4-BE49-F238E27FC236}">
                  <a16:creationId xmlns:a16="http://schemas.microsoft.com/office/drawing/2014/main" id="{CD8284DA-6EBB-7F7E-F8C1-37BB1983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99500" y="4596835"/>
              <a:ext cx="646782" cy="646782"/>
            </a:xfrm>
            <a:prstGeom prst="rect">
              <a:avLst/>
            </a:prstGeom>
          </p:spPr>
        </p:pic>
      </p:grpSp>
      <p:grpSp>
        <p:nvGrpSpPr>
          <p:cNvPr id="10" name="Group 9" descr="Ascent tiered allocation, part of ucb-projects.">
            <a:extLst>
              <a:ext uri="{FF2B5EF4-FFF2-40B4-BE49-F238E27FC236}">
                <a16:creationId xmlns:a16="http://schemas.microsoft.com/office/drawing/2014/main" id="{7288ED7B-B171-8A83-6B82-7EFB253247A4}"/>
              </a:ext>
            </a:extLst>
          </p:cNvPr>
          <p:cNvGrpSpPr/>
          <p:nvPr/>
        </p:nvGrpSpPr>
        <p:grpSpPr>
          <a:xfrm>
            <a:off x="591409" y="4204425"/>
            <a:ext cx="4155558" cy="523220"/>
            <a:chOff x="7061202" y="3579030"/>
            <a:chExt cx="4155558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3B9BE7-5886-CB57-7DFC-3ECE40859986}"/>
                </a:ext>
              </a:extLst>
            </p:cNvPr>
            <p:cNvSpPr txBox="1"/>
            <p:nvPr/>
          </p:nvSpPr>
          <p:spPr>
            <a:xfrm>
              <a:off x="7061202" y="3579030"/>
              <a:ext cx="4155558" cy="523220"/>
            </a:xfrm>
            <a:prstGeom prst="rect">
              <a:avLst/>
            </a:prstGeom>
            <a:solidFill>
              <a:srgbClr val="B12ADE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Tenorite" pitchFamily="2" charset="0"/>
                </a:rPr>
                <a:t>   Ascent</a:t>
              </a:r>
            </a:p>
          </p:txBody>
        </p:sp>
        <p:pic>
          <p:nvPicPr>
            <p:cNvPr id="7" name="Graphic 6" descr="Hike with solid fill">
              <a:extLst>
                <a:ext uri="{FF2B5EF4-FFF2-40B4-BE49-F238E27FC236}">
                  <a16:creationId xmlns:a16="http://schemas.microsoft.com/office/drawing/2014/main" id="{D84A7F16-803B-BC95-CA4B-856AE8A7B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45415" y="3589797"/>
              <a:ext cx="501685" cy="501685"/>
            </a:xfrm>
            <a:prstGeom prst="rect">
              <a:avLst/>
            </a:prstGeom>
          </p:spPr>
        </p:pic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95ED03-1FE6-E315-191E-5FB5AF1AD20C}"/>
              </a:ext>
            </a:extLst>
          </p:cNvPr>
          <p:cNvSpPr txBox="1">
            <a:spLocks/>
          </p:cNvSpPr>
          <p:nvPr/>
        </p:nvSpPr>
        <p:spPr>
          <a:xfrm>
            <a:off x="591408" y="2178553"/>
            <a:ext cx="7769819" cy="2422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norit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Automatic with a CURC account.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~couple thousand SUs in </a:t>
            </a:r>
            <a:r>
              <a:rPr lang="en-US" sz="3200" b="1" dirty="0" err="1"/>
              <a:t>ucb</a:t>
            </a:r>
            <a:r>
              <a:rPr lang="en-US" sz="3200" b="1" dirty="0"/>
              <a:t>-general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Does not expire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13" name="TextBox 12" descr="Trailhead. Auto-allocation tier.">
            <a:extLst>
              <a:ext uri="{FF2B5EF4-FFF2-40B4-BE49-F238E27FC236}">
                <a16:creationId xmlns:a16="http://schemas.microsoft.com/office/drawing/2014/main" id="{85E5A2AF-1502-0DA3-4290-E0EB73960998}"/>
              </a:ext>
            </a:extLst>
          </p:cNvPr>
          <p:cNvSpPr txBox="1"/>
          <p:nvPr/>
        </p:nvSpPr>
        <p:spPr>
          <a:xfrm>
            <a:off x="591409" y="1593552"/>
            <a:ext cx="4155558" cy="523220"/>
          </a:xfrm>
          <a:prstGeom prst="rect">
            <a:avLst/>
          </a:prstGeom>
          <a:solidFill>
            <a:srgbClr val="FFE79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enorite" pitchFamily="2" charset="0"/>
              </a:rPr>
              <a:t>       </a:t>
            </a:r>
            <a:r>
              <a:rPr lang="en-US" sz="2800" dirty="0">
                <a:latin typeface="Tenorite" pitchFamily="2" charset="0"/>
              </a:rPr>
              <a:t>Trailhead</a:t>
            </a:r>
          </a:p>
        </p:txBody>
      </p:sp>
      <p:pic>
        <p:nvPicPr>
          <p:cNvPr id="16" name="Content Placeholder 15" descr="Boot with solid fill">
            <a:extLst>
              <a:ext uri="{FF2B5EF4-FFF2-40B4-BE49-F238E27FC236}">
                <a16:creationId xmlns:a16="http://schemas.microsoft.com/office/drawing/2014/main" id="{3695DE21-0319-258E-22C4-7B7E8FB15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91300" y="1527361"/>
            <a:ext cx="670328" cy="6703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4A3E19-0A4A-592B-FA1E-47AE0228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Alpine Allocation Tiers (CU Boulder)</a:t>
            </a:r>
          </a:p>
        </p:txBody>
      </p:sp>
    </p:spTree>
    <p:extLst>
      <p:ext uri="{BB962C8B-B14F-4D97-AF65-F5344CB8AC3E}">
        <p14:creationId xmlns:p14="http://schemas.microsoft.com/office/powerpoint/2010/main" val="2346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5389</TotalTime>
  <Words>956</Words>
  <Application>Microsoft Macintosh PowerPoint</Application>
  <PresentationFormat>Widescreen</PresentationFormat>
  <Paragraphs>147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Monaco</vt:lpstr>
      <vt:lpstr>Tenorite</vt:lpstr>
      <vt:lpstr>Office Theme</vt:lpstr>
      <vt:lpstr> Requesting Research Computing Resource Allocations</vt:lpstr>
      <vt:lpstr>Overview </vt:lpstr>
      <vt:lpstr>FairShare Scheduling</vt:lpstr>
      <vt:lpstr>Level FairShare</vt:lpstr>
      <vt:lpstr>Priority Score</vt:lpstr>
      <vt:lpstr>Allocations</vt:lpstr>
      <vt:lpstr>general vs projects </vt:lpstr>
      <vt:lpstr>Service Units (SUs)</vt:lpstr>
      <vt:lpstr>Alpine Allocation Tiers (CU Boulder)</vt:lpstr>
      <vt:lpstr>Ascent vs Peak Allocations (CU Boulder)</vt:lpstr>
      <vt:lpstr>Peak Allocation Supp Info Form </vt:lpstr>
      <vt:lpstr>Ascent vs Peak Allocations (RMACC)</vt:lpstr>
      <vt:lpstr>Using Your Allocation</vt:lpstr>
      <vt:lpstr>Requesting an Ascent Allocation</vt:lpstr>
      <vt:lpstr>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Layla Freeborn</dc:creator>
  <cp:lastModifiedBy>Layla Freeborn</cp:lastModifiedBy>
  <cp:revision>2</cp:revision>
  <dcterms:created xsi:type="dcterms:W3CDTF">2024-01-10T22:35:02Z</dcterms:created>
  <dcterms:modified xsi:type="dcterms:W3CDTF">2024-08-15T07:32:28Z</dcterms:modified>
</cp:coreProperties>
</file>