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60" r:id="rId4"/>
  </p:sldMasterIdLst>
  <p:notesMasterIdLst>
    <p:notesMasterId r:id="rId50"/>
  </p:notesMasterIdLst>
  <p:sldIdLst>
    <p:sldId id="260" r:id="rId5"/>
    <p:sldId id="348" r:id="rId6"/>
    <p:sldId id="349" r:id="rId7"/>
    <p:sldId id="293" r:id="rId8"/>
    <p:sldId id="328" r:id="rId9"/>
    <p:sldId id="317" r:id="rId10"/>
    <p:sldId id="329" r:id="rId11"/>
    <p:sldId id="332" r:id="rId12"/>
    <p:sldId id="333" r:id="rId13"/>
    <p:sldId id="331" r:id="rId14"/>
    <p:sldId id="334" r:id="rId15"/>
    <p:sldId id="327" r:id="rId16"/>
    <p:sldId id="320" r:id="rId17"/>
    <p:sldId id="319" r:id="rId18"/>
    <p:sldId id="322" r:id="rId19"/>
    <p:sldId id="323" r:id="rId20"/>
    <p:sldId id="326" r:id="rId21"/>
    <p:sldId id="318" r:id="rId22"/>
    <p:sldId id="324" r:id="rId23"/>
    <p:sldId id="325" r:id="rId24"/>
    <p:sldId id="321" r:id="rId25"/>
    <p:sldId id="338" r:id="rId26"/>
    <p:sldId id="339" r:id="rId27"/>
    <p:sldId id="342" r:id="rId28"/>
    <p:sldId id="341" r:id="rId29"/>
    <p:sldId id="340" r:id="rId30"/>
    <p:sldId id="346" r:id="rId31"/>
    <p:sldId id="347" r:id="rId32"/>
    <p:sldId id="343" r:id="rId33"/>
    <p:sldId id="345" r:id="rId34"/>
    <p:sldId id="301" r:id="rId35"/>
    <p:sldId id="350" r:id="rId36"/>
    <p:sldId id="305" r:id="rId37"/>
    <p:sldId id="307" r:id="rId38"/>
    <p:sldId id="308" r:id="rId39"/>
    <p:sldId id="315" r:id="rId40"/>
    <p:sldId id="316" r:id="rId41"/>
    <p:sldId id="304" r:id="rId42"/>
    <p:sldId id="309" r:id="rId43"/>
    <p:sldId id="310" r:id="rId44"/>
    <p:sldId id="314" r:id="rId45"/>
    <p:sldId id="336" r:id="rId46"/>
    <p:sldId id="337" r:id="rId47"/>
    <p:sldId id="276" r:id="rId48"/>
    <p:sldId id="26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8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A02822-EBBB-5382-6B04-72E147B02EC9}" v="17" dt="2023-09-22T20:12:20.769"/>
    <p1510:client id="{28A24C42-AE70-D513-7692-462818A7254A}" v="516" dt="2023-09-22T20:43:03.053"/>
    <p1510:client id="{835F0FA0-205C-B232-36F2-F1E401FA8B23}" v="395" dt="2023-09-25T23:16:15.008"/>
    <p1510:client id="{92B7EA9E-583E-5BB4-11C8-8419C9BF2CCC}" v="7" dt="2023-09-22T20:23:23.707"/>
    <p1510:client id="{A5700998-5699-F33C-9C87-7637F270F93A}" v="55" dt="2023-09-25T23:12:15.817"/>
    <p1510:client id="{ADC240E8-7624-9189-E4C3-7D302C2F6D6C}" v="446" dt="2023-09-22T21:04:43.686"/>
    <p1510:client id="{B0FA4742-F7F0-D424-A690-1EEC87CA7F43}" v="215" dt="2023-09-22T21:33:27.765"/>
    <p1510:client id="{B9790212-A95F-E12E-7D5A-DE2F19977368}" v="4" dt="2023-09-22T20:12:19.263"/>
    <p1510:client id="{EE44B60D-03CE-0124-2121-40D6A561FE99}" v="35" dt="2023-09-22T20:21:11.849"/>
    <p1510:client id="{FAB3E3E5-F9FA-4C13-B9C9-19DF20260881}" v="140" dt="2023-09-22T20:21:55.11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26"/>
    <p:restoredTop sz="84795"/>
  </p:normalViewPr>
  <p:slideViewPr>
    <p:cSldViewPr snapToGrid="0">
      <p:cViewPr varScale="1">
        <p:scale>
          <a:sx n="107" d="100"/>
          <a:sy n="107" d="100"/>
        </p:scale>
        <p:origin x="1496"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notesMaster" Target="notesMasters/notesMaster1.xml"/><Relationship Id="rId55" Type="http://schemas.microsoft.com/office/2015/10/relationships/revisionInfo" Target="revisionInfo.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8" Type="http://schemas.openxmlformats.org/officeDocument/2006/relationships/slide" Target="slides/slide4.xml"/><Relationship Id="rId51"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DA08D6-E137-3341-A5EE-84219A24203E}" type="datetimeFigureOut">
              <a:rPr lang="en-US" smtClean="0"/>
              <a:t>8/13/24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926901F-C6C3-9E47-9843-744856EDDD7A}" type="slidenum">
              <a:rPr lang="en-US" smtClean="0"/>
              <a:t>‹#›</a:t>
            </a:fld>
            <a:endParaRPr lang="en-US"/>
          </a:p>
        </p:txBody>
      </p:sp>
    </p:spTree>
    <p:extLst>
      <p:ext uri="{BB962C8B-B14F-4D97-AF65-F5344CB8AC3E}">
        <p14:creationId xmlns:p14="http://schemas.microsoft.com/office/powerpoint/2010/main" val="3845400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6.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hpc-wiki.info/hpc/Make"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hpc-wiki.info/hpc/Cmake" TargetMode="External"/><Relationship Id="rId4" Type="http://schemas.openxmlformats.org/officeDocument/2006/relationships/hyperlink" Target="https://hpc-wiki.info/hpc/index.php?title=Autotools&amp;action=edit&amp;redlink=1"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a:t>
            </a:fld>
            <a:endParaRPr lang="en-US"/>
          </a:p>
        </p:txBody>
      </p:sp>
    </p:spTree>
    <p:extLst>
      <p:ext uri="{BB962C8B-B14F-4D97-AF65-F5344CB8AC3E}">
        <p14:creationId xmlns:p14="http://schemas.microsoft.com/office/powerpoint/2010/main" val="38347072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Okay, so let’s say you want to use a third-party software that isn’t available as a module. What do you do? You have to build your own software!</a:t>
            </a:r>
          </a:p>
          <a:p>
            <a:endParaRPr lang="en-US"/>
          </a:p>
          <a:p>
            <a:r>
              <a:rPr lang="en-US"/>
              <a:t>Let’s get some definitions out of the way.</a:t>
            </a:r>
          </a:p>
        </p:txBody>
      </p:sp>
      <p:sp>
        <p:nvSpPr>
          <p:cNvPr id="4" name="Slide Number Placeholder 3"/>
          <p:cNvSpPr>
            <a:spLocks noGrp="1"/>
          </p:cNvSpPr>
          <p:nvPr>
            <p:ph type="sldNum" sz="quarter" idx="5"/>
          </p:nvPr>
        </p:nvSpPr>
        <p:spPr/>
        <p:txBody>
          <a:bodyPr/>
          <a:lstStyle/>
          <a:p>
            <a:fld id="{A926901F-C6C3-9E47-9843-744856EDDD7A}" type="slidenum">
              <a:rPr lang="en-US" smtClean="0"/>
              <a:t>12</a:t>
            </a:fld>
            <a:endParaRPr lang="en-US"/>
          </a:p>
        </p:txBody>
      </p:sp>
    </p:spTree>
    <p:extLst>
      <p:ext uri="{BB962C8B-B14F-4D97-AF65-F5344CB8AC3E}">
        <p14:creationId xmlns:p14="http://schemas.microsoft.com/office/powerpoint/2010/main" val="349788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13</a:t>
            </a:fld>
            <a:endParaRPr lang="en-US"/>
          </a:p>
        </p:txBody>
      </p:sp>
    </p:spTree>
    <p:extLst>
      <p:ext uri="{BB962C8B-B14F-4D97-AF65-F5344CB8AC3E}">
        <p14:creationId xmlns:p14="http://schemas.microsoft.com/office/powerpoint/2010/main" val="1916290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for certain hardware (intel compilers on Blanca’s intel CPUs, </a:t>
            </a:r>
            <a:r>
              <a:rPr lang="en-US" err="1"/>
              <a:t>cuda</a:t>
            </a:r>
            <a:r>
              <a:rPr lang="en-US"/>
              <a:t> compilers for CUDA code to run on NVIDIA GPUs, linked against certain high-performing math libraries, certain MPI implementations, etc.)</a:t>
            </a:r>
          </a:p>
        </p:txBody>
      </p:sp>
      <p:sp>
        <p:nvSpPr>
          <p:cNvPr id="4" name="Slide Number Placeholder 3"/>
          <p:cNvSpPr>
            <a:spLocks noGrp="1"/>
          </p:cNvSpPr>
          <p:nvPr>
            <p:ph type="sldNum" sz="quarter" idx="5"/>
          </p:nvPr>
        </p:nvSpPr>
        <p:spPr/>
        <p:txBody>
          <a:bodyPr/>
          <a:lstStyle/>
          <a:p>
            <a:fld id="{A926901F-C6C3-9E47-9843-744856EDDD7A}" type="slidenum">
              <a:rPr lang="en-US" smtClean="0"/>
              <a:t>14</a:t>
            </a:fld>
            <a:endParaRPr lang="en-US"/>
          </a:p>
        </p:txBody>
      </p:sp>
    </p:spTree>
    <p:extLst>
      <p:ext uri="{BB962C8B-B14F-4D97-AF65-F5344CB8AC3E}">
        <p14:creationId xmlns:p14="http://schemas.microsoft.com/office/powerpoint/2010/main" val="4220970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High level programming languages are easy for humans to write, understand and maintain. But a computer only understands 0s and 1s, so these languages can’t be executed directly. A Compiler translates this code into a binary file, which can be executed.</a:t>
            </a:r>
          </a:p>
        </p:txBody>
      </p:sp>
      <p:sp>
        <p:nvSpPr>
          <p:cNvPr id="4" name="Slide Number Placeholder 3"/>
          <p:cNvSpPr>
            <a:spLocks noGrp="1"/>
          </p:cNvSpPr>
          <p:nvPr>
            <p:ph type="sldNum" sz="quarter" idx="5"/>
          </p:nvPr>
        </p:nvSpPr>
        <p:spPr/>
        <p:txBody>
          <a:bodyPr/>
          <a:lstStyle/>
          <a:p>
            <a:fld id="{A926901F-C6C3-9E47-9843-744856EDDD7A}" type="slidenum">
              <a:rPr lang="en-US" smtClean="0"/>
              <a:t>15</a:t>
            </a:fld>
            <a:endParaRPr lang="en-US"/>
          </a:p>
        </p:txBody>
      </p:sp>
    </p:spTree>
    <p:extLst>
      <p:ext uri="{BB962C8B-B14F-4D97-AF65-F5344CB8AC3E}">
        <p14:creationId xmlns:p14="http://schemas.microsoft.com/office/powerpoint/2010/main" val="7414769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dirty="0">
                <a:solidFill>
                  <a:srgbClr val="0645AD"/>
                </a:solidFill>
                <a:effectLst/>
                <a:latin typeface="Arial" panose="020B0604020202020204" pitchFamily="34" charset="0"/>
                <a:hlinkClick r:id="rId3" tooltip="Make"/>
              </a:rPr>
              <a:t>make</a:t>
            </a:r>
            <a:r>
              <a:rPr lang="en-US" b="0" i="0" dirty="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dirty="0">
                <a:solidFill>
                  <a:srgbClr val="BA0000"/>
                </a:solidFill>
                <a:effectLst/>
                <a:latin typeface="Arial" panose="020B0604020202020204" pitchFamily="34" charset="0"/>
                <a:hlinkClick r:id="rId4" tooltip="Autotools (page does not exist)"/>
              </a:rPr>
              <a:t>Autotools</a:t>
            </a:r>
            <a:r>
              <a:rPr lang="en-US" b="0" i="0" dirty="0">
                <a:solidFill>
                  <a:srgbClr val="202122"/>
                </a:solidFill>
                <a:effectLst/>
                <a:latin typeface="Arial" panose="020B0604020202020204" pitchFamily="34" charset="0"/>
              </a:rPr>
              <a:t> or </a:t>
            </a:r>
            <a:r>
              <a:rPr lang="en-US" b="0" i="0" u="none" strike="noStrike" dirty="0">
                <a:solidFill>
                  <a:srgbClr val="0645AD"/>
                </a:solidFill>
                <a:effectLst/>
                <a:latin typeface="Arial" panose="020B0604020202020204" pitchFamily="34" charset="0"/>
                <a:hlinkClick r:id="rId5" tooltip="Cmake"/>
              </a:rPr>
              <a:t>CMake</a:t>
            </a:r>
            <a:r>
              <a:rPr lang="en-US" b="0" i="0" dirty="0">
                <a:solidFill>
                  <a:srgbClr val="202122"/>
                </a:solidFill>
                <a:effectLst/>
                <a:latin typeface="Arial" panose="020B0604020202020204" pitchFamily="34" charset="0"/>
              </a:rPr>
              <a:t>, may prove valuable to handle such dependencies.</a:t>
            </a:r>
          </a:p>
          <a:p>
            <a:endParaRPr lang="en-US" b="0" i="0" dirty="0">
              <a:solidFill>
                <a:srgbClr val="202122"/>
              </a:solidFill>
              <a:effectLst/>
              <a:latin typeface="Arial" panose="020B0604020202020204" pitchFamily="34" charset="0"/>
            </a:endParaRPr>
          </a:p>
          <a:p>
            <a:pPr algn="l">
              <a:buFont typeface="+mj-lt"/>
              <a:buAutoNum type="arabicPeriod"/>
            </a:pPr>
            <a:r>
              <a:rPr lang="en-US" b="0" i="0" dirty="0">
                <a:solidFill>
                  <a:srgbClr val="454547"/>
                </a:solidFill>
                <a:effectLst/>
                <a:latin typeface="Calibre"/>
              </a:rPr>
              <a:t>Configure the software</a:t>
            </a:r>
          </a:p>
          <a:p>
            <a:pPr algn="l">
              <a:buFont typeface="+mj-lt"/>
              <a:buAutoNum type="arabicPeriod"/>
            </a:pPr>
            <a:r>
              <a:rPr lang="en-US" b="0" i="0" dirty="0">
                <a:solidFill>
                  <a:srgbClr val="454547"/>
                </a:solidFill>
                <a:effectLst/>
                <a:latin typeface="Calibre"/>
              </a:rPr>
              <a:t>The configure script is responsible for getting ready to build the software on your specific system. It makes sure all of the dependencies for the rest of the build and install process are available, and finds out whatever it needs to know to use those dependencies.</a:t>
            </a:r>
          </a:p>
          <a:p>
            <a:pPr algn="l">
              <a:buFont typeface="+mj-lt"/>
              <a:buAutoNum type="arabicPeriod"/>
            </a:pPr>
            <a:r>
              <a:rPr lang="en-US" b="0" i="0" dirty="0">
                <a:solidFill>
                  <a:srgbClr val="454547"/>
                </a:solidFill>
                <a:effectLst/>
                <a:latin typeface="Calibre"/>
              </a:rPr>
              <a:t>Unix programs are often written in C, so we’ll usually need a C compiler to build them. In these cases the configure script will establish that your system does indeed have a C compiler, and find out what it’s called and where to find it.</a:t>
            </a:r>
          </a:p>
          <a:p>
            <a:pPr algn="l">
              <a:buFont typeface="+mj-lt"/>
              <a:buAutoNum type="arabicPeriod"/>
            </a:pPr>
            <a:r>
              <a:rPr lang="en-US" b="0" i="0" dirty="0">
                <a:solidFill>
                  <a:srgbClr val="454547"/>
                </a:solidFill>
                <a:effectLst/>
                <a:latin typeface="Calibre"/>
              </a:rPr>
              <a:t>Build the software</a:t>
            </a:r>
          </a:p>
          <a:p>
            <a:pPr algn="l">
              <a:buFont typeface="+mj-lt"/>
              <a:buAutoNum type="arabicPeriod"/>
            </a:pPr>
            <a:r>
              <a:rPr lang="en-US" b="0" i="0" dirty="0">
                <a:solidFill>
                  <a:srgbClr val="454547"/>
                </a:solidFill>
                <a:effectLst/>
                <a:latin typeface="Calibre"/>
              </a:rPr>
              <a:t>Once configure has done its job, we can invoke make to build the software. This runs a series of tasks defined in a </a:t>
            </a:r>
            <a:r>
              <a:rPr lang="en-US" b="0" i="0" dirty="0" err="1">
                <a:solidFill>
                  <a:srgbClr val="454547"/>
                </a:solidFill>
                <a:effectLst/>
                <a:latin typeface="Calibre"/>
              </a:rPr>
              <a:t>Makefile</a:t>
            </a:r>
            <a:r>
              <a:rPr lang="en-US" b="0" i="0" dirty="0">
                <a:solidFill>
                  <a:srgbClr val="454547"/>
                </a:solidFill>
                <a:effectLst/>
                <a:latin typeface="Calibre"/>
              </a:rPr>
              <a:t> to build the finished program from its source code.</a:t>
            </a:r>
          </a:p>
          <a:p>
            <a:pPr algn="l">
              <a:buFont typeface="+mj-lt"/>
              <a:buAutoNum type="arabicPeriod"/>
            </a:pPr>
            <a:r>
              <a:rPr lang="en-US" b="0" i="0" dirty="0">
                <a:solidFill>
                  <a:srgbClr val="454547"/>
                </a:solidFill>
                <a:effectLst/>
                <a:latin typeface="Calibre"/>
              </a:rPr>
              <a:t>The </a:t>
            </a:r>
            <a:r>
              <a:rPr lang="en-US" b="0" i="0" dirty="0" err="1">
                <a:solidFill>
                  <a:srgbClr val="454547"/>
                </a:solidFill>
                <a:effectLst/>
                <a:latin typeface="Calibre"/>
              </a:rPr>
              <a:t>tarball</a:t>
            </a:r>
            <a:r>
              <a:rPr lang="en-US" b="0" i="0" dirty="0">
                <a:solidFill>
                  <a:srgbClr val="454547"/>
                </a:solidFill>
                <a:effectLst/>
                <a:latin typeface="Calibre"/>
              </a:rPr>
              <a:t> you download usually doesn’t include a finished </a:t>
            </a:r>
            <a:r>
              <a:rPr lang="en-US" b="0" i="0" dirty="0" err="1">
                <a:solidFill>
                  <a:srgbClr val="454547"/>
                </a:solidFill>
                <a:effectLst/>
                <a:latin typeface="Calibre"/>
              </a:rPr>
              <a:t>Makefile</a:t>
            </a:r>
            <a:r>
              <a:rPr lang="en-US" b="0" i="0" dirty="0">
                <a:solidFill>
                  <a:srgbClr val="454547"/>
                </a:solidFill>
                <a:effectLst/>
                <a:latin typeface="Calibre"/>
              </a:rPr>
              <a:t>. Instead it comes with a template called </a:t>
            </a:r>
            <a:r>
              <a:rPr lang="en-US" b="0" i="0" dirty="0" err="1">
                <a:solidFill>
                  <a:srgbClr val="454547"/>
                </a:solidFill>
                <a:effectLst/>
                <a:latin typeface="Calibre"/>
              </a:rPr>
              <a:t>Makefile.in</a:t>
            </a:r>
            <a:r>
              <a:rPr lang="en-US" b="0" i="0" dirty="0">
                <a:solidFill>
                  <a:srgbClr val="454547"/>
                </a:solidFill>
                <a:effectLst/>
                <a:latin typeface="Calibre"/>
              </a:rPr>
              <a:t> and the configure script produces a </a:t>
            </a:r>
            <a:r>
              <a:rPr lang="en-US" b="0" i="0" dirty="0" err="1">
                <a:solidFill>
                  <a:srgbClr val="454547"/>
                </a:solidFill>
                <a:effectLst/>
                <a:latin typeface="Calibre"/>
              </a:rPr>
              <a:t>customised</a:t>
            </a:r>
            <a:r>
              <a:rPr lang="en-US" b="0" i="0" dirty="0">
                <a:solidFill>
                  <a:srgbClr val="454547"/>
                </a:solidFill>
                <a:effectLst/>
                <a:latin typeface="Calibre"/>
              </a:rPr>
              <a:t> </a:t>
            </a:r>
            <a:r>
              <a:rPr lang="en-US" b="0" i="0" dirty="0" err="1">
                <a:solidFill>
                  <a:srgbClr val="454547"/>
                </a:solidFill>
                <a:effectLst/>
                <a:latin typeface="Calibre"/>
              </a:rPr>
              <a:t>Makefile</a:t>
            </a:r>
            <a:r>
              <a:rPr lang="en-US" b="0" i="0" dirty="0">
                <a:solidFill>
                  <a:srgbClr val="454547"/>
                </a:solidFill>
                <a:effectLst/>
                <a:latin typeface="Calibre"/>
              </a:rPr>
              <a:t> specific to your system.</a:t>
            </a:r>
          </a:p>
          <a:p>
            <a:pPr algn="l">
              <a:buFont typeface="+mj-lt"/>
              <a:buAutoNum type="arabicPeriod"/>
            </a:pPr>
            <a:r>
              <a:rPr lang="en-US" b="0" i="0" dirty="0">
                <a:solidFill>
                  <a:srgbClr val="454547"/>
                </a:solidFill>
                <a:effectLst/>
                <a:latin typeface="Calibre"/>
              </a:rPr>
              <a:t>Install the software</a:t>
            </a:r>
          </a:p>
          <a:p>
            <a:pPr algn="l">
              <a:buFont typeface="+mj-lt"/>
              <a:buAutoNum type="arabicPeriod"/>
            </a:pPr>
            <a:r>
              <a:rPr lang="en-US" b="0" i="0" dirty="0">
                <a:solidFill>
                  <a:srgbClr val="454547"/>
                </a:solidFill>
                <a:effectLst/>
                <a:latin typeface="Calibre"/>
              </a:rPr>
              <a:t>Now that the software is built and ready to run, the files can be copied to their final destinations. The make install command will copy the built program, and its libraries and documentation, to the correct locations.</a:t>
            </a:r>
          </a:p>
          <a:p>
            <a:pPr algn="l">
              <a:buFont typeface="+mj-lt"/>
              <a:buAutoNum type="arabicPeriod"/>
            </a:pPr>
            <a:r>
              <a:rPr lang="en-US" b="0" i="0" dirty="0">
                <a:solidFill>
                  <a:srgbClr val="454547"/>
                </a:solidFill>
                <a:effectLst/>
                <a:latin typeface="Calibre"/>
              </a:rPr>
              <a:t>This usually means that the program’s binary will be copied to a directory on your PATH, the program’s manual page will be copied to a directory on your MANPATH, and any other files it depends on will be safely stored in the appropriate place.</a:t>
            </a:r>
          </a:p>
          <a:p>
            <a:pPr algn="l">
              <a:buFont typeface="+mj-lt"/>
              <a:buAutoNum type="arabicPeriod"/>
            </a:pPr>
            <a:r>
              <a:rPr lang="en-US" b="0" i="0" dirty="0">
                <a:solidFill>
                  <a:srgbClr val="454547"/>
                </a:solidFill>
                <a:effectLst/>
                <a:latin typeface="Calibre"/>
              </a:rPr>
              <a:t>Since the install step is also defined in the </a:t>
            </a:r>
            <a:r>
              <a:rPr lang="en-US" b="0" i="0" dirty="0" err="1">
                <a:solidFill>
                  <a:srgbClr val="454547"/>
                </a:solidFill>
                <a:effectLst/>
                <a:latin typeface="Calibre"/>
              </a:rPr>
              <a:t>Makefile</a:t>
            </a:r>
            <a:r>
              <a:rPr lang="en-US" b="0" i="0" dirty="0">
                <a:solidFill>
                  <a:srgbClr val="454547"/>
                </a:solidFill>
                <a:effectLst/>
                <a:latin typeface="Calibre"/>
              </a:rPr>
              <a:t>, where the software is installed can change based on options passed to the configure script, or things the configure script discovered about your system.</a:t>
            </a:r>
          </a:p>
          <a:p>
            <a:pPr algn="l">
              <a:buFont typeface="+mj-lt"/>
              <a:buAutoNum type="arabicPeriod"/>
            </a:pPr>
            <a:r>
              <a:rPr lang="en-US" b="0" i="0" dirty="0">
                <a:solidFill>
                  <a:srgbClr val="454547"/>
                </a:solidFill>
                <a:effectLst/>
                <a:latin typeface="Calibre"/>
              </a:rPr>
              <a:t>Depending on where the software is being installed, you might need escalated permissions for this step so you can copy files to system directories. Using </a:t>
            </a:r>
            <a:r>
              <a:rPr lang="en-US" b="0" i="0" dirty="0" err="1">
                <a:solidFill>
                  <a:srgbClr val="454547"/>
                </a:solidFill>
                <a:effectLst/>
                <a:latin typeface="Calibre"/>
              </a:rPr>
              <a:t>sudo</a:t>
            </a:r>
            <a:r>
              <a:rPr lang="en-US" b="0" i="0" dirty="0">
                <a:solidFill>
                  <a:srgbClr val="454547"/>
                </a:solidFill>
                <a:effectLst/>
                <a:latin typeface="Calibre"/>
              </a:rPr>
              <a:t> will often do the trick</a:t>
            </a:r>
          </a:p>
          <a:p>
            <a:endParaRPr lang="en-US" b="0" i="0" dirty="0">
              <a:solidFill>
                <a:srgbClr val="202122"/>
              </a:solidFill>
              <a:effectLst/>
              <a:latin typeface="Arial" panose="020B0604020202020204" pitchFamily="34" charset="0"/>
            </a:endParaRPr>
          </a:p>
        </p:txBody>
      </p:sp>
      <p:sp>
        <p:nvSpPr>
          <p:cNvPr id="4" name="Slide Number Placeholder 3"/>
          <p:cNvSpPr>
            <a:spLocks noGrp="1"/>
          </p:cNvSpPr>
          <p:nvPr>
            <p:ph type="sldNum" sz="quarter" idx="5"/>
          </p:nvPr>
        </p:nvSpPr>
        <p:spPr/>
        <p:txBody>
          <a:bodyPr/>
          <a:lstStyle/>
          <a:p>
            <a:fld id="{A926901F-C6C3-9E47-9843-744856EDDD7A}" type="slidenum">
              <a:rPr lang="en-US" smtClean="0"/>
              <a:t>16</a:t>
            </a:fld>
            <a:endParaRPr lang="en-US"/>
          </a:p>
        </p:txBody>
      </p:sp>
    </p:spTree>
    <p:extLst>
      <p:ext uri="{BB962C8B-B14F-4D97-AF65-F5344CB8AC3E}">
        <p14:creationId xmlns:p14="http://schemas.microsoft.com/office/powerpoint/2010/main" val="16005700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a:solidFill>
                  <a:srgbClr val="202122"/>
                </a:solidFill>
                <a:effectLst/>
                <a:latin typeface="Arial" panose="020B0604020202020204" pitchFamily="34" charset="0"/>
              </a:rPr>
              <a:t>When compiling an application (target) from multiple files, one might need to use another program called the linker to bind the different parts together. A handy tool to automate the process of compiling and linking is a build system, such as </a:t>
            </a:r>
            <a:r>
              <a:rPr lang="en-US" b="0" i="0" u="none" strike="noStrike">
                <a:solidFill>
                  <a:srgbClr val="0645AD"/>
                </a:solidFill>
                <a:effectLst/>
                <a:latin typeface="Arial" panose="020B0604020202020204" pitchFamily="34" charset="0"/>
                <a:hlinkClick r:id="rId3" tooltip="Make"/>
              </a:rPr>
              <a:t>make</a:t>
            </a:r>
            <a:r>
              <a:rPr lang="en-US" b="0" i="0">
                <a:solidFill>
                  <a:srgbClr val="202122"/>
                </a:solidFill>
                <a:effectLst/>
                <a:latin typeface="Arial" panose="020B0604020202020204" pitchFamily="34" charset="0"/>
              </a:rPr>
              <a:t>, which manages build dependencies between different compilation units. When dealing with more complex applications, build system generators, such as </a:t>
            </a:r>
            <a:r>
              <a:rPr lang="en-US" b="0" i="0" u="none" strike="noStrike">
                <a:solidFill>
                  <a:srgbClr val="BA0000"/>
                </a:solidFill>
                <a:effectLst/>
                <a:latin typeface="Arial" panose="020B0604020202020204" pitchFamily="34" charset="0"/>
                <a:hlinkClick r:id="rId4" tooltip="Autotools (page does not exist)"/>
              </a:rPr>
              <a:t>Autotools</a:t>
            </a:r>
            <a:r>
              <a:rPr lang="en-US" b="0" i="0">
                <a:solidFill>
                  <a:srgbClr val="202122"/>
                </a:solidFill>
                <a:effectLst/>
                <a:latin typeface="Arial" panose="020B0604020202020204" pitchFamily="34" charset="0"/>
              </a:rPr>
              <a:t> or </a:t>
            </a:r>
            <a:r>
              <a:rPr lang="en-US" b="0" i="0" u="none" strike="noStrike">
                <a:solidFill>
                  <a:srgbClr val="0645AD"/>
                </a:solidFill>
                <a:effectLst/>
                <a:latin typeface="Arial" panose="020B0604020202020204" pitchFamily="34" charset="0"/>
                <a:hlinkClick r:id="rId5" tooltip="Cmake"/>
              </a:rPr>
              <a:t>CMake</a:t>
            </a:r>
            <a:r>
              <a:rPr lang="en-US" b="0" i="0">
                <a:solidFill>
                  <a:srgbClr val="202122"/>
                </a:solidFill>
                <a:effectLst/>
                <a:latin typeface="Arial" panose="020B0604020202020204" pitchFamily="34" charset="0"/>
              </a:rPr>
              <a:t>, may prove valuable to handle such dependencies.</a:t>
            </a:r>
          </a:p>
        </p:txBody>
      </p:sp>
      <p:sp>
        <p:nvSpPr>
          <p:cNvPr id="4" name="Slide Number Placeholder 3"/>
          <p:cNvSpPr>
            <a:spLocks noGrp="1"/>
          </p:cNvSpPr>
          <p:nvPr>
            <p:ph type="sldNum" sz="quarter" idx="5"/>
          </p:nvPr>
        </p:nvSpPr>
        <p:spPr/>
        <p:txBody>
          <a:bodyPr/>
          <a:lstStyle/>
          <a:p>
            <a:fld id="{A926901F-C6C3-9E47-9843-744856EDDD7A}" type="slidenum">
              <a:rPr lang="en-US" smtClean="0"/>
              <a:t>17</a:t>
            </a:fld>
            <a:endParaRPr lang="en-US"/>
          </a:p>
        </p:txBody>
      </p:sp>
    </p:spTree>
    <p:extLst>
      <p:ext uri="{BB962C8B-B14F-4D97-AF65-F5344CB8AC3E}">
        <p14:creationId xmlns:p14="http://schemas.microsoft.com/office/powerpoint/2010/main" val="25654001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19</a:t>
            </a:fld>
            <a:endParaRPr lang="en-US"/>
          </a:p>
        </p:txBody>
      </p:sp>
    </p:spTree>
    <p:extLst>
      <p:ext uri="{BB962C8B-B14F-4D97-AF65-F5344CB8AC3E}">
        <p14:creationId xmlns:p14="http://schemas.microsoft.com/office/powerpoint/2010/main" val="5819827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21</a:t>
            </a:fld>
            <a:endParaRPr lang="en-US"/>
          </a:p>
        </p:txBody>
      </p:sp>
    </p:spTree>
    <p:extLst>
      <p:ext uri="{BB962C8B-B14F-4D97-AF65-F5344CB8AC3E}">
        <p14:creationId xmlns:p14="http://schemas.microsoft.com/office/powerpoint/2010/main" val="111099970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22</a:t>
            </a:fld>
            <a:endParaRPr lang="en-US"/>
          </a:p>
        </p:txBody>
      </p:sp>
    </p:spTree>
    <p:extLst>
      <p:ext uri="{BB962C8B-B14F-4D97-AF65-F5344CB8AC3E}">
        <p14:creationId xmlns:p14="http://schemas.microsoft.com/office/powerpoint/2010/main" val="29969352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24</a:t>
            </a:fld>
            <a:endParaRPr lang="en-US"/>
          </a:p>
        </p:txBody>
      </p:sp>
    </p:spTree>
    <p:extLst>
      <p:ext uri="{BB962C8B-B14F-4D97-AF65-F5344CB8AC3E}">
        <p14:creationId xmlns:p14="http://schemas.microsoft.com/office/powerpoint/2010/main" val="18837773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a:t>
            </a:fld>
            <a:endParaRPr lang="en-US"/>
          </a:p>
        </p:txBody>
      </p:sp>
    </p:spTree>
    <p:extLst>
      <p:ext uri="{BB962C8B-B14F-4D97-AF65-F5344CB8AC3E}">
        <p14:creationId xmlns:p14="http://schemas.microsoft.com/office/powerpoint/2010/main" val="200140436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25</a:t>
            </a:fld>
            <a:endParaRPr lang="en-US"/>
          </a:p>
        </p:txBody>
      </p:sp>
    </p:spTree>
    <p:extLst>
      <p:ext uri="{BB962C8B-B14F-4D97-AF65-F5344CB8AC3E}">
        <p14:creationId xmlns:p14="http://schemas.microsoft.com/office/powerpoint/2010/main" val="422602726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26</a:t>
            </a:fld>
            <a:endParaRPr lang="en-US"/>
          </a:p>
        </p:txBody>
      </p:sp>
    </p:spTree>
    <p:extLst>
      <p:ext uri="{BB962C8B-B14F-4D97-AF65-F5344CB8AC3E}">
        <p14:creationId xmlns:p14="http://schemas.microsoft.com/office/powerpoint/2010/main" val="392891298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27</a:t>
            </a:fld>
            <a:endParaRPr lang="en-US"/>
          </a:p>
        </p:txBody>
      </p:sp>
    </p:spTree>
    <p:extLst>
      <p:ext uri="{BB962C8B-B14F-4D97-AF65-F5344CB8AC3E}">
        <p14:creationId xmlns:p14="http://schemas.microsoft.com/office/powerpoint/2010/main" val="21166378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04040"/>
                </a:solidFill>
                <a:effectLst/>
                <a:latin typeface="Lato" panose="020F0502020204030204" pitchFamily="34" charset="0"/>
              </a:rPr>
              <a:t>Once you activate an environment, </a:t>
            </a:r>
            <a:r>
              <a:rPr lang="en-US" dirty="0" err="1">
                <a:effectLst/>
              </a:rPr>
              <a:t>spack</a:t>
            </a:r>
            <a:r>
              <a:rPr lang="en-US" dirty="0"/>
              <a:t> </a:t>
            </a:r>
            <a:r>
              <a:rPr lang="en-US" dirty="0">
                <a:effectLst/>
              </a:rPr>
              <a:t>find</a:t>
            </a:r>
            <a:r>
              <a:rPr lang="en-US" b="0" i="0" dirty="0">
                <a:solidFill>
                  <a:srgbClr val="404040"/>
                </a:solidFill>
                <a:effectLst/>
                <a:latin typeface="Lato" panose="020F0502020204030203" pitchFamily="34" charset="0"/>
              </a:rPr>
              <a:t> only shows what is in the current environment. </a:t>
            </a:r>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28</a:t>
            </a:fld>
            <a:endParaRPr lang="en-US"/>
          </a:p>
        </p:txBody>
      </p:sp>
    </p:spTree>
    <p:extLst>
      <p:ext uri="{BB962C8B-B14F-4D97-AF65-F5344CB8AC3E}">
        <p14:creationId xmlns:p14="http://schemas.microsoft.com/office/powerpoint/2010/main" val="283103522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29</a:t>
            </a:fld>
            <a:endParaRPr lang="en-US"/>
          </a:p>
        </p:txBody>
      </p:sp>
    </p:spTree>
    <p:extLst>
      <p:ext uri="{BB962C8B-B14F-4D97-AF65-F5344CB8AC3E}">
        <p14:creationId xmlns:p14="http://schemas.microsoft.com/office/powerpoint/2010/main" val="6717706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30</a:t>
            </a:fld>
            <a:endParaRPr lang="en-US"/>
          </a:p>
        </p:txBody>
      </p:sp>
    </p:spTree>
    <p:extLst>
      <p:ext uri="{BB962C8B-B14F-4D97-AF65-F5344CB8AC3E}">
        <p14:creationId xmlns:p14="http://schemas.microsoft.com/office/powerpoint/2010/main" val="271128169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a:t>
            </a:r>
          </a:p>
          <a:p>
            <a:r>
              <a:rPr lang="en-US"/>
              <a:t>-which python</a:t>
            </a:r>
          </a:p>
          <a:p>
            <a:r>
              <a:rPr lang="en-US"/>
              <a:t>-show how </a:t>
            </a:r>
            <a:r>
              <a:rPr lang="en-US" err="1"/>
              <a:t>conda</a:t>
            </a:r>
            <a:r>
              <a:rPr lang="en-US"/>
              <a:t> environment is organized</a:t>
            </a:r>
          </a:p>
          <a:p>
            <a:r>
              <a:rPr lang="en-US"/>
              <a:t>-start python </a:t>
            </a:r>
          </a:p>
          <a:p>
            <a:r>
              <a:rPr lang="en-US"/>
              <a:t>-import pandas (show error)</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33</a:t>
            </a:fld>
            <a:endParaRPr lang="en-US"/>
          </a:p>
        </p:txBody>
      </p:sp>
    </p:spTree>
    <p:extLst>
      <p:ext uri="{BB962C8B-B14F-4D97-AF65-F5344CB8AC3E}">
        <p14:creationId xmlns:p14="http://schemas.microsoft.com/office/powerpoint/2010/main" val="9381945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Demo: </a:t>
            </a:r>
          </a:p>
          <a:p>
            <a:r>
              <a:rPr lang="en-US" err="1"/>
              <a:t>curc</a:t>
            </a:r>
            <a:r>
              <a:rPr lang="en-US"/>
              <a:t>-quota</a:t>
            </a:r>
          </a:p>
          <a:p>
            <a:endParaRPr lang="en-US"/>
          </a:p>
          <a:p>
            <a:endParaRPr lang="en-US"/>
          </a:p>
          <a:p>
            <a:r>
              <a:rPr lang="en-US"/>
              <a:t>Demo:</a:t>
            </a:r>
          </a:p>
          <a:p>
            <a:r>
              <a:rPr lang="en-US"/>
              <a:t>cd /projects/lafr9499/software/</a:t>
            </a:r>
            <a:r>
              <a:rPr lang="en-US" err="1"/>
              <a:t>my_first_env</a:t>
            </a:r>
            <a:r>
              <a:rPr lang="en-US"/>
              <a:t>/lib/python3.10/site-packages (point out pandas in that </a:t>
            </a:r>
            <a:r>
              <a:rPr lang="en-US" err="1"/>
              <a:t>dir</a:t>
            </a:r>
            <a:r>
              <a:rPr lang="en-US"/>
              <a:t>)</a:t>
            </a:r>
          </a:p>
          <a:p>
            <a:r>
              <a:rPr lang="en-US"/>
              <a:t>pip uninstall </a:t>
            </a:r>
          </a:p>
          <a:p>
            <a:r>
              <a:rPr lang="en-US"/>
              <a:t>ls (show no more pandas)</a:t>
            </a:r>
          </a:p>
          <a:p>
            <a:r>
              <a:rPr lang="en-US"/>
              <a:t>then do </a:t>
            </a:r>
            <a:r>
              <a:rPr lang="en-US" err="1"/>
              <a:t>conda</a:t>
            </a:r>
            <a:r>
              <a:rPr lang="en-US"/>
              <a:t> install </a:t>
            </a:r>
          </a:p>
          <a:p>
            <a:r>
              <a:rPr lang="en-US"/>
              <a:t>ls (show pandas there)</a:t>
            </a:r>
          </a:p>
          <a:p>
            <a:endParaRPr lang="en-US"/>
          </a:p>
          <a:p>
            <a:endParaRPr lang="en-US"/>
          </a:p>
          <a:p>
            <a:r>
              <a:rPr lang="en-US" err="1"/>
              <a:t>conda</a:t>
            </a:r>
            <a:r>
              <a:rPr lang="en-US"/>
              <a:t> install </a:t>
            </a:r>
            <a:r>
              <a:rPr lang="en-US" err="1"/>
              <a:t>fastqc</a:t>
            </a:r>
            <a:r>
              <a:rPr lang="en-US"/>
              <a:t> (this will fail)</a:t>
            </a:r>
          </a:p>
          <a:p>
            <a:r>
              <a:rPr lang="en-US" err="1"/>
              <a:t>conda</a:t>
            </a:r>
            <a:r>
              <a:rPr lang="en-US"/>
              <a:t> config –show channels </a:t>
            </a:r>
          </a:p>
          <a:p>
            <a:r>
              <a:rPr lang="en-US" err="1"/>
              <a:t>conda</a:t>
            </a:r>
            <a:r>
              <a:rPr lang="en-US"/>
              <a:t> config --add channels </a:t>
            </a:r>
            <a:r>
              <a:rPr lang="en-US" err="1"/>
              <a:t>bioconda</a:t>
            </a:r>
            <a:r>
              <a:rPr lang="en-US"/>
              <a:t> (can add channels OR can specify at install if you don’t want to add to your configuration</a:t>
            </a:r>
          </a:p>
          <a:p>
            <a:r>
              <a:rPr lang="en-US" err="1"/>
              <a:t>conda</a:t>
            </a:r>
            <a:r>
              <a:rPr lang="en-US"/>
              <a:t> install -c </a:t>
            </a:r>
            <a:r>
              <a:rPr lang="en-US" err="1"/>
              <a:t>bioconda</a:t>
            </a:r>
            <a:r>
              <a:rPr lang="en-US"/>
              <a:t> </a:t>
            </a:r>
            <a:r>
              <a:rPr lang="en-US" err="1"/>
              <a:t>fastqc</a:t>
            </a:r>
            <a:endParaRPr lang="en-US"/>
          </a:p>
          <a:p>
            <a:r>
              <a:rPr lang="en-US"/>
              <a:t>show location in /projects/lafr9499/software/</a:t>
            </a:r>
            <a:r>
              <a:rPr lang="en-US" err="1"/>
              <a:t>my_first_env</a:t>
            </a:r>
            <a:r>
              <a:rPr lang="en-US"/>
              <a:t>/bin</a:t>
            </a:r>
          </a:p>
          <a:p>
            <a:r>
              <a:rPr lang="en-US"/>
              <a:t>cd /projects/lafr9499/software/</a:t>
            </a:r>
            <a:r>
              <a:rPr lang="en-US" err="1"/>
              <a:t>my_first_env</a:t>
            </a:r>
            <a:r>
              <a:rPr lang="en-US"/>
              <a:t>/bin (show </a:t>
            </a:r>
            <a:r>
              <a:rPr lang="en-US" err="1"/>
              <a:t>fastqc</a:t>
            </a:r>
            <a:r>
              <a:rPr lang="en-US"/>
              <a:t> in bin)</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35</a:t>
            </a:fld>
            <a:endParaRPr lang="en-US"/>
          </a:p>
        </p:txBody>
      </p:sp>
    </p:spTree>
    <p:extLst>
      <p:ext uri="{BB962C8B-B14F-4D97-AF65-F5344CB8AC3E}">
        <p14:creationId xmlns:p14="http://schemas.microsoft.com/office/powerpoint/2010/main" val="5005955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a:t>
            </a:r>
          </a:p>
          <a:p>
            <a:r>
              <a:rPr lang="en-US" dirty="0"/>
              <a:t>cd /projects/lafr9499/software/</a:t>
            </a:r>
            <a:r>
              <a:rPr lang="en-US" dirty="0" err="1"/>
              <a:t>my_first_env</a:t>
            </a:r>
            <a:r>
              <a:rPr lang="en-US" dirty="0"/>
              <a:t>/lib/python3.10/site-packages (point out pandas in that </a:t>
            </a:r>
            <a:r>
              <a:rPr lang="en-US" dirty="0" err="1"/>
              <a:t>dir</a:t>
            </a:r>
            <a:r>
              <a:rPr lang="en-US" dirty="0"/>
              <a:t>)</a:t>
            </a:r>
          </a:p>
          <a:p>
            <a:r>
              <a:rPr lang="en-US" dirty="0"/>
              <a:t>pip uninstall </a:t>
            </a:r>
          </a:p>
          <a:p>
            <a:r>
              <a:rPr lang="en-US" dirty="0"/>
              <a:t>ls (show no more pandas)</a:t>
            </a:r>
          </a:p>
          <a:p>
            <a:r>
              <a:rPr lang="en-US" dirty="0"/>
              <a:t>then do </a:t>
            </a:r>
            <a:r>
              <a:rPr lang="en-US" dirty="0" err="1"/>
              <a:t>conda</a:t>
            </a:r>
            <a:r>
              <a:rPr lang="en-US" dirty="0"/>
              <a:t> install </a:t>
            </a:r>
          </a:p>
          <a:p>
            <a:r>
              <a:rPr lang="en-US" dirty="0"/>
              <a:t>ls (show pandas there)</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36</a:t>
            </a:fld>
            <a:endParaRPr lang="en-US"/>
          </a:p>
        </p:txBody>
      </p:sp>
    </p:spTree>
    <p:extLst>
      <p:ext uri="{BB962C8B-B14F-4D97-AF65-F5344CB8AC3E}">
        <p14:creationId xmlns:p14="http://schemas.microsoft.com/office/powerpoint/2010/main" val="11118599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37</a:t>
            </a:fld>
            <a:endParaRPr lang="en-US"/>
          </a:p>
        </p:txBody>
      </p:sp>
    </p:spTree>
    <p:extLst>
      <p:ext uri="{BB962C8B-B14F-4D97-AF65-F5344CB8AC3E}">
        <p14:creationId xmlns:p14="http://schemas.microsoft.com/office/powerpoint/2010/main" val="4878377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5</a:t>
            </a:fld>
            <a:endParaRPr lang="en-US"/>
          </a:p>
        </p:txBody>
      </p:sp>
    </p:spTree>
    <p:extLst>
      <p:ext uri="{BB962C8B-B14F-4D97-AF65-F5344CB8AC3E}">
        <p14:creationId xmlns:p14="http://schemas.microsoft.com/office/powerpoint/2010/main" val="41131795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cloud.google.com</a:t>
            </a:r>
            <a:r>
              <a:rPr lang="en-US" dirty="0"/>
              <a:t>/learn/what-are-containers</a:t>
            </a:r>
          </a:p>
          <a:p>
            <a:endParaRPr lang="en-US" dirty="0"/>
          </a:p>
          <a:p>
            <a:pPr algn="l"/>
            <a:r>
              <a:rPr lang="en-US" b="0" i="0" dirty="0">
                <a:solidFill>
                  <a:srgbClr val="202124"/>
                </a:solidFill>
                <a:effectLst/>
                <a:latin typeface="Google Sans"/>
              </a:rPr>
              <a:t>Containers vs. VMs</a:t>
            </a:r>
          </a:p>
          <a:p>
            <a:pPr algn="l"/>
            <a:r>
              <a:rPr lang="en-US" b="0" i="0" dirty="0">
                <a:solidFill>
                  <a:srgbClr val="5F6368"/>
                </a:solidFill>
                <a:effectLst/>
                <a:latin typeface="Google Sans Text"/>
              </a:rPr>
              <a:t>You might already be familiar with VMs: a guest operating system such as Linux or Windows runs on top of a host operating system with access to the underlying hardware. Containers are often compared to virtual machines (VMs). Like virtual machines, containers allow you to package your application together with libraries and other dependencies, providing isolated environments for running your software services. As you’ll see below, however, the similarities end here as containers offer a far more lightweight unit for developers and IT Ops teams to work with, carrying a myriad of benefits.</a:t>
            </a:r>
          </a:p>
          <a:p>
            <a:pPr algn="l">
              <a:buFont typeface="Arial" panose="020B0604020202020204" pitchFamily="34" charset="0"/>
              <a:buChar char="•"/>
            </a:pPr>
            <a:r>
              <a:rPr lang="en-US" b="0" i="0" dirty="0">
                <a:solidFill>
                  <a:srgbClr val="5F6368"/>
                </a:solidFill>
                <a:effectLst/>
                <a:latin typeface="Google Sans Text"/>
              </a:rPr>
              <a:t>Containers are much more lightweight than VMs</a:t>
            </a:r>
          </a:p>
          <a:p>
            <a:pPr algn="l">
              <a:buFont typeface="Arial" panose="020B0604020202020204" pitchFamily="34" charset="0"/>
              <a:buChar char="•"/>
            </a:pPr>
            <a:r>
              <a:rPr lang="en-US" b="0" i="0" dirty="0">
                <a:solidFill>
                  <a:srgbClr val="5F6368"/>
                </a:solidFill>
                <a:effectLst/>
                <a:latin typeface="Google Sans Text"/>
              </a:rPr>
              <a:t>Containers virtualize at the OS level while VMs virtualize at the hardware level</a:t>
            </a:r>
          </a:p>
          <a:p>
            <a:pPr algn="l">
              <a:buFont typeface="Arial" panose="020B0604020202020204" pitchFamily="34" charset="0"/>
              <a:buChar char="•"/>
            </a:pPr>
            <a:r>
              <a:rPr lang="en-US" b="0" i="0" dirty="0">
                <a:solidFill>
                  <a:srgbClr val="5F6368"/>
                </a:solidFill>
                <a:effectLst/>
                <a:latin typeface="Google Sans Text"/>
              </a:rPr>
              <a:t>Containers share the OS kernel and use a fraction of the memory VMs require</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39</a:t>
            </a:fld>
            <a:endParaRPr lang="en-US"/>
          </a:p>
        </p:txBody>
      </p:sp>
    </p:spTree>
    <p:extLst>
      <p:ext uri="{BB962C8B-B14F-4D97-AF65-F5344CB8AC3E}">
        <p14:creationId xmlns:p14="http://schemas.microsoft.com/office/powerpoint/2010/main" val="6824824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SIF = singularity image file </a:t>
            </a:r>
          </a:p>
        </p:txBody>
      </p:sp>
      <p:sp>
        <p:nvSpPr>
          <p:cNvPr id="4" name="Slide Number Placeholder 3"/>
          <p:cNvSpPr>
            <a:spLocks noGrp="1"/>
          </p:cNvSpPr>
          <p:nvPr>
            <p:ph type="sldNum" sz="quarter" idx="5"/>
          </p:nvPr>
        </p:nvSpPr>
        <p:spPr/>
        <p:txBody>
          <a:bodyPr/>
          <a:lstStyle/>
          <a:p>
            <a:fld id="{A926901F-C6C3-9E47-9843-744856EDDD7A}" type="slidenum">
              <a:rPr lang="en-US" smtClean="0"/>
              <a:t>41</a:t>
            </a:fld>
            <a:endParaRPr lang="en-US"/>
          </a:p>
        </p:txBody>
      </p:sp>
    </p:spTree>
    <p:extLst>
      <p:ext uri="{BB962C8B-B14F-4D97-AF65-F5344CB8AC3E}">
        <p14:creationId xmlns:p14="http://schemas.microsoft.com/office/powerpoint/2010/main" val="3585651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6</a:t>
            </a:fld>
            <a:endParaRPr lang="en-US"/>
          </a:p>
        </p:txBody>
      </p:sp>
    </p:spTree>
    <p:extLst>
      <p:ext uri="{BB962C8B-B14F-4D97-AF65-F5344CB8AC3E}">
        <p14:creationId xmlns:p14="http://schemas.microsoft.com/office/powerpoint/2010/main" val="41491193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sinteractive</a:t>
            </a:r>
            <a:r>
              <a:rPr lang="en-US"/>
              <a:t> --partition=</a:t>
            </a:r>
            <a:r>
              <a:rPr lang="en-US" err="1"/>
              <a:t>atesting</a:t>
            </a:r>
            <a:r>
              <a:rPr lang="en-US"/>
              <a:t> --</a:t>
            </a:r>
            <a:r>
              <a:rPr lang="en-US" err="1"/>
              <a:t>qos</a:t>
            </a:r>
            <a:r>
              <a:rPr lang="en-US"/>
              <a:t>=testing --time=90:00 --</a:t>
            </a:r>
            <a:r>
              <a:rPr lang="en-US" err="1"/>
              <a:t>ntasks</a:t>
            </a:r>
            <a:r>
              <a:rPr lang="en-US"/>
              <a:t>=1</a:t>
            </a:r>
          </a:p>
        </p:txBody>
      </p:sp>
      <p:sp>
        <p:nvSpPr>
          <p:cNvPr id="4" name="Slide Number Placeholder 3"/>
          <p:cNvSpPr>
            <a:spLocks noGrp="1"/>
          </p:cNvSpPr>
          <p:nvPr>
            <p:ph type="sldNum" sz="quarter" idx="5"/>
          </p:nvPr>
        </p:nvSpPr>
        <p:spPr/>
        <p:txBody>
          <a:bodyPr/>
          <a:lstStyle/>
          <a:p>
            <a:fld id="{A926901F-C6C3-9E47-9843-744856EDDD7A}" type="slidenum">
              <a:rPr lang="en-US" smtClean="0"/>
              <a:t>7</a:t>
            </a:fld>
            <a:endParaRPr lang="en-US"/>
          </a:p>
        </p:txBody>
      </p:sp>
    </p:spTree>
    <p:extLst>
      <p:ext uri="{BB962C8B-B14F-4D97-AF65-F5344CB8AC3E}">
        <p14:creationId xmlns:p14="http://schemas.microsoft.com/office/powerpoint/2010/main" val="32038078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what </a:t>
            </a:r>
            <a:r>
              <a:rPr lang="en-US" dirty="0" err="1"/>
              <a:t>lmod</a:t>
            </a:r>
            <a:r>
              <a:rPr lang="en-US" dirty="0"/>
              <a:t> is doing to manage the software environment.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Goal: demonstrate the different compiler-dependent software are available when load each of these different compilers. The packages have been compiled against the respective versions.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difference between specifying default and specifying version.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Point out ‘change’ method.</a:t>
            </a:r>
          </a:p>
          <a:p>
            <a:endParaRPr lang="en-US" dirty="0"/>
          </a:p>
        </p:txBody>
      </p:sp>
      <p:sp>
        <p:nvSpPr>
          <p:cNvPr id="4" name="Slide Number Placeholder 3"/>
          <p:cNvSpPr>
            <a:spLocks noGrp="1"/>
          </p:cNvSpPr>
          <p:nvPr>
            <p:ph type="sldNum" sz="quarter" idx="5"/>
          </p:nvPr>
        </p:nvSpPr>
        <p:spPr/>
        <p:txBody>
          <a:bodyPr/>
          <a:lstStyle/>
          <a:p>
            <a:fld id="{A926901F-C6C3-9E47-9843-744856EDDD7A}" type="slidenum">
              <a:rPr lang="en-US" smtClean="0"/>
              <a:t>8</a:t>
            </a:fld>
            <a:endParaRPr lang="en-US"/>
          </a:p>
        </p:txBody>
      </p:sp>
    </p:spTree>
    <p:extLst>
      <p:ext uri="{BB962C8B-B14F-4D97-AF65-F5344CB8AC3E}">
        <p14:creationId xmlns:p14="http://schemas.microsoft.com/office/powerpoint/2010/main" val="3712985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Here we are loading different versions of the HDF5 library. They are different in that they were compiled with different compilers, so we want our environment variables to reflect that. It would be a total pain if we had to do that manually, but luckily the </a:t>
            </a:r>
            <a:r>
              <a:rPr lang="en-US" err="1"/>
              <a:t>lmod</a:t>
            </a:r>
            <a:r>
              <a:rPr lang="en-US"/>
              <a:t> module system does that for us.</a:t>
            </a:r>
          </a:p>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9</a:t>
            </a:fld>
            <a:endParaRPr lang="en-US"/>
          </a:p>
        </p:txBody>
      </p:sp>
    </p:spTree>
    <p:extLst>
      <p:ext uri="{BB962C8B-B14F-4D97-AF65-F5344CB8AC3E}">
        <p14:creationId xmlns:p14="http://schemas.microsoft.com/office/powerpoint/2010/main" val="335839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10</a:t>
            </a:fld>
            <a:endParaRPr lang="en-US"/>
          </a:p>
        </p:txBody>
      </p:sp>
    </p:spTree>
    <p:extLst>
      <p:ext uri="{BB962C8B-B14F-4D97-AF65-F5344CB8AC3E}">
        <p14:creationId xmlns:p14="http://schemas.microsoft.com/office/powerpoint/2010/main" val="29018990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926901F-C6C3-9E47-9843-744856EDDD7A}" type="slidenum">
              <a:rPr lang="en-US" smtClean="0"/>
              <a:t>11</a:t>
            </a:fld>
            <a:endParaRPr lang="en-US"/>
          </a:p>
        </p:txBody>
      </p:sp>
    </p:spTree>
    <p:extLst>
      <p:ext uri="{BB962C8B-B14F-4D97-AF65-F5344CB8AC3E}">
        <p14:creationId xmlns:p14="http://schemas.microsoft.com/office/powerpoint/2010/main" val="142016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22933-1853-3695-5698-EA2C873D55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8339900-6690-4850-B14D-CFF0A6DDBA4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403EF43-FA77-3703-DB72-C6218B0476B5}"/>
              </a:ext>
            </a:extLst>
          </p:cNvPr>
          <p:cNvSpPr>
            <a:spLocks noGrp="1"/>
          </p:cNvSpPr>
          <p:nvPr>
            <p:ph type="dt" sz="half" idx="10"/>
          </p:nvPr>
        </p:nvSpPr>
        <p:spPr>
          <a:xfrm>
            <a:off x="4724400" y="6356350"/>
            <a:ext cx="2743200" cy="365125"/>
          </a:xfrm>
          <a:prstGeom prst="rect">
            <a:avLst/>
          </a:prstGeom>
        </p:spPr>
        <p:txBody>
          <a:bodyPr/>
          <a:lstStyle/>
          <a:p>
            <a:pPr algn="ctr"/>
            <a:r>
              <a:rPr lang="en-US"/>
              <a:t>8/14/24</a:t>
            </a:r>
          </a:p>
        </p:txBody>
      </p:sp>
      <p:sp>
        <p:nvSpPr>
          <p:cNvPr id="6" name="Slide Number Placeholder 5">
            <a:extLst>
              <a:ext uri="{FF2B5EF4-FFF2-40B4-BE49-F238E27FC236}">
                <a16:creationId xmlns:a16="http://schemas.microsoft.com/office/drawing/2014/main" id="{7F62B1B4-AC37-41B2-EB63-E0D769F470EA}"/>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2219838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E1D7D-D016-C86F-111E-51245E7BA7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F70B542-AE2F-4E58-DD66-7DA9CB4445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D321B0-98E4-9776-8ABB-72C7B07ABE94}"/>
              </a:ext>
            </a:extLst>
          </p:cNvPr>
          <p:cNvSpPr>
            <a:spLocks noGrp="1"/>
          </p:cNvSpPr>
          <p:nvPr>
            <p:ph type="dt" sz="half" idx="10"/>
          </p:nvPr>
        </p:nvSpPr>
        <p:spPr>
          <a:xfrm>
            <a:off x="4724400" y="6370515"/>
            <a:ext cx="2743200" cy="365125"/>
          </a:xfrm>
          <a:prstGeom prst="rect">
            <a:avLst/>
          </a:prstGeom>
        </p:spPr>
        <p:txBody>
          <a:bodyPr/>
          <a:lstStyle/>
          <a:p>
            <a:pPr algn="ctr"/>
            <a:r>
              <a:rPr lang="en-US"/>
              <a:t>8/14/24</a:t>
            </a:r>
          </a:p>
        </p:txBody>
      </p:sp>
      <p:sp>
        <p:nvSpPr>
          <p:cNvPr id="6" name="Slide Number Placeholder 5">
            <a:extLst>
              <a:ext uri="{FF2B5EF4-FFF2-40B4-BE49-F238E27FC236}">
                <a16:creationId xmlns:a16="http://schemas.microsoft.com/office/drawing/2014/main" id="{F3E58BD9-1414-8B11-5258-F11F3BBA1358}"/>
              </a:ext>
            </a:extLst>
          </p:cNvPr>
          <p:cNvSpPr>
            <a:spLocks noGrp="1"/>
          </p:cNvSpPr>
          <p:nvPr>
            <p:ph type="sldNum" sz="quarter" idx="12"/>
          </p:nvPr>
        </p:nvSpPr>
        <p:spPr/>
        <p:txBody>
          <a:bodyPr/>
          <a:lstStyle/>
          <a:p>
            <a:fld id="{ABDA560F-461C-6043-9BC4-489BA92F7161}" type="slidenum">
              <a:rPr lang="en-US" smtClean="0"/>
              <a:t>‹#›</a:t>
            </a:fld>
            <a:endParaRPr lang="en-US"/>
          </a:p>
        </p:txBody>
      </p:sp>
    </p:spTree>
    <p:extLst>
      <p:ext uri="{BB962C8B-B14F-4D97-AF65-F5344CB8AC3E}">
        <p14:creationId xmlns:p14="http://schemas.microsoft.com/office/powerpoint/2010/main" val="16656463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0FF543F-785B-81AD-859C-25E1E14F9B6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A11285-AC5A-F005-FEA3-CACE5986B41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F19AEED0-1DC9-A7B8-1AA0-116CA0EB67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DA560F-461C-6043-9BC4-489BA92F7161}" type="slidenum">
              <a:rPr lang="en-US" smtClean="0"/>
              <a:t>‹#›</a:t>
            </a:fld>
            <a:endParaRPr lang="en-US"/>
          </a:p>
        </p:txBody>
      </p:sp>
      <p:pic>
        <p:nvPicPr>
          <p:cNvPr id="8" name="Picture 7" descr="Shape&#10;&#10;Description automatically generated with medium confidence">
            <a:extLst>
              <a:ext uri="{FF2B5EF4-FFF2-40B4-BE49-F238E27FC236}">
                <a16:creationId xmlns:a16="http://schemas.microsoft.com/office/drawing/2014/main" id="{16A367C9-3AA6-1192-2565-6CDE4E3F4F0A}"/>
              </a:ext>
            </a:extLst>
          </p:cNvPr>
          <p:cNvPicPr>
            <a:picLocks noChangeAspect="1"/>
          </p:cNvPicPr>
          <p:nvPr userDrawn="1"/>
        </p:nvPicPr>
        <p:blipFill>
          <a:blip r:embed="rId4"/>
          <a:stretch>
            <a:fillRect/>
          </a:stretch>
        </p:blipFill>
        <p:spPr>
          <a:xfrm>
            <a:off x="0" y="6246811"/>
            <a:ext cx="4724400" cy="584200"/>
          </a:xfrm>
          <a:prstGeom prst="rect">
            <a:avLst/>
          </a:prstGeom>
        </p:spPr>
      </p:pic>
      <p:sp>
        <p:nvSpPr>
          <p:cNvPr id="9" name="Date Placeholder 8">
            <a:extLst>
              <a:ext uri="{FF2B5EF4-FFF2-40B4-BE49-F238E27FC236}">
                <a16:creationId xmlns:a16="http://schemas.microsoft.com/office/drawing/2014/main" id="{6CA2128F-B59B-98EB-B50C-F663F9DCCD82}"/>
              </a:ext>
            </a:extLst>
          </p:cNvPr>
          <p:cNvSpPr>
            <a:spLocks noGrp="1"/>
          </p:cNvSpPr>
          <p:nvPr>
            <p:ph type="dt" sz="half" idx="2"/>
          </p:nvPr>
        </p:nvSpPr>
        <p:spPr>
          <a:xfrm>
            <a:off x="4724400" y="6356349"/>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lgn="ctr"/>
            <a:r>
              <a:rPr lang="en-US"/>
              <a:t>8/14/24</a:t>
            </a:r>
          </a:p>
        </p:txBody>
      </p:sp>
    </p:spTree>
    <p:extLst>
      <p:ext uri="{BB962C8B-B14F-4D97-AF65-F5344CB8AC3E}">
        <p14:creationId xmlns:p14="http://schemas.microsoft.com/office/powerpoint/2010/main" val="2504841742"/>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curc.readthedocs.io/en/latest/compute/compiling.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ResearchComputing/hpc_fundamentals_micro_credential"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curc.readthedocs.io/en/latest/software/spack.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hyperlink" Target="https://curc.readthedocs.io/en/latest/software/python.html" TargetMode="Externa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curc.readthedocs.io/en/latest/software/Containerizationon.html" TargetMode="Externa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hyperlink" Target="https://www.colorado.edu/rc/userservices/software-request" TargetMode="External"/><Relationship Id="rId2" Type="http://schemas.openxmlformats.org/officeDocument/2006/relationships/hyperlink" Target="https://curc.readthedocs.io/en/latest/clusters/alpine/software.html" TargetMode="Externa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12280-7307-0B79-EB89-B711A152399E}"/>
              </a:ext>
            </a:extLst>
          </p:cNvPr>
          <p:cNvSpPr>
            <a:spLocks noGrp="1"/>
          </p:cNvSpPr>
          <p:nvPr>
            <p:ph type="ctrTitle"/>
          </p:nvPr>
        </p:nvSpPr>
        <p:spPr>
          <a:xfrm>
            <a:off x="864432" y="952500"/>
            <a:ext cx="10463135" cy="3035299"/>
          </a:xfrm>
        </p:spPr>
        <p:txBody>
          <a:bodyPr>
            <a:normAutofit fontScale="90000"/>
          </a:bodyPr>
          <a:lstStyle/>
          <a:p>
            <a:r>
              <a:rPr lang="en-US" dirty="0"/>
              <a:t>Finding, downloading, and applying software on CURC</a:t>
            </a:r>
            <a:br>
              <a:rPr lang="en-US" dirty="0"/>
            </a:br>
            <a:br>
              <a:rPr lang="en-US" dirty="0">
                <a:latin typeface="Century Gothic" panose="020B0502020202020204" pitchFamily="34" charset="0"/>
              </a:rPr>
            </a:br>
            <a:endParaRPr lang="en-US" sz="3600" dirty="0">
              <a:solidFill>
                <a:schemeClr val="bg2">
                  <a:lumMod val="25000"/>
                </a:schemeClr>
              </a:solidFill>
              <a:latin typeface="Century Gothic" panose="020B0502020202020204" pitchFamily="34" charset="0"/>
            </a:endParaRPr>
          </a:p>
        </p:txBody>
      </p:sp>
      <p:sp>
        <p:nvSpPr>
          <p:cNvPr id="3" name="Subtitle 2">
            <a:extLst>
              <a:ext uri="{FF2B5EF4-FFF2-40B4-BE49-F238E27FC236}">
                <a16:creationId xmlns:a16="http://schemas.microsoft.com/office/drawing/2014/main" id="{DA0F3AB8-D3DF-5880-3DD7-8B0873DC15B7}"/>
              </a:ext>
            </a:extLst>
          </p:cNvPr>
          <p:cNvSpPr>
            <a:spLocks noGrp="1"/>
          </p:cNvSpPr>
          <p:nvPr>
            <p:ph type="subTitle" idx="1"/>
          </p:nvPr>
        </p:nvSpPr>
        <p:spPr>
          <a:xfrm>
            <a:off x="3766457" y="4933237"/>
            <a:ext cx="4659086" cy="523220"/>
          </a:xfrm>
        </p:spPr>
        <p:txBody>
          <a:bodyPr vert="horz" lIns="91440" tIns="45720" rIns="91440" bIns="45720" rtlCol="0" anchor="t">
            <a:normAutofit/>
          </a:bodyPr>
          <a:lstStyle/>
          <a:p>
            <a:r>
              <a:rPr lang="en-US" dirty="0">
                <a:latin typeface="Century Gothic"/>
              </a:rPr>
              <a:t>Brandon Reyes</a:t>
            </a:r>
            <a:endParaRPr lang="en-US" dirty="0">
              <a:latin typeface="Century Gothic" panose="020B0502020202020204" pitchFamily="34" charset="0"/>
            </a:endParaRPr>
          </a:p>
          <a:p>
            <a:endParaRPr lang="en-US" dirty="0">
              <a:latin typeface="Century Gothic" panose="020B0502020202020204" pitchFamily="34" charset="0"/>
            </a:endParaRPr>
          </a:p>
        </p:txBody>
      </p:sp>
      <p:sp>
        <p:nvSpPr>
          <p:cNvPr id="4" name="TextBox 3">
            <a:extLst>
              <a:ext uri="{FF2B5EF4-FFF2-40B4-BE49-F238E27FC236}">
                <a16:creationId xmlns:a16="http://schemas.microsoft.com/office/drawing/2014/main" id="{C0720684-07B5-42CB-BCDA-C314E13F929D}"/>
              </a:ext>
            </a:extLst>
          </p:cNvPr>
          <p:cNvSpPr txBox="1"/>
          <p:nvPr/>
        </p:nvSpPr>
        <p:spPr>
          <a:xfrm>
            <a:off x="4151586" y="3620100"/>
            <a:ext cx="3699642" cy="523220"/>
          </a:xfrm>
          <a:prstGeom prst="rect">
            <a:avLst/>
          </a:prstGeom>
          <a:noFill/>
        </p:spPr>
        <p:txBody>
          <a:bodyPr wrap="square" rtlCol="0">
            <a:spAutoFit/>
          </a:bodyPr>
          <a:lstStyle/>
          <a:p>
            <a:pPr algn="ctr"/>
            <a:r>
              <a:rPr lang="en-US" sz="2800" dirty="0">
                <a:latin typeface="Century Gothic" panose="020B0502020202020204" pitchFamily="34" charset="0"/>
              </a:rPr>
              <a:t>August 14, 2024</a:t>
            </a:r>
          </a:p>
        </p:txBody>
      </p:sp>
    </p:spTree>
    <p:extLst>
      <p:ext uri="{BB962C8B-B14F-4D97-AF65-F5344CB8AC3E}">
        <p14:creationId xmlns:p14="http://schemas.microsoft.com/office/powerpoint/2010/main" val="209104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i="1">
                <a:latin typeface="Century Gothic" panose="020B0502020202020204" pitchFamily="34" charset="0"/>
                <a:ea typeface="Helvetica Neue" panose="02000503000000020004" pitchFamily="2" charset="0"/>
                <a:cs typeface="Helvetica Neue" panose="02000503000000020004" pitchFamily="2" charset="0"/>
              </a:rPr>
              <a:t>Live Demo</a:t>
            </a:r>
            <a:r>
              <a:rPr lang="en-US" sz="3200">
                <a:latin typeface="Century Gothic" panose="020B0502020202020204" pitchFamily="34" charset="0"/>
                <a:ea typeface="Helvetica Neue" panose="02000503000000020004" pitchFamily="2" charset="0"/>
                <a:cs typeface="Helvetica Neue" panose="02000503000000020004" pitchFamily="2" charset="0"/>
              </a:rPr>
              <a:t>: </a:t>
            </a:r>
            <a:r>
              <a:rPr lang="en-US" sz="3200">
                <a:latin typeface="Century Gothic" panose="020B0502020202020204" pitchFamily="34" charset="0"/>
              </a:rPr>
              <a:t>Useful </a:t>
            </a:r>
            <a:r>
              <a:rPr lang="en-US" sz="3200" err="1">
                <a:latin typeface="Century Gothic" panose="020B0502020202020204" pitchFamily="34" charset="0"/>
              </a:rPr>
              <a:t>Lmod</a:t>
            </a:r>
            <a:r>
              <a:rPr lang="en-US" sz="3200">
                <a:latin typeface="Century Gothic" panose="020B0502020202020204" pitchFamily="34" charset="0"/>
              </a:rPr>
              <a:t> commands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DA7B3A39-72BA-3A4B-C0BE-0C2BC796D6E1}"/>
              </a:ext>
            </a:extLst>
          </p:cNvPr>
          <p:cNvGrpSpPr/>
          <p:nvPr/>
        </p:nvGrpSpPr>
        <p:grpSpPr>
          <a:xfrm>
            <a:off x="569877" y="2076384"/>
            <a:ext cx="11052246" cy="4245434"/>
            <a:chOff x="569877" y="3868113"/>
            <a:chExt cx="11052246" cy="1583355"/>
          </a:xfrm>
        </p:grpSpPr>
        <p:sp>
          <p:nvSpPr>
            <p:cNvPr id="7" name="Rectangle 6">
              <a:extLst>
                <a:ext uri="{FF2B5EF4-FFF2-40B4-BE49-F238E27FC236}">
                  <a16:creationId xmlns:a16="http://schemas.microsoft.com/office/drawing/2014/main" id="{21AEDACD-5D20-4921-301A-2BF552F14543}"/>
                </a:ext>
              </a:extLst>
            </p:cNvPr>
            <p:cNvSpPr/>
            <p:nvPr/>
          </p:nvSpPr>
          <p:spPr>
            <a:xfrm>
              <a:off x="569877" y="3911411"/>
              <a:ext cx="11052246" cy="149676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44D56538-8673-FD92-1F82-72A6749C8F0D}"/>
                </a:ext>
              </a:extLst>
            </p:cNvPr>
            <p:cNvSpPr txBox="1">
              <a:spLocks/>
            </p:cNvSpPr>
            <p:nvPr/>
          </p:nvSpPr>
          <p:spPr>
            <a:xfrm>
              <a:off x="719528" y="3868113"/>
              <a:ext cx="10634272" cy="158335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spider				# list all available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avail				# list modules available to you</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load &lt;package/version&gt;		# load a module into your env</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purge				# unload all modules</a:t>
              </a:r>
            </a:p>
            <a:p>
              <a:pPr marL="0" indent="0">
                <a:lnSpc>
                  <a:spcPct val="10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module list 				# list currently loaded modules</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display &lt;package&gt; 		# display module info/help</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&lt;package&gt;			# view info for all version</a:t>
              </a:r>
            </a:p>
            <a:p>
              <a:pPr marL="0" indent="0">
                <a:lnSpc>
                  <a:spcPct val="100000"/>
                </a:lnSpc>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module spider &lt;package/version&gt; 	# view info for specific version</a:t>
              </a: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8A564E97-89CB-7A68-2107-F1E85B8AC7C5}"/>
              </a:ext>
            </a:extLst>
          </p:cNvPr>
          <p:cNvSpPr>
            <a:spLocks noGrp="1"/>
          </p:cNvSpPr>
          <p:nvPr>
            <p:ph type="sldNum" sz="quarter" idx="12"/>
          </p:nvPr>
        </p:nvSpPr>
        <p:spPr/>
        <p:txBody>
          <a:bodyPr/>
          <a:lstStyle/>
          <a:p>
            <a:fld id="{ABDA560F-461C-6043-9BC4-489BA92F7161}" type="slidenum">
              <a:rPr lang="en-US" smtClean="0"/>
              <a:t>10</a:t>
            </a:fld>
            <a:endParaRPr lang="en-US"/>
          </a:p>
        </p:txBody>
      </p:sp>
    </p:spTree>
    <p:extLst>
      <p:ext uri="{BB962C8B-B14F-4D97-AF65-F5344CB8AC3E}">
        <p14:creationId xmlns:p14="http://schemas.microsoft.com/office/powerpoint/2010/main" val="13619763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Points to note about CURC-managed modules:</a:t>
            </a:r>
          </a:p>
          <a:p>
            <a:pPr lvl="1"/>
            <a:r>
              <a:rPr lang="en-US" sz="2800" dirty="0">
                <a:latin typeface="Century Gothic" panose="020B0502020202020204" pitchFamily="34" charset="0"/>
              </a:rPr>
              <a:t>CURC does not update system modules; we do fresh installs of new versions and change the default when that is appropriate</a:t>
            </a:r>
          </a:p>
          <a:p>
            <a:pPr lvl="1"/>
            <a:r>
              <a:rPr lang="en-US" sz="2800" dirty="0">
                <a:latin typeface="Century Gothic" panose="020B0502020202020204" pitchFamily="34" charset="0"/>
              </a:rPr>
              <a:t>Sometimes when a module is outdated or problematic we will remove it from the software stack</a:t>
            </a:r>
            <a:endParaRPr lang="en-US" sz="3200" dirty="0">
              <a:solidFill>
                <a:srgbClr val="202122"/>
              </a:solidFill>
              <a:latin typeface="Century Gothic" panose="020B0502020202020204" pitchFamily="34" charset="0"/>
            </a:endParaRPr>
          </a:p>
          <a:p>
            <a:pPr marL="0" indent="0" algn="ctr">
              <a:buNone/>
            </a:pPr>
            <a:r>
              <a:rPr lang="en-US" sz="3200" b="1" dirty="0">
                <a:solidFill>
                  <a:srgbClr val="FF0000"/>
                </a:solidFill>
                <a:latin typeface="Century Gothic" panose="020B0502020202020204" pitchFamily="34" charset="0"/>
              </a:rPr>
              <a:t>Take home: pay attention to what modules you are loading, as this may be important for reproducibility!</a:t>
            </a:r>
            <a:endParaRPr lang="en-US" sz="2800" b="1" dirty="0">
              <a:solidFill>
                <a:srgbClr val="FF0000"/>
              </a:solidFill>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29B99A13-6B4C-59B5-FD69-2AB3C22E0253}"/>
              </a:ext>
            </a:extLst>
          </p:cNvPr>
          <p:cNvSpPr>
            <a:spLocks noGrp="1"/>
          </p:cNvSpPr>
          <p:nvPr>
            <p:ph type="sldNum" sz="quarter" idx="12"/>
          </p:nvPr>
        </p:nvSpPr>
        <p:spPr/>
        <p:txBody>
          <a:bodyPr/>
          <a:lstStyle/>
          <a:p>
            <a:fld id="{ABDA560F-461C-6043-9BC4-489BA92F7161}" type="slidenum">
              <a:rPr lang="en-US" smtClean="0"/>
              <a:t>11</a:t>
            </a:fld>
            <a:endParaRPr lang="en-US"/>
          </a:p>
        </p:txBody>
      </p:sp>
    </p:spTree>
    <p:extLst>
      <p:ext uri="{BB962C8B-B14F-4D97-AF65-F5344CB8AC3E}">
        <p14:creationId xmlns:p14="http://schemas.microsoft.com/office/powerpoint/2010/main" val="1311368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a:latin typeface="Century Gothic" panose="020B0502020202020204" pitchFamily="34" charset="0"/>
              </a:rPr>
              <a:t>Definitions</a:t>
            </a:r>
          </a:p>
          <a:p>
            <a:pPr lvl="1"/>
            <a:r>
              <a:rPr lang="en-US" sz="2800" b="1">
                <a:latin typeface="Century Gothic" panose="020B0502020202020204" pitchFamily="34" charset="0"/>
              </a:rPr>
              <a:t>Building- </a:t>
            </a:r>
            <a:r>
              <a:rPr lang="en-US" sz="2800">
                <a:latin typeface="Century Gothic" panose="020B0502020202020204" pitchFamily="34" charset="0"/>
              </a:rPr>
              <a:t>a</a:t>
            </a:r>
            <a:r>
              <a:rPr lang="en-US" sz="2800" b="1">
                <a:latin typeface="Century Gothic" panose="020B0502020202020204" pitchFamily="34" charset="0"/>
              </a:rPr>
              <a:t> </a:t>
            </a:r>
            <a:r>
              <a:rPr lang="en-US" sz="2800">
                <a:latin typeface="Century Gothic" panose="020B0502020202020204" pitchFamily="34" charset="0"/>
              </a:rPr>
              <a:t>generic term describing the overall installation process that includes compiling</a:t>
            </a:r>
            <a:endParaRPr lang="en-US" sz="2800" b="1">
              <a:latin typeface="Century Gothic" panose="020B0502020202020204" pitchFamily="34" charset="0"/>
            </a:endParaRPr>
          </a:p>
          <a:p>
            <a:pPr lvl="1"/>
            <a:r>
              <a:rPr lang="en-US" sz="2800" b="1">
                <a:latin typeface="Century Gothic" panose="020B0502020202020204" pitchFamily="34" charset="0"/>
              </a:rPr>
              <a:t>Compiling</a:t>
            </a:r>
            <a:r>
              <a:rPr lang="en-US" sz="2800">
                <a:latin typeface="Century Gothic" panose="020B0502020202020204" pitchFamily="34" charset="0"/>
              </a:rPr>
              <a:t>- the process of converting source code to an executable</a:t>
            </a:r>
          </a:p>
          <a:p>
            <a:pPr lvl="1"/>
            <a:r>
              <a:rPr lang="en-US" sz="2800" b="1">
                <a:latin typeface="Century Gothic" panose="020B0502020202020204" pitchFamily="34" charset="0"/>
              </a:rPr>
              <a:t>Linking</a:t>
            </a:r>
            <a:r>
              <a:rPr lang="en-US" sz="2800">
                <a:latin typeface="Century Gothic" panose="020B0502020202020204" pitchFamily="34" charset="0"/>
              </a:rPr>
              <a:t>- the process of combining pieces of code and data into a single file that can be loaded into memory and executed</a:t>
            </a:r>
          </a:p>
          <a:p>
            <a:pPr lvl="1"/>
            <a:r>
              <a:rPr lang="en-US" sz="2800" b="1">
                <a:latin typeface="Century Gothic" panose="020B0502020202020204" pitchFamily="34" charset="0"/>
              </a:rPr>
              <a:t>Installing</a:t>
            </a:r>
            <a:r>
              <a:rPr lang="en-US" sz="2800">
                <a:latin typeface="Century Gothic" panose="020B0502020202020204" pitchFamily="34" charset="0"/>
              </a:rPr>
              <a:t>- any process that results in executables</a:t>
            </a:r>
            <a:endParaRPr lang="en-US" sz="2800" b="1">
              <a:latin typeface="Century Gothic" panose="020B0502020202020204" pitchFamily="34" charset="0"/>
            </a:endParaRPr>
          </a:p>
          <a:p>
            <a:pPr marL="457200" lvl="1" indent="0">
              <a:buNone/>
            </a:pPr>
            <a:endParaRPr lang="en-US" sz="2800" b="1">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57A70CEC-FAC2-B59D-3E30-9863AA27CA50}"/>
              </a:ext>
            </a:extLst>
          </p:cNvPr>
          <p:cNvSpPr>
            <a:spLocks noGrp="1"/>
          </p:cNvSpPr>
          <p:nvPr>
            <p:ph type="sldNum" sz="quarter" idx="12"/>
          </p:nvPr>
        </p:nvSpPr>
        <p:spPr/>
        <p:txBody>
          <a:bodyPr/>
          <a:lstStyle/>
          <a:p>
            <a:fld id="{ABDA560F-461C-6043-9BC4-489BA92F7161}" type="slidenum">
              <a:rPr lang="en-US" smtClean="0"/>
              <a:t>12</a:t>
            </a:fld>
            <a:endParaRPr lang="en-US"/>
          </a:p>
        </p:txBody>
      </p:sp>
    </p:spTree>
    <p:extLst>
      <p:ext uri="{BB962C8B-B14F-4D97-AF65-F5344CB8AC3E}">
        <p14:creationId xmlns:p14="http://schemas.microsoft.com/office/powerpoint/2010/main" val="1899867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r>
              <a:rPr lang="en-US" sz="3200" dirty="0">
                <a:latin typeface="Century Gothic" panose="020B0502020202020204" pitchFamily="34" charset="0"/>
              </a:rPr>
              <a:t>There are numerous ways to install software on CURC systems</a:t>
            </a:r>
          </a:p>
          <a:p>
            <a:pPr lvl="1"/>
            <a:r>
              <a:rPr lang="en-US" sz="2800" dirty="0">
                <a:latin typeface="Century Gothic" panose="020B0502020202020204" pitchFamily="34" charset="0"/>
              </a:rPr>
              <a:t>Grab pre-compiled binaries</a:t>
            </a:r>
          </a:p>
          <a:p>
            <a:pPr lvl="1"/>
            <a:r>
              <a:rPr lang="en-US" sz="2800" dirty="0">
                <a:latin typeface="Century Gothic" panose="020B0502020202020204" pitchFamily="34" charset="0"/>
              </a:rPr>
              <a:t>Within virtual environments (using </a:t>
            </a:r>
            <a:r>
              <a:rPr lang="en-US" sz="2800" dirty="0" err="1">
                <a:latin typeface="Century Gothic" panose="020B0502020202020204" pitchFamily="34" charset="0"/>
              </a:rPr>
              <a:t>Conda</a:t>
            </a:r>
            <a:r>
              <a:rPr lang="en-US" sz="2800" dirty="0">
                <a:latin typeface="Century Gothic" panose="020B0502020202020204" pitchFamily="34" charset="0"/>
              </a:rPr>
              <a:t>, </a:t>
            </a:r>
            <a:r>
              <a:rPr lang="en-US" sz="2800" dirty="0" err="1">
                <a:latin typeface="Century Gothic" panose="020B0502020202020204" pitchFamily="34" charset="0"/>
              </a:rPr>
              <a:t>Miniconda</a:t>
            </a:r>
            <a:r>
              <a:rPr lang="en-US" sz="2800" dirty="0">
                <a:latin typeface="Century Gothic" panose="020B0502020202020204" pitchFamily="34" charset="0"/>
              </a:rPr>
              <a:t>, or Mamba)</a:t>
            </a:r>
          </a:p>
          <a:p>
            <a:pPr lvl="1"/>
            <a:r>
              <a:rPr lang="en-US" sz="2800" dirty="0">
                <a:latin typeface="Century Gothic" panose="020B0502020202020204" pitchFamily="34" charset="0"/>
              </a:rPr>
              <a:t>Using containers (</a:t>
            </a:r>
            <a:r>
              <a:rPr lang="en-US" sz="2800" dirty="0" err="1">
                <a:latin typeface="Century Gothic" panose="020B0502020202020204" pitchFamily="34" charset="0"/>
              </a:rPr>
              <a:t>Apptainer</a:t>
            </a:r>
            <a:r>
              <a:rPr lang="en-US" sz="2800" dirty="0">
                <a:latin typeface="Century Gothic" panose="020B0502020202020204" pitchFamily="34" charset="0"/>
              </a:rPr>
              <a:t>)</a:t>
            </a:r>
          </a:p>
          <a:p>
            <a:pPr lvl="1"/>
            <a:r>
              <a:rPr lang="en-US" sz="2800" dirty="0">
                <a:latin typeface="Century Gothic" panose="020B0502020202020204" pitchFamily="34" charset="0"/>
              </a:rPr>
              <a:t>From source</a:t>
            </a:r>
          </a:p>
          <a:p>
            <a:pPr lvl="1"/>
            <a:r>
              <a:rPr lang="en-US" sz="2800" dirty="0">
                <a:latin typeface="Century Gothic" panose="020B0502020202020204" pitchFamily="34" charset="0"/>
              </a:rPr>
              <a:t>Using a package manager for HPC systems (Spack)</a:t>
            </a: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B71A570D-80E3-B737-CDED-5525200C3A83}"/>
              </a:ext>
            </a:extLst>
          </p:cNvPr>
          <p:cNvSpPr>
            <a:spLocks noGrp="1"/>
          </p:cNvSpPr>
          <p:nvPr>
            <p:ph type="sldNum" sz="quarter" idx="12"/>
          </p:nvPr>
        </p:nvSpPr>
        <p:spPr/>
        <p:txBody>
          <a:bodyPr/>
          <a:lstStyle/>
          <a:p>
            <a:fld id="{ABDA560F-461C-6043-9BC4-489BA92F7161}" type="slidenum">
              <a:rPr lang="en-US" smtClean="0"/>
              <a:t>13</a:t>
            </a:fld>
            <a:endParaRPr lang="en-US"/>
          </a:p>
        </p:txBody>
      </p:sp>
    </p:spTree>
    <p:extLst>
      <p:ext uri="{BB962C8B-B14F-4D97-AF65-F5344CB8AC3E}">
        <p14:creationId xmlns:p14="http://schemas.microsoft.com/office/powerpoint/2010/main" val="1531425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600" dirty="0">
                <a:latin typeface="Century Gothic" panose="020B0502020202020204" pitchFamily="34" charset="0"/>
              </a:rPr>
              <a:t>Why compile a research application manually from source?</a:t>
            </a:r>
          </a:p>
          <a:p>
            <a:pPr marL="742950" indent="-742950">
              <a:buFont typeface="+mj-lt"/>
              <a:buAutoNum type="arabicPeriod"/>
            </a:pPr>
            <a:r>
              <a:rPr lang="en-US" sz="3200" dirty="0">
                <a:latin typeface="Century Gothic" panose="020B0502020202020204" pitchFamily="34" charset="0"/>
              </a:rPr>
              <a:t>It is not distributed as a pre-compiled binary, by any package manager, and is not easily containerized.</a:t>
            </a:r>
          </a:p>
          <a:p>
            <a:pPr marL="742950" indent="-742950">
              <a:buFont typeface="+mj-lt"/>
              <a:buAutoNum type="arabicPeriod"/>
            </a:pPr>
            <a:r>
              <a:rPr lang="en-US" sz="3200" dirty="0">
                <a:latin typeface="Century Gothic" panose="020B0502020202020204" pitchFamily="34" charset="0"/>
              </a:rPr>
              <a:t>Compiling from source on the cluster will greatly improve performance.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06B22949-ECAA-373B-0178-E3F4B7C84232}"/>
              </a:ext>
            </a:extLst>
          </p:cNvPr>
          <p:cNvSpPr>
            <a:spLocks noGrp="1"/>
          </p:cNvSpPr>
          <p:nvPr>
            <p:ph type="sldNum" sz="quarter" idx="12"/>
          </p:nvPr>
        </p:nvSpPr>
        <p:spPr/>
        <p:txBody>
          <a:bodyPr/>
          <a:lstStyle/>
          <a:p>
            <a:fld id="{ABDA560F-461C-6043-9BC4-489BA92F7161}" type="slidenum">
              <a:rPr lang="en-US" smtClean="0"/>
              <a:t>14</a:t>
            </a:fld>
            <a:endParaRPr lang="en-US"/>
          </a:p>
        </p:txBody>
      </p:sp>
    </p:spTree>
    <p:extLst>
      <p:ext uri="{BB962C8B-B14F-4D97-AF65-F5344CB8AC3E}">
        <p14:creationId xmlns:p14="http://schemas.microsoft.com/office/powerpoint/2010/main" val="22449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latin typeface="Century Gothic" panose="020B0502020202020204" pitchFamily="34" charset="0"/>
              </a:rPr>
              <a:t>Compilers are programs that convert code written in high level programming languages (like C/C++ or Fortran) to executable binary files.</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Graphical user interface, application&#10;&#10;Description automatically generated">
            <a:extLst>
              <a:ext uri="{FF2B5EF4-FFF2-40B4-BE49-F238E27FC236}">
                <a16:creationId xmlns:a16="http://schemas.microsoft.com/office/drawing/2014/main" id="{55597742-07C9-65FD-DD57-8152242A8A74}"/>
              </a:ext>
            </a:extLst>
          </p:cNvPr>
          <p:cNvPicPr>
            <a:picLocks noChangeAspect="1"/>
          </p:cNvPicPr>
          <p:nvPr/>
        </p:nvPicPr>
        <p:blipFill>
          <a:blip r:embed="rId3"/>
          <a:stretch>
            <a:fillRect/>
          </a:stretch>
        </p:blipFill>
        <p:spPr>
          <a:xfrm>
            <a:off x="1060124" y="3509316"/>
            <a:ext cx="9328802" cy="2391422"/>
          </a:xfrm>
          <a:prstGeom prst="rect">
            <a:avLst/>
          </a:prstGeom>
        </p:spPr>
      </p:pic>
      <p:sp>
        <p:nvSpPr>
          <p:cNvPr id="7" name="Slide Number Placeholder 6">
            <a:extLst>
              <a:ext uri="{FF2B5EF4-FFF2-40B4-BE49-F238E27FC236}">
                <a16:creationId xmlns:a16="http://schemas.microsoft.com/office/drawing/2014/main" id="{1877732E-DF7B-1CE7-B19C-0AA86904CFAE}"/>
              </a:ext>
            </a:extLst>
          </p:cNvPr>
          <p:cNvSpPr>
            <a:spLocks noGrp="1"/>
          </p:cNvSpPr>
          <p:nvPr>
            <p:ph type="sldNum" sz="quarter" idx="12"/>
          </p:nvPr>
        </p:nvSpPr>
        <p:spPr/>
        <p:txBody>
          <a:bodyPr/>
          <a:lstStyle/>
          <a:p>
            <a:fld id="{ABDA560F-461C-6043-9BC4-489BA92F7161}" type="slidenum">
              <a:rPr lang="en-US" smtClean="0"/>
              <a:t>15</a:t>
            </a:fld>
            <a:endParaRPr lang="en-US"/>
          </a:p>
        </p:txBody>
      </p:sp>
    </p:spTree>
    <p:extLst>
      <p:ext uri="{BB962C8B-B14F-4D97-AF65-F5344CB8AC3E}">
        <p14:creationId xmlns:p14="http://schemas.microsoft.com/office/powerpoint/2010/main" val="1498013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67378"/>
            <a:ext cx="10780776" cy="2769970"/>
          </a:xfrm>
        </p:spPr>
        <p:txBody>
          <a:bodyPr>
            <a:normAutofit fontScale="92500" lnSpcReduction="10000"/>
          </a:bodyPr>
          <a:lstStyle/>
          <a:p>
            <a:pPr marL="0" indent="0">
              <a:buNone/>
            </a:pPr>
            <a:r>
              <a:rPr lang="en-US" sz="3700" dirty="0">
                <a:latin typeface="Century Gothic" panose="020B0502020202020204" pitchFamily="34" charset="0"/>
              </a:rPr>
              <a:t>Build systems automate the process of compiling and linking.</a:t>
            </a:r>
          </a:p>
          <a:p>
            <a:pPr marL="0" indent="0">
              <a:buNone/>
            </a:pPr>
            <a:r>
              <a:rPr lang="en-US" sz="3500" dirty="0">
                <a:latin typeface="Century Gothic" panose="020B0502020202020204" pitchFamily="34" charset="0"/>
              </a:rPr>
              <a:t>1. GNU Build System</a:t>
            </a:r>
          </a:p>
          <a:p>
            <a:pPr lvl="2"/>
            <a:r>
              <a:rPr lang="en-US" sz="2600" b="0" i="0" dirty="0">
                <a:effectLst/>
                <a:latin typeface="Century Gothic" panose="020B0502020202020204" pitchFamily="34" charset="0"/>
              </a:rPr>
              <a:t>your application includes instructions to run </a:t>
            </a:r>
            <a:r>
              <a:rPr lang="en-US" sz="2600" dirty="0">
                <a:latin typeface="Monaco" pitchFamily="2" charset="77"/>
              </a:rPr>
              <a:t>./bootstrap</a:t>
            </a:r>
            <a:r>
              <a:rPr lang="en-US" sz="2600" b="0" i="0" dirty="0">
                <a:effectLst/>
                <a:latin typeface="Century Gothic" panose="020B0502020202020204" pitchFamily="34" charset="0"/>
              </a:rPr>
              <a:t>, </a:t>
            </a:r>
            <a:r>
              <a:rPr lang="en-US" sz="2600" dirty="0">
                <a:latin typeface="Monaco" pitchFamily="2" charset="77"/>
              </a:rPr>
              <a:t>./</a:t>
            </a:r>
            <a:r>
              <a:rPr lang="en-US" sz="2600" dirty="0" err="1">
                <a:latin typeface="Monaco" pitchFamily="2" charset="77"/>
              </a:rPr>
              <a:t>autogen.sh</a:t>
            </a:r>
            <a:r>
              <a:rPr lang="en-US" sz="2600" b="0" i="0" dirty="0">
                <a:effectLst/>
                <a:latin typeface="Century Gothic" panose="020B0502020202020204" pitchFamily="34" charset="0"/>
              </a:rPr>
              <a:t>,  </a:t>
            </a:r>
            <a:r>
              <a:rPr lang="en-US" sz="2600" dirty="0">
                <a:latin typeface="Monaco" pitchFamily="2" charset="77"/>
              </a:rPr>
              <a:t>./configure</a:t>
            </a:r>
            <a:r>
              <a:rPr lang="en-US" sz="2600" b="0" i="0" dirty="0">
                <a:effectLst/>
                <a:latin typeface="Monaco" pitchFamily="2" charset="77"/>
              </a:rPr>
              <a:t> </a:t>
            </a:r>
            <a:r>
              <a:rPr lang="en-US" sz="2600" b="0" i="0" dirty="0">
                <a:effectLst/>
                <a:latin typeface="Century Gothic" panose="020B0502020202020204" pitchFamily="34" charset="0"/>
              </a:rPr>
              <a:t>or </a:t>
            </a:r>
            <a:r>
              <a:rPr lang="en-US" sz="2600" dirty="0">
                <a:latin typeface="Monaco" pitchFamily="2" charset="77"/>
              </a:rPr>
              <a:t>make </a:t>
            </a:r>
            <a:r>
              <a:rPr lang="en-US" sz="2600" dirty="0">
                <a:latin typeface="Century Gothic" panose="020B0502020202020204" pitchFamily="34" charset="0"/>
              </a:rPr>
              <a:t>(the latter without a preceding </a:t>
            </a:r>
            <a:r>
              <a:rPr lang="en-US" sz="2600" dirty="0" err="1">
                <a:latin typeface="Monaco" pitchFamily="2" charset="77"/>
              </a:rPr>
              <a:t>cmake</a:t>
            </a:r>
            <a:r>
              <a:rPr lang="en-US" sz="2600" dirty="0">
                <a:latin typeface="Century Gothic" panose="020B0502020202020204" pitchFamily="34" charset="0"/>
              </a:rPr>
              <a:t>)</a:t>
            </a:r>
          </a:p>
          <a:p>
            <a:pPr lvl="2"/>
            <a:r>
              <a:rPr lang="en-US" sz="2600" dirty="0">
                <a:latin typeface="Monaco" pitchFamily="2" charset="77"/>
              </a:rPr>
              <a:t>make </a:t>
            </a:r>
            <a:r>
              <a:rPr lang="en-US" sz="2600" dirty="0">
                <a:latin typeface="Century Gothic" panose="020B0502020202020204" pitchFamily="34" charset="0"/>
              </a:rPr>
              <a:t>is available in </a:t>
            </a:r>
            <a:r>
              <a:rPr lang="en-US" sz="2600" dirty="0">
                <a:latin typeface="Monaco" pitchFamily="2" charset="77"/>
              </a:rPr>
              <a:t>/</a:t>
            </a:r>
            <a:r>
              <a:rPr lang="en-US" sz="2600" dirty="0" err="1">
                <a:latin typeface="Monaco" pitchFamily="2" charset="77"/>
              </a:rPr>
              <a:t>usr</a:t>
            </a:r>
            <a:r>
              <a:rPr lang="en-US" sz="2600" dirty="0">
                <a:latin typeface="Monaco" pitchFamily="2" charset="77"/>
              </a:rPr>
              <a:t>/bin</a:t>
            </a:r>
            <a:r>
              <a:rPr lang="en-US" sz="2600" dirty="0">
                <a:latin typeface="Century Gothic" panose="020B0502020202020204" pitchFamily="34" charset="0"/>
              </a:rPr>
              <a:t>; </a:t>
            </a:r>
            <a:r>
              <a:rPr lang="en-US" sz="2600" dirty="0" err="1">
                <a:latin typeface="Century Gothic" panose="020B0502020202020204" pitchFamily="34" charset="0"/>
              </a:rPr>
              <a:t>Autotools</a:t>
            </a:r>
            <a:r>
              <a:rPr lang="en-US" sz="2600" dirty="0">
                <a:latin typeface="Century Gothic" panose="020B0502020202020204" pitchFamily="34" charset="0"/>
              </a:rPr>
              <a:t> available as a module</a:t>
            </a:r>
            <a:endParaRPr lang="en-US" sz="26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grpSp>
        <p:nvGrpSpPr>
          <p:cNvPr id="8" name="Group 7">
            <a:extLst>
              <a:ext uri="{FF2B5EF4-FFF2-40B4-BE49-F238E27FC236}">
                <a16:creationId xmlns:a16="http://schemas.microsoft.com/office/drawing/2014/main" id="{8486D2F1-88AA-02FF-BE21-536CAF518E85}"/>
              </a:ext>
            </a:extLst>
          </p:cNvPr>
          <p:cNvGrpSpPr/>
          <p:nvPr/>
        </p:nvGrpSpPr>
        <p:grpSpPr>
          <a:xfrm>
            <a:off x="1168141" y="4708598"/>
            <a:ext cx="9855718" cy="1298115"/>
            <a:chOff x="1863085" y="4540776"/>
            <a:chExt cx="9855718" cy="1298115"/>
          </a:xfrm>
        </p:grpSpPr>
        <p:sp>
          <p:nvSpPr>
            <p:cNvPr id="9" name="Rectangle 8">
              <a:extLst>
                <a:ext uri="{FF2B5EF4-FFF2-40B4-BE49-F238E27FC236}">
                  <a16:creationId xmlns:a16="http://schemas.microsoft.com/office/drawing/2014/main" id="{7FCD1093-C53E-08FC-0030-670CB4696DDB}"/>
                </a:ext>
              </a:extLst>
            </p:cNvPr>
            <p:cNvSpPr/>
            <p:nvPr/>
          </p:nvSpPr>
          <p:spPr>
            <a:xfrm>
              <a:off x="1863085" y="4540776"/>
              <a:ext cx="9855718" cy="129811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F5A2FEE7-BA68-3A31-60EE-E873D884AA73}"/>
                </a:ext>
              </a:extLst>
            </p:cNvPr>
            <p:cNvSpPr txBox="1"/>
            <p:nvPr/>
          </p:nvSpPr>
          <p:spPr>
            <a:xfrm>
              <a:off x="1997197" y="4750755"/>
              <a:ext cx="9582912" cy="923330"/>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./configure --prefix=/projects/$USER/software/bin</a:t>
              </a:r>
            </a:p>
            <a:p>
              <a:r>
                <a:rPr lang="en-US" b="1" dirty="0">
                  <a:latin typeface="Courier New" panose="02070309020205020404" pitchFamily="49" charset="0"/>
                  <a:cs typeface="Courier New" panose="02070309020205020404" pitchFamily="49" charset="0"/>
                </a:rPr>
                <a:t>$ make </a:t>
              </a:r>
            </a:p>
            <a:p>
              <a:r>
                <a:rPr lang="en-US" b="1" dirty="0">
                  <a:latin typeface="Courier New" panose="02070309020205020404" pitchFamily="49" charset="0"/>
                  <a:cs typeface="Courier New" panose="02070309020205020404" pitchFamily="49" charset="0"/>
                </a:rPr>
                <a:t>$ make install</a:t>
              </a:r>
            </a:p>
          </p:txBody>
        </p:sp>
      </p:grpSp>
      <p:sp>
        <p:nvSpPr>
          <p:cNvPr id="6" name="Slide Number Placeholder 5">
            <a:extLst>
              <a:ext uri="{FF2B5EF4-FFF2-40B4-BE49-F238E27FC236}">
                <a16:creationId xmlns:a16="http://schemas.microsoft.com/office/drawing/2014/main" id="{BF0A5CB3-5D94-2DDE-EEFC-C43FEB7259EC}"/>
              </a:ext>
            </a:extLst>
          </p:cNvPr>
          <p:cNvSpPr>
            <a:spLocks noGrp="1"/>
          </p:cNvSpPr>
          <p:nvPr>
            <p:ph type="sldNum" sz="quarter" idx="12"/>
          </p:nvPr>
        </p:nvSpPr>
        <p:spPr/>
        <p:txBody>
          <a:bodyPr/>
          <a:lstStyle/>
          <a:p>
            <a:fld id="{ABDA560F-461C-6043-9BC4-489BA92F7161}" type="slidenum">
              <a:rPr lang="en-US" smtClean="0"/>
              <a:t>16</a:t>
            </a:fld>
            <a:endParaRPr lang="en-US"/>
          </a:p>
        </p:txBody>
      </p:sp>
    </p:spTree>
    <p:extLst>
      <p:ext uri="{BB962C8B-B14F-4D97-AF65-F5344CB8AC3E}">
        <p14:creationId xmlns:p14="http://schemas.microsoft.com/office/powerpoint/2010/main" val="895126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825625"/>
            <a:ext cx="10061448" cy="4172839"/>
          </a:xfrm>
        </p:spPr>
        <p:txBody>
          <a:bodyPr>
            <a:normAutofit/>
          </a:bodyPr>
          <a:lstStyle/>
          <a:p>
            <a:pPr marL="0" indent="0">
              <a:buNone/>
            </a:pPr>
            <a:r>
              <a:rPr lang="en-US" sz="3600" dirty="0">
                <a:latin typeface="Century Gothic" panose="020B0502020202020204" pitchFamily="34" charset="0"/>
              </a:rPr>
              <a:t>Build systems automate the process of compiling and linking.</a:t>
            </a:r>
          </a:p>
          <a:p>
            <a:pPr marL="514350" indent="-514350">
              <a:buFont typeface="+mj-lt"/>
              <a:buAutoNum type="arabicPeriod" startAt="2"/>
            </a:pPr>
            <a:r>
              <a:rPr lang="en-US" sz="3200" dirty="0" err="1">
                <a:latin typeface="Century Gothic" panose="020B0502020202020204" pitchFamily="34" charset="0"/>
              </a:rPr>
              <a:t>Cmake</a:t>
            </a:r>
            <a:endParaRPr lang="en-US" sz="3200" dirty="0">
              <a:latin typeface="Century Gothic" panose="020B0502020202020204" pitchFamily="34" charset="0"/>
            </a:endParaRPr>
          </a:p>
          <a:p>
            <a:pPr lvl="2"/>
            <a:r>
              <a:rPr lang="en-US" sz="2400" dirty="0">
                <a:latin typeface="Century Gothic" panose="020B0502020202020204" pitchFamily="34" charset="0"/>
              </a:rPr>
              <a:t>your application includes a </a:t>
            </a:r>
            <a:r>
              <a:rPr lang="en-US" sz="2400" dirty="0" err="1">
                <a:latin typeface="Monaco" pitchFamily="2" charset="77"/>
              </a:rPr>
              <a:t>cmake</a:t>
            </a:r>
            <a:r>
              <a:rPr lang="en-US" sz="2400" dirty="0">
                <a:latin typeface="Monaco" pitchFamily="2" charset="77"/>
              </a:rPr>
              <a:t> </a:t>
            </a:r>
            <a:r>
              <a:rPr lang="en-US" sz="2400" dirty="0">
                <a:latin typeface="Century Gothic" panose="020B0502020202020204" pitchFamily="34" charset="0"/>
              </a:rPr>
              <a:t>step</a:t>
            </a:r>
          </a:p>
          <a:p>
            <a:pPr lvl="2"/>
            <a:r>
              <a:rPr lang="en-US" sz="2400" dirty="0">
                <a:latin typeface="Monaco" pitchFamily="2" charset="77"/>
              </a:rPr>
              <a:t>module avail </a:t>
            </a:r>
            <a:r>
              <a:rPr lang="en-US" sz="2400" dirty="0" err="1">
                <a:latin typeface="Monaco" pitchFamily="2" charset="77"/>
              </a:rPr>
              <a:t>cmake</a:t>
            </a:r>
            <a:endParaRPr lang="en-US" sz="2400" dirty="0">
              <a:latin typeface="Monaco" pitchFamily="2" charset="77"/>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grpSp>
        <p:nvGrpSpPr>
          <p:cNvPr id="8" name="Group 7">
            <a:extLst>
              <a:ext uri="{FF2B5EF4-FFF2-40B4-BE49-F238E27FC236}">
                <a16:creationId xmlns:a16="http://schemas.microsoft.com/office/drawing/2014/main" id="{5346A363-3C89-0C20-3C63-145A03254BCF}"/>
              </a:ext>
            </a:extLst>
          </p:cNvPr>
          <p:cNvGrpSpPr/>
          <p:nvPr/>
        </p:nvGrpSpPr>
        <p:grpSpPr>
          <a:xfrm>
            <a:off x="1292352" y="4334589"/>
            <a:ext cx="9855718" cy="1663875"/>
            <a:chOff x="1863085" y="4469526"/>
            <a:chExt cx="9855718" cy="1663875"/>
          </a:xfrm>
        </p:grpSpPr>
        <p:sp>
          <p:nvSpPr>
            <p:cNvPr id="6" name="Rectangle 5">
              <a:extLst>
                <a:ext uri="{FF2B5EF4-FFF2-40B4-BE49-F238E27FC236}">
                  <a16:creationId xmlns:a16="http://schemas.microsoft.com/office/drawing/2014/main" id="{E9C832AC-8AEE-8D09-8D84-0AC19286E148}"/>
                </a:ext>
              </a:extLst>
            </p:cNvPr>
            <p:cNvSpPr/>
            <p:nvPr/>
          </p:nvSpPr>
          <p:spPr>
            <a:xfrm>
              <a:off x="1863085" y="4469526"/>
              <a:ext cx="9855718" cy="166387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F234A09F-AF77-5461-A2AD-310FCD5DA2BE}"/>
                </a:ext>
              </a:extLst>
            </p:cNvPr>
            <p:cNvSpPr txBox="1"/>
            <p:nvPr/>
          </p:nvSpPr>
          <p:spPr>
            <a:xfrm>
              <a:off x="1997197" y="4679505"/>
              <a:ext cx="9582912" cy="1200329"/>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cmake</a:t>
              </a:r>
              <a:r>
                <a:rPr lang="en-US" b="1" dirty="0">
                  <a:latin typeface="Courier New" panose="02070309020205020404" pitchFamily="49" charset="0"/>
                  <a:cs typeface="Courier New" panose="02070309020205020404" pitchFamily="49" charset="0"/>
                </a:rPr>
                <a:t> .. -DCMAKE_INSTALL_PREFIX=$INSTALLDIR \ --	DCMAKE_CXX_COMPILER=g++ -DREGRESSIONTEST_DOWNLOAD=ON</a:t>
              </a:r>
            </a:p>
            <a:p>
              <a:r>
                <a:rPr lang="en-US" b="1" dirty="0">
                  <a:latin typeface="Courier New" panose="02070309020205020404" pitchFamily="49" charset="0"/>
                  <a:cs typeface="Courier New" panose="02070309020205020404" pitchFamily="49" charset="0"/>
                </a:rPr>
                <a:t>$ make -j 8</a:t>
              </a:r>
            </a:p>
            <a:p>
              <a:r>
                <a:rPr lang="en-US" b="1" dirty="0">
                  <a:latin typeface="Courier New" panose="02070309020205020404" pitchFamily="49" charset="0"/>
                  <a:cs typeface="Courier New" panose="02070309020205020404" pitchFamily="49" charset="0"/>
                </a:rPr>
                <a:t>$ make install</a:t>
              </a:r>
            </a:p>
          </p:txBody>
        </p:sp>
      </p:grpSp>
      <p:sp>
        <p:nvSpPr>
          <p:cNvPr id="9" name="Slide Number Placeholder 8">
            <a:extLst>
              <a:ext uri="{FF2B5EF4-FFF2-40B4-BE49-F238E27FC236}">
                <a16:creationId xmlns:a16="http://schemas.microsoft.com/office/drawing/2014/main" id="{82B23C68-7899-8A28-30AD-8A0E752EE744}"/>
              </a:ext>
            </a:extLst>
          </p:cNvPr>
          <p:cNvSpPr>
            <a:spLocks noGrp="1"/>
          </p:cNvSpPr>
          <p:nvPr>
            <p:ph type="sldNum" sz="quarter" idx="12"/>
          </p:nvPr>
        </p:nvSpPr>
        <p:spPr/>
        <p:txBody>
          <a:bodyPr/>
          <a:lstStyle/>
          <a:p>
            <a:fld id="{ABDA560F-461C-6043-9BC4-489BA92F7161}" type="slidenum">
              <a:rPr lang="en-US" smtClean="0"/>
              <a:t>17</a:t>
            </a:fld>
            <a:endParaRPr lang="en-US"/>
          </a:p>
        </p:txBody>
      </p:sp>
    </p:spTree>
    <p:extLst>
      <p:ext uri="{BB962C8B-B14F-4D97-AF65-F5344CB8AC3E}">
        <p14:creationId xmlns:p14="http://schemas.microsoft.com/office/powerpoint/2010/main" val="4127818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38349"/>
            <a:ext cx="10515600" cy="413861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You will need to adapt installations for </a:t>
            </a:r>
            <a:r>
              <a:rPr lang="en-US" b="1" dirty="0">
                <a:latin typeface="Century Gothic" panose="020B0502020202020204" pitchFamily="34" charset="0"/>
              </a:rPr>
              <a:t>local </a:t>
            </a:r>
            <a:r>
              <a:rPr lang="en-US" dirty="0">
                <a:latin typeface="Century Gothic" panose="020B0502020202020204" pitchFamily="34" charset="0"/>
              </a:rPr>
              <a:t>or </a:t>
            </a:r>
            <a:r>
              <a:rPr lang="en-US" b="1" dirty="0">
                <a:latin typeface="Century Gothic" panose="020B0502020202020204" pitchFamily="34" charset="0"/>
              </a:rPr>
              <a:t>user installations </a:t>
            </a:r>
            <a:r>
              <a:rPr lang="en-US" dirty="0">
                <a:latin typeface="Century Gothic" panose="020B0502020202020204" pitchFamily="34" charset="0"/>
              </a:rPr>
              <a:t>(look for these terms in the software’s docs)</a:t>
            </a:r>
          </a:p>
          <a:p>
            <a:pPr lvl="1"/>
            <a:r>
              <a:rPr lang="en-US" dirty="0">
                <a:latin typeface="Century Gothic" panose="020B0502020202020204" pitchFamily="34" charset="0"/>
              </a:rPr>
              <a:t>Don’t install software in </a:t>
            </a:r>
            <a:r>
              <a:rPr lang="en-US" dirty="0">
                <a:latin typeface="Monaco" pitchFamily="2" charset="77"/>
              </a:rPr>
              <a:t>/home/$USER </a:t>
            </a:r>
            <a:r>
              <a:rPr lang="en-US" dirty="0">
                <a:latin typeface="Century Gothic" panose="020B0502020202020204" pitchFamily="34" charset="0"/>
              </a:rPr>
              <a:t>(too small) or scratch (purged every 90 days); </a:t>
            </a:r>
            <a:r>
              <a:rPr lang="en-US" dirty="0">
                <a:latin typeface="Monaco" pitchFamily="2" charset="77"/>
              </a:rPr>
              <a:t>/projects/$USER/software </a:t>
            </a:r>
            <a:r>
              <a:rPr lang="en-US" dirty="0">
                <a:latin typeface="Century Gothic" panose="020B0502020202020204" pitchFamily="34" charset="0"/>
              </a:rPr>
              <a:t>is the way to go!</a:t>
            </a:r>
          </a:p>
          <a:p>
            <a:pPr lvl="1"/>
            <a:r>
              <a:rPr lang="en-US" dirty="0">
                <a:latin typeface="Century Gothic" panose="020B0502020202020204" pitchFamily="34" charset="0"/>
              </a:rPr>
              <a:t>Keep your software installations organized by using a consistent file structure and naming convention</a:t>
            </a:r>
          </a:p>
          <a:p>
            <a:pPr lvl="1"/>
            <a:r>
              <a:rPr lang="en-US" dirty="0">
                <a:latin typeface="Century Gothic" panose="020B0502020202020204" pitchFamily="34" charset="0"/>
              </a:rPr>
              <a:t>Load the compiler first, MPI implementation second, and third-party libraries last</a:t>
            </a: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49F9B580-F908-CA4B-BDDF-74A1C5E53F98}"/>
              </a:ext>
            </a:extLst>
          </p:cNvPr>
          <p:cNvSpPr>
            <a:spLocks noGrp="1"/>
          </p:cNvSpPr>
          <p:nvPr>
            <p:ph type="sldNum" sz="quarter" idx="12"/>
          </p:nvPr>
        </p:nvSpPr>
        <p:spPr/>
        <p:txBody>
          <a:bodyPr/>
          <a:lstStyle/>
          <a:p>
            <a:fld id="{ABDA560F-461C-6043-9BC4-489BA92F7161}" type="slidenum">
              <a:rPr lang="en-US" smtClean="0"/>
              <a:t>18</a:t>
            </a:fld>
            <a:endParaRPr lang="en-US"/>
          </a:p>
        </p:txBody>
      </p:sp>
    </p:spTree>
    <p:extLst>
      <p:ext uri="{BB962C8B-B14F-4D97-AF65-F5344CB8AC3E}">
        <p14:creationId xmlns:p14="http://schemas.microsoft.com/office/powerpoint/2010/main" val="3120060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08980"/>
            <a:ext cx="10515600" cy="3662363"/>
          </a:xfrm>
        </p:spPr>
        <p:txBody>
          <a:bodyPr>
            <a:normAutofit/>
          </a:bodyPr>
          <a:lstStyle/>
          <a:p>
            <a:pPr marL="0" indent="0">
              <a:buNone/>
            </a:pPr>
            <a:r>
              <a:rPr lang="en-US" sz="3200" dirty="0">
                <a:latin typeface="Century Gothic" panose="020B0502020202020204" pitchFamily="34" charset="0"/>
              </a:rPr>
              <a:t>Conventions and best practices</a:t>
            </a:r>
          </a:p>
          <a:p>
            <a:pPr lvl="1"/>
            <a:r>
              <a:rPr lang="en-US" dirty="0">
                <a:latin typeface="Century Gothic" panose="020B0502020202020204" pitchFamily="34" charset="0"/>
              </a:rPr>
              <a:t>Don’t install executables to the source directory</a:t>
            </a:r>
          </a:p>
          <a:p>
            <a:pPr lvl="2"/>
            <a:r>
              <a:rPr lang="en-US" sz="2400" dirty="0" err="1">
                <a:latin typeface="Courier New" panose="02070309020205020404" pitchFamily="49" charset="0"/>
                <a:cs typeface="Courier New" panose="02070309020205020404" pitchFamily="49" charset="0"/>
              </a:rPr>
              <a:t>cmake</a:t>
            </a:r>
            <a:r>
              <a:rPr lang="en-US" sz="2400" dirty="0">
                <a:latin typeface="Courier New" panose="02070309020205020404" pitchFamily="49" charset="0"/>
                <a:cs typeface="Courier New" panose="02070309020205020404" pitchFamily="49" charset="0"/>
              </a:rPr>
              <a:t> -DCMAKE_INSTALL_PREFIX, ./configure --prefix</a:t>
            </a:r>
          </a:p>
          <a:p>
            <a:pPr lvl="1"/>
            <a:r>
              <a:rPr lang="en-US" dirty="0">
                <a:latin typeface="Century Gothic" panose="020B0502020202020204" pitchFamily="34" charset="0"/>
              </a:rPr>
              <a:t>The newest version of a compiler might not be compatible with your application. Read the package documentation and don’t be afraid to try different compilers and compiler versions</a:t>
            </a:r>
          </a:p>
          <a:p>
            <a:pPr lvl="1"/>
            <a:r>
              <a:rPr lang="en-US" dirty="0">
                <a:latin typeface="Century Gothic" panose="020B0502020202020204" pitchFamily="34" charset="0"/>
              </a:rPr>
              <a:t>Read our ‘Compiling and Linking’ documentation </a:t>
            </a:r>
            <a:r>
              <a:rPr lang="en-US" dirty="0">
                <a:latin typeface="Century Gothic" panose="020B0502020202020204" pitchFamily="34" charset="0"/>
                <a:hlinkClick r:id="rId3"/>
              </a:rPr>
              <a:t>https://curc.readthedocs.io/en/latest/compute/compiling.html</a:t>
            </a:r>
            <a:endParaRPr lang="en-US" dirty="0">
              <a:latin typeface="Century Gothic" panose="020B0502020202020204" pitchFamily="34" charset="0"/>
            </a:endParaRPr>
          </a:p>
          <a:p>
            <a:pPr marL="457200" lvl="1" indent="0">
              <a:buNone/>
            </a:pPr>
            <a:endParaRPr lang="en-US" sz="28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3EFD1F9B-937E-0C45-FDB5-CACEA703531F}"/>
              </a:ext>
            </a:extLst>
          </p:cNvPr>
          <p:cNvSpPr>
            <a:spLocks noGrp="1"/>
          </p:cNvSpPr>
          <p:nvPr>
            <p:ph type="sldNum" sz="quarter" idx="12"/>
          </p:nvPr>
        </p:nvSpPr>
        <p:spPr/>
        <p:txBody>
          <a:bodyPr/>
          <a:lstStyle/>
          <a:p>
            <a:fld id="{ABDA560F-461C-6043-9BC4-489BA92F7161}" type="slidenum">
              <a:rPr lang="en-US" smtClean="0"/>
              <a:t>19</a:t>
            </a:fld>
            <a:endParaRPr lang="en-US"/>
          </a:p>
        </p:txBody>
      </p:sp>
    </p:spTree>
    <p:extLst>
      <p:ext uri="{BB962C8B-B14F-4D97-AF65-F5344CB8AC3E}">
        <p14:creationId xmlns:p14="http://schemas.microsoft.com/office/powerpoint/2010/main" val="3935104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561975" y="1661232"/>
            <a:ext cx="6410325" cy="3920418"/>
          </a:xfrm>
        </p:spPr>
        <p:txBody>
          <a:bodyPr vert="horz" lIns="91440" tIns="45720" rIns="91440" bIns="45720" rtlCol="0" anchor="ctr">
            <a:normAutofit/>
          </a:bodyPr>
          <a:lstStyle/>
          <a:p>
            <a:pPr marL="0" indent="0" algn="ctr">
              <a:buNone/>
            </a:pPr>
            <a:r>
              <a:rPr lang="en-US" sz="4000" b="1" dirty="0">
                <a:latin typeface="Century Gothic"/>
              </a:rPr>
              <a:t>Slides &amp; Exercises</a:t>
            </a:r>
          </a:p>
          <a:p>
            <a:pPr marL="0" indent="0">
              <a:buNone/>
            </a:pPr>
            <a:r>
              <a:rPr lang="en-US" b="1" dirty="0">
                <a:latin typeface="Century Gothic"/>
                <a:hlinkClick r:id="rId2"/>
              </a:rPr>
              <a:t>https://github.com/ResearchComputing/hpc_fundamentals_micro_credential</a:t>
            </a:r>
            <a:r>
              <a:rPr lang="en-US" b="1" dirty="0">
                <a:latin typeface="Century Gothic"/>
              </a:rPr>
              <a:t> </a:t>
            </a:r>
          </a:p>
          <a:p>
            <a:r>
              <a:rPr lang="en-US" b="1" dirty="0">
                <a:latin typeface="Century Gothic"/>
              </a:rPr>
              <a:t>In “</a:t>
            </a:r>
            <a:r>
              <a:rPr lang="en-US" b="1" dirty="0" err="1">
                <a:latin typeface="Century Gothic"/>
              </a:rPr>
              <a:t>installing_software</a:t>
            </a:r>
            <a:r>
              <a:rPr lang="en-US" b="1" dirty="0">
                <a:latin typeface="Century Gothic"/>
              </a:rPr>
              <a:t>” directory </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a:t>8/14/24</a:t>
            </a:r>
            <a:endParaRPr lang="en-US" dirty="0"/>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2</a:t>
            </a:fld>
            <a:endParaRPr lang="en-US"/>
          </a:p>
        </p:txBody>
      </p:sp>
      <p:pic>
        <p:nvPicPr>
          <p:cNvPr id="8" name="Picture 7" descr="A qr code on a white background&#10;&#10;Description automatically generated">
            <a:extLst>
              <a:ext uri="{FF2B5EF4-FFF2-40B4-BE49-F238E27FC236}">
                <a16:creationId xmlns:a16="http://schemas.microsoft.com/office/drawing/2014/main" id="{134224ED-5FFB-EFBF-45BB-8F80E4C41BFF}"/>
              </a:ext>
            </a:extLst>
          </p:cNvPr>
          <p:cNvPicPr>
            <a:picLocks noChangeAspect="1"/>
          </p:cNvPicPr>
          <p:nvPr/>
        </p:nvPicPr>
        <p:blipFill>
          <a:blip r:embed="rId3"/>
          <a:stretch>
            <a:fillRect/>
          </a:stretch>
        </p:blipFill>
        <p:spPr>
          <a:xfrm>
            <a:off x="7467600" y="1809748"/>
            <a:ext cx="3326923" cy="3238500"/>
          </a:xfrm>
          <a:prstGeom prst="rect">
            <a:avLst/>
          </a:prstGeom>
        </p:spPr>
      </p:pic>
    </p:spTree>
    <p:extLst>
      <p:ext uri="{BB962C8B-B14F-4D97-AF65-F5344CB8AC3E}">
        <p14:creationId xmlns:p14="http://schemas.microsoft.com/office/powerpoint/2010/main" val="16440309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Building Software on CURC Systems</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a:latin typeface="Century Gothic" panose="020B0502020202020204" pitchFamily="34" charset="0"/>
              </a:rPr>
              <a:t>Conventions and best practices</a:t>
            </a:r>
          </a:p>
          <a:p>
            <a:pPr lvl="1"/>
            <a:r>
              <a:rPr lang="en-US" sz="2900">
                <a:latin typeface="Century Gothic" panose="020B0502020202020204" pitchFamily="34" charset="0"/>
              </a:rPr>
              <a:t>Make life easier for yourself by adding executables to PATH and any directories with libraries that your application links to LD_LIBRARY_PATH</a:t>
            </a:r>
          </a:p>
          <a:p>
            <a:pPr marL="457200" lvl="1" indent="0">
              <a:buNone/>
            </a:pPr>
            <a:endParaRPr lang="en-US" sz="28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grpSp>
        <p:nvGrpSpPr>
          <p:cNvPr id="6" name="Group 5">
            <a:extLst>
              <a:ext uri="{FF2B5EF4-FFF2-40B4-BE49-F238E27FC236}">
                <a16:creationId xmlns:a16="http://schemas.microsoft.com/office/drawing/2014/main" id="{13402762-8AA2-CD38-B9FE-2A74148C75F7}"/>
              </a:ext>
            </a:extLst>
          </p:cNvPr>
          <p:cNvGrpSpPr/>
          <p:nvPr/>
        </p:nvGrpSpPr>
        <p:grpSpPr>
          <a:xfrm>
            <a:off x="648457" y="3283458"/>
            <a:ext cx="10895086" cy="2784602"/>
            <a:chOff x="648457" y="2905506"/>
            <a:chExt cx="10895086" cy="2266101"/>
          </a:xfrm>
        </p:grpSpPr>
        <p:sp>
          <p:nvSpPr>
            <p:cNvPr id="7" name="Rectangle 6">
              <a:extLst>
                <a:ext uri="{FF2B5EF4-FFF2-40B4-BE49-F238E27FC236}">
                  <a16:creationId xmlns:a16="http://schemas.microsoft.com/office/drawing/2014/main" id="{FB48A1E5-09EA-108E-7467-D0DB30F8C78F}"/>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EB768ABA-6707-5165-79F0-2E8BE7E3ED7C}"/>
                </a:ext>
              </a:extLst>
            </p:cNvPr>
            <p:cNvSpPr txBox="1">
              <a:spLocks/>
            </p:cNvSpPr>
            <p:nvPr/>
          </p:nvSpPr>
          <p:spPr>
            <a:xfrm>
              <a:off x="838200" y="2905506"/>
              <a:ext cx="10515600" cy="21800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000" b="1" dirty="0">
                  <a:latin typeface="Courier New" panose="02070309020205020404" pitchFamily="49" charset="0"/>
                  <a:cs typeface="Courier New" panose="02070309020205020404" pitchFamily="49" charset="0"/>
                </a:rPr>
                <a:t>$ export PATH=/projects/$USER/software/</a:t>
              </a:r>
              <a:r>
                <a:rPr lang="en-US" sz="2000" b="1" dirty="0" err="1">
                  <a:latin typeface="Courier New" panose="02070309020205020404" pitchFamily="49" charset="0"/>
                  <a:cs typeface="Courier New" panose="02070309020205020404" pitchFamily="49" charset="0"/>
                </a:rPr>
                <a:t>phyloflash</a:t>
              </a:r>
              <a:r>
                <a:rPr lang="en-US" sz="2000" b="1" dirty="0">
                  <a:latin typeface="Courier New" panose="02070309020205020404" pitchFamily="49" charset="0"/>
                  <a:cs typeface="Courier New" panose="02070309020205020404" pitchFamily="49" charset="0"/>
                </a:rPr>
                <a:t>/bin:$PATH</a:t>
              </a:r>
            </a:p>
            <a:p>
              <a:pPr marL="0" indent="0">
                <a:buNone/>
              </a:pPr>
              <a:r>
                <a:rPr lang="en-US" sz="2000" b="1" dirty="0">
                  <a:latin typeface="Courier New" panose="02070309020205020404" pitchFamily="49" charset="0"/>
                  <a:cs typeface="Courier New" panose="02070309020205020404" pitchFamily="49" charset="0"/>
                </a:rPr>
                <a:t>$ echo $PATH</a:t>
              </a:r>
            </a:p>
            <a:p>
              <a:pPr marL="0" indent="0">
                <a:buNone/>
              </a:pPr>
              <a:r>
                <a:rPr lang="en-US" sz="2000" b="1" dirty="0">
                  <a:latin typeface="Courier New" panose="02070309020205020404" pitchFamily="49" charset="0"/>
                  <a:cs typeface="Courier New" panose="02070309020205020404" pitchFamily="49" charset="0"/>
                </a:rPr>
                <a:t>$ export 	LD_LIBRARY_PATH=/</a:t>
              </a:r>
              <a:r>
                <a:rPr lang="en-US" sz="2000" b="1" dirty="0" err="1">
                  <a:latin typeface="Courier New" panose="02070309020205020404" pitchFamily="49" charset="0"/>
                  <a:cs typeface="Courier New" panose="02070309020205020404" pitchFamily="49" charset="0"/>
                </a:rPr>
                <a:t>curc</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sw</a:t>
              </a:r>
              <a:r>
                <a:rPr lang="en-US" sz="2000" b="1" dirty="0">
                  <a:latin typeface="Courier New" panose="02070309020205020404" pitchFamily="49" charset="0"/>
                  <a:cs typeface="Courier New" panose="02070309020205020404" pitchFamily="49" charset="0"/>
                </a:rPr>
                <a:t>/hdf5/1.10.1/impi/17.3/intel/17.4/lib:$LD_LIBRARY_PATH</a:t>
              </a:r>
            </a:p>
            <a:p>
              <a:pPr marL="0" indent="0">
                <a:buNone/>
              </a:pPr>
              <a:r>
                <a:rPr lang="en-US" sz="2000" b="1" dirty="0">
                  <a:latin typeface="Courier New" panose="02070309020205020404" pitchFamily="49" charset="0"/>
                  <a:cs typeface="Courier New" panose="02070309020205020404" pitchFamily="49" charset="0"/>
                </a:rPr>
                <a:t>$ echo $LD_LIBRARY_PATH</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Slide Number Placeholder 8">
            <a:extLst>
              <a:ext uri="{FF2B5EF4-FFF2-40B4-BE49-F238E27FC236}">
                <a16:creationId xmlns:a16="http://schemas.microsoft.com/office/drawing/2014/main" id="{A929ABBE-7B13-7216-ACA4-16FA57579A1F}"/>
              </a:ext>
            </a:extLst>
          </p:cNvPr>
          <p:cNvSpPr>
            <a:spLocks noGrp="1"/>
          </p:cNvSpPr>
          <p:nvPr>
            <p:ph type="sldNum" sz="quarter" idx="12"/>
          </p:nvPr>
        </p:nvSpPr>
        <p:spPr/>
        <p:txBody>
          <a:bodyPr/>
          <a:lstStyle/>
          <a:p>
            <a:fld id="{ABDA560F-461C-6043-9BC4-489BA92F7161}" type="slidenum">
              <a:rPr lang="en-US" smtClean="0"/>
              <a:t>20</a:t>
            </a:fld>
            <a:endParaRPr lang="en-US"/>
          </a:p>
        </p:txBody>
      </p:sp>
    </p:spTree>
    <p:extLst>
      <p:ext uri="{BB962C8B-B14F-4D97-AF65-F5344CB8AC3E}">
        <p14:creationId xmlns:p14="http://schemas.microsoft.com/office/powerpoint/2010/main" val="11236376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dirty="0"/>
              <a:t>8/14/24</a:t>
            </a:r>
          </a:p>
        </p:txBody>
      </p:sp>
      <p:sp>
        <p:nvSpPr>
          <p:cNvPr id="22" name="TextBox 21">
            <a:extLst>
              <a:ext uri="{FF2B5EF4-FFF2-40B4-BE49-F238E27FC236}">
                <a16:creationId xmlns:a16="http://schemas.microsoft.com/office/drawing/2014/main" id="{CDAE866F-9A4C-BC78-08C5-4310C2B3246B}"/>
              </a:ext>
            </a:extLst>
          </p:cNvPr>
          <p:cNvSpPr txBox="1"/>
          <p:nvPr/>
        </p:nvSpPr>
        <p:spPr>
          <a:xfrm>
            <a:off x="912777" y="1614556"/>
            <a:ext cx="9888573" cy="4832092"/>
          </a:xfrm>
          <a:prstGeom prst="rect">
            <a:avLst/>
          </a:prstGeom>
          <a:noFill/>
        </p:spPr>
        <p:txBody>
          <a:bodyPr wrap="square" rtlCol="0" anchor="ctr">
            <a:spAutoFit/>
          </a:bodyPr>
          <a:lstStyle/>
          <a:p>
            <a:r>
              <a:rPr lang="en-US" sz="2800" dirty="0">
                <a:latin typeface="Century Gothic" panose="020B0502020202020204" pitchFamily="34" charset="0"/>
              </a:rPr>
              <a:t>Try our Hands-on exercise #1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pPr marL="514350" indent="-514350">
              <a:buAutoNum type="arabicParenR"/>
            </a:pPr>
            <a:r>
              <a:rPr lang="en-US" sz="2800" dirty="0">
                <a:latin typeface="Century Gothic" panose="020B0502020202020204" pitchFamily="34" charset="0"/>
              </a:rPr>
              <a:t>Explore CURC compilers and compiler environment variables.</a:t>
            </a:r>
          </a:p>
          <a:p>
            <a:pPr marL="514350" indent="-514350">
              <a:buAutoNum type="arabicParenR"/>
            </a:pPr>
            <a:r>
              <a:rPr lang="en-US" sz="2800" dirty="0">
                <a:latin typeface="Century Gothic" panose="020B0502020202020204" pitchFamily="34" charset="0"/>
              </a:rPr>
              <a:t>Perform a simple source installation.</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endParaRPr lang="en-US" sz="2800" b="1" dirty="0">
              <a:latin typeface="Century Gothic" panose="020B0502020202020204" pitchFamily="34" charset="0"/>
            </a:endParaRPr>
          </a:p>
          <a:p>
            <a:endParaRPr lang="en-US" sz="2800" b="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91FA35DD-4DE7-AC61-0C57-A6F8C4847748}"/>
              </a:ext>
            </a:extLst>
          </p:cNvPr>
          <p:cNvSpPr>
            <a:spLocks noGrp="1"/>
          </p:cNvSpPr>
          <p:nvPr>
            <p:ph type="sldNum" sz="quarter" idx="12"/>
          </p:nvPr>
        </p:nvSpPr>
        <p:spPr/>
        <p:txBody>
          <a:bodyPr/>
          <a:lstStyle/>
          <a:p>
            <a:fld id="{ABDA560F-461C-6043-9BC4-489BA92F7161}" type="slidenum">
              <a:rPr lang="en-US" smtClean="0"/>
              <a:t>21</a:t>
            </a:fld>
            <a:endParaRPr lang="en-US"/>
          </a:p>
        </p:txBody>
      </p:sp>
    </p:spTree>
    <p:extLst>
      <p:ext uri="{BB962C8B-B14F-4D97-AF65-F5344CB8AC3E}">
        <p14:creationId xmlns:p14="http://schemas.microsoft.com/office/powerpoint/2010/main" val="12609049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523407" y="359852"/>
            <a:ext cx="10515600" cy="1325563"/>
          </a:xfrm>
        </p:spPr>
        <p:txBody>
          <a:bodyPr/>
          <a:lstStyle/>
          <a:p>
            <a:r>
              <a:rPr lang="en-US" b="1" dirty="0">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311400"/>
            <a:ext cx="10515600" cy="3489325"/>
          </a:xfrm>
        </p:spPr>
        <p:txBody>
          <a:bodyPr vert="horz" lIns="91440" tIns="45720" rIns="91440" bIns="45720" rtlCol="0" anchor="t">
            <a:normAutofit/>
          </a:bodyPr>
          <a:lstStyle/>
          <a:p>
            <a:pPr marL="0" indent="0">
              <a:buNone/>
            </a:pPr>
            <a:r>
              <a:rPr lang="en-US" sz="3600" dirty="0">
                <a:latin typeface="Century Gothic"/>
              </a:rPr>
              <a:t>How can we simplify source installations? </a:t>
            </a:r>
            <a:endParaRPr lang="en-US" sz="3200" dirty="0"/>
          </a:p>
          <a:p>
            <a:pPr lvl="1"/>
            <a:r>
              <a:rPr lang="en-US" sz="3200" b="1" dirty="0">
                <a:latin typeface="Century Gothic"/>
              </a:rPr>
              <a:t>Package Managers </a:t>
            </a:r>
            <a:r>
              <a:rPr lang="en-US" sz="3200" dirty="0">
                <a:latin typeface="Century Gothic"/>
              </a:rPr>
              <a:t>– Tools that automate installing, maintaining, and configuring software and any dependencies</a:t>
            </a:r>
            <a:endParaRPr lang="en-US" sz="3200" dirty="0">
              <a:latin typeface="Century Gothic" panose="020B0502020202020204" pitchFamily="34" charset="0"/>
            </a:endParaRPr>
          </a:p>
          <a:p>
            <a:pPr lvl="1"/>
            <a:r>
              <a:rPr lang="en-US" sz="3200" b="1" dirty="0">
                <a:latin typeface="Century Gothic"/>
              </a:rPr>
              <a:t>Environments</a:t>
            </a:r>
            <a:r>
              <a:rPr lang="en-US" sz="3200" dirty="0">
                <a:latin typeface="Century Gothic"/>
              </a:rPr>
              <a:t> – A collection of resources that are available in a self-contained 'bubble'</a:t>
            </a:r>
            <a:endParaRPr lang="en-US" sz="3200" dirty="0">
              <a:latin typeface="Century Gothic" panose="020B0502020202020204" pitchFamily="34" charset="0"/>
            </a:endParaRPr>
          </a:p>
          <a:p>
            <a:pPr lvl="1"/>
            <a:endParaRPr lang="en-US" sz="2800" dirty="0">
              <a:latin typeface="Century Gothic" panose="020B0502020202020204" pitchFamily="34" charset="0"/>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199709" y="500682"/>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22</a:t>
            </a:fld>
            <a:endParaRPr lang="en-US"/>
          </a:p>
        </p:txBody>
      </p:sp>
    </p:spTree>
    <p:extLst>
      <p:ext uri="{BB962C8B-B14F-4D97-AF65-F5344CB8AC3E}">
        <p14:creationId xmlns:p14="http://schemas.microsoft.com/office/powerpoint/2010/main" val="358813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258896" y="365125"/>
            <a:ext cx="8595176" cy="1348423"/>
          </a:xfrm>
        </p:spPr>
        <p:txBody>
          <a:bodyPr/>
          <a:lstStyle/>
          <a:p>
            <a:pPr algn="ctr"/>
            <a:r>
              <a:rPr lang="en-US" b="1">
                <a:latin typeface="Century Gothic"/>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9" name="Rectangle 8">
            <a:extLst>
              <a:ext uri="{FF2B5EF4-FFF2-40B4-BE49-F238E27FC236}">
                <a16:creationId xmlns:a16="http://schemas.microsoft.com/office/drawing/2014/main" id="{AED6EBB6-F155-BCFA-819A-B35196AF1D69}"/>
              </a:ext>
            </a:extLst>
          </p:cNvPr>
          <p:cNvSpPr/>
          <p:nvPr/>
        </p:nvSpPr>
        <p:spPr>
          <a:xfrm>
            <a:off x="6650182" y="1765125"/>
            <a:ext cx="5083104" cy="4159623"/>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8" name="Group 17">
            <a:extLst>
              <a:ext uri="{FF2B5EF4-FFF2-40B4-BE49-F238E27FC236}">
                <a16:creationId xmlns:a16="http://schemas.microsoft.com/office/drawing/2014/main" id="{AF6EAD10-DF37-CA9E-0A53-98F67F41A1DF}"/>
              </a:ext>
            </a:extLst>
          </p:cNvPr>
          <p:cNvGrpSpPr/>
          <p:nvPr/>
        </p:nvGrpSpPr>
        <p:grpSpPr>
          <a:xfrm>
            <a:off x="6906491" y="2047851"/>
            <a:ext cx="2035629" cy="2035629"/>
            <a:chOff x="6906491" y="2047851"/>
            <a:chExt cx="2035629" cy="2035629"/>
          </a:xfrm>
        </p:grpSpPr>
        <p:sp>
          <p:nvSpPr>
            <p:cNvPr id="10" name="Oval 9">
              <a:extLst>
                <a:ext uri="{FF2B5EF4-FFF2-40B4-BE49-F238E27FC236}">
                  <a16:creationId xmlns:a16="http://schemas.microsoft.com/office/drawing/2014/main" id="{96C0877C-914D-01EB-E434-421FB530313C}"/>
                </a:ext>
              </a:extLst>
            </p:cNvPr>
            <p:cNvSpPr>
              <a:spLocks noChangeAspect="1"/>
            </p:cNvSpPr>
            <p:nvPr/>
          </p:nvSpPr>
          <p:spPr>
            <a:xfrm>
              <a:off x="6906491" y="2047851"/>
              <a:ext cx="2035629" cy="2035629"/>
            </a:xfrm>
            <a:prstGeom prst="ellipse">
              <a:avLst/>
            </a:prstGeom>
            <a:solidFill>
              <a:schemeClr val="accent6">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A27A3233-D761-B59F-BECF-34DA3D398F9C}"/>
                </a:ext>
              </a:extLst>
            </p:cNvPr>
            <p:cNvSpPr txBox="1"/>
            <p:nvPr/>
          </p:nvSpPr>
          <p:spPr>
            <a:xfrm>
              <a:off x="7421045" y="2111216"/>
              <a:ext cx="1104405" cy="400110"/>
            </a:xfrm>
            <a:prstGeom prst="rect">
              <a:avLst/>
            </a:prstGeom>
            <a:noFill/>
          </p:spPr>
          <p:txBody>
            <a:bodyPr wrap="square" rtlCol="0">
              <a:spAutoFit/>
            </a:bodyPr>
            <a:lstStyle/>
            <a:p>
              <a:r>
                <a:rPr lang="en-US" sz="2000" dirty="0">
                  <a:latin typeface="Monaco" pitchFamily="2" charset="77"/>
                </a:rPr>
                <a:t>env_1</a:t>
              </a:r>
            </a:p>
          </p:txBody>
        </p:sp>
      </p:grpSp>
      <p:grpSp>
        <p:nvGrpSpPr>
          <p:cNvPr id="19" name="Group 18">
            <a:extLst>
              <a:ext uri="{FF2B5EF4-FFF2-40B4-BE49-F238E27FC236}">
                <a16:creationId xmlns:a16="http://schemas.microsoft.com/office/drawing/2014/main" id="{5CB8E6C8-4AB3-F1BD-BCB6-7E085A99662F}"/>
              </a:ext>
            </a:extLst>
          </p:cNvPr>
          <p:cNvGrpSpPr/>
          <p:nvPr/>
        </p:nvGrpSpPr>
        <p:grpSpPr>
          <a:xfrm>
            <a:off x="9429179" y="2471565"/>
            <a:ext cx="2127857" cy="2127857"/>
            <a:chOff x="9429179" y="2471565"/>
            <a:chExt cx="2127857" cy="2127857"/>
          </a:xfrm>
        </p:grpSpPr>
        <p:sp>
          <p:nvSpPr>
            <p:cNvPr id="11" name="Oval 10">
              <a:extLst>
                <a:ext uri="{FF2B5EF4-FFF2-40B4-BE49-F238E27FC236}">
                  <a16:creationId xmlns:a16="http://schemas.microsoft.com/office/drawing/2014/main" id="{DED24AF5-4A22-905F-7D86-B5B33AC83345}"/>
                </a:ext>
              </a:extLst>
            </p:cNvPr>
            <p:cNvSpPr>
              <a:spLocks noChangeAspect="1"/>
            </p:cNvSpPr>
            <p:nvPr/>
          </p:nvSpPr>
          <p:spPr>
            <a:xfrm>
              <a:off x="9429179" y="2471565"/>
              <a:ext cx="2127857" cy="2127857"/>
            </a:xfrm>
            <a:prstGeom prst="ellipse">
              <a:avLst/>
            </a:prstGeom>
            <a:solidFill>
              <a:srgbClr val="D883FF"/>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6F3928BB-5CD7-8BDB-7E73-17B7353A4187}"/>
                </a:ext>
              </a:extLst>
            </p:cNvPr>
            <p:cNvSpPr txBox="1"/>
            <p:nvPr/>
          </p:nvSpPr>
          <p:spPr>
            <a:xfrm>
              <a:off x="10027416" y="2615875"/>
              <a:ext cx="1104405" cy="400110"/>
            </a:xfrm>
            <a:prstGeom prst="rect">
              <a:avLst/>
            </a:prstGeom>
            <a:noFill/>
          </p:spPr>
          <p:txBody>
            <a:bodyPr wrap="square" rtlCol="0">
              <a:spAutoFit/>
            </a:bodyPr>
            <a:lstStyle/>
            <a:p>
              <a:r>
                <a:rPr lang="en-US" sz="2000">
                  <a:latin typeface="Monaco" pitchFamily="2" charset="77"/>
                </a:rPr>
                <a:t>env_2</a:t>
              </a:r>
            </a:p>
          </p:txBody>
        </p:sp>
      </p:grpSp>
      <p:grpSp>
        <p:nvGrpSpPr>
          <p:cNvPr id="20" name="Group 19">
            <a:extLst>
              <a:ext uri="{FF2B5EF4-FFF2-40B4-BE49-F238E27FC236}">
                <a16:creationId xmlns:a16="http://schemas.microsoft.com/office/drawing/2014/main" id="{B379485A-BC3C-9DCA-9CFE-FAE18FA9C09F}"/>
              </a:ext>
            </a:extLst>
          </p:cNvPr>
          <p:cNvGrpSpPr/>
          <p:nvPr/>
        </p:nvGrpSpPr>
        <p:grpSpPr>
          <a:xfrm>
            <a:off x="8034091" y="4232356"/>
            <a:ext cx="1454097" cy="1454097"/>
            <a:chOff x="8034091" y="4232356"/>
            <a:chExt cx="1454097" cy="1454097"/>
          </a:xfrm>
        </p:grpSpPr>
        <p:sp>
          <p:nvSpPr>
            <p:cNvPr id="12" name="Oval 11">
              <a:extLst>
                <a:ext uri="{FF2B5EF4-FFF2-40B4-BE49-F238E27FC236}">
                  <a16:creationId xmlns:a16="http://schemas.microsoft.com/office/drawing/2014/main" id="{7E6E1065-BFAF-0E6F-3FFB-21918CD9024E}"/>
                </a:ext>
              </a:extLst>
            </p:cNvPr>
            <p:cNvSpPr>
              <a:spLocks noChangeAspect="1"/>
            </p:cNvSpPr>
            <p:nvPr/>
          </p:nvSpPr>
          <p:spPr>
            <a:xfrm>
              <a:off x="8034091" y="4232356"/>
              <a:ext cx="1454097" cy="1454097"/>
            </a:xfrm>
            <a:prstGeom prst="ellipse">
              <a:avLst/>
            </a:prstGeom>
            <a:solidFill>
              <a:schemeClr val="accent2">
                <a:lumMod val="40000"/>
                <a:lumOff val="6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01CEDFB-732D-AE76-DC52-FBDDC099B561}"/>
                </a:ext>
              </a:extLst>
            </p:cNvPr>
            <p:cNvSpPr txBox="1"/>
            <p:nvPr/>
          </p:nvSpPr>
          <p:spPr>
            <a:xfrm>
              <a:off x="8306595" y="4361369"/>
              <a:ext cx="1104405" cy="400110"/>
            </a:xfrm>
            <a:prstGeom prst="rect">
              <a:avLst/>
            </a:prstGeom>
            <a:noFill/>
          </p:spPr>
          <p:txBody>
            <a:bodyPr wrap="square" rtlCol="0">
              <a:spAutoFit/>
            </a:bodyPr>
            <a:lstStyle/>
            <a:p>
              <a:r>
                <a:rPr lang="en-US" sz="2000">
                  <a:latin typeface="Monaco" pitchFamily="2" charset="77"/>
                </a:rPr>
                <a:t>env_3</a:t>
              </a:r>
            </a:p>
          </p:txBody>
        </p:sp>
      </p:grpSp>
      <p:sp>
        <p:nvSpPr>
          <p:cNvPr id="22" name="TextBox 21">
            <a:extLst>
              <a:ext uri="{FF2B5EF4-FFF2-40B4-BE49-F238E27FC236}">
                <a16:creationId xmlns:a16="http://schemas.microsoft.com/office/drawing/2014/main" id="{CDAE866F-9A4C-BC78-08C5-4310C2B3246B}"/>
              </a:ext>
            </a:extLst>
          </p:cNvPr>
          <p:cNvSpPr txBox="1"/>
          <p:nvPr/>
        </p:nvSpPr>
        <p:spPr>
          <a:xfrm>
            <a:off x="407442" y="1891486"/>
            <a:ext cx="5908061" cy="4647426"/>
          </a:xfrm>
          <a:prstGeom prst="rect">
            <a:avLst/>
          </a:prstGeom>
          <a:noFill/>
        </p:spPr>
        <p:txBody>
          <a:bodyPr wrap="square" rtlCol="0" anchor="ctr">
            <a:spAutoFit/>
          </a:bodyPr>
          <a:lstStyle/>
          <a:p>
            <a:r>
              <a:rPr lang="en-US" sz="2400">
                <a:latin typeface="Century Gothic" panose="020B0502020202020204" pitchFamily="34" charset="0"/>
              </a:rPr>
              <a:t>Think of virtual environments as self-contained bubbles.</a:t>
            </a:r>
          </a:p>
          <a:p>
            <a:endParaRPr lang="en-US" sz="2400">
              <a:latin typeface="Century Gothic" panose="020B0502020202020204" pitchFamily="34" charset="0"/>
            </a:endParaRPr>
          </a:p>
          <a:p>
            <a:r>
              <a:rPr lang="en-US" sz="2400">
                <a:latin typeface="Monaco" pitchFamily="2" charset="77"/>
              </a:rPr>
              <a:t>env_1 </a:t>
            </a:r>
            <a:r>
              <a:rPr lang="en-US" sz="2400">
                <a:latin typeface="Century Gothic" panose="020B0502020202020204" pitchFamily="34" charset="0"/>
              </a:rPr>
              <a:t>contains all the dependencies of ‘Program A’.</a:t>
            </a:r>
          </a:p>
          <a:p>
            <a:endParaRPr lang="en-US" sz="2400">
              <a:latin typeface="Century Gothic" panose="020B0502020202020204" pitchFamily="34" charset="0"/>
            </a:endParaRPr>
          </a:p>
          <a:p>
            <a:r>
              <a:rPr lang="en-US" sz="2400">
                <a:latin typeface="Monaco" pitchFamily="2" charset="77"/>
              </a:rPr>
              <a:t>env_2</a:t>
            </a:r>
            <a:r>
              <a:rPr lang="en-US" sz="2400">
                <a:latin typeface="Century Gothic" panose="020B0502020202020204" pitchFamily="34" charset="0"/>
              </a:rPr>
              <a:t> contains all the dependencies of ‘Program B’.</a:t>
            </a:r>
          </a:p>
          <a:p>
            <a:endParaRPr lang="en-US" sz="2400">
              <a:latin typeface="Century Gothic" panose="020B0502020202020204" pitchFamily="34" charset="0"/>
            </a:endParaRPr>
          </a:p>
          <a:p>
            <a:r>
              <a:rPr lang="en-US" sz="2400">
                <a:latin typeface="Century Gothic" panose="020B0502020202020204" pitchFamily="34" charset="0"/>
              </a:rPr>
              <a:t>The environments do not interact.</a:t>
            </a:r>
          </a:p>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23" name="TextBox 22">
            <a:extLst>
              <a:ext uri="{FF2B5EF4-FFF2-40B4-BE49-F238E27FC236}">
                <a16:creationId xmlns:a16="http://schemas.microsoft.com/office/drawing/2014/main" id="{EF05CEDC-F5D2-532E-F648-2491E74826C4}"/>
              </a:ext>
            </a:extLst>
          </p:cNvPr>
          <p:cNvSpPr txBox="1"/>
          <p:nvPr/>
        </p:nvSpPr>
        <p:spPr>
          <a:xfrm>
            <a:off x="7219945" y="2563141"/>
            <a:ext cx="1726288" cy="1477328"/>
          </a:xfrm>
          <a:prstGeom prst="rect">
            <a:avLst/>
          </a:prstGeom>
          <a:noFill/>
        </p:spPr>
        <p:txBody>
          <a:bodyPr wrap="square" lIns="91440" tIns="45720" rIns="91440" bIns="45720" rtlCol="0" anchor="t">
            <a:spAutoFit/>
          </a:bodyPr>
          <a:lstStyle/>
          <a:p>
            <a:r>
              <a:rPr lang="en-US" dirty="0">
                <a:latin typeface="Monaco"/>
              </a:rPr>
              <a:t>Program A</a:t>
            </a:r>
          </a:p>
          <a:p>
            <a:r>
              <a:rPr lang="en-US" dirty="0">
                <a:latin typeface="Monaco"/>
              </a:rPr>
              <a:t>dependency: </a:t>
            </a:r>
          </a:p>
          <a:p>
            <a:r>
              <a:rPr lang="en-US" dirty="0">
                <a:latin typeface="Monaco"/>
              </a:rPr>
              <a:t>Program Y (v1.0) </a:t>
            </a:r>
          </a:p>
          <a:p>
            <a:r>
              <a:rPr lang="en-US" b="1" dirty="0">
                <a:latin typeface="Monaco"/>
              </a:rPr>
              <a:t>   </a:t>
            </a:r>
            <a:endParaRPr lang="en-US" dirty="0"/>
          </a:p>
        </p:txBody>
      </p:sp>
      <p:sp>
        <p:nvSpPr>
          <p:cNvPr id="24" name="TextBox 23">
            <a:extLst>
              <a:ext uri="{FF2B5EF4-FFF2-40B4-BE49-F238E27FC236}">
                <a16:creationId xmlns:a16="http://schemas.microsoft.com/office/drawing/2014/main" id="{9AB0F207-8E0C-A5E6-2BBA-711A040B6E36}"/>
              </a:ext>
            </a:extLst>
          </p:cNvPr>
          <p:cNvSpPr txBox="1"/>
          <p:nvPr/>
        </p:nvSpPr>
        <p:spPr>
          <a:xfrm>
            <a:off x="9879566" y="3039012"/>
            <a:ext cx="2504509" cy="1200329"/>
          </a:xfrm>
          <a:prstGeom prst="rect">
            <a:avLst/>
          </a:prstGeom>
          <a:noFill/>
        </p:spPr>
        <p:txBody>
          <a:bodyPr wrap="square" lIns="91440" tIns="45720" rIns="91440" bIns="45720" rtlCol="0" anchor="t">
            <a:spAutoFit/>
          </a:bodyPr>
          <a:lstStyle/>
          <a:p>
            <a:r>
              <a:rPr lang="en-US" dirty="0">
                <a:latin typeface="Monaco"/>
              </a:rPr>
              <a:t>Program B</a:t>
            </a:r>
          </a:p>
          <a:p>
            <a:r>
              <a:rPr lang="en-US" dirty="0">
                <a:latin typeface="Monaco"/>
              </a:rPr>
              <a:t>dependency: </a:t>
            </a:r>
          </a:p>
          <a:p>
            <a:r>
              <a:rPr lang="en-US" dirty="0">
                <a:latin typeface="Monaco"/>
              </a:rPr>
              <a:t>Program Y </a:t>
            </a:r>
          </a:p>
          <a:p>
            <a:r>
              <a:rPr lang="en-US" dirty="0">
                <a:latin typeface="Monaco"/>
              </a:rPr>
              <a:t>(v2.0) </a:t>
            </a:r>
          </a:p>
        </p:txBody>
      </p:sp>
      <p:sp>
        <p:nvSpPr>
          <p:cNvPr id="3" name="Slide Number Placeholder 2">
            <a:extLst>
              <a:ext uri="{FF2B5EF4-FFF2-40B4-BE49-F238E27FC236}">
                <a16:creationId xmlns:a16="http://schemas.microsoft.com/office/drawing/2014/main" id="{38B08302-9BD0-8329-A11D-F8B7F84DB6AD}"/>
              </a:ext>
            </a:extLst>
          </p:cNvPr>
          <p:cNvSpPr>
            <a:spLocks noGrp="1"/>
          </p:cNvSpPr>
          <p:nvPr>
            <p:ph type="sldNum" sz="quarter" idx="12"/>
          </p:nvPr>
        </p:nvSpPr>
        <p:spPr/>
        <p:txBody>
          <a:bodyPr/>
          <a:lstStyle/>
          <a:p>
            <a:fld id="{ABDA560F-461C-6043-9BC4-489BA92F7161}" type="slidenum">
              <a:rPr lang="en-US" smtClean="0"/>
              <a:t>23</a:t>
            </a:fld>
            <a:endParaRPr lang="en-US"/>
          </a:p>
        </p:txBody>
      </p:sp>
      <p:pic>
        <p:nvPicPr>
          <p:cNvPr id="6" name="Picture 5" descr="Comparison with other tools - EasyBuild tutorial">
            <a:extLst>
              <a:ext uri="{FF2B5EF4-FFF2-40B4-BE49-F238E27FC236}">
                <a16:creationId xmlns:a16="http://schemas.microsoft.com/office/drawing/2014/main" id="{57270B6F-FC9B-2156-B75D-845CB291508C}"/>
              </a:ext>
            </a:extLst>
          </p:cNvPr>
          <p:cNvPicPr>
            <a:picLocks noChangeAspect="1"/>
          </p:cNvPicPr>
          <p:nvPr/>
        </p:nvPicPr>
        <p:blipFill>
          <a:blip r:embed="rId2"/>
          <a:stretch>
            <a:fillRect/>
          </a:stretch>
        </p:blipFill>
        <p:spPr>
          <a:xfrm>
            <a:off x="7973248" y="516545"/>
            <a:ext cx="3624942" cy="1043901"/>
          </a:xfrm>
          <a:prstGeom prst="rect">
            <a:avLst/>
          </a:prstGeom>
        </p:spPr>
      </p:pic>
    </p:spTree>
    <p:extLst>
      <p:ext uri="{BB962C8B-B14F-4D97-AF65-F5344CB8AC3E}">
        <p14:creationId xmlns:p14="http://schemas.microsoft.com/office/powerpoint/2010/main" val="2276316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178841" y="365125"/>
            <a:ext cx="11174959" cy="1340803"/>
          </a:xfrm>
        </p:spPr>
        <p:txBody>
          <a:bodyPr/>
          <a:lstStyle/>
          <a:p>
            <a:r>
              <a:rPr lang="en-US" b="1">
                <a:latin typeface="Century Gothic"/>
                <a:ea typeface="+mj-lt"/>
                <a:cs typeface="+mj-lt"/>
              </a:rPr>
              <a:t>Simplifying Installations with</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1" name="TextBox 20">
            <a:extLst>
              <a:ext uri="{FF2B5EF4-FFF2-40B4-BE49-F238E27FC236}">
                <a16:creationId xmlns:a16="http://schemas.microsoft.com/office/drawing/2014/main" id="{F5396B43-73B5-71E6-79FF-50E5697C0F8C}"/>
              </a:ext>
            </a:extLst>
          </p:cNvPr>
          <p:cNvSpPr txBox="1"/>
          <p:nvPr/>
        </p:nvSpPr>
        <p:spPr>
          <a:xfrm>
            <a:off x="838200" y="2392071"/>
            <a:ext cx="9968345" cy="3539430"/>
          </a:xfrm>
          <a:prstGeom prst="rect">
            <a:avLst/>
          </a:prstGeom>
          <a:noFill/>
        </p:spPr>
        <p:txBody>
          <a:bodyPr wrap="square" rtlCol="0">
            <a:spAutoFit/>
          </a:bodyPr>
          <a:lstStyle/>
          <a:p>
            <a:r>
              <a:rPr lang="en-US" sz="2800" dirty="0">
                <a:latin typeface="Century Gothic" panose="020B0502020202020204" pitchFamily="34" charset="0"/>
              </a:rPr>
              <a:t>Your workflow requires two programs, ‘Program A’ and ‘Program B’.</a:t>
            </a:r>
          </a:p>
          <a:p>
            <a:r>
              <a:rPr lang="en-US" sz="2800" dirty="0">
                <a:latin typeface="Century Gothic" panose="020B0502020202020204" pitchFamily="34" charset="0"/>
              </a:rPr>
              <a:t> </a:t>
            </a:r>
          </a:p>
          <a:p>
            <a:pPr marL="285750" indent="-285750">
              <a:buFont typeface="Arial" panose="020B0604020202020204" pitchFamily="34" charset="0"/>
              <a:buChar char="•"/>
            </a:pPr>
            <a:r>
              <a:rPr lang="en-US" sz="2800" dirty="0">
                <a:latin typeface="Century Gothic" panose="020B0502020202020204" pitchFamily="34" charset="0"/>
              </a:rPr>
              <a:t>‘Program A’ depends on ‘Program Y’ </a:t>
            </a:r>
            <a:r>
              <a:rPr lang="en-US" sz="2800" b="1" dirty="0">
                <a:latin typeface="Century Gothic" panose="020B0502020202020204" pitchFamily="34" charset="0"/>
              </a:rPr>
              <a:t>v1.0</a:t>
            </a:r>
          </a:p>
          <a:p>
            <a:pPr marL="285750" indent="-285750">
              <a:buFont typeface="Arial" panose="020B0604020202020204" pitchFamily="34" charset="0"/>
              <a:buChar char="•"/>
            </a:pPr>
            <a:r>
              <a:rPr lang="en-US" sz="2800" dirty="0">
                <a:latin typeface="Century Gothic" panose="020B0502020202020204" pitchFamily="34" charset="0"/>
              </a:rPr>
              <a:t>‘Program B’ depends on ‘Program Y’ </a:t>
            </a:r>
            <a:r>
              <a:rPr lang="en-US" sz="2800" b="1" dirty="0">
                <a:latin typeface="Century Gothic" panose="020B0502020202020204" pitchFamily="34" charset="0"/>
              </a:rPr>
              <a:t>v2.0</a:t>
            </a:r>
          </a:p>
          <a:p>
            <a:pPr marL="285750" indent="-285750">
              <a:buFont typeface="Arial" panose="020B0604020202020204" pitchFamily="34" charset="0"/>
              <a:buChar char="•"/>
            </a:pPr>
            <a:endParaRPr lang="en-US" sz="2800" b="1" dirty="0">
              <a:latin typeface="Century Gothic" panose="020B0502020202020204" pitchFamily="34" charset="0"/>
            </a:endParaRPr>
          </a:p>
          <a:p>
            <a:r>
              <a:rPr lang="en-US" sz="2800" dirty="0">
                <a:latin typeface="Century Gothic" panose="020B0502020202020204" pitchFamily="34" charset="0"/>
              </a:rPr>
              <a:t>What do you do?!</a:t>
            </a:r>
          </a:p>
          <a:p>
            <a:endParaRPr lang="en-US" sz="2800" dirty="0">
              <a:latin typeface="Monaco" pitchFamily="2" charset="77"/>
            </a:endParaRPr>
          </a:p>
        </p:txBody>
      </p:sp>
      <p:sp>
        <p:nvSpPr>
          <p:cNvPr id="3" name="Slide Number Placeholder 2">
            <a:extLst>
              <a:ext uri="{FF2B5EF4-FFF2-40B4-BE49-F238E27FC236}">
                <a16:creationId xmlns:a16="http://schemas.microsoft.com/office/drawing/2014/main" id="{F85C6DB9-016A-9656-9C25-4B17D6195A02}"/>
              </a:ext>
            </a:extLst>
          </p:cNvPr>
          <p:cNvSpPr>
            <a:spLocks noGrp="1"/>
          </p:cNvSpPr>
          <p:nvPr>
            <p:ph type="sldNum" sz="quarter" idx="12"/>
          </p:nvPr>
        </p:nvSpPr>
        <p:spPr/>
        <p:txBody>
          <a:bodyPr/>
          <a:lstStyle/>
          <a:p>
            <a:fld id="{ABDA560F-461C-6043-9BC4-489BA92F7161}" type="slidenum">
              <a:rPr lang="en-US" smtClean="0"/>
              <a:t>24</a:t>
            </a:fld>
            <a:endParaRPr lang="en-US"/>
          </a:p>
        </p:txBody>
      </p:sp>
      <p:pic>
        <p:nvPicPr>
          <p:cNvPr id="6" name="Picture 5" descr="Comparison with other tools - EasyBuild tutorial">
            <a:extLst>
              <a:ext uri="{FF2B5EF4-FFF2-40B4-BE49-F238E27FC236}">
                <a16:creationId xmlns:a16="http://schemas.microsoft.com/office/drawing/2014/main" id="{CD67DCD0-2082-86A3-D932-48CA32777EA8}"/>
              </a:ext>
            </a:extLst>
          </p:cNvPr>
          <p:cNvPicPr>
            <a:picLocks noChangeAspect="1"/>
          </p:cNvPicPr>
          <p:nvPr/>
        </p:nvPicPr>
        <p:blipFill>
          <a:blip r:embed="rId3"/>
          <a:stretch>
            <a:fillRect/>
          </a:stretch>
        </p:blipFill>
        <p:spPr>
          <a:xfrm>
            <a:off x="7820297" y="508925"/>
            <a:ext cx="3624942" cy="1043901"/>
          </a:xfrm>
          <a:prstGeom prst="rect">
            <a:avLst/>
          </a:prstGeom>
        </p:spPr>
      </p:pic>
    </p:spTree>
    <p:extLst>
      <p:ext uri="{BB962C8B-B14F-4D97-AF65-F5344CB8AC3E}">
        <p14:creationId xmlns:p14="http://schemas.microsoft.com/office/powerpoint/2010/main" val="1648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58967" y="365125"/>
            <a:ext cx="10994833"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86086" y="2717357"/>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Monaco"/>
              </a:endParaRPr>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89941" y="2905506"/>
              <a:ext cx="10515600" cy="2180089"/>
            </a:xfrm>
            <a:prstGeom prst="rect">
              <a:avLst/>
            </a:prstGeom>
          </p:spPr>
          <p:txBody>
            <a:bodyPr vert="horz" lIns="91440" tIns="45720" rIns="91440" bIns="45720" rtlCol="0" anchor="t">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Monaco"/>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purge</a:t>
              </a: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/0.20.1</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env create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spacktivate</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457200" indent="-457200">
                <a:buFont typeface="Arial" panose="020B0604020202020204" pitchFamily="34" charset="0"/>
                <a:buAutoNum type="arabicPlain" startAt="3"/>
              </a:pPr>
              <a:endParaRPr lang="en-US" sz="2400" dirty="0">
                <a:latin typeface="Monaco"/>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686086" y="5239734"/>
            <a:ext cx="10515600" cy="688316"/>
          </a:xfrm>
          <a:prstGeom prst="rect">
            <a:avLst/>
          </a:prstGeom>
        </p:spPr>
        <p:txBody>
          <a:bodyPr vert="horz" lIns="91440" tIns="45720" rIns="91440" bIns="45720" rtlCol="0" anchor="t">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600" i="1" dirty="0">
                <a:solidFill>
                  <a:srgbClr val="FF0000"/>
                </a:solidFill>
                <a:latin typeface="Century Gothic"/>
              </a:rPr>
              <a:t>Don’t install packages outside of an environment!</a:t>
            </a:r>
            <a:endParaRPr lang="en-US" sz="3600" i="1" dirty="0">
              <a:solidFill>
                <a:srgbClr val="FF0000"/>
              </a:solidFill>
              <a:latin typeface="Century Gothic" panose="020B0502020202020204" pitchFamily="34" charset="0"/>
            </a:endParaRP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25</a:t>
            </a:fld>
            <a:endParaRPr lang="en-US"/>
          </a:p>
        </p:txBody>
      </p:sp>
      <p:pic>
        <p:nvPicPr>
          <p:cNvPr id="12" name="Picture 11" descr="Comparison with other tools - EasyBuild tutorial">
            <a:extLst>
              <a:ext uri="{FF2B5EF4-FFF2-40B4-BE49-F238E27FC236}">
                <a16:creationId xmlns:a16="http://schemas.microsoft.com/office/drawing/2014/main" id="{67B42571-94E1-B91D-5E5D-15899CECD221}"/>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49676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83571" y="365125"/>
            <a:ext cx="10970229" cy="1340803"/>
          </a:xfrm>
        </p:spPr>
        <p:txBody>
          <a:bodyPr/>
          <a:lstStyle/>
          <a:p>
            <a:r>
              <a:rPr lang="en-US" b="1">
                <a:latin typeface="Century Gothic"/>
              </a:rPr>
              <a:t>Simplifying Installations with </a:t>
            </a:r>
            <a:endParaRPr lang="en-US"/>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chor="t">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err="1">
                  <a:latin typeface="Courier New" panose="02070309020205020404" pitchFamily="49" charset="0"/>
                  <a:cs typeface="Courier New" panose="02070309020205020404" pitchFamily="49" charset="0"/>
                </a:rPr>
                <a:t>samtools</a:t>
              </a:r>
              <a:r>
                <a:rPr lang="en-US" sz="2400" b="1" dirty="0">
                  <a:latin typeface="Courier New" panose="02070309020205020404" pitchFamily="49" charset="0"/>
                  <a:cs typeface="Courier New" panose="02070309020205020404" pitchFamily="49" charset="0"/>
                </a:rPr>
                <a:t>	#install default </a:t>
              </a:r>
              <a:r>
                <a:rPr lang="en-US" sz="2400" b="1" dirty="0" err="1">
                  <a:latin typeface="Courier New" panose="02070309020205020404" pitchFamily="49" charset="0"/>
                  <a:cs typeface="Courier New" panose="02070309020205020404" pitchFamily="49" charset="0"/>
                </a:rPr>
                <a:t>samtools</a:t>
              </a:r>
              <a:endParaRPr lang="en-US" sz="2400" b="1" dirty="0">
                <a:latin typeface="Courier New" panose="02070309020205020404" pitchFamily="49" charset="0"/>
                <a:cs typeface="Courier New" panose="02070309020205020404" pitchFamily="49" charset="0"/>
              </a:endParaRP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spack</a:t>
              </a:r>
              <a:r>
                <a:rPr lang="en-US" sz="2400" b="1" dirty="0">
                  <a:latin typeface="Courier New" panose="02070309020205020404" pitchFamily="49" charset="0"/>
                  <a:cs typeface="Courier New" panose="02070309020205020404" pitchFamily="49" charset="0"/>
                </a:rPr>
                <a:t> install --add </a:t>
              </a:r>
              <a:r>
                <a:rPr lang="en-US" sz="2400" b="1" dirty="0">
                  <a:latin typeface="Courier New" panose="02070309020205020404" pitchFamily="49" charset="0"/>
                  <a:ea typeface="+mn-lt"/>
                  <a:cs typeface="Courier New" panose="02070309020205020404" pitchFamily="49" charset="0"/>
                </a:rPr>
                <a:t>samtools@1.9	</a:t>
              </a:r>
              <a:r>
                <a:rPr lang="en-US" sz="2400" b="1" dirty="0">
                  <a:latin typeface="Courier New" panose="02070309020205020404" pitchFamily="49" charset="0"/>
                  <a:cs typeface="Courier New" panose="02070309020205020404" pitchFamily="49" charset="0"/>
                </a:rPr>
                <a:t>#install specific version</a:t>
              </a:r>
            </a:p>
            <a:p>
              <a:pPr marL="0" indent="0">
                <a:buNone/>
              </a:pPr>
              <a:r>
                <a:rPr lang="en-US" sz="2400" dirty="0">
                  <a:latin typeface="Monaco"/>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a:rPr>
              <a:t>using </a:t>
            </a:r>
            <a:r>
              <a:rPr lang="en-US" err="1">
                <a:latin typeface="Monaco"/>
              </a:rPr>
              <a:t>spack</a:t>
            </a:r>
            <a:r>
              <a:rPr lang="en-US">
                <a:latin typeface="Monaco"/>
              </a:rPr>
              <a:t> install</a:t>
            </a:r>
            <a:endParaRPr lang="en-US">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26</a:t>
            </a:fld>
            <a:endParaRPr lang="en-US"/>
          </a:p>
        </p:txBody>
      </p:sp>
      <p:pic>
        <p:nvPicPr>
          <p:cNvPr id="12" name="Picture 11" descr="Comparison with other tools - EasyBuild tutorial">
            <a:extLst>
              <a:ext uri="{FF2B5EF4-FFF2-40B4-BE49-F238E27FC236}">
                <a16:creationId xmlns:a16="http://schemas.microsoft.com/office/drawing/2014/main" id="{7DED75B5-96F1-7A06-8621-542EB71785E6}"/>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122116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a:rPr>
              <a:t>Simplifying Installations with</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vert="horz" lIns="91440" tIns="45720" rIns="91440" bIns="45720" rtlCol="0" anchor="t">
            <a:normAutofit/>
          </a:bodyPr>
          <a:lstStyle/>
          <a:p>
            <a:r>
              <a:rPr lang="en-US" sz="3600" dirty="0" err="1">
                <a:latin typeface="Century Gothic" panose="020B0502020202020204" pitchFamily="34" charset="0"/>
                <a:cs typeface="Arial" panose="020B0604020202020204"/>
              </a:rPr>
              <a:t>Spack</a:t>
            </a:r>
            <a:r>
              <a:rPr lang="en-US" sz="3600" dirty="0">
                <a:latin typeface="Century Gothic" panose="020B0502020202020204" pitchFamily="34" charset="0"/>
                <a:cs typeface="Arial" panose="020B0604020202020204"/>
              </a:rPr>
              <a:t> installations can be slow but will progress more quickly with more cores. </a:t>
            </a:r>
          </a:p>
          <a:p>
            <a:pPr lvl="2"/>
            <a:r>
              <a:rPr lang="en-US" sz="3200" b="0" i="0" dirty="0" err="1">
                <a:effectLst/>
                <a:latin typeface="Century Gothic" panose="020B0502020202020204" pitchFamily="34" charset="0"/>
              </a:rPr>
              <a:t>Spack</a:t>
            </a:r>
            <a:r>
              <a:rPr lang="en-US" sz="3200" b="0" i="0" dirty="0">
                <a:effectLst/>
                <a:latin typeface="Century Gothic" panose="020B0502020202020204" pitchFamily="34" charset="0"/>
              </a:rPr>
              <a:t> builds all packages in parallel. The default parallelism is equal to the number of cores available to the process, up to 16. </a:t>
            </a:r>
            <a:endParaRPr lang="en-US" sz="3200" dirty="0">
              <a:latin typeface="Century Gothic" panose="020B0502020202020204" pitchFamily="34" charset="0"/>
              <a:cs typeface="Arial" panose="020B0604020202020204"/>
            </a:endParaRPr>
          </a:p>
          <a:p>
            <a:pPr lvl="1"/>
            <a:endParaRPr lang="en-US" sz="2800" dirty="0">
              <a:latin typeface="Century Gothic" panose="020B0502020202020204" pitchFamily="34" charset="0"/>
              <a:cs typeface="Arial" panose="020B0604020202020204"/>
            </a:endParaRPr>
          </a:p>
          <a:p>
            <a:pPr lvl="1"/>
            <a:endParaRPr lang="en-US" dirty="0">
              <a:latin typeface="Century Gothic" panose="020B0502020202020204" pitchFamily="34" charset="0"/>
            </a:endParaRPr>
          </a:p>
          <a:p>
            <a:pPr marL="457200" lvl="1" indent="0">
              <a:buNone/>
            </a:pPr>
            <a:endParaRPr lang="en-US" sz="2800" b="1"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5" name="Picture 4" descr="Comparison with other tools - EasyBuild tutorial">
            <a:extLst>
              <a:ext uri="{FF2B5EF4-FFF2-40B4-BE49-F238E27FC236}">
                <a16:creationId xmlns:a16="http://schemas.microsoft.com/office/drawing/2014/main" id="{AC23465F-3B47-1D27-B6EB-C1C0DD8D506D}"/>
              </a:ext>
            </a:extLst>
          </p:cNvPr>
          <p:cNvPicPr>
            <a:picLocks noChangeAspect="1"/>
          </p:cNvPicPr>
          <p:nvPr/>
        </p:nvPicPr>
        <p:blipFill>
          <a:blip r:embed="rId3"/>
          <a:stretch>
            <a:fillRect/>
          </a:stretch>
        </p:blipFill>
        <p:spPr>
          <a:xfrm>
            <a:off x="8567057" y="501305"/>
            <a:ext cx="3624942" cy="1043901"/>
          </a:xfrm>
          <a:prstGeom prst="rect">
            <a:avLst/>
          </a:prstGeom>
        </p:spPr>
      </p:pic>
      <p:sp>
        <p:nvSpPr>
          <p:cNvPr id="6" name="Slide Number Placeholder 5">
            <a:extLst>
              <a:ext uri="{FF2B5EF4-FFF2-40B4-BE49-F238E27FC236}">
                <a16:creationId xmlns:a16="http://schemas.microsoft.com/office/drawing/2014/main" id="{4644DB0E-448E-C55F-8F8F-838D3594F640}"/>
              </a:ext>
            </a:extLst>
          </p:cNvPr>
          <p:cNvSpPr>
            <a:spLocks noGrp="1"/>
          </p:cNvSpPr>
          <p:nvPr>
            <p:ph type="sldNum" sz="quarter" idx="12"/>
          </p:nvPr>
        </p:nvSpPr>
        <p:spPr/>
        <p:txBody>
          <a:bodyPr/>
          <a:lstStyle/>
          <a:p>
            <a:fld id="{ABDA560F-461C-6043-9BC4-489BA92F7161}" type="slidenum">
              <a:rPr lang="en-US" smtClean="0"/>
              <a:t>27</a:t>
            </a:fld>
            <a:endParaRPr lang="en-US"/>
          </a:p>
        </p:txBody>
      </p:sp>
    </p:spTree>
    <p:extLst>
      <p:ext uri="{BB962C8B-B14F-4D97-AF65-F5344CB8AC3E}">
        <p14:creationId xmlns:p14="http://schemas.microsoft.com/office/powerpoint/2010/main" val="2812581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34545" y="365125"/>
            <a:ext cx="11019255" cy="1340803"/>
          </a:xfrm>
        </p:spPr>
        <p:txBody>
          <a:bodyPr/>
          <a:lstStyle/>
          <a:p>
            <a:r>
              <a:rPr lang="en-US" b="1" dirty="0">
                <a:latin typeface="Century Gothic"/>
              </a:rPr>
              <a:t>Simplifying Installations with</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Century Gothic"/>
              </a:rPr>
              <a:t>spack</a:t>
            </a:r>
            <a:r>
              <a:rPr lang="en-US" sz="3600" dirty="0">
                <a:latin typeface="Century Gothic"/>
              </a:rPr>
              <a:t> commands</a:t>
            </a:r>
          </a:p>
        </p:txBody>
      </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28</a:t>
            </a:fld>
            <a:endParaRPr lang="en-US"/>
          </a:p>
        </p:txBody>
      </p:sp>
      <p:pic>
        <p:nvPicPr>
          <p:cNvPr id="11" name="Picture 10" descr="Comparison with other tools - EasyBuild tutorial">
            <a:extLst>
              <a:ext uri="{FF2B5EF4-FFF2-40B4-BE49-F238E27FC236}">
                <a16:creationId xmlns:a16="http://schemas.microsoft.com/office/drawing/2014/main" id="{34817A97-2167-1F58-1795-11505E261FB8}"/>
              </a:ext>
            </a:extLst>
          </p:cNvPr>
          <p:cNvPicPr>
            <a:picLocks noChangeAspect="1"/>
          </p:cNvPicPr>
          <p:nvPr/>
        </p:nvPicPr>
        <p:blipFill>
          <a:blip r:embed="rId3"/>
          <a:stretch>
            <a:fillRect/>
          </a:stretch>
        </p:blipFill>
        <p:spPr>
          <a:xfrm>
            <a:off x="7949837" y="508925"/>
            <a:ext cx="3624942" cy="1043901"/>
          </a:xfrm>
          <a:prstGeom prst="rect">
            <a:avLst/>
          </a:prstGeom>
        </p:spPr>
      </p:pic>
      <p:grpSp>
        <p:nvGrpSpPr>
          <p:cNvPr id="5" name="Group 4">
            <a:extLst>
              <a:ext uri="{FF2B5EF4-FFF2-40B4-BE49-F238E27FC236}">
                <a16:creationId xmlns:a16="http://schemas.microsoft.com/office/drawing/2014/main" id="{7A9D6EB9-A572-1B30-E297-5B4419215CFB}"/>
              </a:ext>
            </a:extLst>
          </p:cNvPr>
          <p:cNvGrpSpPr/>
          <p:nvPr/>
        </p:nvGrpSpPr>
        <p:grpSpPr>
          <a:xfrm>
            <a:off x="569877" y="2308523"/>
            <a:ext cx="11407263" cy="4061991"/>
            <a:chOff x="569877" y="3824816"/>
            <a:chExt cx="11407263" cy="1514939"/>
          </a:xfrm>
        </p:grpSpPr>
        <p:sp>
          <p:nvSpPr>
            <p:cNvPr id="7" name="Rectangle 6">
              <a:extLst>
                <a:ext uri="{FF2B5EF4-FFF2-40B4-BE49-F238E27FC236}">
                  <a16:creationId xmlns:a16="http://schemas.microsoft.com/office/drawing/2014/main" id="{2D7EBED7-0821-8240-0EA9-1C4E62F92616}"/>
                </a:ext>
              </a:extLst>
            </p:cNvPr>
            <p:cNvSpPr/>
            <p:nvPr/>
          </p:nvSpPr>
          <p:spPr>
            <a:xfrm>
              <a:off x="569877" y="3911411"/>
              <a:ext cx="11052246" cy="1378142"/>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1D725238-725D-4BB1-0D86-FD5BBFA97B9B}"/>
                </a:ext>
              </a:extLst>
            </p:cNvPr>
            <p:cNvSpPr txBox="1">
              <a:spLocks/>
            </p:cNvSpPr>
            <p:nvPr/>
          </p:nvSpPr>
          <p:spPr>
            <a:xfrm>
              <a:off x="719527" y="3824816"/>
              <a:ext cx="11257613" cy="151493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ourier New" panose="02070309020205020404" pitchFamily="49" charset="0"/>
                <a:cs typeface="Courier New" panose="02070309020205020404" pitchFamily="49"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list 				# list all your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remove &lt;env&gt;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uninstall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remove package  </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env status 				# check which env you’re in</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info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prints detailed package info</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find 					# show installed packages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despacktivate</a:t>
              </a:r>
              <a:r>
                <a:rPr lang="en-US" sz="2000" b="1" dirty="0">
                  <a:latin typeface="Courier New" panose="02070309020205020404" pitchFamily="49" charset="0"/>
                  <a:cs typeface="Courier New" panose="02070309020205020404" pitchFamily="49" charset="0"/>
                </a:rPr>
                <a:t>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spack</a:t>
              </a:r>
              <a:r>
                <a:rPr lang="en-US" sz="2000" b="1" dirty="0">
                  <a:latin typeface="Courier New" panose="02070309020205020404" pitchFamily="49" charset="0"/>
                  <a:cs typeface="Courier New" panose="02070309020205020404" pitchFamily="49" charset="0"/>
                </a:rPr>
                <a:t> spec &lt;</a:t>
              </a:r>
              <a:r>
                <a:rPr lang="en-US" sz="2000" b="1" dirty="0" err="1">
                  <a:latin typeface="Courier New" panose="02070309020205020404" pitchFamily="49" charset="0"/>
                  <a:cs typeface="Courier New" panose="02070309020205020404" pitchFamily="49" charset="0"/>
                </a:rPr>
                <a:t>packagename</a:t>
              </a:r>
              <a:r>
                <a:rPr lang="en-US" sz="2000" b="1" dirty="0">
                  <a:latin typeface="Courier New" panose="02070309020205020404" pitchFamily="49" charset="0"/>
                  <a:cs typeface="Courier New" panose="02070309020205020404" pitchFamily="49" charset="0"/>
                </a:rPr>
                <a:t>&gt; 		# list packages plan	</a:t>
              </a:r>
              <a:r>
                <a:rPr lang="en-US" sz="2000" dirty="0">
                  <a:latin typeface="Monaco" pitchFamily="2" charset="77"/>
                </a:rPr>
                <a:t>				</a:t>
              </a:r>
            </a:p>
          </p:txBody>
        </p:sp>
      </p:grpSp>
    </p:spTree>
    <p:extLst>
      <p:ext uri="{BB962C8B-B14F-4D97-AF65-F5344CB8AC3E}">
        <p14:creationId xmlns:p14="http://schemas.microsoft.com/office/powerpoint/2010/main" val="42704911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416805" y="365125"/>
            <a:ext cx="10936995" cy="1340803"/>
          </a:xfrm>
        </p:spPr>
        <p:txBody>
          <a:bodyPr/>
          <a:lstStyle/>
          <a:p>
            <a:r>
              <a:rPr lang="en-US" b="1" dirty="0">
                <a:latin typeface="Century Gothic"/>
              </a:rPr>
              <a:t>Simplifying Installations with</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vert="horz" lIns="91440" tIns="45720" rIns="91440" bIns="45720" rtlCol="0" anchor="t">
            <a:normAutofit/>
          </a:bodyPr>
          <a:lstStyle/>
          <a:p>
            <a:r>
              <a:rPr lang="en-US" sz="3600" dirty="0">
                <a:latin typeface="Century Gothic"/>
              </a:rPr>
              <a:t>Useful </a:t>
            </a:r>
            <a:r>
              <a:rPr lang="en-US" sz="3600" dirty="0" err="1">
                <a:latin typeface="Monaco"/>
              </a:rPr>
              <a:t>spack</a:t>
            </a:r>
            <a:r>
              <a:rPr lang="en-US" sz="3600" dirty="0">
                <a:latin typeface="Century Gothic"/>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239472"/>
            <a:ext cx="11052246" cy="3965601"/>
            <a:chOff x="569877" y="3824816"/>
            <a:chExt cx="11052246" cy="14789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923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root of the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install tree</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a:t>
              </a:r>
              <a:r>
                <a:rPr lang="en-US" sz="2000" b="1" dirty="0" err="1">
                  <a:latin typeface="Courier New" panose="02070309020205020404" pitchFamily="49" charset="0"/>
                  <a:cs typeface="Courier New" panose="02070309020205020404" pitchFamily="49" charset="0"/>
                </a:rPr>
                <a:t>spack</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 these are symbolically linked to 	the installation tree subdirectory</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a:t>
              </a:r>
              <a:r>
                <a:rPr lang="en-US" sz="2000" b="1" dirty="0">
                  <a:latin typeface="Courier New" panose="02070309020205020404" pitchFamily="49" charset="0"/>
                  <a:ea typeface="+mn-lt"/>
                  <a:cs typeface="Courier New" panose="02070309020205020404" pitchFamily="49" charset="0"/>
                </a:rPr>
                <a:t>projects/$USER/</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/environments/&lt;env&gt;/.</a:t>
              </a:r>
              <a:r>
                <a:rPr lang="en-US" sz="2000" b="1" dirty="0" err="1">
                  <a:latin typeface="Courier New" panose="02070309020205020404" pitchFamily="49" charset="0"/>
                  <a:ea typeface="+mn-lt"/>
                  <a:cs typeface="Courier New" panose="02070309020205020404" pitchFamily="49" charset="0"/>
                </a:rPr>
                <a:t>spack</a:t>
              </a:r>
              <a:r>
                <a:rPr lang="en-US" sz="2000" b="1" dirty="0">
                  <a:latin typeface="Courier New" panose="02070309020205020404" pitchFamily="49" charset="0"/>
                  <a:ea typeface="+mn-lt"/>
                  <a:cs typeface="Courier New" panose="02070309020205020404" pitchFamily="49" charset="0"/>
                </a:rPr>
                <a:t>-env/view/bin</a:t>
              </a:r>
              <a:endParaRPr lang="en-US" sz="2000" b="1" dirty="0">
                <a:latin typeface="Courier New" panose="02070309020205020404" pitchFamily="49" charset="0"/>
                <a:cs typeface="Courier New" panose="02070309020205020404" pitchFamily="49" charset="0"/>
              </a:endParaRP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 config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spack</a:t>
              </a:r>
              <a:r>
                <a:rPr lang="en-US" sz="2000" b="1" dirty="0">
                  <a:latin typeface="Courier New" panose="02070309020205020404" pitchFamily="49" charset="0"/>
                  <a:ea typeface="Helvetica Neue" panose="02000503000000020004" pitchFamily="2" charset="0"/>
                  <a:cs typeface="Courier New" panose="02070309020205020404" pitchFamily="49" charset="0"/>
                </a:rPr>
                <a:t>/</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config.yaml</a:t>
              </a: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lnSpc>
                  <a:spcPct val="100000"/>
                </a:lnSpc>
                <a:buNone/>
              </a:pPr>
              <a:r>
                <a:rPr lang="en-US" sz="2000" dirty="0">
                  <a:latin typeface="Monaco"/>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dirty="0" smtClean="0"/>
              <a:t>29</a:t>
            </a:fld>
            <a:endParaRPr lang="en-US"/>
          </a:p>
        </p:txBody>
      </p:sp>
      <p:pic>
        <p:nvPicPr>
          <p:cNvPr id="11" name="Picture 10" descr="Comparison with other tools - EasyBuild tutorial">
            <a:extLst>
              <a:ext uri="{FF2B5EF4-FFF2-40B4-BE49-F238E27FC236}">
                <a16:creationId xmlns:a16="http://schemas.microsoft.com/office/drawing/2014/main" id="{55579115-F622-3F29-C7C4-156638B90322}"/>
              </a:ext>
            </a:extLst>
          </p:cNvPr>
          <p:cNvPicPr>
            <a:picLocks noChangeAspect="1"/>
          </p:cNvPicPr>
          <p:nvPr/>
        </p:nvPicPr>
        <p:blipFill>
          <a:blip r:embed="rId3"/>
          <a:stretch>
            <a:fillRect/>
          </a:stretch>
        </p:blipFill>
        <p:spPr>
          <a:xfrm>
            <a:off x="7995557" y="508925"/>
            <a:ext cx="3624942" cy="1043901"/>
          </a:xfrm>
          <a:prstGeom prst="rect">
            <a:avLst/>
          </a:prstGeom>
        </p:spPr>
      </p:pic>
    </p:spTree>
    <p:extLst>
      <p:ext uri="{BB962C8B-B14F-4D97-AF65-F5344CB8AC3E}">
        <p14:creationId xmlns:p14="http://schemas.microsoft.com/office/powerpoint/2010/main" val="29644897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dirty="0">
                <a:latin typeface="Century Gothic" panose="020B0502020202020204" pitchFamily="34" charset="0"/>
              </a:rPr>
              <a:t>Learning Objectives</a:t>
            </a:r>
            <a:endParaRPr lang="en-US" dirty="0"/>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2528888"/>
            <a:ext cx="10914888" cy="2557462"/>
          </a:xfrm>
        </p:spPr>
        <p:txBody>
          <a:bodyPr vert="horz" lIns="91440" tIns="45720" rIns="91440" bIns="45720" rtlCol="0" anchor="t">
            <a:normAutofit/>
          </a:bodyPr>
          <a:lstStyle/>
          <a:p>
            <a:r>
              <a:rPr lang="en-US" sz="3200" dirty="0">
                <a:latin typeface="Century Gothic"/>
              </a:rPr>
              <a:t>Learn about different methods to install and use software on Alpine</a:t>
            </a:r>
          </a:p>
          <a:p>
            <a:pPr marL="0" indent="0">
              <a:buNone/>
            </a:pPr>
            <a:endParaRPr lang="en-US" sz="3200" dirty="0">
              <a:latin typeface="Century Gothic"/>
            </a:endParaRP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a:t>8/14/24</a:t>
            </a:r>
            <a:endParaRPr lang="en-US" dirty="0"/>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3</a:t>
            </a:fld>
            <a:endParaRPr lang="en-US"/>
          </a:p>
        </p:txBody>
      </p:sp>
    </p:spTree>
    <p:extLst>
      <p:ext uri="{BB962C8B-B14F-4D97-AF65-F5344CB8AC3E}">
        <p14:creationId xmlns:p14="http://schemas.microsoft.com/office/powerpoint/2010/main" val="313127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a:xfrm>
            <a:off x="397526" y="365125"/>
            <a:ext cx="10956274" cy="1334743"/>
          </a:xfrm>
        </p:spPr>
        <p:txBody>
          <a:bodyPr/>
          <a:lstStyle/>
          <a:p>
            <a:r>
              <a:rPr lang="en-US" b="1" dirty="0">
                <a:latin typeface="Century Gothic" panose="020B0502020202020204" pitchFamily="34" charset="0"/>
              </a:rPr>
              <a:t>Want to go the extra mile? </a:t>
            </a:r>
            <a:endParaRPr lang="en-US" dirty="0"/>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721464"/>
            <a:ext cx="11052246" cy="4339650"/>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#2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a:rPr>
              <a:t>Objectives:</a:t>
            </a:r>
          </a:p>
          <a:p>
            <a:r>
              <a:rPr lang="en-US" sz="2800" dirty="0">
                <a:latin typeface="Century Gothic"/>
              </a:rPr>
              <a:t>1) Create a </a:t>
            </a:r>
            <a:r>
              <a:rPr lang="en-US" sz="2800" dirty="0" err="1">
                <a:latin typeface="Century Gothic"/>
              </a:rPr>
              <a:t>Spack</a:t>
            </a:r>
            <a:r>
              <a:rPr lang="en-US" sz="2800" dirty="0">
                <a:latin typeface="Century Gothic"/>
              </a:rPr>
              <a:t> environment</a:t>
            </a:r>
          </a:p>
          <a:p>
            <a:r>
              <a:rPr lang="en-US" sz="2800" dirty="0">
                <a:latin typeface="Century Gothic"/>
              </a:rPr>
              <a:t>2) Install </a:t>
            </a:r>
            <a:r>
              <a:rPr lang="en-US" sz="2800" dirty="0" err="1">
                <a:latin typeface="Century Gothic"/>
              </a:rPr>
              <a:t>fastqc</a:t>
            </a:r>
            <a:r>
              <a:rPr lang="en-US" sz="2800" dirty="0">
                <a:latin typeface="Century Gothic"/>
              </a:rPr>
              <a:t> in your </a:t>
            </a:r>
            <a:r>
              <a:rPr lang="en-US" sz="2800" dirty="0" err="1">
                <a:latin typeface="Century Gothic"/>
              </a:rPr>
              <a:t>Spack</a:t>
            </a:r>
            <a:r>
              <a:rPr lang="en-US" sz="2800" dirty="0">
                <a:latin typeface="Century Gothic"/>
              </a:rPr>
              <a:t> environment</a:t>
            </a:r>
            <a:endParaRPr lang="en-US" sz="2800" dirty="0">
              <a:latin typeface="Century Gothic" panose="020B0502020202020204" pitchFamily="34" charset="0"/>
            </a:endParaRPr>
          </a:p>
          <a:p>
            <a:endParaRPr lang="en-US" sz="2800" dirty="0">
              <a:latin typeface="Century Gothic" panose="020B0502020202020204" pitchFamily="34" charset="0"/>
            </a:endParaRPr>
          </a:p>
          <a:p>
            <a:r>
              <a:rPr lang="en-US" sz="2800" b="1" dirty="0">
                <a:latin typeface="Century Gothic"/>
              </a:rPr>
              <a:t>Estimated time to complete</a:t>
            </a:r>
            <a:r>
              <a:rPr lang="en-US" sz="2800" dirty="0">
                <a:latin typeface="Century Gothic"/>
              </a:rPr>
              <a:t>: 20 minutes</a:t>
            </a:r>
            <a:endParaRPr lang="en-US" sz="2800" b="1" dirty="0">
              <a:latin typeface="Century Gothic" panose="020B0502020202020204" pitchFamily="34" charset="0"/>
            </a:endParaRP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3"/>
              </a:rPr>
              <a:t>https://curc.readthedocs.io/en/latest/software/spack.html</a:t>
            </a:r>
            <a:r>
              <a:rPr lang="en-US" sz="2400" b="1" dirty="0">
                <a:latin typeface="Century Gothic" panose="020B0502020202020204" pitchFamily="34" charset="0"/>
              </a:rPr>
              <a:t> </a:t>
            </a: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30</a:t>
            </a:fld>
            <a:endParaRPr lang="en-US"/>
          </a:p>
        </p:txBody>
      </p:sp>
    </p:spTree>
    <p:extLst>
      <p:ext uri="{BB962C8B-B14F-4D97-AF65-F5344CB8AC3E}">
        <p14:creationId xmlns:p14="http://schemas.microsoft.com/office/powerpoint/2010/main" val="145098521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Anaconda</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err="1">
                <a:latin typeface="Century Gothic" panose="020B0502020202020204" pitchFamily="34" charset="0"/>
              </a:rPr>
              <a:t>Conda</a:t>
            </a:r>
            <a:r>
              <a:rPr lang="en-US" sz="3200" dirty="0">
                <a:latin typeface="Century Gothic" panose="020B0502020202020204" pitchFamily="34" charset="0"/>
              </a:rPr>
              <a:t> is a package (software) management system</a:t>
            </a:r>
          </a:p>
          <a:p>
            <a:pPr lvl="1"/>
            <a:r>
              <a:rPr lang="en-US" sz="2800" dirty="0">
                <a:latin typeface="Century Gothic" panose="020B0502020202020204" pitchFamily="34" charset="0"/>
              </a:rPr>
              <a:t>Installs, runs, and updates packages </a:t>
            </a:r>
            <a:r>
              <a:rPr lang="en-US" sz="2800" i="1" u="sng" dirty="0">
                <a:latin typeface="Century Gothic" panose="020B0502020202020204" pitchFamily="34" charset="0"/>
              </a:rPr>
              <a:t>and their dependencies</a:t>
            </a:r>
          </a:p>
          <a:p>
            <a:pPr lvl="1"/>
            <a:r>
              <a:rPr lang="en-US" sz="2800" dirty="0">
                <a:latin typeface="Century Gothic" panose="020B0502020202020204" pitchFamily="34" charset="0"/>
              </a:rPr>
              <a:t>Creates, saves, loads, and switches between virtual environments</a:t>
            </a:r>
          </a:p>
          <a:p>
            <a:pPr lvl="1"/>
            <a:r>
              <a:rPr lang="en-US" sz="2800" dirty="0">
                <a:latin typeface="Century Gothic" panose="020B0502020202020204" pitchFamily="34" charset="0"/>
              </a:rPr>
              <a:t>Created for Python programs, but can package and distribute software for any language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6" name="Slide Number Placeholder 5">
            <a:extLst>
              <a:ext uri="{FF2B5EF4-FFF2-40B4-BE49-F238E27FC236}">
                <a16:creationId xmlns:a16="http://schemas.microsoft.com/office/drawing/2014/main" id="{76635F44-EDD5-B12E-A3E8-45A7300F6D5C}"/>
              </a:ext>
            </a:extLst>
          </p:cNvPr>
          <p:cNvSpPr>
            <a:spLocks noGrp="1"/>
          </p:cNvSpPr>
          <p:nvPr>
            <p:ph type="sldNum" sz="quarter" idx="12"/>
          </p:nvPr>
        </p:nvSpPr>
        <p:spPr/>
        <p:txBody>
          <a:bodyPr/>
          <a:lstStyle/>
          <a:p>
            <a:fld id="{ABDA560F-461C-6043-9BC4-489BA92F7161}" type="slidenum">
              <a:rPr lang="en-US" smtClean="0"/>
              <a:t>31</a:t>
            </a:fld>
            <a:endParaRPr lang="en-US"/>
          </a:p>
        </p:txBody>
      </p:sp>
    </p:spTree>
    <p:extLst>
      <p:ext uri="{BB962C8B-B14F-4D97-AF65-F5344CB8AC3E}">
        <p14:creationId xmlns:p14="http://schemas.microsoft.com/office/powerpoint/2010/main" val="2439742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FD7D5-EF02-0303-6286-18C56424DA0E}"/>
              </a:ext>
            </a:extLst>
          </p:cNvPr>
          <p:cNvSpPr>
            <a:spLocks noGrp="1"/>
          </p:cNvSpPr>
          <p:nvPr>
            <p:ph type="title"/>
          </p:nvPr>
        </p:nvSpPr>
        <p:spPr>
          <a:xfrm>
            <a:off x="838200" y="18255"/>
            <a:ext cx="10515600" cy="1325563"/>
          </a:xfrm>
        </p:spPr>
        <p:txBody>
          <a:bodyPr/>
          <a:lstStyle/>
          <a:p>
            <a:r>
              <a:rPr lang="en-US" b="1" dirty="0">
                <a:latin typeface="Century Gothic" panose="020B0502020202020204" pitchFamily="34" charset="0"/>
              </a:rPr>
              <a:t>Virtual Environments With</a:t>
            </a:r>
            <a:endParaRPr lang="en-US" dirty="0"/>
          </a:p>
        </p:txBody>
      </p:sp>
      <p:sp>
        <p:nvSpPr>
          <p:cNvPr id="3" name="Content Placeholder 2">
            <a:extLst>
              <a:ext uri="{FF2B5EF4-FFF2-40B4-BE49-F238E27FC236}">
                <a16:creationId xmlns:a16="http://schemas.microsoft.com/office/drawing/2014/main" id="{28B85D66-276C-C475-3E49-1472E210E560}"/>
              </a:ext>
            </a:extLst>
          </p:cNvPr>
          <p:cNvSpPr>
            <a:spLocks noGrp="1"/>
          </p:cNvSpPr>
          <p:nvPr>
            <p:ph idx="1"/>
          </p:nvPr>
        </p:nvSpPr>
        <p:spPr>
          <a:xfrm>
            <a:off x="838200" y="1499393"/>
            <a:ext cx="10515600" cy="4351338"/>
          </a:xfrm>
        </p:spPr>
        <p:txBody>
          <a:bodyPr/>
          <a:lstStyle/>
          <a:p>
            <a:pPr marL="0" indent="0">
              <a:buNone/>
            </a:pPr>
            <a:r>
              <a:rPr lang="en-US" sz="3200" dirty="0"/>
              <a:t>For our system, please be sure to add a .</a:t>
            </a:r>
            <a:r>
              <a:rPr lang="en-US" sz="3200" dirty="0" err="1"/>
              <a:t>condarc</a:t>
            </a:r>
            <a:r>
              <a:rPr lang="en-US" sz="3200" dirty="0"/>
              <a:t> file in your home directory. </a:t>
            </a:r>
          </a:p>
          <a:p>
            <a:r>
              <a:rPr lang="en-US" dirty="0"/>
              <a:t>Prevents package installs from going to your home directory</a:t>
            </a:r>
          </a:p>
        </p:txBody>
      </p:sp>
      <p:sp>
        <p:nvSpPr>
          <p:cNvPr id="4" name="Date Placeholder 3">
            <a:extLst>
              <a:ext uri="{FF2B5EF4-FFF2-40B4-BE49-F238E27FC236}">
                <a16:creationId xmlns:a16="http://schemas.microsoft.com/office/drawing/2014/main" id="{C2E1B03A-AEAA-CE6E-E498-D5DA23749973}"/>
              </a:ext>
            </a:extLst>
          </p:cNvPr>
          <p:cNvSpPr>
            <a:spLocks noGrp="1"/>
          </p:cNvSpPr>
          <p:nvPr>
            <p:ph type="dt" sz="half" idx="10"/>
          </p:nvPr>
        </p:nvSpPr>
        <p:spPr/>
        <p:txBody>
          <a:bodyPr/>
          <a:lstStyle/>
          <a:p>
            <a:pPr algn="ctr"/>
            <a:r>
              <a:rPr lang="en-US"/>
              <a:t>8/14/24</a:t>
            </a:r>
          </a:p>
        </p:txBody>
      </p:sp>
      <p:sp>
        <p:nvSpPr>
          <p:cNvPr id="5" name="Slide Number Placeholder 4">
            <a:extLst>
              <a:ext uri="{FF2B5EF4-FFF2-40B4-BE49-F238E27FC236}">
                <a16:creationId xmlns:a16="http://schemas.microsoft.com/office/drawing/2014/main" id="{8F39FED1-B30C-C6AB-1FAB-4580D7411521}"/>
              </a:ext>
            </a:extLst>
          </p:cNvPr>
          <p:cNvSpPr>
            <a:spLocks noGrp="1"/>
          </p:cNvSpPr>
          <p:nvPr>
            <p:ph type="sldNum" sz="quarter" idx="12"/>
          </p:nvPr>
        </p:nvSpPr>
        <p:spPr/>
        <p:txBody>
          <a:bodyPr/>
          <a:lstStyle/>
          <a:p>
            <a:fld id="{ABDA560F-461C-6043-9BC4-489BA92F7161}" type="slidenum">
              <a:rPr lang="en-US" smtClean="0"/>
              <a:t>32</a:t>
            </a:fld>
            <a:endParaRPr lang="en-US"/>
          </a:p>
        </p:txBody>
      </p:sp>
      <p:pic>
        <p:nvPicPr>
          <p:cNvPr id="6" name="Picture 5" descr="A green letters on a white background&#10;&#10;Description automatically generated with low confidence">
            <a:extLst>
              <a:ext uri="{FF2B5EF4-FFF2-40B4-BE49-F238E27FC236}">
                <a16:creationId xmlns:a16="http://schemas.microsoft.com/office/drawing/2014/main" id="{1E5FDD2A-086E-D8A2-825D-4A829D9E0BA7}"/>
              </a:ext>
            </a:extLst>
          </p:cNvPr>
          <p:cNvPicPr>
            <a:picLocks noChangeAspect="1"/>
          </p:cNvPicPr>
          <p:nvPr/>
        </p:nvPicPr>
        <p:blipFill>
          <a:blip r:embed="rId2"/>
          <a:stretch>
            <a:fillRect/>
          </a:stretch>
        </p:blipFill>
        <p:spPr>
          <a:xfrm>
            <a:off x="7649453" y="167131"/>
            <a:ext cx="4272920" cy="1176687"/>
          </a:xfrm>
          <a:prstGeom prst="rect">
            <a:avLst/>
          </a:prstGeom>
        </p:spPr>
      </p:pic>
      <p:sp>
        <p:nvSpPr>
          <p:cNvPr id="8" name="Rectangle 7">
            <a:extLst>
              <a:ext uri="{FF2B5EF4-FFF2-40B4-BE49-F238E27FC236}">
                <a16:creationId xmlns:a16="http://schemas.microsoft.com/office/drawing/2014/main" id="{1D3D3C8C-3FCA-8DE2-6B3F-B90DD8C25744}"/>
              </a:ext>
            </a:extLst>
          </p:cNvPr>
          <p:cNvSpPr/>
          <p:nvPr/>
        </p:nvSpPr>
        <p:spPr>
          <a:xfrm>
            <a:off x="648457" y="3003606"/>
            <a:ext cx="10895086" cy="319716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ontent Placeholder 2">
            <a:extLst>
              <a:ext uri="{FF2B5EF4-FFF2-40B4-BE49-F238E27FC236}">
                <a16:creationId xmlns:a16="http://schemas.microsoft.com/office/drawing/2014/main" id="{272C427A-C1C2-F30B-65A1-1693FDEC60EA}"/>
              </a:ext>
            </a:extLst>
          </p:cNvPr>
          <p:cNvSpPr txBox="1">
            <a:spLocks/>
          </p:cNvSpPr>
          <p:nvPr/>
        </p:nvSpPr>
        <p:spPr>
          <a:xfrm>
            <a:off x="838200" y="2689337"/>
            <a:ext cx="10515600" cy="342571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cd ~</a:t>
            </a:r>
          </a:p>
          <a:p>
            <a:pPr marL="0" indent="0">
              <a:buNone/>
            </a:pPr>
            <a:r>
              <a:rPr lang="en-US" sz="2400" b="1" dirty="0">
                <a:latin typeface="Courier New" panose="02070309020205020404" pitchFamily="49" charset="0"/>
                <a:cs typeface="Courier New" panose="02070309020205020404" pitchFamily="49" charset="0"/>
              </a:rPr>
              <a:t>$ nano .</a:t>
            </a:r>
            <a:r>
              <a:rPr lang="en-US" sz="2400" b="1" dirty="0" err="1">
                <a:latin typeface="Courier New" panose="02070309020205020404" pitchFamily="49" charset="0"/>
                <a:cs typeface="Courier New" panose="02070309020205020404" pitchFamily="49" charset="0"/>
              </a:rPr>
              <a:t>condarc</a:t>
            </a:r>
            <a:endParaRPr lang="en-US" sz="2400" b="1" dirty="0">
              <a:latin typeface="Courier New" panose="02070309020205020404" pitchFamily="49" charset="0"/>
              <a:cs typeface="Courier New" panose="02070309020205020404" pitchFamily="49" charset="0"/>
            </a:endParaRPr>
          </a:p>
          <a:p>
            <a:pPr marL="0" indent="0">
              <a:buNone/>
            </a:pPr>
            <a:endParaRPr lang="en-US" sz="2400" b="1" dirty="0">
              <a:latin typeface="Courier New" panose="02070309020205020404" pitchFamily="49" charset="0"/>
              <a:cs typeface="Courier New" panose="02070309020205020404" pitchFamily="49" charset="0"/>
            </a:endParaRPr>
          </a:p>
          <a:p>
            <a:pPr marL="0" indent="0">
              <a:buNone/>
            </a:pPr>
            <a:r>
              <a:rPr lang="en-US" sz="2400" dirty="0">
                <a:latin typeface="Monaco" pitchFamily="2" charset="77"/>
              </a:rPr>
              <a:t>Add the following content:</a:t>
            </a:r>
          </a:p>
          <a:p>
            <a:pPr marL="0" indent="0">
              <a:buNone/>
            </a:pPr>
            <a:endParaRPr lang="en-US" sz="2400" dirty="0">
              <a:latin typeface="Monaco" pitchFamily="2" charset="77"/>
            </a:endParaRPr>
          </a:p>
          <a:p>
            <a:pPr marL="0" indent="0">
              <a:buNone/>
            </a:pPr>
            <a:r>
              <a:rPr lang="en-US" sz="2400" dirty="0" err="1">
                <a:latin typeface="Monaco" pitchFamily="2" charset="77"/>
              </a:rPr>
              <a:t>pkgs_dirs</a:t>
            </a:r>
            <a:r>
              <a:rPr lang="en-US" sz="2400" dirty="0">
                <a:latin typeface="Monaco" pitchFamily="2" charset="77"/>
              </a:rPr>
              <a:t>:</a:t>
            </a:r>
          </a:p>
          <a:p>
            <a:pPr marL="0" indent="0">
              <a:buNone/>
            </a:pPr>
            <a:r>
              <a:rPr lang="en-US" sz="2400" dirty="0">
                <a:latin typeface="Monaco" pitchFamily="2" charset="77"/>
              </a:rPr>
              <a:t>  - /projects/$USER/.</a:t>
            </a:r>
            <a:r>
              <a:rPr lang="en-US" sz="2400" dirty="0" err="1">
                <a:latin typeface="Monaco" pitchFamily="2" charset="77"/>
              </a:rPr>
              <a:t>conda_pkgs</a:t>
            </a:r>
            <a:endParaRPr lang="en-US" sz="2400" dirty="0">
              <a:latin typeface="Monaco" pitchFamily="2" charset="77"/>
            </a:endParaRPr>
          </a:p>
          <a:p>
            <a:pPr marL="0" indent="0">
              <a:buNone/>
            </a:pPr>
            <a:r>
              <a:rPr lang="en-US" sz="2400" dirty="0" err="1">
                <a:latin typeface="Monaco" pitchFamily="2" charset="77"/>
              </a:rPr>
              <a:t>envs_dirs</a:t>
            </a:r>
            <a:r>
              <a:rPr lang="en-US" sz="2400" dirty="0">
                <a:latin typeface="Monaco" pitchFamily="2" charset="77"/>
              </a:rPr>
              <a:t>:</a:t>
            </a:r>
          </a:p>
          <a:p>
            <a:pPr marL="0" indent="0">
              <a:buNone/>
            </a:pPr>
            <a:r>
              <a:rPr lang="en-US" sz="2400" dirty="0">
                <a:latin typeface="Monaco" pitchFamily="2" charset="77"/>
              </a:rPr>
              <a:t>  - /projects/$USER/software/anaconda/</a:t>
            </a:r>
            <a:r>
              <a:rPr lang="en-US" sz="2400" dirty="0" err="1">
                <a:latin typeface="Monaco" pitchFamily="2" charset="77"/>
              </a:rPr>
              <a:t>envs</a:t>
            </a:r>
            <a:endParaRPr lang="en-US" sz="2400" dirty="0">
              <a:latin typeface="Monaco" pitchFamily="2" charset="77"/>
            </a:endParaRPr>
          </a:p>
          <a:p>
            <a:pPr marL="0" indent="0">
              <a:buNone/>
            </a:pPr>
            <a:endParaRPr lang="en-US" sz="2400" dirty="0">
              <a:latin typeface="Monaco" pitchFamily="2" charset="77"/>
            </a:endParaRPr>
          </a:p>
        </p:txBody>
      </p:sp>
    </p:spTree>
    <p:extLst>
      <p:ext uri="{BB962C8B-B14F-4D97-AF65-F5344CB8AC3E}">
        <p14:creationId xmlns:p14="http://schemas.microsoft.com/office/powerpoint/2010/main" val="35414660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Environments are created and programs are installed in a few simple steps</a:t>
            </a: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648457" y="2905506"/>
            <a:ext cx="10895086" cy="2266101"/>
            <a:chOff x="648457" y="2905506"/>
            <a:chExt cx="10895086" cy="2266101"/>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914354"/>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2905506"/>
              <a:ext cx="10515600" cy="218008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entury Gothic" panose="020B0502020202020204" pitchFamily="34"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module load anaconda</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create -n </a:t>
              </a:r>
              <a:r>
                <a:rPr lang="en-US" sz="2400" b="1" dirty="0" err="1">
                  <a:latin typeface="Courier New" panose="02070309020205020404" pitchFamily="49" charset="0"/>
                  <a:cs typeface="Courier New" panose="02070309020205020404" pitchFamily="49" charset="0"/>
                </a:rPr>
                <a:t>my_first_env</a:t>
              </a:r>
              <a:r>
                <a:rPr lang="en-US" sz="2400" b="1" dirty="0">
                  <a:latin typeface="Courier New" panose="02070309020205020404" pitchFamily="49" charset="0"/>
                  <a:cs typeface="Courier New" panose="02070309020205020404" pitchFamily="49" charset="0"/>
                </a:rPr>
                <a:t> python==3.10</a:t>
              </a:r>
            </a:p>
            <a:p>
              <a:pPr marL="0" inden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activate </a:t>
              </a:r>
              <a:r>
                <a:rPr lang="en-US" sz="2400" b="1" dirty="0" err="1">
                  <a:latin typeface="Courier New" panose="02070309020205020404" pitchFamily="49" charset="0"/>
                  <a:cs typeface="Courier New" panose="02070309020205020404" pitchFamily="49" charset="0"/>
                </a:rPr>
                <a:t>my_first_env</a:t>
              </a:r>
              <a:endParaRPr lang="en-US" sz="2400" b="1" dirty="0">
                <a:latin typeface="Courier New" panose="02070309020205020404" pitchFamily="49" charset="0"/>
                <a:cs typeface="Courier New" panose="02070309020205020404" pitchFamily="49" charset="0"/>
              </a:endParaRPr>
            </a:p>
            <a:p>
              <a:pPr marL="0" indent="0">
                <a:buNone/>
              </a:pPr>
              <a:r>
                <a:rPr lang="en-US" sz="2400" b="1" dirty="0">
                  <a:latin typeface="Courier New" panose="02070309020205020404" pitchFamily="49" charset="0"/>
                  <a:cs typeface="Courier New" panose="02070309020205020404" pitchFamily="49" charset="0"/>
                </a:rPr>
                <a:t>$ python</a:t>
              </a:r>
            </a:p>
            <a:p>
              <a:pPr marL="457200" indent="-457200">
                <a:buFont typeface="Arial" panose="020B0604020202020204" pitchFamily="34" charset="0"/>
                <a:buAutoNum type="arabicPlain" startAt="3"/>
              </a:pPr>
              <a:endParaRPr lang="en-US" sz="2400" dirty="0">
                <a:latin typeface="Monaco" pitchFamily="2" charset="77"/>
              </a:endParaRPr>
            </a:p>
          </p:txBody>
        </p:sp>
      </p:grpSp>
      <p:sp>
        <p:nvSpPr>
          <p:cNvPr id="9" name="Content Placeholder 2">
            <a:extLst>
              <a:ext uri="{FF2B5EF4-FFF2-40B4-BE49-F238E27FC236}">
                <a16:creationId xmlns:a16="http://schemas.microsoft.com/office/drawing/2014/main" id="{935AAD4B-47C7-6360-8BAF-747D2D3FF4DB}"/>
              </a:ext>
            </a:extLst>
          </p:cNvPr>
          <p:cNvSpPr txBox="1">
            <a:spLocks/>
          </p:cNvSpPr>
          <p:nvPr/>
        </p:nvSpPr>
        <p:spPr>
          <a:xfrm>
            <a:off x="1027943" y="5223092"/>
            <a:ext cx="10515600" cy="688316"/>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Century Gothic" panose="020B0502020202020204" pitchFamily="34" charset="0"/>
              </a:rPr>
              <a:t>Don’t install packages in your base environment!</a:t>
            </a:r>
          </a:p>
        </p:txBody>
      </p:sp>
      <p:sp>
        <p:nvSpPr>
          <p:cNvPr id="11" name="Slide Number Placeholder 10">
            <a:extLst>
              <a:ext uri="{FF2B5EF4-FFF2-40B4-BE49-F238E27FC236}">
                <a16:creationId xmlns:a16="http://schemas.microsoft.com/office/drawing/2014/main" id="{03791185-81D8-6826-D89E-326741747F89}"/>
              </a:ext>
            </a:extLst>
          </p:cNvPr>
          <p:cNvSpPr>
            <a:spLocks noGrp="1"/>
          </p:cNvSpPr>
          <p:nvPr>
            <p:ph type="sldNum" sz="quarter" idx="12"/>
          </p:nvPr>
        </p:nvSpPr>
        <p:spPr/>
        <p:txBody>
          <a:bodyPr/>
          <a:lstStyle/>
          <a:p>
            <a:fld id="{ABDA560F-461C-6043-9BC4-489BA92F7161}" type="slidenum">
              <a:rPr lang="en-US" smtClean="0"/>
              <a:t>33</a:t>
            </a:fld>
            <a:endParaRPr lang="en-US"/>
          </a:p>
        </p:txBody>
      </p:sp>
    </p:spTree>
    <p:extLst>
      <p:ext uri="{BB962C8B-B14F-4D97-AF65-F5344CB8AC3E}">
        <p14:creationId xmlns:p14="http://schemas.microsoft.com/office/powerpoint/2010/main" val="1051023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2"/>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10" name="Group 9">
            <a:extLst>
              <a:ext uri="{FF2B5EF4-FFF2-40B4-BE49-F238E27FC236}">
                <a16:creationId xmlns:a16="http://schemas.microsoft.com/office/drawing/2014/main" id="{FE5F2C54-B08F-1419-E1F2-4B8194B228D7}"/>
              </a:ext>
            </a:extLst>
          </p:cNvPr>
          <p:cNvGrpSpPr/>
          <p:nvPr/>
        </p:nvGrpSpPr>
        <p:grpSpPr>
          <a:xfrm>
            <a:off x="838200" y="3901018"/>
            <a:ext cx="10515600" cy="1796363"/>
            <a:chOff x="648457" y="3124385"/>
            <a:chExt cx="10895086" cy="2180089"/>
          </a:xfrm>
        </p:grpSpPr>
        <p:sp>
          <p:nvSpPr>
            <p:cNvPr id="6" name="Rectangle 5">
              <a:extLst>
                <a:ext uri="{FF2B5EF4-FFF2-40B4-BE49-F238E27FC236}">
                  <a16:creationId xmlns:a16="http://schemas.microsoft.com/office/drawing/2014/main" id="{A80729F3-D412-FC2D-BD21-74C655745520}"/>
                </a:ext>
              </a:extLst>
            </p:cNvPr>
            <p:cNvSpPr/>
            <p:nvPr/>
          </p:nvSpPr>
          <p:spPr>
            <a:xfrm>
              <a:off x="648457" y="3257253"/>
              <a:ext cx="10895086" cy="1654291"/>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838200" y="3124385"/>
              <a:ext cx="10515600" cy="218008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3600"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		#install latest pandas</a:t>
              </a:r>
            </a:p>
            <a:p>
              <a:pPr marL="0" indent="0">
                <a:lnSpc>
                  <a:spcPct val="120000"/>
                </a:lnSpc>
                <a:buNone/>
              </a:pP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conda</a:t>
              </a:r>
              <a:r>
                <a:rPr lang="en-US" sz="2400" b="1" dirty="0">
                  <a:latin typeface="Courier New" panose="02070309020205020404" pitchFamily="49" charset="0"/>
                  <a:cs typeface="Courier New" panose="02070309020205020404" pitchFamily="49" charset="0"/>
                </a:rPr>
                <a:t> install pandas==0.20.3	#install specific version of pandas</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err="1">
                <a:latin typeface="Monaco" pitchFamily="2" charset="77"/>
              </a:rPr>
              <a:t>conda</a:t>
            </a:r>
            <a:r>
              <a:rPr lang="en-US">
                <a:latin typeface="Monaco" pitchFamily="2" charset="77"/>
              </a:rPr>
              <a:t> install </a:t>
            </a:r>
            <a:r>
              <a:rPr lang="en-US">
                <a:latin typeface="Century Gothic" panose="020B0502020202020204" pitchFamily="34" charset="0"/>
              </a:rPr>
              <a:t>(preferred method, when available)</a:t>
            </a:r>
          </a:p>
          <a:p>
            <a:pPr marL="0" indent="0">
              <a:buNone/>
            </a:pPr>
            <a:endParaRPr lang="en-US" sz="3600">
              <a:latin typeface="Century Gothic" panose="020B0502020202020204" pitchFamily="34" charset="0"/>
            </a:endParaRPr>
          </a:p>
        </p:txBody>
      </p:sp>
      <p:sp>
        <p:nvSpPr>
          <p:cNvPr id="9" name="Slide Number Placeholder 8">
            <a:extLst>
              <a:ext uri="{FF2B5EF4-FFF2-40B4-BE49-F238E27FC236}">
                <a16:creationId xmlns:a16="http://schemas.microsoft.com/office/drawing/2014/main" id="{13751AC1-75A3-ADBF-B2BB-D4E05230DDB9}"/>
              </a:ext>
            </a:extLst>
          </p:cNvPr>
          <p:cNvSpPr>
            <a:spLocks noGrp="1"/>
          </p:cNvSpPr>
          <p:nvPr>
            <p:ph type="sldNum" sz="quarter" idx="12"/>
          </p:nvPr>
        </p:nvSpPr>
        <p:spPr/>
        <p:txBody>
          <a:bodyPr/>
          <a:lstStyle/>
          <a:p>
            <a:fld id="{ABDA560F-461C-6043-9BC4-489BA92F7161}" type="slidenum">
              <a:rPr lang="en-US" smtClean="0"/>
              <a:t>34</a:t>
            </a:fld>
            <a:endParaRPr lang="en-US"/>
          </a:p>
        </p:txBody>
      </p:sp>
    </p:spTree>
    <p:extLst>
      <p:ext uri="{BB962C8B-B14F-4D97-AF65-F5344CB8AC3E}">
        <p14:creationId xmlns:p14="http://schemas.microsoft.com/office/powerpoint/2010/main" val="1099602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Packages are installed within </a:t>
            </a:r>
            <a:r>
              <a:rPr lang="en-US" sz="3600" b="1" dirty="0">
                <a:latin typeface="Century Gothic" panose="020B0502020202020204" pitchFamily="34" charset="0"/>
              </a:rPr>
              <a:t>activated</a:t>
            </a:r>
            <a:r>
              <a:rPr lang="en-US" sz="3600" dirty="0">
                <a:latin typeface="Century Gothic" panose="020B0502020202020204" pitchFamily="34" charset="0"/>
              </a:rPr>
              <a:t> environments</a:t>
            </a:r>
          </a:p>
          <a:p>
            <a:endParaRPr lang="en-US" sz="3600" dirty="0">
              <a:latin typeface="Century Gothic" panose="020B0502020202020204" pitchFamily="34" charset="0"/>
            </a:endParaRPr>
          </a:p>
          <a:p>
            <a:pPr marL="0" indent="0">
              <a:buNone/>
            </a:pPr>
            <a:endParaRPr lang="en-US" sz="3600" dirty="0">
              <a:latin typeface="Century Gothic" panose="020B0502020202020204" pitchFamily="34" charset="0"/>
            </a:endParaRP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3670519"/>
            <a:ext cx="11135376" cy="1426111"/>
            <a:chOff x="569877" y="3670519"/>
            <a:chExt cx="11135376" cy="1426111"/>
          </a:xfrm>
        </p:grpSpPr>
        <p:sp>
          <p:nvSpPr>
            <p:cNvPr id="6" name="Rectangle 5">
              <a:extLst>
                <a:ext uri="{FF2B5EF4-FFF2-40B4-BE49-F238E27FC236}">
                  <a16:creationId xmlns:a16="http://schemas.microsoft.com/office/drawing/2014/main" id="{A80729F3-D412-FC2D-BD21-74C655745520}"/>
                </a:ext>
              </a:extLst>
            </p:cNvPr>
            <p:cNvSpPr/>
            <p:nvPr/>
          </p:nvSpPr>
          <p:spPr>
            <a:xfrm>
              <a:off x="569877" y="4014471"/>
              <a:ext cx="11135376" cy="108215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96660" y="3670519"/>
              <a:ext cx="10764939" cy="142611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400" dirty="0">
                <a:latin typeface="Century Gothic" panose="020B0502020202020204" pitchFamily="34" charset="0"/>
              </a:endParaRPr>
            </a:p>
            <a:p>
              <a:pPr marL="0" indent="0">
                <a:lnSpc>
                  <a:spcPct val="170000"/>
                </a:lnSpc>
                <a:buFont typeface="Arial" panose="020B0604020202020204" pitchFamily="34" charset="0"/>
                <a:buNone/>
              </a:pPr>
              <a:r>
                <a:rPr lang="en-US" sz="2000" b="1" dirty="0">
                  <a:latin typeface="Courier New" panose="02070309020205020404" pitchFamily="49" charset="0"/>
                  <a:cs typeface="Courier New" panose="02070309020205020404" pitchFamily="49" charset="0"/>
                </a:rPr>
                <a:t>$ pip install --no-cache-</a:t>
              </a:r>
              <a:r>
                <a:rPr lang="en-US" sz="2000" b="1" dirty="0" err="1">
                  <a:latin typeface="Courier New" panose="02070309020205020404" pitchFamily="49" charset="0"/>
                  <a:cs typeface="Courier New" panose="02070309020205020404" pitchFamily="49" charset="0"/>
                </a:rPr>
                <a:t>dir</a:t>
              </a:r>
              <a:r>
                <a:rPr lang="en-US" sz="2000" b="1" dirty="0">
                  <a:latin typeface="Courier New" panose="02070309020205020404" pitchFamily="49" charset="0"/>
                  <a:cs typeface="Courier New" panose="02070309020205020404" pitchFamily="49" charset="0"/>
                </a:rPr>
                <a:t> pandas		#install latest pandas</a:t>
              </a:r>
              <a:r>
                <a:rPr lang="en-US" sz="2400" dirty="0">
                  <a:latin typeface="Courier New" panose="02070309020205020404" pitchFamily="49" charset="0"/>
                  <a:cs typeface="Courier New" panose="02070309020205020404" pitchFamily="49" charset="0"/>
                </a:rPr>
                <a:t>	</a:t>
              </a:r>
              <a:r>
                <a:rPr lang="en-US" sz="2400" dirty="0">
                  <a:latin typeface="Monaco" pitchFamily="2" charset="77"/>
                </a:rPr>
                <a:t>	</a:t>
              </a:r>
            </a:p>
            <a:p>
              <a:pPr marL="0" indent="0">
                <a:buNone/>
              </a:pPr>
              <a:r>
                <a:rPr lang="en-US" sz="2400" dirty="0">
                  <a:latin typeface="Monaco" pitchFamily="2" charset="77"/>
                </a:rPr>
                <a:t>	</a:t>
              </a:r>
            </a:p>
          </p:txBody>
        </p:sp>
      </p:grpSp>
      <p:sp>
        <p:nvSpPr>
          <p:cNvPr id="11" name="Content Placeholder 2">
            <a:extLst>
              <a:ext uri="{FF2B5EF4-FFF2-40B4-BE49-F238E27FC236}">
                <a16:creationId xmlns:a16="http://schemas.microsoft.com/office/drawing/2014/main" id="{1F2EDDDF-27D3-CF3F-CAA5-ACA9EC2DC605}"/>
              </a:ext>
            </a:extLst>
          </p:cNvPr>
          <p:cNvSpPr txBox="1">
            <a:spLocks/>
          </p:cNvSpPr>
          <p:nvPr/>
        </p:nvSpPr>
        <p:spPr>
          <a:xfrm>
            <a:off x="904407" y="3399002"/>
            <a:ext cx="10800846" cy="58004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atin typeface="Century Gothic" panose="020B0502020202020204" pitchFamily="34" charset="0"/>
              </a:rPr>
              <a:t>using </a:t>
            </a:r>
            <a:r>
              <a:rPr lang="en-US">
                <a:latin typeface="Monaco" pitchFamily="2" charset="77"/>
              </a:rPr>
              <a:t>pip install </a:t>
            </a:r>
            <a:r>
              <a:rPr lang="en-US">
                <a:latin typeface="Century Gothic" panose="020B0502020202020204" pitchFamily="34" charset="0"/>
              </a:rPr>
              <a:t>(if you must)</a:t>
            </a:r>
          </a:p>
          <a:p>
            <a:pPr marL="0" indent="0">
              <a:buNone/>
            </a:pPr>
            <a:endParaRPr lang="en-US" sz="3600">
              <a:latin typeface="Century Gothic" panose="020B0502020202020204" pitchFamily="34" charset="0"/>
            </a:endParaRPr>
          </a:p>
        </p:txBody>
      </p:sp>
      <p:sp>
        <p:nvSpPr>
          <p:cNvPr id="12" name="Content Placeholder 2">
            <a:extLst>
              <a:ext uri="{FF2B5EF4-FFF2-40B4-BE49-F238E27FC236}">
                <a16:creationId xmlns:a16="http://schemas.microsoft.com/office/drawing/2014/main" id="{4F9FDBE9-DA5C-5DE9-F55E-5E0BD5F3DDBF}"/>
              </a:ext>
            </a:extLst>
          </p:cNvPr>
          <p:cNvSpPr txBox="1">
            <a:spLocks/>
          </p:cNvSpPr>
          <p:nvPr/>
        </p:nvSpPr>
        <p:spPr>
          <a:xfrm>
            <a:off x="1027943" y="5223092"/>
            <a:ext cx="10515600" cy="68831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3600" i="1">
                <a:solidFill>
                  <a:srgbClr val="FF0000"/>
                </a:solidFill>
                <a:latin typeface="Monaco" pitchFamily="2" charset="77"/>
              </a:rPr>
              <a:t>--no-cache-</a:t>
            </a:r>
            <a:r>
              <a:rPr lang="en-US" sz="3600" i="1" err="1">
                <a:solidFill>
                  <a:srgbClr val="FF0000"/>
                </a:solidFill>
                <a:latin typeface="Monaco" pitchFamily="2" charset="77"/>
              </a:rPr>
              <a:t>dir</a:t>
            </a:r>
            <a:r>
              <a:rPr lang="en-US" sz="3600" i="1">
                <a:solidFill>
                  <a:srgbClr val="FF0000"/>
                </a:solidFill>
                <a:latin typeface="Monaco" pitchFamily="2" charset="77"/>
              </a:rPr>
              <a:t> </a:t>
            </a:r>
            <a:r>
              <a:rPr lang="en-US" sz="3600" i="1">
                <a:solidFill>
                  <a:srgbClr val="FF0000"/>
                </a:solidFill>
                <a:latin typeface="Century Gothic" panose="020B0502020202020204" pitchFamily="34" charset="0"/>
              </a:rPr>
              <a:t>is crucial on CURC systems!</a:t>
            </a:r>
          </a:p>
        </p:txBody>
      </p:sp>
      <p:sp>
        <p:nvSpPr>
          <p:cNvPr id="10" name="Slide Number Placeholder 9">
            <a:extLst>
              <a:ext uri="{FF2B5EF4-FFF2-40B4-BE49-F238E27FC236}">
                <a16:creationId xmlns:a16="http://schemas.microsoft.com/office/drawing/2014/main" id="{388055C8-BDF0-9C51-3D54-1503544D0A1B}"/>
              </a:ext>
            </a:extLst>
          </p:cNvPr>
          <p:cNvSpPr>
            <a:spLocks noGrp="1"/>
          </p:cNvSpPr>
          <p:nvPr>
            <p:ph type="sldNum" sz="quarter" idx="12"/>
          </p:nvPr>
        </p:nvSpPr>
        <p:spPr/>
        <p:txBody>
          <a:bodyPr/>
          <a:lstStyle/>
          <a:p>
            <a:fld id="{ABDA560F-461C-6043-9BC4-489BA92F7161}" type="slidenum">
              <a:rPr lang="en-US" smtClean="0"/>
              <a:t>35</a:t>
            </a:fld>
            <a:endParaRPr lang="en-US"/>
          </a:p>
        </p:txBody>
      </p:sp>
    </p:spTree>
    <p:extLst>
      <p:ext uri="{BB962C8B-B14F-4D97-AF65-F5344CB8AC3E}">
        <p14:creationId xmlns:p14="http://schemas.microsoft.com/office/powerpoint/2010/main" val="1532767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commands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488406"/>
            <a:ext cx="11052246" cy="3523202"/>
            <a:chOff x="569877" y="3824816"/>
            <a:chExt cx="11052246" cy="1313995"/>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list				# list all environments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list					# list packages in active env</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env remove -n &lt;</a:t>
              </a:r>
              <a:r>
                <a:rPr lang="en-US" sz="2000" b="1" dirty="0" err="1">
                  <a:latin typeface="Courier New" panose="02070309020205020404" pitchFamily="49" charset="0"/>
                  <a:cs typeface="Courier New" panose="02070309020205020404" pitchFamily="49" charset="0"/>
                </a:rPr>
                <a:t>envname</a:t>
              </a:r>
              <a:r>
                <a:rPr lang="en-US" sz="2000" b="1" dirty="0">
                  <a:latin typeface="Courier New" panose="02070309020205020404" pitchFamily="49" charset="0"/>
                  <a:cs typeface="Courier New" panose="02070309020205020404" pitchFamily="49" charset="0"/>
                </a:rPr>
                <a:t>&gt;		# remove an environment</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config --show channels		# view configured channels</a:t>
              </a:r>
            </a:p>
            <a:p>
              <a:pPr marL="0" indent="0">
                <a:lnSpc>
                  <a:spcPct val="100000"/>
                </a:lnSpc>
                <a:buFont typeface="Arial" panose="020B0604020202020204" pitchFamily="34" charset="0"/>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deactivate 				# deactivate environment</a:t>
              </a:r>
            </a:p>
            <a:p>
              <a:pPr marL="0" indent="0">
                <a:lnSpc>
                  <a:spcPct val="100000"/>
                </a:lnSpc>
                <a:buNone/>
              </a:pPr>
              <a:r>
                <a:rPr lang="en-US" sz="2000" b="1" dirty="0" err="1">
                  <a:latin typeface="Courier New" panose="02070309020205020404" pitchFamily="49" charset="0"/>
                  <a:cs typeface="Courier New" panose="02070309020205020404" pitchFamily="49" charset="0"/>
                </a:rPr>
                <a:t>conda</a:t>
              </a:r>
              <a:r>
                <a:rPr lang="en-US" sz="2000" b="1" dirty="0">
                  <a:latin typeface="Courier New" panose="02070309020205020404" pitchFamily="49" charset="0"/>
                  <a:cs typeface="Courier New" panose="02070309020205020404" pitchFamily="49" charset="0"/>
                </a:rPr>
                <a:t> create --name &lt;</a:t>
              </a:r>
              <a:r>
                <a:rPr lang="en-US" sz="2000" b="1" dirty="0" err="1">
                  <a:latin typeface="Courier New" panose="02070309020205020404" pitchFamily="49" charset="0"/>
                  <a:cs typeface="Courier New" panose="02070309020205020404" pitchFamily="49" charset="0"/>
                </a:rPr>
                <a:t>clonedenv</a:t>
              </a:r>
              <a:r>
                <a:rPr lang="en-US" sz="2000" b="1" dirty="0">
                  <a:latin typeface="Courier New" panose="02070309020205020404" pitchFamily="49" charset="0"/>
                  <a:cs typeface="Courier New" panose="02070309020205020404" pitchFamily="49" charset="0"/>
                </a:rPr>
                <a:t>&gt; /	# clone an environment</a:t>
              </a:r>
            </a:p>
            <a:p>
              <a:pPr marL="0" indent="0">
                <a:lnSpc>
                  <a:spcPct val="100000"/>
                </a:lnSpc>
                <a:buNone/>
              </a:pPr>
              <a:r>
                <a:rPr lang="en-US" sz="2000" b="1" dirty="0">
                  <a:latin typeface="Courier New" panose="02070309020205020404" pitchFamily="49" charset="0"/>
                  <a:cs typeface="Courier New" panose="02070309020205020404" pitchFamily="49" charset="0"/>
                </a:rPr>
                <a:t>	--clone &lt;</a:t>
              </a:r>
              <a:r>
                <a:rPr lang="en-US" sz="2000" b="1" dirty="0" err="1">
                  <a:latin typeface="Courier New" panose="02070309020205020404" pitchFamily="49" charset="0"/>
                  <a:cs typeface="Courier New" panose="02070309020205020404" pitchFamily="49" charset="0"/>
                </a:rPr>
                <a:t>envtoclone</a:t>
              </a:r>
              <a:r>
                <a:rPr lang="en-US" sz="2000" b="1" dirty="0">
                  <a:latin typeface="Courier New" panose="02070309020205020404" pitchFamily="49" charset="0"/>
                  <a:cs typeface="Courier New" panose="02070309020205020404" pitchFamily="49" charset="0"/>
                </a:rPr>
                <a:t>&gt;  </a:t>
              </a:r>
              <a:r>
                <a:rPr lang="en-US" sz="2000" dirty="0">
                  <a:latin typeface="Courier New" panose="02070309020205020404" pitchFamily="49" charset="0"/>
                  <a:cs typeface="Courier New" panose="02070309020205020404" pitchFamily="49" charset="0"/>
                </a:rPr>
                <a:t>	</a:t>
              </a:r>
            </a:p>
          </p:txBody>
        </p:sp>
      </p:grpSp>
      <p:sp>
        <p:nvSpPr>
          <p:cNvPr id="10" name="Slide Number Placeholder 9">
            <a:extLst>
              <a:ext uri="{FF2B5EF4-FFF2-40B4-BE49-F238E27FC236}">
                <a16:creationId xmlns:a16="http://schemas.microsoft.com/office/drawing/2014/main" id="{1D44F319-0B2D-26D1-7C56-FF47C10BE35F}"/>
              </a:ext>
            </a:extLst>
          </p:cNvPr>
          <p:cNvSpPr>
            <a:spLocks noGrp="1"/>
          </p:cNvSpPr>
          <p:nvPr>
            <p:ph type="sldNum" sz="quarter" idx="12"/>
          </p:nvPr>
        </p:nvSpPr>
        <p:spPr/>
        <p:txBody>
          <a:bodyPr/>
          <a:lstStyle/>
          <a:p>
            <a:fld id="{ABDA560F-461C-6043-9BC4-489BA92F7161}" type="slidenum">
              <a:rPr lang="en-US" smtClean="0"/>
              <a:t>36</a:t>
            </a:fld>
            <a:endParaRPr lang="en-US"/>
          </a:p>
        </p:txBody>
      </p:sp>
    </p:spTree>
    <p:extLst>
      <p:ext uri="{BB962C8B-B14F-4D97-AF65-F5344CB8AC3E}">
        <p14:creationId xmlns:p14="http://schemas.microsoft.com/office/powerpoint/2010/main" val="13529268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Virtual Environments With Anaconda</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7" name="Picture 6" descr="A green letters on a white background&#10;&#10;Description automatically generated with low confidence">
            <a:extLst>
              <a:ext uri="{FF2B5EF4-FFF2-40B4-BE49-F238E27FC236}">
                <a16:creationId xmlns:a16="http://schemas.microsoft.com/office/drawing/2014/main" id="{D7D92545-72A4-67F5-AF34-8F16FE07B1FE}"/>
              </a:ext>
            </a:extLst>
          </p:cNvPr>
          <p:cNvPicPr>
            <a:picLocks noChangeAspect="1"/>
          </p:cNvPicPr>
          <p:nvPr/>
        </p:nvPicPr>
        <p:blipFill>
          <a:blip r:embed="rId3"/>
          <a:stretch>
            <a:fillRect/>
          </a:stretch>
        </p:blipFill>
        <p:spPr>
          <a:xfrm>
            <a:off x="7678028" y="439562"/>
            <a:ext cx="4272920" cy="1176687"/>
          </a:xfrm>
          <a:prstGeom prst="rect">
            <a:avLst/>
          </a:prstGeom>
        </p:spPr>
      </p:pic>
      <p:sp>
        <p:nvSpPr>
          <p:cNvPr id="22" name="TextBox 21">
            <a:extLst>
              <a:ext uri="{FF2B5EF4-FFF2-40B4-BE49-F238E27FC236}">
                <a16:creationId xmlns:a16="http://schemas.microsoft.com/office/drawing/2014/main" id="{CDAE866F-9A4C-BC78-08C5-4310C2B3246B}"/>
              </a:ext>
            </a:extLst>
          </p:cNvPr>
          <p:cNvSpPr txBox="1"/>
          <p:nvPr/>
        </p:nvSpPr>
        <p:spPr>
          <a:xfrm>
            <a:off x="569877" y="3414235"/>
            <a:ext cx="11052246" cy="954107"/>
          </a:xfrm>
          <a:prstGeom prst="rect">
            <a:avLst/>
          </a:prstGeom>
          <a:noFill/>
        </p:spPr>
        <p:txBody>
          <a:bodyPr wrap="square" rtlCol="0" anchor="ctr">
            <a:spAutoFit/>
          </a:bodyPr>
          <a:lstStyle/>
          <a:p>
            <a:endParaRPr lang="en-US" sz="2800" b="1">
              <a:latin typeface="Century Gothic" panose="020B0502020202020204" pitchFamily="34" charset="0"/>
            </a:endParaRPr>
          </a:p>
          <a:p>
            <a:endParaRPr lang="en-US" sz="2800" b="1">
              <a:latin typeface="Century Gothic" panose="020B0502020202020204" pitchFamily="34" charset="0"/>
            </a:endParaRPr>
          </a:p>
        </p:txBody>
      </p:sp>
      <p:sp>
        <p:nvSpPr>
          <p:cNvPr id="3" name="Content Placeholder 2">
            <a:extLst>
              <a:ext uri="{FF2B5EF4-FFF2-40B4-BE49-F238E27FC236}">
                <a16:creationId xmlns:a16="http://schemas.microsoft.com/office/drawing/2014/main" id="{3D823E6C-D95C-4704-E880-DF5DF2B776DF}"/>
              </a:ext>
            </a:extLst>
          </p:cNvPr>
          <p:cNvSpPr>
            <a:spLocks noGrp="1"/>
          </p:cNvSpPr>
          <p:nvPr>
            <p:ph idx="1"/>
          </p:nvPr>
        </p:nvSpPr>
        <p:spPr>
          <a:xfrm>
            <a:off x="838200" y="1825625"/>
            <a:ext cx="10515600" cy="1325563"/>
          </a:xfrm>
        </p:spPr>
        <p:txBody>
          <a:bodyPr>
            <a:normAutofit/>
          </a:bodyPr>
          <a:lstStyle/>
          <a:p>
            <a:pPr marL="0" indent="0">
              <a:buNone/>
            </a:pPr>
            <a:r>
              <a:rPr lang="en-US" sz="3600" dirty="0">
                <a:latin typeface="Century Gothic" panose="020B0502020202020204" pitchFamily="34" charset="0"/>
              </a:rPr>
              <a:t>Useful </a:t>
            </a:r>
            <a:r>
              <a:rPr lang="en-US" sz="3600" dirty="0" err="1">
                <a:latin typeface="Monaco" pitchFamily="2" charset="77"/>
              </a:rPr>
              <a:t>conda</a:t>
            </a:r>
            <a:r>
              <a:rPr lang="en-US" sz="3600" dirty="0">
                <a:latin typeface="Century Gothic" panose="020B0502020202020204" pitchFamily="34" charset="0"/>
              </a:rPr>
              <a:t> file paths</a:t>
            </a:r>
          </a:p>
        </p:txBody>
      </p:sp>
      <p:grpSp>
        <p:nvGrpSpPr>
          <p:cNvPr id="9" name="Group 8">
            <a:extLst>
              <a:ext uri="{FF2B5EF4-FFF2-40B4-BE49-F238E27FC236}">
                <a16:creationId xmlns:a16="http://schemas.microsoft.com/office/drawing/2014/main" id="{135E1F56-FFCD-E6DF-3643-74051A07CC50}"/>
              </a:ext>
            </a:extLst>
          </p:cNvPr>
          <p:cNvGrpSpPr/>
          <p:nvPr/>
        </p:nvGrpSpPr>
        <p:grpSpPr>
          <a:xfrm>
            <a:off x="569877" y="2383474"/>
            <a:ext cx="11052246" cy="3755388"/>
            <a:chOff x="569877" y="3824816"/>
            <a:chExt cx="11052246" cy="1400590"/>
          </a:xfrm>
        </p:grpSpPr>
        <p:sp>
          <p:nvSpPr>
            <p:cNvPr id="6" name="Rectangle 5">
              <a:extLst>
                <a:ext uri="{FF2B5EF4-FFF2-40B4-BE49-F238E27FC236}">
                  <a16:creationId xmlns:a16="http://schemas.microsoft.com/office/drawing/2014/main" id="{A80729F3-D412-FC2D-BD21-74C655745520}"/>
                </a:ext>
              </a:extLst>
            </p:cNvPr>
            <p:cNvSpPr/>
            <p:nvPr/>
          </p:nvSpPr>
          <p:spPr>
            <a:xfrm>
              <a:off x="569877" y="3911411"/>
              <a:ext cx="11052246" cy="1313995"/>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ontent Placeholder 2">
              <a:extLst>
                <a:ext uri="{FF2B5EF4-FFF2-40B4-BE49-F238E27FC236}">
                  <a16:creationId xmlns:a16="http://schemas.microsoft.com/office/drawing/2014/main" id="{1786152A-417D-EBD2-9DDF-DF72C2917EDF}"/>
                </a:ext>
              </a:extLst>
            </p:cNvPr>
            <p:cNvSpPr txBox="1">
              <a:spLocks/>
            </p:cNvSpPr>
            <p:nvPr/>
          </p:nvSpPr>
          <p:spPr>
            <a:xfrm>
              <a:off x="719528" y="3824816"/>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sz="2000" dirty="0">
                <a:latin typeface="Century Gothic" panose="020B0502020202020204" pitchFamily="34"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python libraries</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/projects/$USER/software/&lt;env&gt;/lib/python3.10/site-packages </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package executables 	</a:t>
              </a: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/projects/$USER/software/&lt;env&gt;/bin</a:t>
              </a:r>
              <a:r>
                <a:rPr lang="en-US" sz="2000" b="1" dirty="0">
                  <a:latin typeface="Courier New" panose="02070309020205020404" pitchFamily="49" charset="0"/>
                  <a:ea typeface="Helvetica Neue" panose="02000503000000020004" pitchFamily="2" charset="0"/>
                  <a:cs typeface="Courier New" panose="02070309020205020404" pitchFamily="49" charset="0"/>
                </a:rPr>
                <a:t>				</a:t>
              </a:r>
            </a:p>
            <a:p>
              <a:pPr marL="0" indent="0">
                <a:buNone/>
              </a:pPr>
              <a:endParaRPr lang="en-US" sz="2000" b="1" dirty="0">
                <a:latin typeface="Courier New" panose="02070309020205020404" pitchFamily="49" charset="0"/>
                <a:ea typeface="Helvetica Neue" panose="02000503000000020004" pitchFamily="2" charset="0"/>
                <a:cs typeface="Courier New" panose="02070309020205020404" pitchFamily="49" charset="0"/>
              </a:endParaRP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 location of .</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b="1" dirty="0">
                  <a:latin typeface="Courier New" panose="02070309020205020404" pitchFamily="49" charset="0"/>
                  <a:ea typeface="Helvetica Neue" panose="02000503000000020004" pitchFamily="2" charset="0"/>
                  <a:cs typeface="Courier New" panose="02070309020205020404" pitchFamily="49" charset="0"/>
                </a:rPr>
                <a:t> file</a:t>
              </a:r>
            </a:p>
            <a:p>
              <a:pPr marL="0" indent="0">
                <a:buNone/>
              </a:pPr>
              <a:r>
                <a:rPr lang="en-US" sz="2000" b="1" dirty="0">
                  <a:latin typeface="Courier New" panose="02070309020205020404" pitchFamily="49" charset="0"/>
                  <a:ea typeface="Helvetica Neue" panose="02000503000000020004" pitchFamily="2" charset="0"/>
                  <a:cs typeface="Courier New" panose="02070309020205020404" pitchFamily="49" charset="0"/>
                </a:rPr>
                <a:t>/home/$USER/.</a:t>
              </a:r>
              <a:r>
                <a:rPr lang="en-US" sz="2000" b="1" dirty="0" err="1">
                  <a:latin typeface="Courier New" panose="02070309020205020404" pitchFamily="49" charset="0"/>
                  <a:ea typeface="Helvetica Neue" panose="02000503000000020004" pitchFamily="2" charset="0"/>
                  <a:cs typeface="Courier New" panose="02070309020205020404" pitchFamily="49" charset="0"/>
                </a:rPr>
                <a:t>condarc</a:t>
              </a:r>
              <a:r>
                <a:rPr lang="en-US" sz="2000" dirty="0">
                  <a:latin typeface="Courier New" panose="02070309020205020404" pitchFamily="49" charset="0"/>
                  <a:ea typeface="Helvetica Neue" panose="02000503000000020004" pitchFamily="2" charset="0"/>
                  <a:cs typeface="Courier New" panose="02070309020205020404" pitchFamily="49" charset="0"/>
                </a:rPr>
                <a:t>	</a:t>
              </a:r>
              <a:r>
                <a:rPr lang="en-US" sz="2000" dirty="0">
                  <a:latin typeface="Monaco" pitchFamily="2" charset="77"/>
                  <a:ea typeface="Helvetica Neue" panose="02000503000000020004" pitchFamily="2" charset="0"/>
                  <a:cs typeface="Helvetica Neue" panose="02000503000000020004" pitchFamily="2" charset="0"/>
                </a:rPr>
                <a:t>				</a:t>
              </a:r>
            </a:p>
            <a:p>
              <a:pPr marL="0" indent="0">
                <a:lnSpc>
                  <a:spcPct val="100000"/>
                </a:lnSpc>
                <a:buNone/>
              </a:pPr>
              <a:r>
                <a:rPr lang="en-US" sz="2000" dirty="0">
                  <a:latin typeface="Monaco" pitchFamily="2" charset="77"/>
                </a:rPr>
                <a:t>	</a:t>
              </a:r>
            </a:p>
          </p:txBody>
        </p:sp>
      </p:grpSp>
      <p:sp>
        <p:nvSpPr>
          <p:cNvPr id="10" name="Slide Number Placeholder 9">
            <a:extLst>
              <a:ext uri="{FF2B5EF4-FFF2-40B4-BE49-F238E27FC236}">
                <a16:creationId xmlns:a16="http://schemas.microsoft.com/office/drawing/2014/main" id="{99109FE0-1E76-B9A7-2C27-E71EC8D08EC8}"/>
              </a:ext>
            </a:extLst>
          </p:cNvPr>
          <p:cNvSpPr>
            <a:spLocks noGrp="1"/>
          </p:cNvSpPr>
          <p:nvPr>
            <p:ph type="sldNum" sz="quarter" idx="12"/>
          </p:nvPr>
        </p:nvSpPr>
        <p:spPr/>
        <p:txBody>
          <a:bodyPr/>
          <a:lstStyle/>
          <a:p>
            <a:fld id="{ABDA560F-461C-6043-9BC4-489BA92F7161}" type="slidenum">
              <a:rPr lang="en-US" smtClean="0"/>
              <a:t>37</a:t>
            </a:fld>
            <a:endParaRPr lang="en-US"/>
          </a:p>
        </p:txBody>
      </p:sp>
    </p:spTree>
    <p:extLst>
      <p:ext uri="{BB962C8B-B14F-4D97-AF65-F5344CB8AC3E}">
        <p14:creationId xmlns:p14="http://schemas.microsoft.com/office/powerpoint/2010/main" val="3002270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22" name="TextBox 21">
            <a:extLst>
              <a:ext uri="{FF2B5EF4-FFF2-40B4-BE49-F238E27FC236}">
                <a16:creationId xmlns:a16="http://schemas.microsoft.com/office/drawing/2014/main" id="{CDAE866F-9A4C-BC78-08C5-4310C2B3246B}"/>
              </a:ext>
            </a:extLst>
          </p:cNvPr>
          <p:cNvSpPr txBox="1"/>
          <p:nvPr/>
        </p:nvSpPr>
        <p:spPr>
          <a:xfrm>
            <a:off x="569877" y="1475243"/>
            <a:ext cx="11052246" cy="4832092"/>
          </a:xfrm>
          <a:prstGeom prst="rect">
            <a:avLst/>
          </a:prstGeom>
          <a:noFill/>
        </p:spPr>
        <p:txBody>
          <a:bodyPr wrap="square" lIns="91440" tIns="45720" rIns="91440" bIns="45720" rtlCol="0" anchor="ctr">
            <a:spAutoFit/>
          </a:bodyPr>
          <a:lstStyle/>
          <a:p>
            <a:r>
              <a:rPr lang="en-US" sz="2800" dirty="0">
                <a:latin typeface="Century Gothic" panose="020B0502020202020204" pitchFamily="34" charset="0"/>
              </a:rPr>
              <a:t>Try our Hands-on exercise #3 provided in </a:t>
            </a:r>
            <a:r>
              <a:rPr lang="en-US" sz="2800" dirty="0" err="1">
                <a:latin typeface="Century Gothic" panose="020B0502020202020204" pitchFamily="34" charset="0"/>
              </a:rPr>
              <a:t>EXERCISES.pdf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p>
          <a:p>
            <a:endParaRPr lang="en-US" sz="2800" dirty="0">
              <a:latin typeface="Century Gothic" panose="020B0502020202020204" pitchFamily="34" charset="0"/>
            </a:endParaRPr>
          </a:p>
          <a:p>
            <a:r>
              <a:rPr lang="en-US" sz="2800" b="1" dirty="0">
                <a:latin typeface="Century Gothic" panose="020B0502020202020204" pitchFamily="34" charset="0"/>
              </a:rPr>
              <a:t>Objectives:</a:t>
            </a:r>
          </a:p>
          <a:p>
            <a:r>
              <a:rPr lang="en-US" sz="2800" dirty="0">
                <a:latin typeface="Century Gothic"/>
              </a:rPr>
              <a:t>1) Configure your </a:t>
            </a:r>
            <a:r>
              <a:rPr lang="en-US" sz="2800" dirty="0">
                <a:latin typeface="Monaco"/>
              </a:rPr>
              <a:t>.</a:t>
            </a:r>
            <a:r>
              <a:rPr lang="en-US" sz="2800" dirty="0" err="1">
                <a:latin typeface="Monaco"/>
              </a:rPr>
              <a:t>condarc</a:t>
            </a:r>
            <a:r>
              <a:rPr lang="en-US" sz="2800" dirty="0">
                <a:latin typeface="Century Gothic"/>
              </a:rPr>
              <a:t> file</a:t>
            </a:r>
          </a:p>
          <a:p>
            <a:r>
              <a:rPr lang="en-US" sz="2800" dirty="0">
                <a:latin typeface="Century Gothic"/>
              </a:rPr>
              <a:t>2) Create a </a:t>
            </a:r>
            <a:r>
              <a:rPr lang="en-US" sz="2800" dirty="0" err="1">
                <a:latin typeface="Century Gothic"/>
              </a:rPr>
              <a:t>conda</a:t>
            </a:r>
            <a:r>
              <a:rPr lang="en-US" sz="2800" dirty="0">
                <a:latin typeface="Century Gothic"/>
              </a:rPr>
              <a:t> environment and install </a:t>
            </a:r>
            <a:r>
              <a:rPr lang="en-US" sz="2800" dirty="0" err="1">
                <a:latin typeface="Century Gothic"/>
              </a:rPr>
              <a:t>samtools</a:t>
            </a:r>
            <a:endParaRPr lang="en-US" sz="2800" dirty="0">
              <a:latin typeface="Century Gothic"/>
            </a:endParaRPr>
          </a:p>
          <a:p>
            <a:r>
              <a:rPr lang="en-US" sz="2800" dirty="0">
                <a:latin typeface="Century Gothic"/>
              </a:rPr>
              <a:t>3) Activate the environment and run </a:t>
            </a:r>
            <a:r>
              <a:rPr lang="en-US" sz="2800" dirty="0" err="1">
                <a:latin typeface="Century Gothic"/>
              </a:rPr>
              <a:t>samtools</a:t>
            </a:r>
            <a:r>
              <a:rPr lang="en-US" sz="2800" dirty="0">
                <a:latin typeface="Century Gothic"/>
              </a:rPr>
              <a:t>.</a:t>
            </a:r>
          </a:p>
          <a:p>
            <a:endParaRPr lang="en-US" sz="2800" dirty="0">
              <a:latin typeface="Century Gothic" panose="020B0502020202020204" pitchFamily="34" charset="0"/>
            </a:endParaRPr>
          </a:p>
          <a:p>
            <a:r>
              <a:rPr lang="en-US" sz="2800" b="1" dirty="0">
                <a:latin typeface="Century Gothic" panose="020B0502020202020204" pitchFamily="34" charset="0"/>
              </a:rPr>
              <a:t>Estimated time to complete</a:t>
            </a:r>
            <a:r>
              <a:rPr lang="en-US" sz="2800" dirty="0">
                <a:latin typeface="Century Gothic" panose="020B0502020202020204" pitchFamily="34" charset="0"/>
              </a:rPr>
              <a:t>: 15 minutes</a:t>
            </a:r>
          </a:p>
          <a:p>
            <a:r>
              <a:rPr lang="en-US" sz="2800" b="1" dirty="0">
                <a:latin typeface="Century Gothic" panose="020B0502020202020204" pitchFamily="34" charset="0"/>
              </a:rPr>
              <a:t>Documentation: </a:t>
            </a:r>
            <a:r>
              <a:rPr lang="en-US" sz="2400" b="1" dirty="0">
                <a:latin typeface="Century Gothic" panose="020B0502020202020204" pitchFamily="34" charset="0"/>
                <a:hlinkClick r:id="rId2"/>
              </a:rPr>
              <a:t>https://curc.readthedocs.io/en/latest/software/python.html</a:t>
            </a:r>
            <a:r>
              <a:rPr lang="en-US" sz="2400" b="1" dirty="0">
                <a:latin typeface="Century Gothic" panose="020B0502020202020204" pitchFamily="34" charset="0"/>
              </a:rPr>
              <a:t> </a:t>
            </a:r>
          </a:p>
        </p:txBody>
      </p:sp>
      <p:sp>
        <p:nvSpPr>
          <p:cNvPr id="3" name="Slide Number Placeholder 2">
            <a:extLst>
              <a:ext uri="{FF2B5EF4-FFF2-40B4-BE49-F238E27FC236}">
                <a16:creationId xmlns:a16="http://schemas.microsoft.com/office/drawing/2014/main" id="{69659DBF-B514-6472-AACC-387540FB1BF4}"/>
              </a:ext>
            </a:extLst>
          </p:cNvPr>
          <p:cNvSpPr>
            <a:spLocks noGrp="1"/>
          </p:cNvSpPr>
          <p:nvPr>
            <p:ph type="sldNum" sz="quarter" idx="12"/>
          </p:nvPr>
        </p:nvSpPr>
        <p:spPr/>
        <p:txBody>
          <a:bodyPr/>
          <a:lstStyle/>
          <a:p>
            <a:fld id="{ABDA560F-461C-6043-9BC4-489BA92F7161}" type="slidenum">
              <a:rPr lang="en-US" smtClean="0"/>
              <a:t>38</a:t>
            </a:fld>
            <a:endParaRPr lang="en-US"/>
          </a:p>
        </p:txBody>
      </p:sp>
    </p:spTree>
    <p:extLst>
      <p:ext uri="{BB962C8B-B14F-4D97-AF65-F5344CB8AC3E}">
        <p14:creationId xmlns:p14="http://schemas.microsoft.com/office/powerpoint/2010/main" val="55781610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67471"/>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fontScale="92500" lnSpcReduction="10000"/>
          </a:bodyPr>
          <a:lstStyle/>
          <a:p>
            <a:pPr marL="0" indent="0">
              <a:buNone/>
            </a:pPr>
            <a:r>
              <a:rPr lang="en-US" sz="3200" dirty="0">
                <a:latin typeface="Century Gothic" panose="020B0502020202020204" pitchFamily="34" charset="0"/>
              </a:rPr>
              <a:t>Containers are portable virtualizations of an operating system, software, libraries, data, and/or workflows</a:t>
            </a:r>
          </a:p>
          <a:p>
            <a:pPr lvl="1"/>
            <a:r>
              <a:rPr lang="en-US" sz="2800" dirty="0">
                <a:latin typeface="Century Gothic" panose="020B0502020202020204" pitchFamily="34" charset="0"/>
              </a:rPr>
              <a:t>pros</a:t>
            </a:r>
          </a:p>
          <a:p>
            <a:pPr lvl="2"/>
            <a:r>
              <a:rPr lang="en-US" sz="2400" dirty="0">
                <a:latin typeface="Century Gothic" panose="020B0502020202020204" pitchFamily="34" charset="0"/>
              </a:rPr>
              <a:t>portability</a:t>
            </a:r>
            <a:r>
              <a:rPr lang="en-US" sz="2400" b="1" dirty="0">
                <a:latin typeface="Century Gothic" panose="020B0502020202020204" pitchFamily="34" charset="0"/>
              </a:rPr>
              <a:t>- </a:t>
            </a:r>
            <a:r>
              <a:rPr lang="en-US" sz="2400" dirty="0">
                <a:latin typeface="Century Gothic" panose="020B0502020202020204" pitchFamily="34" charset="0"/>
              </a:rPr>
              <a:t>containers can run on any system equipped with its specified container manager </a:t>
            </a:r>
            <a:endParaRPr lang="en-US" sz="2400" i="1" u="sng" dirty="0">
              <a:latin typeface="Century Gothic" panose="020B0502020202020204" pitchFamily="34" charset="0"/>
            </a:endParaRPr>
          </a:p>
          <a:p>
            <a:pPr lvl="2"/>
            <a:r>
              <a:rPr lang="en-US" sz="2400" dirty="0">
                <a:latin typeface="Century Gothic" panose="020B0502020202020204" pitchFamily="34" charset="0"/>
              </a:rPr>
              <a:t>reproducibility- because containers are instances of prebuilt isolated software, the software will always execute the same every time</a:t>
            </a:r>
          </a:p>
          <a:p>
            <a:pPr lvl="1"/>
            <a:r>
              <a:rPr lang="en-US" sz="2800" dirty="0">
                <a:latin typeface="Century Gothic" panose="020B0502020202020204" pitchFamily="34" charset="0"/>
              </a:rPr>
              <a:t>cons</a:t>
            </a:r>
          </a:p>
          <a:p>
            <a:pPr lvl="2"/>
            <a:r>
              <a:rPr lang="en-US" sz="2400" dirty="0">
                <a:latin typeface="Century Gothic" panose="020B0502020202020204" pitchFamily="34" charset="0"/>
              </a:rPr>
              <a:t>steeper learning curve than </a:t>
            </a:r>
            <a:r>
              <a:rPr lang="en-US" sz="2400" dirty="0" err="1">
                <a:latin typeface="Century Gothic" panose="020B0502020202020204" pitchFamily="34" charset="0"/>
              </a:rPr>
              <a:t>conda</a:t>
            </a:r>
            <a:endParaRPr lang="en-US" sz="2400" dirty="0">
              <a:latin typeface="Century Gothic" panose="020B0502020202020204" pitchFamily="34" charset="0"/>
            </a:endParaRPr>
          </a:p>
          <a:p>
            <a:pPr lvl="2"/>
            <a:r>
              <a:rPr lang="en-US" sz="2400" dirty="0">
                <a:latin typeface="Century Gothic" panose="020B0502020202020204" pitchFamily="34" charset="0"/>
              </a:rPr>
              <a:t>can be difficult to troubleshoot issues</a:t>
            </a:r>
          </a:p>
          <a:p>
            <a:pPr lvl="2"/>
            <a:r>
              <a:rPr lang="en-US" sz="2400" dirty="0">
                <a:latin typeface="Century Gothic" panose="020B0502020202020204" pitchFamily="34" charset="0"/>
              </a:rPr>
              <a:t>building containers can be tricky for multi-node MPI applications </a:t>
            </a:r>
          </a:p>
        </p:txBody>
      </p:sp>
      <p:sp>
        <p:nvSpPr>
          <p:cNvPr id="3" name="Slide Number Placeholder 2">
            <a:extLst>
              <a:ext uri="{FF2B5EF4-FFF2-40B4-BE49-F238E27FC236}">
                <a16:creationId xmlns:a16="http://schemas.microsoft.com/office/drawing/2014/main" id="{4D79C05C-2D4A-3C6F-7DD2-DFBC398E05D2}"/>
              </a:ext>
            </a:extLst>
          </p:cNvPr>
          <p:cNvSpPr>
            <a:spLocks noGrp="1"/>
          </p:cNvSpPr>
          <p:nvPr>
            <p:ph type="sldNum" sz="quarter" idx="12"/>
          </p:nvPr>
        </p:nvSpPr>
        <p:spPr/>
        <p:txBody>
          <a:bodyPr/>
          <a:lstStyle/>
          <a:p>
            <a:fld id="{ABDA560F-461C-6043-9BC4-489BA92F7161}" type="slidenum">
              <a:rPr lang="en-US" smtClean="0"/>
              <a:t>39</a:t>
            </a:fld>
            <a:endParaRPr lang="en-US"/>
          </a:p>
        </p:txBody>
      </p:sp>
    </p:spTree>
    <p:extLst>
      <p:ext uri="{BB962C8B-B14F-4D97-AF65-F5344CB8AC3E}">
        <p14:creationId xmlns:p14="http://schemas.microsoft.com/office/powerpoint/2010/main" val="28903893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lstStyle/>
          <a:p>
            <a:r>
              <a:rPr lang="en-US" b="1">
                <a:latin typeface="Century Gothic" panose="020B0502020202020204" pitchFamily="34" charset="0"/>
              </a:rPr>
              <a:t>Session Overview</a:t>
            </a:r>
            <a:r>
              <a:rPr lang="en-US"/>
              <a:t> </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a:xfrm>
            <a:off x="838200" y="1690688"/>
            <a:ext cx="10914888" cy="4351338"/>
          </a:xfrm>
        </p:spPr>
        <p:txBody>
          <a:bodyPr vert="horz" lIns="91440" tIns="45720" rIns="91440" bIns="45720" rtlCol="0" anchor="t">
            <a:normAutofit/>
          </a:bodyPr>
          <a:lstStyle/>
          <a:p>
            <a:r>
              <a:rPr lang="en-US" dirty="0">
                <a:latin typeface="Century Gothic"/>
              </a:rPr>
              <a:t>The Module System (</a:t>
            </a:r>
            <a:r>
              <a:rPr lang="en-US" dirty="0" err="1">
                <a:latin typeface="Century Gothic"/>
              </a:rPr>
              <a:t>Lmod</a:t>
            </a:r>
            <a:r>
              <a:rPr lang="en-US" dirty="0">
                <a:latin typeface="Century Gothic"/>
              </a:rPr>
              <a:t>)</a:t>
            </a:r>
          </a:p>
          <a:p>
            <a:r>
              <a:rPr lang="en-US" dirty="0">
                <a:latin typeface="Century Gothic"/>
              </a:rPr>
              <a:t>Building Software on CURC Systems</a:t>
            </a:r>
            <a:endParaRPr lang="en-US" dirty="0">
              <a:cs typeface="Arial"/>
            </a:endParaRPr>
          </a:p>
          <a:p>
            <a:r>
              <a:rPr lang="en-US" dirty="0">
                <a:latin typeface="Century Gothic"/>
              </a:rPr>
              <a:t>Simplifying Source installations with Spack</a:t>
            </a:r>
          </a:p>
          <a:p>
            <a:r>
              <a:rPr lang="en-US" dirty="0">
                <a:latin typeface="Century Gothic"/>
              </a:rPr>
              <a:t>Virtual Environments with Anaconda</a:t>
            </a:r>
            <a:endParaRPr lang="en-US" dirty="0"/>
          </a:p>
          <a:p>
            <a:r>
              <a:rPr lang="en-US" dirty="0">
                <a:latin typeface="Century Gothic"/>
              </a:rPr>
              <a:t>Containerization with </a:t>
            </a:r>
            <a:r>
              <a:rPr lang="en-US" dirty="0" err="1">
                <a:latin typeface="Century Gothic"/>
              </a:rPr>
              <a:t>Apptainer</a:t>
            </a:r>
            <a:endParaRPr lang="en-US" dirty="0">
              <a:latin typeface="Century Gothic"/>
            </a:endParaRPr>
          </a:p>
          <a:p>
            <a:r>
              <a:rPr lang="en-US" dirty="0">
                <a:latin typeface="Century Gothic"/>
              </a:rPr>
              <a:t>Requesting Software Installations</a:t>
            </a:r>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dirty="0"/>
              <a:t>8/14/24</a:t>
            </a:r>
          </a:p>
        </p:txBody>
      </p:sp>
      <p:sp>
        <p:nvSpPr>
          <p:cNvPr id="7" name="Slide Number Placeholder 6">
            <a:extLst>
              <a:ext uri="{FF2B5EF4-FFF2-40B4-BE49-F238E27FC236}">
                <a16:creationId xmlns:a16="http://schemas.microsoft.com/office/drawing/2014/main" id="{CA99CC0F-C097-D682-7893-512CA8823C8D}"/>
              </a:ext>
            </a:extLst>
          </p:cNvPr>
          <p:cNvSpPr>
            <a:spLocks noGrp="1"/>
          </p:cNvSpPr>
          <p:nvPr>
            <p:ph type="sldNum" sz="quarter" idx="12"/>
          </p:nvPr>
        </p:nvSpPr>
        <p:spPr/>
        <p:txBody>
          <a:bodyPr/>
          <a:lstStyle/>
          <a:p>
            <a:fld id="{ABDA560F-461C-6043-9BC4-489BA92F7161}" type="slidenum">
              <a:rPr lang="en-US" smtClean="0"/>
              <a:t>4</a:t>
            </a:fld>
            <a:endParaRPr lang="en-US"/>
          </a:p>
        </p:txBody>
      </p:sp>
    </p:spTree>
    <p:extLst>
      <p:ext uri="{BB962C8B-B14F-4D97-AF65-F5344CB8AC3E}">
        <p14:creationId xmlns:p14="http://schemas.microsoft.com/office/powerpoint/2010/main" val="22963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25748" y="381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sz="3200" dirty="0">
                <a:latin typeface="Century Gothic" panose="020B0502020202020204" pitchFamily="34" charset="0"/>
              </a:rPr>
              <a:t>CURC offers </a:t>
            </a:r>
            <a:r>
              <a:rPr lang="en-US" sz="3200" dirty="0" err="1">
                <a:latin typeface="Century Gothic" panose="020B0502020202020204" pitchFamily="34" charset="0"/>
              </a:rPr>
              <a:t>Apptainer</a:t>
            </a:r>
            <a:r>
              <a:rPr lang="en-US" sz="3200" dirty="0">
                <a:latin typeface="Century Gothic" panose="020B0502020202020204" pitchFamily="34" charset="0"/>
              </a:rPr>
              <a:t> (formerly Singularity) as container management software</a:t>
            </a:r>
            <a:endParaRPr lang="en-US" dirty="0">
              <a:latin typeface="Century Gothic" panose="020B0502020202020204" pitchFamily="34" charset="0"/>
            </a:endParaRPr>
          </a:p>
          <a:p>
            <a:pPr lvl="1"/>
            <a:r>
              <a:rPr lang="en-US" sz="2800" dirty="0" err="1">
                <a:latin typeface="Monaco" pitchFamily="2" charset="77"/>
              </a:rPr>
              <a:t>Apptainer</a:t>
            </a:r>
            <a:r>
              <a:rPr lang="en-US" sz="2800" dirty="0">
                <a:latin typeface="Monaco" pitchFamily="2" charset="77"/>
              </a:rPr>
              <a:t> comes pre-installed on all Alpine nodes, so no need to load any specific software</a:t>
            </a:r>
          </a:p>
          <a:p>
            <a:pPr lvl="1"/>
            <a:endParaRPr lang="en-US" sz="2800" dirty="0">
              <a:latin typeface="Monaco" pitchFamily="2" charset="77"/>
            </a:endParaRPr>
          </a:p>
          <a:p>
            <a:pPr marL="0" indent="0">
              <a:buNone/>
            </a:pPr>
            <a:r>
              <a:rPr lang="en-US" sz="3200" dirty="0">
                <a:latin typeface="Century Gothic" panose="020B0502020202020204" pitchFamily="34" charset="0"/>
              </a:rPr>
              <a:t>Many common research applications have already been containerized and can be pulled from container repositories (such as Docker Hub).</a:t>
            </a:r>
          </a:p>
        </p:txBody>
      </p:sp>
      <p:sp>
        <p:nvSpPr>
          <p:cNvPr id="3" name="Slide Number Placeholder 2">
            <a:extLst>
              <a:ext uri="{FF2B5EF4-FFF2-40B4-BE49-F238E27FC236}">
                <a16:creationId xmlns:a16="http://schemas.microsoft.com/office/drawing/2014/main" id="{10EFE43B-E798-12D3-CA65-F7AFDAF58326}"/>
              </a:ext>
            </a:extLst>
          </p:cNvPr>
          <p:cNvSpPr>
            <a:spLocks noGrp="1"/>
          </p:cNvSpPr>
          <p:nvPr>
            <p:ph type="sldNum" sz="quarter" idx="12"/>
          </p:nvPr>
        </p:nvSpPr>
        <p:spPr/>
        <p:txBody>
          <a:bodyPr/>
          <a:lstStyle/>
          <a:p>
            <a:fld id="{ABDA560F-461C-6043-9BC4-489BA92F7161}" type="slidenum">
              <a:rPr lang="en-US" smtClean="0"/>
              <a:t>40</a:t>
            </a:fld>
            <a:endParaRPr lang="en-US"/>
          </a:p>
        </p:txBody>
      </p:sp>
    </p:spTree>
    <p:extLst>
      <p:ext uri="{BB962C8B-B14F-4D97-AF65-F5344CB8AC3E}">
        <p14:creationId xmlns:p14="http://schemas.microsoft.com/office/powerpoint/2010/main" val="3683016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3"/>
          <a:stretch>
            <a:fillRect/>
          </a:stretch>
        </p:blipFill>
        <p:spPr>
          <a:xfrm>
            <a:off x="6725748" y="182563"/>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825625"/>
            <a:ext cx="10515600" cy="4351338"/>
          </a:xfrm>
        </p:spPr>
        <p:txBody>
          <a:bodyPr>
            <a:normAutofit/>
          </a:bodyPr>
          <a:lstStyle/>
          <a:p>
            <a:pPr marL="0" indent="0">
              <a:buNone/>
            </a:pPr>
            <a:r>
              <a:rPr lang="en-US" dirty="0">
                <a:latin typeface="Century Gothic" panose="020B0502020202020204" pitchFamily="34" charset="0"/>
              </a:rPr>
              <a:t>Useful</a:t>
            </a:r>
            <a:r>
              <a:rPr lang="en-US" sz="2800" dirty="0">
                <a:latin typeface="Century Gothic" panose="020B0502020202020204" pitchFamily="34" charset="0"/>
              </a:rPr>
              <a:t> </a:t>
            </a:r>
            <a:r>
              <a:rPr lang="en-US" sz="2800" dirty="0" err="1">
                <a:latin typeface="Monaco" pitchFamily="2" charset="77"/>
              </a:rPr>
              <a:t>A</a:t>
            </a:r>
            <a:r>
              <a:rPr lang="en-US" dirty="0" err="1">
                <a:latin typeface="Monaco" pitchFamily="2" charset="77"/>
              </a:rPr>
              <a:t>pptainer</a:t>
            </a:r>
            <a:r>
              <a:rPr lang="en-US" sz="2800" b="1" dirty="0">
                <a:latin typeface="Century Gothic" panose="020B0502020202020204" pitchFamily="34" charset="0"/>
              </a:rPr>
              <a:t> </a:t>
            </a:r>
            <a:r>
              <a:rPr lang="en-US" sz="2800" dirty="0">
                <a:latin typeface="Century Gothic" panose="020B0502020202020204" pitchFamily="34" charset="0"/>
              </a:rPr>
              <a:t>commands</a:t>
            </a:r>
          </a:p>
        </p:txBody>
      </p:sp>
      <p:grpSp>
        <p:nvGrpSpPr>
          <p:cNvPr id="3" name="Group 2">
            <a:extLst>
              <a:ext uri="{FF2B5EF4-FFF2-40B4-BE49-F238E27FC236}">
                <a16:creationId xmlns:a16="http://schemas.microsoft.com/office/drawing/2014/main" id="{38E8B5FC-8651-0D47-A1AA-44F2FEF1E5AA}"/>
              </a:ext>
            </a:extLst>
          </p:cNvPr>
          <p:cNvGrpSpPr/>
          <p:nvPr/>
        </p:nvGrpSpPr>
        <p:grpSpPr>
          <a:xfrm>
            <a:off x="569877" y="2551530"/>
            <a:ext cx="11052246" cy="3737043"/>
            <a:chOff x="569877" y="3840966"/>
            <a:chExt cx="11052246" cy="1393748"/>
          </a:xfrm>
        </p:grpSpPr>
        <p:sp>
          <p:nvSpPr>
            <p:cNvPr id="7" name="Rectangle 6">
              <a:extLst>
                <a:ext uri="{FF2B5EF4-FFF2-40B4-BE49-F238E27FC236}">
                  <a16:creationId xmlns:a16="http://schemas.microsoft.com/office/drawing/2014/main" id="{92A1AD42-7ABE-1FF8-A9DB-C83DCB936938}"/>
                </a:ext>
              </a:extLst>
            </p:cNvPr>
            <p:cNvSpPr/>
            <p:nvPr/>
          </p:nvSpPr>
          <p:spPr>
            <a:xfrm>
              <a:off x="569877" y="3840966"/>
              <a:ext cx="11052246" cy="1227400"/>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2">
              <a:extLst>
                <a:ext uri="{FF2B5EF4-FFF2-40B4-BE49-F238E27FC236}">
                  <a16:creationId xmlns:a16="http://schemas.microsoft.com/office/drawing/2014/main" id="{87C36984-4B7A-183D-3345-EEF84D7B8557}"/>
                </a:ext>
              </a:extLst>
            </p:cNvPr>
            <p:cNvSpPr txBox="1">
              <a:spLocks/>
            </p:cNvSpPr>
            <p:nvPr/>
          </p:nvSpPr>
          <p:spPr>
            <a:xfrm>
              <a:off x="719528" y="3920719"/>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exec 		#Execute a command to your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run 		#Run your image as an executable</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build 		#Build a container</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pull 		#pull an image from hub</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inspect 	#See labels/environment vars, run scripts</a:t>
              </a:r>
            </a:p>
            <a:p>
              <a:pPr marL="0" indent="0">
                <a:buNone/>
              </a:pPr>
              <a:r>
                <a:rPr lang="en-US" sz="2000" b="1" dirty="0" err="1">
                  <a:latin typeface="Courier New" panose="02070309020205020404" pitchFamily="49" charset="0"/>
                  <a:cs typeface="Courier New" panose="02070309020205020404" pitchFamily="49" charset="0"/>
                </a:rPr>
                <a:t>apptainer</a:t>
              </a:r>
              <a:r>
                <a:rPr lang="en-US" sz="2000" b="1" dirty="0">
                  <a:latin typeface="Courier New" panose="02070309020205020404" pitchFamily="49" charset="0"/>
                  <a:cs typeface="Courier New" panose="02070309020205020404" pitchFamily="49" charset="0"/>
                </a:rPr>
                <a:t> shell 		#Shell into your image</a:t>
              </a:r>
            </a:p>
            <a:p>
              <a:pPr marL="0" indent="0">
                <a:buFont typeface="Arial" panose="020B0604020202020204" pitchFamily="34" charset="0"/>
                <a:buNone/>
              </a:pPr>
              <a:endParaRPr lang="en-US" sz="2000" dirty="0">
                <a:latin typeface="Monaco" pitchFamily="2" charset="77"/>
              </a:endParaRPr>
            </a:p>
          </p:txBody>
        </p:sp>
      </p:grpSp>
      <p:sp>
        <p:nvSpPr>
          <p:cNvPr id="10" name="Slide Number Placeholder 9">
            <a:extLst>
              <a:ext uri="{FF2B5EF4-FFF2-40B4-BE49-F238E27FC236}">
                <a16:creationId xmlns:a16="http://schemas.microsoft.com/office/drawing/2014/main" id="{A1D1B09F-9630-235E-5D32-CD33BAA591E8}"/>
              </a:ext>
            </a:extLst>
          </p:cNvPr>
          <p:cNvSpPr>
            <a:spLocks noGrp="1"/>
          </p:cNvSpPr>
          <p:nvPr>
            <p:ph type="sldNum" sz="quarter" idx="12"/>
          </p:nvPr>
        </p:nvSpPr>
        <p:spPr/>
        <p:txBody>
          <a:bodyPr/>
          <a:lstStyle/>
          <a:p>
            <a:fld id="{ABDA560F-461C-6043-9BC4-489BA92F7161}" type="slidenum">
              <a:rPr lang="en-US" smtClean="0"/>
              <a:t>41</a:t>
            </a:fld>
            <a:endParaRPr lang="en-US"/>
          </a:p>
        </p:txBody>
      </p:sp>
    </p:spTree>
    <p:extLst>
      <p:ext uri="{BB962C8B-B14F-4D97-AF65-F5344CB8AC3E}">
        <p14:creationId xmlns:p14="http://schemas.microsoft.com/office/powerpoint/2010/main" val="34261855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Containerization With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6" name="Picture 5" descr="A black text on a white background&#10;&#10;Description automatically generated with medium confidence">
            <a:extLst>
              <a:ext uri="{FF2B5EF4-FFF2-40B4-BE49-F238E27FC236}">
                <a16:creationId xmlns:a16="http://schemas.microsoft.com/office/drawing/2014/main" id="{3ACD96D7-A73D-97E4-317E-555F02DEFD0F}"/>
              </a:ext>
            </a:extLst>
          </p:cNvPr>
          <p:cNvPicPr>
            <a:picLocks noChangeAspect="1"/>
          </p:cNvPicPr>
          <p:nvPr/>
        </p:nvPicPr>
        <p:blipFill>
          <a:blip r:embed="rId2"/>
          <a:stretch>
            <a:fillRect/>
          </a:stretch>
        </p:blipFill>
        <p:spPr>
          <a:xfrm>
            <a:off x="6716223" y="20067"/>
            <a:ext cx="5164698" cy="1690686"/>
          </a:xfrm>
          <a:prstGeom prst="rect">
            <a:avLst/>
          </a:prstGeom>
        </p:spPr>
      </p:pic>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a:normAutofit/>
          </a:bodyPr>
          <a:lstStyle/>
          <a:p>
            <a:pPr marL="0" indent="0">
              <a:buFont typeface="Arial" panose="020B0604020202020204" pitchFamily="34" charset="0"/>
              <a:buNone/>
            </a:pPr>
            <a:r>
              <a:rPr lang="en-US" sz="2800" dirty="0">
                <a:latin typeface="Century Gothic" panose="020B0502020202020204" pitchFamily="34" charset="0"/>
              </a:rPr>
              <a:t>A container has its own file system and so needs help “seeing” files outside the container (on the host system). If </a:t>
            </a:r>
            <a:r>
              <a:rPr lang="en-US" dirty="0">
                <a:latin typeface="Century Gothic" panose="020B0502020202020204" pitchFamily="34" charset="0"/>
              </a:rPr>
              <a:t>not done in the </a:t>
            </a:r>
            <a:r>
              <a:rPr lang="en-US" dirty="0">
                <a:latin typeface="Monaco" pitchFamily="2" charset="77"/>
              </a:rPr>
              <a:t>.def </a:t>
            </a:r>
            <a:r>
              <a:rPr lang="en-US" dirty="0">
                <a:latin typeface="Century Gothic" panose="020B0502020202020204" pitchFamily="34" charset="0"/>
              </a:rPr>
              <a:t>file, t</a:t>
            </a:r>
            <a:r>
              <a:rPr lang="en-US" sz="2800" dirty="0">
                <a:latin typeface="Century Gothic" panose="020B0502020202020204" pitchFamily="34" charset="0"/>
              </a:rPr>
              <a:t>his can be accomplished at runtime with bind mounting.</a:t>
            </a:r>
          </a:p>
        </p:txBody>
      </p:sp>
      <p:grpSp>
        <p:nvGrpSpPr>
          <p:cNvPr id="10" name="Group 9">
            <a:extLst>
              <a:ext uri="{FF2B5EF4-FFF2-40B4-BE49-F238E27FC236}">
                <a16:creationId xmlns:a16="http://schemas.microsoft.com/office/drawing/2014/main" id="{6776BDD0-8C33-395E-2C7E-8A2864174157}"/>
              </a:ext>
            </a:extLst>
          </p:cNvPr>
          <p:cNvGrpSpPr/>
          <p:nvPr/>
        </p:nvGrpSpPr>
        <p:grpSpPr>
          <a:xfrm>
            <a:off x="740565" y="3223151"/>
            <a:ext cx="10796115" cy="3523202"/>
            <a:chOff x="191925" y="4338205"/>
            <a:chExt cx="10796115" cy="1313995"/>
          </a:xfrm>
        </p:grpSpPr>
        <p:sp>
          <p:nvSpPr>
            <p:cNvPr id="11" name="Rectangle 10">
              <a:extLst>
                <a:ext uri="{FF2B5EF4-FFF2-40B4-BE49-F238E27FC236}">
                  <a16:creationId xmlns:a16="http://schemas.microsoft.com/office/drawing/2014/main" id="{D1C22AA4-39A2-6994-F0DC-90B9F262B3E2}"/>
                </a:ext>
              </a:extLst>
            </p:cNvPr>
            <p:cNvSpPr/>
            <p:nvPr/>
          </p:nvSpPr>
          <p:spPr>
            <a:xfrm>
              <a:off x="191925" y="4436689"/>
              <a:ext cx="10796115" cy="327389"/>
            </a:xfrm>
            <a:prstGeom prst="rect">
              <a:avLst/>
            </a:prstGeom>
            <a:solidFill>
              <a:schemeClr val="bg2">
                <a:lumMod val="90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96045C24-2D03-9D1B-3D92-A183043BB10C}"/>
                </a:ext>
              </a:extLst>
            </p:cNvPr>
            <p:cNvSpPr txBox="1">
              <a:spLocks/>
            </p:cNvSpPr>
            <p:nvPr/>
          </p:nvSpPr>
          <p:spPr>
            <a:xfrm>
              <a:off x="353768" y="4338205"/>
              <a:ext cx="10634272" cy="13139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latin typeface="Monaco" pitchFamily="2" charset="77"/>
                  <a:ea typeface="Helvetica Neue" panose="02000503000000020004" pitchFamily="2" charset="0"/>
                  <a:cs typeface="Helvetica Neue" panose="02000503000000020004" pitchFamily="2" charset="0"/>
                </a:rPr>
                <a:t>	</a:t>
              </a:r>
            </a:p>
            <a:p>
              <a:pPr marL="0" indent="0">
                <a:buNone/>
              </a:pPr>
              <a:r>
                <a:rPr lang="en-US" sz="1600" b="1" dirty="0">
                  <a:latin typeface="Courier New" panose="02070309020205020404" pitchFamily="49" charset="0"/>
                  <a:cs typeface="Courier New" panose="02070309020205020404" pitchFamily="49" charset="0"/>
                </a:rPr>
                <a:t># bind mount a directory</a:t>
              </a:r>
            </a:p>
            <a:p>
              <a:pPr marL="0" indent="0">
                <a:buNone/>
              </a:pPr>
              <a:r>
                <a:rPr lang="en-US" sz="1600" b="1" dirty="0" err="1">
                  <a:latin typeface="Courier New" panose="02070309020205020404" pitchFamily="49" charset="0"/>
                  <a:cs typeface="Courier New" panose="02070309020205020404" pitchFamily="49" charset="0"/>
                </a:rPr>
                <a:t>apptainer</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run</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-B</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/source/directory:/target/directory</a:t>
              </a:r>
              <a:r>
                <a:rPr lang="en-US" sz="1600" b="1" dirty="0">
                  <a:solidFill>
                    <a:srgbClr val="BBBBBB"/>
                  </a:solidFill>
                  <a:effectLst/>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sample-</a:t>
              </a:r>
              <a:r>
                <a:rPr lang="en-US" sz="1600" b="1" dirty="0" err="1">
                  <a:latin typeface="Courier New" panose="02070309020205020404" pitchFamily="49" charset="0"/>
                  <a:cs typeface="Courier New" panose="02070309020205020404" pitchFamily="49" charset="0"/>
                </a:rPr>
                <a:t>image.sif</a:t>
              </a:r>
              <a:endParaRPr lang="en-US" sz="1600" b="1" dirty="0">
                <a:latin typeface="Courier New" panose="02070309020205020404" pitchFamily="49" charset="0"/>
                <a:cs typeface="Courier New" panose="02070309020205020404" pitchFamily="49" charset="0"/>
              </a:endParaRPr>
            </a:p>
            <a:p>
              <a:pPr marL="0" indent="0">
                <a:buFont typeface="Arial" panose="020B0604020202020204" pitchFamily="34" charset="0"/>
                <a:buNone/>
              </a:pPr>
              <a:endParaRPr lang="en-US" sz="2000" dirty="0">
                <a:latin typeface="Monaco" pitchFamily="2" charset="77"/>
              </a:endParaRPr>
            </a:p>
          </p:txBody>
        </p:sp>
      </p:grpSp>
      <p:sp>
        <p:nvSpPr>
          <p:cNvPr id="13" name="Content Placeholder 2">
            <a:extLst>
              <a:ext uri="{FF2B5EF4-FFF2-40B4-BE49-F238E27FC236}">
                <a16:creationId xmlns:a16="http://schemas.microsoft.com/office/drawing/2014/main" id="{C9CAFF50-DB48-089F-6403-F5B741C2929C}"/>
              </a:ext>
            </a:extLst>
          </p:cNvPr>
          <p:cNvSpPr txBox="1">
            <a:spLocks/>
          </p:cNvSpPr>
          <p:nvPr/>
        </p:nvSpPr>
        <p:spPr>
          <a:xfrm>
            <a:off x="740565" y="4453318"/>
            <a:ext cx="10515600" cy="168818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latin typeface="Century Gothic" panose="020B0502020202020204" pitchFamily="34" charset="0"/>
              </a:rPr>
              <a:t>On CURC systems, a running container automatically bind mounts these paths: </a:t>
            </a:r>
            <a:r>
              <a:rPr lang="en-US" sz="2400" dirty="0">
                <a:latin typeface="Monaco" pitchFamily="2" charset="77"/>
                <a:ea typeface="Helvetica Neue" panose="02000503000000020004" pitchFamily="2" charset="0"/>
                <a:cs typeface="Helvetica Neue" panose="02000503000000020004" pitchFamily="2" charset="0"/>
              </a:rPr>
              <a:t>/home/$USER, $PWD. </a:t>
            </a:r>
            <a:r>
              <a:rPr lang="en-US" sz="2400" i="1" dirty="0">
                <a:latin typeface="Monaco" pitchFamily="2" charset="77"/>
                <a:ea typeface="Helvetica Neue" panose="02000503000000020004" pitchFamily="2" charset="0"/>
                <a:cs typeface="Helvetica Neue" panose="02000503000000020004" pitchFamily="2" charset="0"/>
              </a:rPr>
              <a:t>Note that other locations will need to be manually mounted.</a:t>
            </a:r>
            <a:endParaRPr lang="en-US" i="1" dirty="0">
              <a:latin typeface="Century Gothic" panose="020B0502020202020204" pitchFamily="34" charset="0"/>
            </a:endParaRPr>
          </a:p>
        </p:txBody>
      </p:sp>
      <p:sp>
        <p:nvSpPr>
          <p:cNvPr id="3" name="Slide Number Placeholder 2">
            <a:extLst>
              <a:ext uri="{FF2B5EF4-FFF2-40B4-BE49-F238E27FC236}">
                <a16:creationId xmlns:a16="http://schemas.microsoft.com/office/drawing/2014/main" id="{21B8B1DC-87F1-C7EB-D16F-668AEA44974C}"/>
              </a:ext>
            </a:extLst>
          </p:cNvPr>
          <p:cNvSpPr>
            <a:spLocks noGrp="1"/>
          </p:cNvSpPr>
          <p:nvPr>
            <p:ph type="sldNum" sz="quarter" idx="12"/>
          </p:nvPr>
        </p:nvSpPr>
        <p:spPr/>
        <p:txBody>
          <a:bodyPr/>
          <a:lstStyle/>
          <a:p>
            <a:fld id="{ABDA560F-461C-6043-9BC4-489BA92F7161}" type="slidenum">
              <a:rPr lang="en-US" smtClean="0"/>
              <a:t>42</a:t>
            </a:fld>
            <a:endParaRPr lang="en-US"/>
          </a:p>
        </p:txBody>
      </p:sp>
    </p:spTree>
    <p:extLst>
      <p:ext uri="{BB962C8B-B14F-4D97-AF65-F5344CB8AC3E}">
        <p14:creationId xmlns:p14="http://schemas.microsoft.com/office/powerpoint/2010/main" val="595650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dirty="0">
                <a:latin typeface="Century Gothic" panose="020B0502020202020204" pitchFamily="34" charset="0"/>
              </a:rPr>
              <a:t>Want to go the extra mile? </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sp>
        <p:nvSpPr>
          <p:cNvPr id="8" name="Content Placeholder 2">
            <a:extLst>
              <a:ext uri="{FF2B5EF4-FFF2-40B4-BE49-F238E27FC236}">
                <a16:creationId xmlns:a16="http://schemas.microsoft.com/office/drawing/2014/main" id="{4601C98E-8739-D1EB-D89F-45419B7D9BD3}"/>
              </a:ext>
            </a:extLst>
          </p:cNvPr>
          <p:cNvSpPr>
            <a:spLocks noGrp="1"/>
          </p:cNvSpPr>
          <p:nvPr>
            <p:ph idx="1"/>
          </p:nvPr>
        </p:nvSpPr>
        <p:spPr>
          <a:xfrm>
            <a:off x="838200" y="1710753"/>
            <a:ext cx="10515600" cy="4351338"/>
          </a:xfrm>
        </p:spPr>
        <p:txBody>
          <a:bodyPr vert="horz" lIns="91440" tIns="45720" rIns="91440" bIns="45720" rtlCol="0" anchor="t">
            <a:normAutofit fontScale="92500" lnSpcReduction="10000"/>
          </a:bodyPr>
          <a:lstStyle/>
          <a:p>
            <a:r>
              <a:rPr lang="en-US" sz="2800" dirty="0">
                <a:latin typeface="Century Gothic" panose="020B0502020202020204" pitchFamily="34" charset="0"/>
              </a:rPr>
              <a:t>Try our Hands-on exercise #4 provided in </a:t>
            </a:r>
            <a:r>
              <a:rPr lang="en-US" sz="2800" dirty="0" err="1">
                <a:latin typeface="Century Gothic" panose="020B0502020202020204" pitchFamily="34" charset="0"/>
              </a:rPr>
              <a:t>EXERCISES.</a:t>
            </a:r>
            <a:r>
              <a:rPr lang="en-US" dirty="0" err="1">
                <a:latin typeface="Century Gothic" panose="020B0502020202020204" pitchFamily="34" charset="0"/>
              </a:rPr>
              <a:t>pdf</a:t>
            </a:r>
            <a:r>
              <a:rPr lang="en-US" sz="2800" dirty="0">
                <a:latin typeface="Century Gothic" panose="020B0502020202020204" pitchFamily="34" charset="0"/>
              </a:rPr>
              <a:t>. </a:t>
            </a:r>
            <a:r>
              <a:rPr lang="en-US" sz="2800" u="sng" dirty="0">
                <a:latin typeface="Century Gothic" panose="020B0502020202020204" pitchFamily="34" charset="0"/>
              </a:rPr>
              <a:t>This is not required for the micro-credential. </a:t>
            </a:r>
            <a:endParaRPr lang="en-US" sz="2800" dirty="0">
              <a:latin typeface="Century Gothic" panose="020B0502020202020204" pitchFamily="34" charset="0"/>
            </a:endParaRPr>
          </a:p>
          <a:p>
            <a:pPr marL="0" indent="0">
              <a:buNone/>
            </a:pPr>
            <a:r>
              <a:rPr lang="en-US" sz="2800" b="1" dirty="0">
                <a:latin typeface="Century Gothic"/>
              </a:rPr>
              <a:t>Objectives:</a:t>
            </a:r>
          </a:p>
          <a:p>
            <a:pPr marL="0" indent="0">
              <a:buNone/>
            </a:pPr>
            <a:r>
              <a:rPr lang="en-US" sz="2800" dirty="0">
                <a:latin typeface="Century Gothic"/>
              </a:rPr>
              <a:t>1) Become familiar with basic </a:t>
            </a:r>
            <a:r>
              <a:rPr lang="en-US" sz="2800" dirty="0" err="1">
                <a:latin typeface="Century Gothic"/>
              </a:rPr>
              <a:t>Apptainer</a:t>
            </a:r>
            <a:r>
              <a:rPr lang="en-US" sz="2800" dirty="0">
                <a:latin typeface="Century Gothic"/>
              </a:rPr>
              <a:t> commands.</a:t>
            </a:r>
          </a:p>
          <a:p>
            <a:pPr marL="0" indent="0">
              <a:buNone/>
            </a:pPr>
            <a:r>
              <a:rPr lang="en-US" sz="2800" dirty="0">
                <a:latin typeface="Century Gothic"/>
              </a:rPr>
              <a:t>2) Pull an image from a pre-built container, then run the program from the container.</a:t>
            </a:r>
            <a:r>
              <a:rPr lang="en-US" dirty="0">
                <a:latin typeface="Century Gothic"/>
              </a:rPr>
              <a:t> </a:t>
            </a:r>
            <a:endParaRPr lang="en-US" sz="2800" dirty="0">
              <a:latin typeface="Century Gothic" panose="020B0502020202020204" pitchFamily="34" charset="0"/>
            </a:endParaRPr>
          </a:p>
          <a:p>
            <a:pPr marL="0" indent="0">
              <a:buNone/>
            </a:pPr>
            <a:endParaRPr lang="en-US" sz="2800" b="1" dirty="0">
              <a:latin typeface="Century Gothic" panose="020B0502020202020204" pitchFamily="34" charset="0"/>
            </a:endParaRPr>
          </a:p>
          <a:p>
            <a:pPr marL="0" indent="0">
              <a:buNone/>
            </a:pPr>
            <a:r>
              <a:rPr lang="en-US" sz="2800" b="1" dirty="0">
                <a:latin typeface="Century Gothic"/>
              </a:rPr>
              <a:t>Estimated time to complete</a:t>
            </a:r>
            <a:r>
              <a:rPr lang="en-US" sz="2800" dirty="0">
                <a:latin typeface="Century Gothic"/>
              </a:rPr>
              <a:t>: </a:t>
            </a:r>
            <a:r>
              <a:rPr lang="en-US" dirty="0">
                <a:latin typeface="Century Gothic"/>
              </a:rPr>
              <a:t>20</a:t>
            </a:r>
            <a:r>
              <a:rPr lang="en-US" sz="2800" dirty="0">
                <a:latin typeface="Century Gothic"/>
              </a:rPr>
              <a:t> minutes</a:t>
            </a:r>
          </a:p>
          <a:p>
            <a:pPr marL="0" indent="0">
              <a:buNone/>
            </a:pPr>
            <a:r>
              <a:rPr lang="en-US" sz="2800" b="1" dirty="0">
                <a:latin typeface="Century Gothic"/>
              </a:rPr>
              <a:t>Documentation: </a:t>
            </a:r>
            <a:r>
              <a:rPr lang="en-US" sz="2800" b="1" dirty="0">
                <a:latin typeface="Century Gothic"/>
                <a:hlinkClick r:id="rId2"/>
              </a:rPr>
              <a:t>https://curc.readthedocs.io/en/latest/software/Containerizationon.html</a:t>
            </a:r>
            <a:r>
              <a:rPr lang="en-US" sz="2800" b="1" dirty="0">
                <a:latin typeface="Century Gothic"/>
              </a:rPr>
              <a:t> </a:t>
            </a:r>
          </a:p>
        </p:txBody>
      </p:sp>
      <p:sp>
        <p:nvSpPr>
          <p:cNvPr id="3" name="Slide Number Placeholder 2">
            <a:extLst>
              <a:ext uri="{FF2B5EF4-FFF2-40B4-BE49-F238E27FC236}">
                <a16:creationId xmlns:a16="http://schemas.microsoft.com/office/drawing/2014/main" id="{CE0B211A-6D43-714E-91B8-E46221AFCD56}"/>
              </a:ext>
            </a:extLst>
          </p:cNvPr>
          <p:cNvSpPr>
            <a:spLocks noGrp="1"/>
          </p:cNvSpPr>
          <p:nvPr>
            <p:ph type="sldNum" sz="quarter" idx="12"/>
          </p:nvPr>
        </p:nvSpPr>
        <p:spPr/>
        <p:txBody>
          <a:bodyPr/>
          <a:lstStyle/>
          <a:p>
            <a:fld id="{ABDA560F-461C-6043-9BC4-489BA92F7161}" type="slidenum">
              <a:rPr lang="en-US" smtClean="0"/>
              <a:t>43</a:t>
            </a:fld>
            <a:endParaRPr lang="en-US"/>
          </a:p>
        </p:txBody>
      </p:sp>
    </p:spTree>
    <p:extLst>
      <p:ext uri="{BB962C8B-B14F-4D97-AF65-F5344CB8AC3E}">
        <p14:creationId xmlns:p14="http://schemas.microsoft.com/office/powerpoint/2010/main" val="25693743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A5C00-123E-2CD0-AD48-005F02DD9C54}"/>
              </a:ext>
            </a:extLst>
          </p:cNvPr>
          <p:cNvSpPr>
            <a:spLocks noGrp="1"/>
          </p:cNvSpPr>
          <p:nvPr>
            <p:ph type="title"/>
          </p:nvPr>
        </p:nvSpPr>
        <p:spPr/>
        <p:txBody>
          <a:bodyPr>
            <a:normAutofit/>
          </a:bodyPr>
          <a:lstStyle/>
          <a:p>
            <a:r>
              <a:rPr lang="en-US" b="1">
                <a:latin typeface="Century Gothic" panose="020B0502020202020204" pitchFamily="34" charset="0"/>
              </a:rPr>
              <a:t>Requesting Software Installations</a:t>
            </a:r>
          </a:p>
        </p:txBody>
      </p:sp>
      <p:sp>
        <p:nvSpPr>
          <p:cNvPr id="3" name="Content Placeholder 2">
            <a:extLst>
              <a:ext uri="{FF2B5EF4-FFF2-40B4-BE49-F238E27FC236}">
                <a16:creationId xmlns:a16="http://schemas.microsoft.com/office/drawing/2014/main" id="{5433201F-B470-4FB6-3E2A-B4F0D1B28558}"/>
              </a:ext>
            </a:extLst>
          </p:cNvPr>
          <p:cNvSpPr>
            <a:spLocks noGrp="1"/>
          </p:cNvSpPr>
          <p:nvPr>
            <p:ph idx="1"/>
          </p:nvPr>
        </p:nvSpPr>
        <p:spPr/>
        <p:txBody>
          <a:bodyPr>
            <a:normAutofit/>
          </a:bodyPr>
          <a:lstStyle/>
          <a:p>
            <a:r>
              <a:rPr lang="en-US">
                <a:latin typeface="Century Gothic" panose="020B0502020202020204" pitchFamily="34" charset="0"/>
              </a:rPr>
              <a:t>Is the software already installed on the cluster? </a:t>
            </a:r>
            <a:r>
              <a:rPr lang="en-US">
                <a:latin typeface="Century Gothic" panose="020B0502020202020204" pitchFamily="34" charset="0"/>
                <a:hlinkClick r:id="rId2"/>
              </a:rPr>
              <a:t>https://curc.readthedocs.io/en/latest/clusters/alpine/software.html</a:t>
            </a:r>
            <a:endParaRPr lang="en-US">
              <a:latin typeface="Century Gothic" panose="020B0502020202020204" pitchFamily="34" charset="0"/>
            </a:endParaRPr>
          </a:p>
          <a:p>
            <a:r>
              <a:rPr lang="en-US">
                <a:latin typeface="Century Gothic" panose="020B0502020202020204" pitchFamily="34" charset="0"/>
              </a:rPr>
              <a:t>Have you considered its utility and complexity?</a:t>
            </a:r>
          </a:p>
          <a:p>
            <a:pPr lvl="1"/>
            <a:r>
              <a:rPr lang="en-US">
                <a:latin typeface="Century Gothic" panose="020B0502020202020204" pitchFamily="34" charset="0"/>
              </a:rPr>
              <a:t>Are you the only user of this software?</a:t>
            </a:r>
          </a:p>
          <a:p>
            <a:pPr lvl="1"/>
            <a:r>
              <a:rPr lang="en-US">
                <a:latin typeface="Century Gothic" panose="020B0502020202020204" pitchFamily="34" charset="0"/>
              </a:rPr>
              <a:t>How complex or difficult is this software to install?</a:t>
            </a:r>
          </a:p>
          <a:p>
            <a:r>
              <a:rPr lang="en-US">
                <a:latin typeface="Century Gothic" panose="020B0502020202020204" pitchFamily="34" charset="0"/>
              </a:rPr>
              <a:t>Have you tried installing the package on your own?</a:t>
            </a:r>
          </a:p>
          <a:p>
            <a:r>
              <a:rPr lang="en-US">
                <a:latin typeface="Century Gothic" panose="020B0502020202020204" pitchFamily="34" charset="0"/>
              </a:rPr>
              <a:t>Software request form: </a:t>
            </a:r>
            <a:r>
              <a:rPr lang="en-US">
                <a:latin typeface="Century Gothic" panose="020B0502020202020204" pitchFamily="34" charset="0"/>
                <a:hlinkClick r:id="rId3"/>
              </a:rPr>
              <a:t>https://www.colorado.edu/rc/userservices/software-request</a:t>
            </a:r>
            <a:endParaRPr lang="en-US">
              <a:latin typeface="Century Gothic" panose="020B0502020202020204" pitchFamily="34" charset="0"/>
            </a:endParaRPr>
          </a:p>
          <a:p>
            <a:pPr marL="0" indent="0">
              <a:buNone/>
            </a:pPr>
            <a:endParaRPr lang="en-US"/>
          </a:p>
        </p:txBody>
      </p:sp>
      <p:sp>
        <p:nvSpPr>
          <p:cNvPr id="4" name="Date Placeholder 3">
            <a:extLst>
              <a:ext uri="{FF2B5EF4-FFF2-40B4-BE49-F238E27FC236}">
                <a16:creationId xmlns:a16="http://schemas.microsoft.com/office/drawing/2014/main" id="{5D412731-C520-83F2-BE89-8DEE9214789C}"/>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E9B3432B-A82C-9013-D0D2-29D8184A0834}"/>
              </a:ext>
            </a:extLst>
          </p:cNvPr>
          <p:cNvSpPr>
            <a:spLocks noGrp="1"/>
          </p:cNvSpPr>
          <p:nvPr>
            <p:ph type="sldNum" sz="quarter" idx="12"/>
          </p:nvPr>
        </p:nvSpPr>
        <p:spPr/>
        <p:txBody>
          <a:bodyPr/>
          <a:lstStyle/>
          <a:p>
            <a:fld id="{ABDA560F-461C-6043-9BC4-489BA92F7161}" type="slidenum">
              <a:rPr lang="en-US" smtClean="0"/>
              <a:t>44</a:t>
            </a:fld>
            <a:endParaRPr lang="en-US"/>
          </a:p>
        </p:txBody>
      </p:sp>
    </p:spTree>
    <p:extLst>
      <p:ext uri="{BB962C8B-B14F-4D97-AF65-F5344CB8AC3E}">
        <p14:creationId xmlns:p14="http://schemas.microsoft.com/office/powerpoint/2010/main" val="4077558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2E66B-A596-4E5F-A2F7-B46E05B02252}"/>
              </a:ext>
            </a:extLst>
          </p:cNvPr>
          <p:cNvSpPr>
            <a:spLocks noGrp="1"/>
          </p:cNvSpPr>
          <p:nvPr>
            <p:ph type="title"/>
          </p:nvPr>
        </p:nvSpPr>
        <p:spPr>
          <a:xfrm>
            <a:off x="838200" y="2424553"/>
            <a:ext cx="10515600" cy="1325563"/>
          </a:xfrm>
        </p:spPr>
        <p:txBody>
          <a:bodyPr/>
          <a:lstStyle/>
          <a:p>
            <a:pPr algn="ctr"/>
            <a:r>
              <a:rPr lang="en-US" b="1">
                <a:latin typeface="Century Gothic" panose="020B0502020202020204" pitchFamily="34" charset="0"/>
              </a:rPr>
              <a:t>Thank you!</a:t>
            </a:r>
          </a:p>
        </p:txBody>
      </p:sp>
      <p:sp>
        <p:nvSpPr>
          <p:cNvPr id="3" name="Content Placeholder 2">
            <a:extLst>
              <a:ext uri="{FF2B5EF4-FFF2-40B4-BE49-F238E27FC236}">
                <a16:creationId xmlns:a16="http://schemas.microsoft.com/office/drawing/2014/main" id="{AAEB7330-49B9-EA32-E87F-7DEF8A466279}"/>
              </a:ext>
            </a:extLst>
          </p:cNvPr>
          <p:cNvSpPr>
            <a:spLocks noGrp="1"/>
          </p:cNvSpPr>
          <p:nvPr>
            <p:ph idx="1"/>
          </p:nvPr>
        </p:nvSpPr>
        <p:spPr/>
        <p:txBody>
          <a:bodyPr/>
          <a:lstStyle/>
          <a:p>
            <a:pPr marL="0" indent="0">
              <a:buNone/>
            </a:pPr>
            <a:endParaRPr lang="en-US"/>
          </a:p>
          <a:p>
            <a:pPr marL="0" indent="0">
              <a:buNone/>
            </a:pPr>
            <a:endParaRPr lang="en-US"/>
          </a:p>
        </p:txBody>
      </p:sp>
      <p:sp>
        <p:nvSpPr>
          <p:cNvPr id="4" name="Date Placeholder 3">
            <a:extLst>
              <a:ext uri="{FF2B5EF4-FFF2-40B4-BE49-F238E27FC236}">
                <a16:creationId xmlns:a16="http://schemas.microsoft.com/office/drawing/2014/main" id="{C2850BE0-8F20-5963-438D-7B9E614B18FE}"/>
              </a:ext>
            </a:extLst>
          </p:cNvPr>
          <p:cNvSpPr>
            <a:spLocks noGrp="1"/>
          </p:cNvSpPr>
          <p:nvPr>
            <p:ph type="dt" sz="half" idx="10"/>
          </p:nvPr>
        </p:nvSpPr>
        <p:spPr/>
        <p:txBody>
          <a:bodyPr/>
          <a:lstStyle/>
          <a:p>
            <a:pPr algn="ctr"/>
            <a:r>
              <a:rPr lang="en-US"/>
              <a:t>8/14/24</a:t>
            </a:r>
            <a:endParaRPr lang="en-US" dirty="0"/>
          </a:p>
        </p:txBody>
      </p:sp>
      <p:sp>
        <p:nvSpPr>
          <p:cNvPr id="6" name="Slide Number Placeholder 5">
            <a:extLst>
              <a:ext uri="{FF2B5EF4-FFF2-40B4-BE49-F238E27FC236}">
                <a16:creationId xmlns:a16="http://schemas.microsoft.com/office/drawing/2014/main" id="{7E7B95E0-165A-0A76-F51A-685152A503D8}"/>
              </a:ext>
            </a:extLst>
          </p:cNvPr>
          <p:cNvSpPr>
            <a:spLocks noGrp="1"/>
          </p:cNvSpPr>
          <p:nvPr>
            <p:ph type="sldNum" sz="quarter" idx="12"/>
          </p:nvPr>
        </p:nvSpPr>
        <p:spPr/>
        <p:txBody>
          <a:bodyPr/>
          <a:lstStyle/>
          <a:p>
            <a:fld id="{ABDA560F-461C-6043-9BC4-489BA92F7161}" type="slidenum">
              <a:rPr lang="en-US" smtClean="0"/>
              <a:t>45</a:t>
            </a:fld>
            <a:endParaRPr lang="en-US"/>
          </a:p>
        </p:txBody>
      </p:sp>
    </p:spTree>
    <p:extLst>
      <p:ext uri="{BB962C8B-B14F-4D97-AF65-F5344CB8AC3E}">
        <p14:creationId xmlns:p14="http://schemas.microsoft.com/office/powerpoint/2010/main" val="2755267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dirty="0">
                <a:solidFill>
                  <a:srgbClr val="202122"/>
                </a:solidFill>
                <a:latin typeface="Century Gothic" panose="020B0502020202020204" pitchFamily="34" charset="0"/>
              </a:rPr>
              <a:t>In most cases, a supercomputer has far more software installed than the average user will ever use. </a:t>
            </a:r>
          </a:p>
          <a:p>
            <a:pPr lvl="1"/>
            <a:r>
              <a:rPr lang="en-US" sz="2800" dirty="0">
                <a:solidFill>
                  <a:srgbClr val="202122"/>
                </a:solidFill>
                <a:latin typeface="Century Gothic" panose="020B0502020202020204" pitchFamily="34" charset="0"/>
              </a:rPr>
              <a:t>Users may need different versions of the same software, which in general cannot be installed nor used in parallel on the same system.</a:t>
            </a:r>
          </a:p>
          <a:p>
            <a:pPr lvl="1"/>
            <a:r>
              <a:rPr lang="en-US" sz="2800" dirty="0">
                <a:solidFill>
                  <a:srgbClr val="202122"/>
                </a:solidFill>
                <a:latin typeface="Century Gothic" panose="020B0502020202020204" pitchFamily="34" charset="0"/>
              </a:rPr>
              <a:t>The requirements for one package may adversely affect another package or even be mutually exclusive.</a:t>
            </a: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36144FEF-64DE-C2A7-8E23-9740B4EDD3A2}"/>
              </a:ext>
            </a:extLst>
          </p:cNvPr>
          <p:cNvSpPr>
            <a:spLocks noGrp="1"/>
          </p:cNvSpPr>
          <p:nvPr>
            <p:ph type="sldNum" sz="quarter" idx="12"/>
          </p:nvPr>
        </p:nvSpPr>
        <p:spPr/>
        <p:txBody>
          <a:bodyPr/>
          <a:lstStyle/>
          <a:p>
            <a:fld id="{ABDA560F-461C-6043-9BC4-489BA92F7161}" type="slidenum">
              <a:rPr lang="en-US" smtClean="0"/>
              <a:t>5</a:t>
            </a:fld>
            <a:endParaRPr lang="en-US"/>
          </a:p>
        </p:txBody>
      </p:sp>
    </p:spTree>
    <p:extLst>
      <p:ext uri="{BB962C8B-B14F-4D97-AF65-F5344CB8AC3E}">
        <p14:creationId xmlns:p14="http://schemas.microsoft.com/office/powerpoint/2010/main" val="36581729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3276473"/>
            <a:ext cx="10515600" cy="2124583"/>
          </a:xfrm>
        </p:spPr>
        <p:txBody>
          <a:bodyPr anchor="ctr">
            <a:normAutofit/>
          </a:bodyPr>
          <a:lstStyle/>
          <a:p>
            <a:pPr marL="0" indent="0">
              <a:buNone/>
            </a:pPr>
            <a:r>
              <a:rPr lang="en-US" sz="3200">
                <a:solidFill>
                  <a:srgbClr val="202122"/>
                </a:solidFill>
                <a:latin typeface="Century Gothic" panose="020B0502020202020204" pitchFamily="34" charset="0"/>
              </a:rPr>
              <a:t>HPC centers manage this complexity with </a:t>
            </a:r>
            <a:r>
              <a:rPr lang="en-US" sz="3200" b="1">
                <a:solidFill>
                  <a:srgbClr val="202122"/>
                </a:solidFill>
                <a:latin typeface="Century Gothic" panose="020B0502020202020204" pitchFamily="34" charset="0"/>
              </a:rPr>
              <a:t>environment module systems</a:t>
            </a:r>
            <a:r>
              <a:rPr lang="en-US" sz="3200">
                <a:solidFill>
                  <a:srgbClr val="202122"/>
                </a:solidFill>
                <a:latin typeface="Century Gothic" panose="020B0502020202020204" pitchFamily="34" charset="0"/>
              </a:rPr>
              <a:t>. </a:t>
            </a:r>
          </a:p>
          <a:p>
            <a:pPr marL="0" indent="0">
              <a:buNone/>
            </a:pPr>
            <a:endParaRPr lang="en-US" sz="3200" b="1">
              <a:solidFill>
                <a:srgbClr val="202122"/>
              </a:solidFill>
              <a:latin typeface="Century Gothic" panose="020B0502020202020204" pitchFamily="34" charset="0"/>
            </a:endParaRPr>
          </a:p>
          <a:p>
            <a:pPr marL="0" indent="0">
              <a:buNone/>
            </a:pPr>
            <a:r>
              <a:rPr lang="en-US" sz="3200" b="1">
                <a:solidFill>
                  <a:srgbClr val="202122"/>
                </a:solidFill>
                <a:latin typeface="Century Gothic" panose="020B0502020202020204" pitchFamily="34" charset="0"/>
              </a:rPr>
              <a:t>CURC uses the </a:t>
            </a:r>
            <a:r>
              <a:rPr lang="en-US" sz="3200" b="1" err="1">
                <a:solidFill>
                  <a:srgbClr val="202122"/>
                </a:solidFill>
                <a:latin typeface="Century Gothic" panose="020B0502020202020204" pitchFamily="34" charset="0"/>
              </a:rPr>
              <a:t>Lmod</a:t>
            </a:r>
            <a:r>
              <a:rPr lang="en-US" sz="3200" b="1">
                <a:solidFill>
                  <a:srgbClr val="202122"/>
                </a:solidFill>
                <a:latin typeface="Century Gothic" panose="020B0502020202020204" pitchFamily="34" charset="0"/>
              </a:rPr>
              <a:t> system.</a:t>
            </a:r>
          </a:p>
          <a:p>
            <a:pPr marL="0" indent="0">
              <a:buNone/>
            </a:pPr>
            <a:endParaRPr lang="en-US" sz="3200" b="1">
              <a:solidFill>
                <a:srgbClr val="202122"/>
              </a:solidFill>
              <a:latin typeface="Century Gothic" panose="020B0502020202020204" pitchFamily="34" charset="0"/>
            </a:endParaRPr>
          </a:p>
          <a:p>
            <a:pPr marL="0" indent="0">
              <a:buNone/>
            </a:pPr>
            <a:endParaRPr lang="en-US" sz="3200" b="1">
              <a:solidFill>
                <a:srgbClr val="202122"/>
              </a:solidFill>
              <a:latin typeface="Century Gothic" panose="020B0502020202020204" pitchFamily="34" charset="0"/>
            </a:endParaRPr>
          </a:p>
          <a:p>
            <a:pPr marL="0" indent="0">
              <a:buNone/>
            </a:pPr>
            <a:endParaRPr lang="en-US">
              <a:solidFill>
                <a:srgbClr val="202122"/>
              </a:solidFill>
              <a:latin typeface="Century Gothic" panose="020B0502020202020204" pitchFamily="34" charset="0"/>
            </a:endParaRPr>
          </a:p>
          <a:p>
            <a:pPr marL="0" indent="0">
              <a:buNone/>
            </a:pPr>
            <a:endParaRPr lang="en-US" sz="320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sp>
        <p:nvSpPr>
          <p:cNvPr id="6" name="Slide Number Placeholder 5">
            <a:extLst>
              <a:ext uri="{FF2B5EF4-FFF2-40B4-BE49-F238E27FC236}">
                <a16:creationId xmlns:a16="http://schemas.microsoft.com/office/drawing/2014/main" id="{A57F9530-8673-20F4-BF55-6AE6B156F32F}"/>
              </a:ext>
            </a:extLst>
          </p:cNvPr>
          <p:cNvSpPr>
            <a:spLocks noGrp="1"/>
          </p:cNvSpPr>
          <p:nvPr>
            <p:ph type="sldNum" sz="quarter" idx="12"/>
          </p:nvPr>
        </p:nvSpPr>
        <p:spPr/>
        <p:txBody>
          <a:bodyPr/>
          <a:lstStyle/>
          <a:p>
            <a:fld id="{ABDA560F-461C-6043-9BC4-489BA92F7161}" type="slidenum">
              <a:rPr lang="en-US" smtClean="0"/>
              <a:t>6</a:t>
            </a:fld>
            <a:endParaRPr lang="en-US"/>
          </a:p>
        </p:txBody>
      </p:sp>
    </p:spTree>
    <p:extLst>
      <p:ext uri="{BB962C8B-B14F-4D97-AF65-F5344CB8AC3E}">
        <p14:creationId xmlns:p14="http://schemas.microsoft.com/office/powerpoint/2010/main" val="2021197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1546225"/>
            <a:ext cx="10515600" cy="4351338"/>
          </a:xfrm>
        </p:spPr>
        <p:txBody>
          <a:bodyPr>
            <a:normAutofit/>
          </a:bodyPr>
          <a:lstStyle/>
          <a:p>
            <a:pPr marL="0" indent="0">
              <a:buNone/>
            </a:pPr>
            <a:r>
              <a:rPr lang="en-US" sz="3200" dirty="0">
                <a:latin typeface="Century Gothic" panose="020B0502020202020204" pitchFamily="34" charset="0"/>
              </a:rPr>
              <a:t>Setting up for today’s session.</a:t>
            </a:r>
          </a:p>
          <a:p>
            <a:pPr marL="0" indent="0">
              <a:buNone/>
            </a:pPr>
            <a:endParaRPr lang="en-US" sz="2400" dirty="0">
              <a:latin typeface="Century Gothic" panose="020B0502020202020204" pitchFamily="34" charset="0"/>
            </a:endParaRPr>
          </a:p>
          <a:p>
            <a:pPr marL="457200" indent="-457200">
              <a:buFont typeface="+mj-lt"/>
              <a:buAutoNum type="arabicPeriod"/>
            </a:pPr>
            <a:r>
              <a:rPr lang="en-US" sz="2400" dirty="0">
                <a:latin typeface="Century Gothic" panose="020B0502020202020204" pitchFamily="34" charset="0"/>
              </a:rPr>
              <a:t>Log in to CURC HPC system</a:t>
            </a:r>
          </a:p>
          <a:p>
            <a:pPr marL="457200" indent="-457200">
              <a:buFont typeface="+mj-lt"/>
              <a:buAutoNum type="arabicPeriod"/>
            </a:pPr>
            <a:r>
              <a:rPr lang="en-US" sz="2400" dirty="0">
                <a:latin typeface="Century Gothic" panose="020B0502020202020204" pitchFamily="34" charset="0"/>
              </a:rPr>
              <a:t>get on an Alpine compute node</a:t>
            </a:r>
          </a:p>
          <a:p>
            <a:pPr marL="0" indent="0">
              <a:buNone/>
            </a:pPr>
            <a:endParaRPr lang="en-US" sz="32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10" name="Group 9">
            <a:extLst>
              <a:ext uri="{FF2B5EF4-FFF2-40B4-BE49-F238E27FC236}">
                <a16:creationId xmlns:a16="http://schemas.microsoft.com/office/drawing/2014/main" id="{29A6E0FD-93D1-E9AF-C2B2-0DA75F4A7290}"/>
              </a:ext>
            </a:extLst>
          </p:cNvPr>
          <p:cNvGrpSpPr/>
          <p:nvPr/>
        </p:nvGrpSpPr>
        <p:grpSpPr>
          <a:xfrm>
            <a:off x="1362075" y="3583947"/>
            <a:ext cx="9717025" cy="1606928"/>
            <a:chOff x="1863084" y="4469527"/>
            <a:chExt cx="9717025" cy="1606928"/>
          </a:xfrm>
        </p:grpSpPr>
        <p:sp>
          <p:nvSpPr>
            <p:cNvPr id="11" name="Rectangle 10">
              <a:extLst>
                <a:ext uri="{FF2B5EF4-FFF2-40B4-BE49-F238E27FC236}">
                  <a16:creationId xmlns:a16="http://schemas.microsoft.com/office/drawing/2014/main" id="{92212D19-D875-34CD-5BD1-307B395D21D3}"/>
                </a:ext>
              </a:extLst>
            </p:cNvPr>
            <p:cNvSpPr/>
            <p:nvPr/>
          </p:nvSpPr>
          <p:spPr>
            <a:xfrm>
              <a:off x="1863084" y="4469527"/>
              <a:ext cx="8173979" cy="141337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3958996-4134-EBA7-BA07-8DBE809071E1}"/>
                </a:ext>
              </a:extLst>
            </p:cNvPr>
            <p:cNvSpPr txBox="1"/>
            <p:nvPr/>
          </p:nvSpPr>
          <p:spPr>
            <a:xfrm>
              <a:off x="1997197" y="4599127"/>
              <a:ext cx="9582912" cy="1477328"/>
            </a:xfrm>
            <a:prstGeom prst="rect">
              <a:avLst/>
            </a:prstGeom>
            <a:noFill/>
          </p:spPr>
          <p:txBody>
            <a:bodyPr wrap="square" rtlCol="0">
              <a:spAutoFit/>
            </a:bodyPr>
            <a:lstStyle/>
            <a:p>
              <a:r>
                <a:rPr lang="en-US" b="1" dirty="0">
                  <a:latin typeface="Courier New" panose="02070309020205020404" pitchFamily="49" charset="0"/>
                  <a:cs typeface="Courier New" panose="02070309020205020404" pitchFamily="49" charset="0"/>
                </a:rPr>
                <a:t>$ module avail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--help</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acompile</a:t>
              </a:r>
              <a:r>
                <a:rPr lang="en-US" b="1" dirty="0">
                  <a:latin typeface="Courier New" panose="02070309020205020404" pitchFamily="49" charset="0"/>
                  <a:cs typeface="Courier New" panose="02070309020205020404" pitchFamily="49" charset="0"/>
                </a:rPr>
                <a:t> --time=2:00:00 </a:t>
              </a:r>
            </a:p>
            <a:p>
              <a:r>
                <a:rPr lang="en-US" b="1" dirty="0">
                  <a:latin typeface="Courier New" panose="02070309020205020404" pitchFamily="49" charset="0"/>
                  <a:cs typeface="Courier New" panose="02070309020205020404" pitchFamily="49" charset="0"/>
                </a:rPr>
                <a:t>$ module avail </a:t>
              </a:r>
            </a:p>
            <a:p>
              <a:endParaRPr lang="en-US" dirty="0">
                <a:latin typeface="Monaco" pitchFamily="2" charset="77"/>
              </a:endParaRPr>
            </a:p>
          </p:txBody>
        </p:sp>
      </p:grpSp>
      <p:sp>
        <p:nvSpPr>
          <p:cNvPr id="14" name="TextBox 13">
            <a:extLst>
              <a:ext uri="{FF2B5EF4-FFF2-40B4-BE49-F238E27FC236}">
                <a16:creationId xmlns:a16="http://schemas.microsoft.com/office/drawing/2014/main" id="{10638EAF-5F4A-134A-4910-FDAE4CB7C1E4}"/>
              </a:ext>
            </a:extLst>
          </p:cNvPr>
          <p:cNvSpPr txBox="1"/>
          <p:nvPr/>
        </p:nvSpPr>
        <p:spPr>
          <a:xfrm>
            <a:off x="5773669" y="3967469"/>
            <a:ext cx="3243072" cy="646331"/>
          </a:xfrm>
          <a:prstGeom prst="rect">
            <a:avLst/>
          </a:prstGeom>
          <a:noFill/>
        </p:spPr>
        <p:txBody>
          <a:bodyPr wrap="square">
            <a:spAutoFit/>
          </a:bodyPr>
          <a:lstStyle/>
          <a:p>
            <a:pPr algn="ctr"/>
            <a:r>
              <a:rPr lang="en-US" dirty="0">
                <a:solidFill>
                  <a:srgbClr val="FF0000"/>
                </a:solidFill>
                <a:latin typeface="Century Gothic" panose="020B0502020202020204" pitchFamily="34" charset="0"/>
                <a:ea typeface="Helvetica Neue" panose="02000503000000020004" pitchFamily="2" charset="0"/>
                <a:cs typeface="Helvetica Neue" panose="02000503000000020004" pitchFamily="2" charset="0"/>
              </a:rPr>
              <a:t>Login nodes do not have the full software stack!</a:t>
            </a:r>
          </a:p>
        </p:txBody>
      </p:sp>
      <p:sp>
        <p:nvSpPr>
          <p:cNvPr id="13" name="Slide Number Placeholder 12">
            <a:extLst>
              <a:ext uri="{FF2B5EF4-FFF2-40B4-BE49-F238E27FC236}">
                <a16:creationId xmlns:a16="http://schemas.microsoft.com/office/drawing/2014/main" id="{0D6D3F18-354E-3499-7577-0E776ACE96F4}"/>
              </a:ext>
            </a:extLst>
          </p:cNvPr>
          <p:cNvSpPr>
            <a:spLocks noGrp="1"/>
          </p:cNvSpPr>
          <p:nvPr>
            <p:ph type="sldNum" sz="quarter" idx="12"/>
          </p:nvPr>
        </p:nvSpPr>
        <p:spPr/>
        <p:txBody>
          <a:bodyPr/>
          <a:lstStyle/>
          <a:p>
            <a:fld id="{ABDA560F-461C-6043-9BC4-489BA92F7161}" type="slidenum">
              <a:rPr lang="en-US" smtClean="0"/>
              <a:t>7</a:t>
            </a:fld>
            <a:endParaRPr lang="en-US"/>
          </a:p>
        </p:txBody>
      </p:sp>
    </p:spTree>
    <p:extLst>
      <p:ext uri="{BB962C8B-B14F-4D97-AF65-F5344CB8AC3E}">
        <p14:creationId xmlns:p14="http://schemas.microsoft.com/office/powerpoint/2010/main" val="15703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dynamically change the software environment on the cluster.</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7"/>
            <a:ext cx="5745480" cy="2117016"/>
            <a:chOff x="1863085" y="4469527"/>
            <a:chExt cx="13820837" cy="952245"/>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52245"/>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1" y="4519123"/>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intel/2022.1.2</a:t>
              </a: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impi</a:t>
              </a:r>
            </a:p>
            <a:p>
              <a:r>
                <a:rPr lang="en-US" sz="2400" b="1" dirty="0">
                  <a:latin typeface="Courier New" panose="02070309020205020404" pitchFamily="49" charset="0"/>
                  <a:cs typeface="Courier New" panose="02070309020205020404" pitchFamily="49" charset="0"/>
                </a:rPr>
                <a:t>$ module avail</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8"/>
            <a:ext cx="5745480" cy="2117014"/>
            <a:chOff x="1863085" y="4469527"/>
            <a:chExt cx="13820837" cy="952244"/>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52244"/>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openmpi</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avail</a:t>
              </a:r>
            </a:p>
          </p:txBody>
        </p:sp>
      </p:grpSp>
      <p:sp>
        <p:nvSpPr>
          <p:cNvPr id="13" name="Slide Number Placeholder 12">
            <a:extLst>
              <a:ext uri="{FF2B5EF4-FFF2-40B4-BE49-F238E27FC236}">
                <a16:creationId xmlns:a16="http://schemas.microsoft.com/office/drawing/2014/main" id="{4051ED02-28DF-8AE9-9A14-237F94B48A1F}"/>
              </a:ext>
            </a:extLst>
          </p:cNvPr>
          <p:cNvSpPr>
            <a:spLocks noGrp="1"/>
          </p:cNvSpPr>
          <p:nvPr>
            <p:ph type="sldNum" sz="quarter" idx="12"/>
          </p:nvPr>
        </p:nvSpPr>
        <p:spPr/>
        <p:txBody>
          <a:bodyPr/>
          <a:lstStyle/>
          <a:p>
            <a:fld id="{ABDA560F-461C-6043-9BC4-489BA92F7161}" type="slidenum">
              <a:rPr lang="en-US" smtClean="0"/>
              <a:t>8</a:t>
            </a:fld>
            <a:endParaRPr lang="en-US"/>
          </a:p>
        </p:txBody>
      </p:sp>
    </p:spTree>
    <p:extLst>
      <p:ext uri="{BB962C8B-B14F-4D97-AF65-F5344CB8AC3E}">
        <p14:creationId xmlns:p14="http://schemas.microsoft.com/office/powerpoint/2010/main" val="1653447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F519-AE7F-36C9-168F-1F04A49B8831}"/>
              </a:ext>
            </a:extLst>
          </p:cNvPr>
          <p:cNvSpPr>
            <a:spLocks noGrp="1"/>
          </p:cNvSpPr>
          <p:nvPr>
            <p:ph type="title"/>
          </p:nvPr>
        </p:nvSpPr>
        <p:spPr/>
        <p:txBody>
          <a:bodyPr/>
          <a:lstStyle/>
          <a:p>
            <a:r>
              <a:rPr lang="en-US" b="1">
                <a:latin typeface="Century Gothic" panose="020B0502020202020204" pitchFamily="34" charset="0"/>
              </a:rPr>
              <a:t>The Module System </a:t>
            </a:r>
          </a:p>
        </p:txBody>
      </p:sp>
      <p:sp>
        <p:nvSpPr>
          <p:cNvPr id="3" name="Content Placeholder 2">
            <a:extLst>
              <a:ext uri="{FF2B5EF4-FFF2-40B4-BE49-F238E27FC236}">
                <a16:creationId xmlns:a16="http://schemas.microsoft.com/office/drawing/2014/main" id="{6484EA7B-346E-9CB5-DB70-6227BCA98122}"/>
              </a:ext>
            </a:extLst>
          </p:cNvPr>
          <p:cNvSpPr>
            <a:spLocks noGrp="1"/>
          </p:cNvSpPr>
          <p:nvPr>
            <p:ph idx="1"/>
          </p:nvPr>
        </p:nvSpPr>
        <p:spPr>
          <a:xfrm>
            <a:off x="838200" y="2076512"/>
            <a:ext cx="10515600" cy="3879850"/>
          </a:xfrm>
        </p:spPr>
        <p:txBody>
          <a:bodyPr>
            <a:normAutofit/>
          </a:bodyPr>
          <a:lstStyle/>
          <a:p>
            <a:pPr marL="0" indent="0">
              <a:buNone/>
            </a:pPr>
            <a:r>
              <a:rPr lang="en-US" sz="3200" i="1" dirty="0">
                <a:latin typeface="Century Gothic" panose="020B0502020202020204" pitchFamily="34" charset="0"/>
                <a:ea typeface="Helvetica Neue" panose="02000503000000020004" pitchFamily="2" charset="0"/>
                <a:cs typeface="Helvetica Neue" panose="02000503000000020004" pitchFamily="2" charset="0"/>
              </a:rPr>
              <a:t>Live Demo</a:t>
            </a:r>
            <a:r>
              <a:rPr lang="en-US" sz="3200" dirty="0">
                <a:latin typeface="Century Gothic" panose="020B0502020202020204" pitchFamily="34" charset="0"/>
                <a:ea typeface="Helvetica Neue" panose="02000503000000020004" pitchFamily="2" charset="0"/>
                <a:cs typeface="Helvetica Neue" panose="02000503000000020004" pitchFamily="2" charset="0"/>
              </a:rPr>
              <a:t>: Loading and unloading modules will set (and reset) important environment variables for you.</a:t>
            </a:r>
          </a:p>
          <a:p>
            <a:pPr marL="0" indent="0">
              <a:buNone/>
            </a:pPr>
            <a:endParaRPr lang="en-US" sz="3200" b="1" dirty="0">
              <a:solidFill>
                <a:srgbClr val="202122"/>
              </a:solidFill>
              <a:latin typeface="Century Gothic" panose="020B0502020202020204" pitchFamily="34" charset="0"/>
            </a:endParaRPr>
          </a:p>
          <a:p>
            <a:pPr marL="0" indent="0">
              <a:buNone/>
            </a:pPr>
            <a:endParaRPr lang="en-US" dirty="0">
              <a:solidFill>
                <a:srgbClr val="202122"/>
              </a:solidFill>
              <a:latin typeface="Century Gothic" panose="020B0502020202020204" pitchFamily="34" charset="0"/>
            </a:endParaRPr>
          </a:p>
          <a:p>
            <a:pPr marL="0" indent="0">
              <a:buNone/>
            </a:pPr>
            <a:endParaRPr lang="en-US" sz="3200" dirty="0">
              <a:latin typeface="Century Gothic" panose="020B0502020202020204" pitchFamily="34" charset="0"/>
            </a:endParaRPr>
          </a:p>
        </p:txBody>
      </p:sp>
      <p:sp>
        <p:nvSpPr>
          <p:cNvPr id="4" name="Date Placeholder 3">
            <a:extLst>
              <a:ext uri="{FF2B5EF4-FFF2-40B4-BE49-F238E27FC236}">
                <a16:creationId xmlns:a16="http://schemas.microsoft.com/office/drawing/2014/main" id="{FB497113-4E89-1CAC-8F64-8E901EF4D66E}"/>
              </a:ext>
            </a:extLst>
          </p:cNvPr>
          <p:cNvSpPr>
            <a:spLocks noGrp="1"/>
          </p:cNvSpPr>
          <p:nvPr>
            <p:ph type="dt" sz="half" idx="10"/>
          </p:nvPr>
        </p:nvSpPr>
        <p:spPr/>
        <p:txBody>
          <a:bodyPr/>
          <a:lstStyle/>
          <a:p>
            <a:pPr algn="ctr"/>
            <a:r>
              <a:rPr lang="en-US"/>
              <a:t>8/14/24</a:t>
            </a:r>
            <a:endParaRPr lang="en-US" dirty="0"/>
          </a:p>
        </p:txBody>
      </p:sp>
      <p:pic>
        <p:nvPicPr>
          <p:cNvPr id="8" name="Picture 7" descr="A picture containing graphics, screenshot, font, graphic design&#10;&#10;Description automatically generated">
            <a:extLst>
              <a:ext uri="{FF2B5EF4-FFF2-40B4-BE49-F238E27FC236}">
                <a16:creationId xmlns:a16="http://schemas.microsoft.com/office/drawing/2014/main" id="{A9F43A77-4393-CCF1-83C1-AE60C4D575C9}"/>
              </a:ext>
            </a:extLst>
          </p:cNvPr>
          <p:cNvPicPr>
            <a:picLocks noChangeAspect="1"/>
          </p:cNvPicPr>
          <p:nvPr/>
        </p:nvPicPr>
        <p:blipFill>
          <a:blip r:embed="rId3"/>
          <a:stretch>
            <a:fillRect/>
          </a:stretch>
        </p:blipFill>
        <p:spPr>
          <a:xfrm>
            <a:off x="7886700" y="365125"/>
            <a:ext cx="3467100" cy="1181100"/>
          </a:xfrm>
          <a:prstGeom prst="rect">
            <a:avLst/>
          </a:prstGeom>
        </p:spPr>
      </p:pic>
      <p:grpSp>
        <p:nvGrpSpPr>
          <p:cNvPr id="6" name="Group 5">
            <a:extLst>
              <a:ext uri="{FF2B5EF4-FFF2-40B4-BE49-F238E27FC236}">
                <a16:creationId xmlns:a16="http://schemas.microsoft.com/office/drawing/2014/main" id="{29BC9ACC-85CF-40C5-093F-B565739DAF49}"/>
              </a:ext>
            </a:extLst>
          </p:cNvPr>
          <p:cNvGrpSpPr/>
          <p:nvPr/>
        </p:nvGrpSpPr>
        <p:grpSpPr>
          <a:xfrm>
            <a:off x="252984" y="3588459"/>
            <a:ext cx="5745480" cy="2049256"/>
            <a:chOff x="1863085" y="4469527"/>
            <a:chExt cx="13820837" cy="921766"/>
          </a:xfrm>
        </p:grpSpPr>
        <p:sp>
          <p:nvSpPr>
            <p:cNvPr id="7" name="Rectangle 6">
              <a:extLst>
                <a:ext uri="{FF2B5EF4-FFF2-40B4-BE49-F238E27FC236}">
                  <a16:creationId xmlns:a16="http://schemas.microsoft.com/office/drawing/2014/main" id="{405E92EA-D55E-6152-BAD1-5E0AAF2DFC85}"/>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F28BEBCD-EA41-F501-5F36-8AEA80BE829A}"/>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intel</a:t>
              </a: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grpSp>
        <p:nvGrpSpPr>
          <p:cNvPr id="10" name="Group 9">
            <a:extLst>
              <a:ext uri="{FF2B5EF4-FFF2-40B4-BE49-F238E27FC236}">
                <a16:creationId xmlns:a16="http://schemas.microsoft.com/office/drawing/2014/main" id="{BC7E23C5-62D8-F568-C104-2CC8E6B2B555}"/>
              </a:ext>
            </a:extLst>
          </p:cNvPr>
          <p:cNvGrpSpPr/>
          <p:nvPr/>
        </p:nvGrpSpPr>
        <p:grpSpPr>
          <a:xfrm>
            <a:off x="6193538" y="3588459"/>
            <a:ext cx="5745480" cy="2049256"/>
            <a:chOff x="1863085" y="4469527"/>
            <a:chExt cx="13820837" cy="921766"/>
          </a:xfrm>
        </p:grpSpPr>
        <p:sp>
          <p:nvSpPr>
            <p:cNvPr id="11" name="Rectangle 10">
              <a:extLst>
                <a:ext uri="{FF2B5EF4-FFF2-40B4-BE49-F238E27FC236}">
                  <a16:creationId xmlns:a16="http://schemas.microsoft.com/office/drawing/2014/main" id="{592E6023-BBB2-1F6F-F2CB-D0CA25292A7A}"/>
                </a:ext>
              </a:extLst>
            </p:cNvPr>
            <p:cNvSpPr/>
            <p:nvPr/>
          </p:nvSpPr>
          <p:spPr>
            <a:xfrm>
              <a:off x="1863085" y="4469527"/>
              <a:ext cx="13820837" cy="921766"/>
            </a:xfrm>
            <a:prstGeom prst="rect">
              <a:avLst/>
            </a:prstGeom>
            <a:solidFill>
              <a:schemeClr val="bg2">
                <a:lumMod val="90000"/>
              </a:schemeClr>
            </a:solidFill>
            <a:ln>
              <a:noFill/>
            </a:ln>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0FAD5DBF-60E5-8670-D192-07FDF9C48FC0}"/>
                </a:ext>
              </a:extLst>
            </p:cNvPr>
            <p:cNvSpPr txBox="1"/>
            <p:nvPr/>
          </p:nvSpPr>
          <p:spPr>
            <a:xfrm>
              <a:off x="2047453" y="4519124"/>
              <a:ext cx="13636469" cy="872169"/>
            </a:xfrm>
            <a:prstGeom prst="rect">
              <a:avLst/>
            </a:prstGeom>
            <a:noFill/>
          </p:spPr>
          <p:txBody>
            <a:bodyPr wrap="square" rtlCol="0">
              <a:spAutoFit/>
            </a:bodyPr>
            <a:lstStyle/>
            <a:p>
              <a:r>
                <a:rPr lang="en-US" sz="2400" b="1" dirty="0">
                  <a:latin typeface="Courier New" panose="02070309020205020404" pitchFamily="49" charset="0"/>
                  <a:cs typeface="Courier New" panose="02070309020205020404" pitchFamily="49" charset="0"/>
                </a:rPr>
                <a:t>$ module purge</a:t>
              </a:r>
            </a:p>
            <a:p>
              <a:r>
                <a:rPr lang="en-US" sz="2400" b="1" dirty="0">
                  <a:latin typeface="Courier New" panose="02070309020205020404" pitchFamily="49" charset="0"/>
                  <a:cs typeface="Courier New" panose="02070309020205020404" pitchFamily="49" charset="0"/>
                </a:rPr>
                <a:t>$ module load </a:t>
              </a:r>
              <a:r>
                <a:rPr lang="en-US" sz="2400" b="1" dirty="0" err="1">
                  <a:latin typeface="Courier New" panose="02070309020205020404" pitchFamily="49" charset="0"/>
                  <a:cs typeface="Courier New" panose="02070309020205020404" pitchFamily="49" charset="0"/>
                </a:rPr>
                <a:t>gcc</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 module load hdf5</a:t>
              </a:r>
            </a:p>
            <a:p>
              <a:r>
                <a:rPr lang="en-US" sz="2400" b="1" dirty="0">
                  <a:latin typeface="Courier New" panose="02070309020205020404" pitchFamily="49" charset="0"/>
                  <a:cs typeface="Courier New" panose="02070309020205020404" pitchFamily="49" charset="0"/>
                </a:rPr>
                <a:t>$ module display hdf5</a:t>
              </a:r>
            </a:p>
            <a:p>
              <a:r>
                <a:rPr lang="en-US" sz="2400" b="1" dirty="0">
                  <a:latin typeface="Courier New" panose="02070309020205020404" pitchFamily="49" charset="0"/>
                  <a:cs typeface="Courier New" panose="02070309020205020404" pitchFamily="49" charset="0"/>
                </a:rPr>
                <a:t>$ env | grep HDF5</a:t>
              </a:r>
            </a:p>
          </p:txBody>
        </p:sp>
      </p:grpSp>
      <p:sp>
        <p:nvSpPr>
          <p:cNvPr id="13" name="Slide Number Placeholder 12">
            <a:extLst>
              <a:ext uri="{FF2B5EF4-FFF2-40B4-BE49-F238E27FC236}">
                <a16:creationId xmlns:a16="http://schemas.microsoft.com/office/drawing/2014/main" id="{BB745D6A-A74F-04DB-D344-D1F8DCD8C866}"/>
              </a:ext>
            </a:extLst>
          </p:cNvPr>
          <p:cNvSpPr>
            <a:spLocks noGrp="1"/>
          </p:cNvSpPr>
          <p:nvPr>
            <p:ph type="sldNum" sz="quarter" idx="12"/>
          </p:nvPr>
        </p:nvSpPr>
        <p:spPr/>
        <p:txBody>
          <a:bodyPr/>
          <a:lstStyle/>
          <a:p>
            <a:fld id="{ABDA560F-461C-6043-9BC4-489BA92F7161}" type="slidenum">
              <a:rPr lang="en-US" smtClean="0"/>
              <a:t>9</a:t>
            </a:fld>
            <a:endParaRPr lang="en-US"/>
          </a:p>
        </p:txBody>
      </p:sp>
    </p:spTree>
    <p:extLst>
      <p:ext uri="{BB962C8B-B14F-4D97-AF65-F5344CB8AC3E}">
        <p14:creationId xmlns:p14="http://schemas.microsoft.com/office/powerpoint/2010/main" val="4148734956"/>
      </p:ext>
    </p:extLst>
  </p:cSld>
  <p:clrMapOvr>
    <a:masterClrMapping/>
  </p:clrMapOvr>
</p:sld>
</file>

<file path=ppt/theme/theme1.xml><?xml version="1.0" encoding="utf-8"?>
<a:theme xmlns:a="http://schemas.openxmlformats.org/drawingml/2006/main" name="CUB Content ">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92c16b9d-8c83-445e-a4f4-1fe3d2f43f13" xsi:nil="true"/>
    <lcf76f155ced4ddcb4097134ff3c332f xmlns="7e49f7d3-8802-46ca-9604-495ce27f67f4">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C7320DB280744439FF1CC777D09ECA4" ma:contentTypeVersion="15" ma:contentTypeDescription="Create a new document." ma:contentTypeScope="" ma:versionID="e50b92032c956cc777cf00ac7d475189">
  <xsd:schema xmlns:xsd="http://www.w3.org/2001/XMLSchema" xmlns:xs="http://www.w3.org/2001/XMLSchema" xmlns:p="http://schemas.microsoft.com/office/2006/metadata/properties" xmlns:ns2="7e49f7d3-8802-46ca-9604-495ce27f67f4" xmlns:ns3="a1519f9a-9d6a-41c1-afc9-552e4069f82f" xmlns:ns4="92c16b9d-8c83-445e-a4f4-1fe3d2f43f13" targetNamespace="http://schemas.microsoft.com/office/2006/metadata/properties" ma:root="true" ma:fieldsID="fcd7cab68a23f1df7b42ced4f3edf141" ns2:_="" ns3:_="" ns4:_="">
    <xsd:import namespace="7e49f7d3-8802-46ca-9604-495ce27f67f4"/>
    <xsd:import namespace="a1519f9a-9d6a-41c1-afc9-552e4069f82f"/>
    <xsd:import namespace="92c16b9d-8c83-445e-a4f4-1fe3d2f43f13"/>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KeyPoints" minOccurs="0"/>
                <xsd:element ref="ns2:MediaServiceKeyPoints" minOccurs="0"/>
                <xsd:element ref="ns3:SharedWithUsers" minOccurs="0"/>
                <xsd:element ref="ns3:SharedWithDetail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e49f7d3-8802-46ca-9604-495ce27f67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KeyPoints" ma:index="11" nillable="true" ma:displayName="MediaServiceAutoKeyPoints" ma:hidden="true" ma:internalName="MediaServiceAutoKeyPoints" ma:readOnly="true">
      <xsd:simpleType>
        <xsd:restriction base="dms:Note"/>
      </xsd:simpleType>
    </xsd:element>
    <xsd:element name="MediaServiceKeyPoints" ma:index="12" nillable="true" ma:displayName="KeyPoints" ma:internalName="MediaServiceKeyPoints" ma:readOnly="true">
      <xsd:simpleType>
        <xsd:restriction base="dms:Note">
          <xsd:maxLength value="255"/>
        </xsd:restrictio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52802cc5-2881-4dd7-9d75-38905e9cf7f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1519f9a-9d6a-41c1-afc9-552e4069f82f" elementFormDefault="qualified">
    <xsd:import namespace="http://schemas.microsoft.com/office/2006/documentManagement/types"/>
    <xsd:import namespace="http://schemas.microsoft.com/office/infopath/2007/PartnerControls"/>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92c16b9d-8c83-445e-a4f4-1fe3d2f43f13"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95373c19-887a-4e93-8582-23ebe3fe2f18}" ma:internalName="TaxCatchAll" ma:showField="CatchAllData" ma:web="a1519f9a-9d6a-41c1-afc9-552e4069f82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AB02FF4-25A1-49FE-9DF7-DD19F525B7FA}">
  <ds:schemaRefs>
    <ds:schemaRef ds:uri="7e49f7d3-8802-46ca-9604-495ce27f67f4"/>
    <ds:schemaRef ds:uri="92c16b9d-8c83-445e-a4f4-1fe3d2f43f13"/>
    <ds:schemaRef ds:uri="a1519f9a-9d6a-41c1-afc9-552e4069f82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6BBC22CE-40EC-4545-8FE9-90326628051D}">
  <ds:schemaRefs>
    <ds:schemaRef ds:uri="7e49f7d3-8802-46ca-9604-495ce27f67f4"/>
    <ds:schemaRef ds:uri="92c16b9d-8c83-445e-a4f4-1fe3d2f43f13"/>
    <ds:schemaRef ds:uri="a1519f9a-9d6a-41c1-afc9-552e4069f82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06B4C708-AA43-4CE7-BE2D-F9D9A02F494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1108</TotalTime>
  <Words>3866</Words>
  <Application>Microsoft Macintosh PowerPoint</Application>
  <PresentationFormat>Widescreen</PresentationFormat>
  <Paragraphs>525</Paragraphs>
  <Slides>45</Slides>
  <Notes>31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Arial</vt:lpstr>
      <vt:lpstr>Calibre</vt:lpstr>
      <vt:lpstr>Calibri</vt:lpstr>
      <vt:lpstr>Century Gothic</vt:lpstr>
      <vt:lpstr>Courier New</vt:lpstr>
      <vt:lpstr>Google Sans</vt:lpstr>
      <vt:lpstr>Google Sans Text</vt:lpstr>
      <vt:lpstr>Lato</vt:lpstr>
      <vt:lpstr>Monaco</vt:lpstr>
      <vt:lpstr>CUB Content </vt:lpstr>
      <vt:lpstr>Finding, downloading, and applying software on CURC  </vt:lpstr>
      <vt:lpstr>PowerPoint Presentation</vt:lpstr>
      <vt:lpstr>Learning Objectives</vt:lpstr>
      <vt:lpstr>Session Overview </vt:lpstr>
      <vt:lpstr>The Module System </vt:lpstr>
      <vt:lpstr>The Module System </vt:lpstr>
      <vt:lpstr>The Module System </vt:lpstr>
      <vt:lpstr>The Module System </vt:lpstr>
      <vt:lpstr>The Module System </vt:lpstr>
      <vt:lpstr>The Module System </vt:lpstr>
      <vt:lpstr>The Module System </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Building Software on CURC Systems</vt:lpstr>
      <vt:lpstr>Want to go the extra mile? </vt:lpstr>
      <vt:lpstr>Simplifying Installations with</vt:lpstr>
      <vt:lpstr>Simplifying Installations with</vt:lpstr>
      <vt:lpstr>Simplifying Installations with</vt:lpstr>
      <vt:lpstr>Simplifying Installations with </vt:lpstr>
      <vt:lpstr>Simplifying Installations with </vt:lpstr>
      <vt:lpstr>Simplifying Installations with</vt:lpstr>
      <vt:lpstr>Simplifying Installations with</vt:lpstr>
      <vt:lpstr>Simplifying Installations with</vt:lpstr>
      <vt:lpstr>Want to go the extra mile? </vt:lpstr>
      <vt:lpstr>Virtual Environments With Anaconda</vt:lpstr>
      <vt:lpstr>Virtual Environments With</vt:lpstr>
      <vt:lpstr>Virtual Environments With Anaconda</vt:lpstr>
      <vt:lpstr>Virtual Environments With Anaconda</vt:lpstr>
      <vt:lpstr>Virtual Environments With Anaconda</vt:lpstr>
      <vt:lpstr>Virtual Environments With Anaconda</vt:lpstr>
      <vt:lpstr>Virtual Environments With Anaconda</vt:lpstr>
      <vt:lpstr>Want to go the extra mile? </vt:lpstr>
      <vt:lpstr>Containerization With </vt:lpstr>
      <vt:lpstr>Containerization With </vt:lpstr>
      <vt:lpstr>Containerization With </vt:lpstr>
      <vt:lpstr>Containerization With </vt:lpstr>
      <vt:lpstr>Want to go the extra mile? </vt:lpstr>
      <vt:lpstr>Requesting Software Installations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CURC Alpine Allocations</dc:title>
  <dc:creator>Layla Freeborn</dc:creator>
  <cp:lastModifiedBy>Brandon Reyes</cp:lastModifiedBy>
  <cp:revision>24</cp:revision>
  <dcterms:created xsi:type="dcterms:W3CDTF">2023-01-13T17:07:22Z</dcterms:created>
  <dcterms:modified xsi:type="dcterms:W3CDTF">2024-08-13T17:12:53Z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0x010100DC7320DB280744439FF1CC777D09ECA4</vt:lpwstr>
  </property>
</Properties>
</file>