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sldIdLst>
    <p:sldId id="340" r:id="rId5"/>
    <p:sldId id="261" r:id="rId6"/>
    <p:sldId id="262" r:id="rId7"/>
    <p:sldId id="318" r:id="rId8"/>
    <p:sldId id="339" r:id="rId9"/>
    <p:sldId id="330" r:id="rId10"/>
    <p:sldId id="336" r:id="rId11"/>
    <p:sldId id="258" r:id="rId12"/>
    <p:sldId id="325" r:id="rId13"/>
    <p:sldId id="323" r:id="rId14"/>
    <p:sldId id="326" r:id="rId15"/>
    <p:sldId id="327" r:id="rId16"/>
    <p:sldId id="328" r:id="rId17"/>
    <p:sldId id="324" r:id="rId18"/>
    <p:sldId id="331" r:id="rId19"/>
    <p:sldId id="332" r:id="rId20"/>
    <p:sldId id="333" r:id="rId21"/>
    <p:sldId id="335" r:id="rId22"/>
    <p:sldId id="337" r:id="rId23"/>
    <p:sldId id="338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31"/>
    <p:restoredTop sz="84829"/>
  </p:normalViewPr>
  <p:slideViewPr>
    <p:cSldViewPr snapToGrid="0">
      <p:cViewPr varScale="1">
        <p:scale>
          <a:sx n="80" d="100"/>
          <a:sy n="80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80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46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2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50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76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596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61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316551ed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316551eda_0_8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12316551eda_0_8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16551e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16551ed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2316551ed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9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5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39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4bc19b7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exchange but for RC specifically</a:t>
            </a:r>
            <a:endParaRPr dirty="0"/>
          </a:p>
        </p:txBody>
      </p:sp>
      <p:sp>
        <p:nvSpPr>
          <p:cNvPr id="107" name="Google Shape;107;g11c4bc19b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0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8/12/2024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8/12/2024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hyperlink" Target="mailto:trevor.hall@colorado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.edu/crdds/ev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.cyberinfrastructure.org/c/rmacc/6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4" y="584801"/>
            <a:ext cx="7958726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Help with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12,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7" y="4933237"/>
            <a:ext cx="4659086" cy="523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4DF4-358F-9BFB-C2ED-54D7C81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(1)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3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Help! My code won’t run! Help!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 please,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running into issues running my Python script. I am using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environment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my_python_env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D4472F-54B5-B48E-6CE7-93E0C381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6239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(1)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Specify your goal, your Job ID (if applicable), and the issue you are encountering. 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Specific error messages, error codes, or descriptions of behavior are all helpful. The more information you can provide, the better.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job specifics!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Which environment or software are you using? What hardware are you taking advantage of? </a:t>
            </a:r>
            <a:r>
              <a:rPr lang="en-US" i="1" u="sng" dirty="0"/>
              <a:t>The more information you can provide, the better.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D606A-32D9-4E09-578A-260AB18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8800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7D04F5-F15F-4205-623D-E33F7218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(2)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Hello, I am having trouble running my job. My job ID is 620350. The job loads in 1 TB of data, on which I am running some scikit-learn operations. The job has a wall clock time of 96 hours.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2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Hello, I am having trouble running my job. My job ID is 620350. The job loads in 1 TB of data, on which I am running some scikit-learn operations. I have provided a 10GB test dataset here. The job has a wall clock time of 96 hours, but can be run with the smaller dataset in two hours.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[attachment: File (10GB)]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BCD051-5B02-DD39-58D1-D7A5845A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2667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3823D2A2-1520-EFCF-D860-2FEDFFE99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(2)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It is a challenge to quickly troubleshoot massive workflows, even for us.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If you’d like us to test your workflows using data, please provide a reduced version of the data for testing purposes. 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endParaRPr lang="en-US" i="1" u="sng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2437E-26D9-CF0C-147A-62C10946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838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CB7F2FE-3488-8E20-AD45-0A2DA275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(3)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Andrew.Monaghan@colorado.edu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I am running into issues running my Python script. I am using a </a:t>
            </a:r>
            <a:r>
              <a:rPr lang="en-US" sz="1800" dirty="0" err="1"/>
              <a:t>conda</a:t>
            </a:r>
            <a:r>
              <a:rPr lang="en-US" sz="1800" dirty="0"/>
              <a:t> environment called </a:t>
            </a:r>
            <a:r>
              <a:rPr lang="en-US" sz="1800" dirty="0" err="1"/>
              <a:t>my_python_env</a:t>
            </a:r>
            <a:r>
              <a:rPr lang="en-US" sz="1800" dirty="0"/>
              <a:t> with the </a:t>
            </a:r>
            <a:r>
              <a:rPr lang="en-US" sz="1800" dirty="0" err="1"/>
              <a:t>pytorch</a:t>
            </a:r>
            <a:r>
              <a:rPr lang="en-US" sz="1800" dirty="0"/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sz="1800" b="0" i="0" dirty="0" err="1">
                <a:effectLst/>
                <a:latin typeface="SFMono-Regular"/>
              </a:rPr>
              <a:t>srun</a:t>
            </a:r>
            <a:r>
              <a:rPr lang="en-US" sz="1800" b="0" i="0" dirty="0"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I am running into issues running my Python script. I am using a </a:t>
            </a:r>
            <a:r>
              <a:rPr lang="en-US" dirty="0" err="1">
                <a:latin typeface="+mn-lt"/>
              </a:rPr>
              <a:t>conda</a:t>
            </a:r>
            <a:r>
              <a:rPr lang="en-US" dirty="0">
                <a:latin typeface="+mn-lt"/>
              </a:rPr>
              <a:t> environment called </a:t>
            </a:r>
            <a:r>
              <a:rPr lang="en-US" dirty="0" err="1">
                <a:latin typeface="+mn-lt"/>
              </a:rPr>
              <a:t>my_python_env</a:t>
            </a:r>
            <a:r>
              <a:rPr lang="en-US" dirty="0">
                <a:latin typeface="+mn-lt"/>
              </a:rPr>
              <a:t> with the </a:t>
            </a:r>
            <a:r>
              <a:rPr lang="en-US" dirty="0" err="1">
                <a:latin typeface="+mn-lt"/>
              </a:rPr>
              <a:t>pytorch</a:t>
            </a:r>
            <a:r>
              <a:rPr lang="en-US" dirty="0">
                <a:latin typeface="+mn-lt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13C323-07D2-1146-659A-370FE17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425476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4A53AAC1-E5CD-FEC9-E1A4-600998595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(3)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will be significantly more responsive to emails which arrive at our helpdesk than other inboxes.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Please do not email us personally. If an issue is particularly urgent, please indicate ‘URGENT’ in the subject line of your ticket.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E7FB9-56E3-217B-EB46-937C71F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7084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72B9B7A-549F-D2E9-992C-938CB18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(4)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Can you install </a:t>
            </a:r>
            <a:r>
              <a:rPr lang="en-US" sz="1800" dirty="0" err="1"/>
              <a:t>pytorch</a:t>
            </a:r>
            <a:r>
              <a:rPr lang="en-US" sz="1800" dirty="0"/>
              <a:t> for me? 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sz="1800" dirty="0">
                <a:latin typeface="+mn-lt"/>
              </a:rPr>
              <a:t>To: </a:t>
            </a:r>
            <a:r>
              <a:rPr lang="en-US" sz="1800" dirty="0">
                <a:latin typeface="+mn-lt"/>
                <a:hlinkClick r:id="rId2"/>
              </a:rPr>
              <a:t>rc-help@colorado.edu</a:t>
            </a:r>
            <a:r>
              <a:rPr lang="en-US" sz="1800" dirty="0">
                <a:latin typeface="+mn-lt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Dear Research Computing,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I am looking to utilize </a:t>
            </a: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to use in conjunction with AMD GPUs. I have tried an anaconda installation and have so far been unsuccessful. Could you please help me complete this install?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Thanks,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D85DE-88FF-8FBD-9A34-1089DE69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8820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E174B142-95AC-6A2A-AF57-F4A766209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(4)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are not just being lazy – it helps us contextualize the issue.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would likely try the same things as you – if you can eliminate potential solutions, it will help us get to a solution more quickly.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0EDE9-0DA8-CAC9-C4DB-516C719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656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(summary)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AC8A-F62A-9933-1989-7D14D99E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41783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We’ve Covered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8195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FF01A-1ABF-81D9-B1D1-123FF2A4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24F2-F81D-93D1-6369-A22C7B1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67547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Thank you! </a:t>
            </a:r>
            <a:endParaRPr sz="4800" b="1"/>
          </a:p>
        </p:txBody>
      </p:sp>
      <p:sp>
        <p:nvSpPr>
          <p:cNvPr id="2" name="Google Shape;913;p78">
            <a:extLst>
              <a:ext uri="{FF2B5EF4-FFF2-40B4-BE49-F238E27FC236}">
                <a16:creationId xmlns:a16="http://schemas.microsoft.com/office/drawing/2014/main" id="{6598FD10-7D38-4EBF-DFFC-AF789EAB271B}"/>
              </a:ext>
            </a:extLst>
          </p:cNvPr>
          <p:cNvSpPr txBox="1">
            <a:spLocks/>
          </p:cNvSpPr>
          <p:nvPr/>
        </p:nvSpPr>
        <p:spPr>
          <a:xfrm>
            <a:off x="753093" y="2150994"/>
            <a:ext cx="10515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Survey and feedback</a:t>
            </a:r>
          </a:p>
        </p:txBody>
      </p:sp>
      <p:sp>
        <p:nvSpPr>
          <p:cNvPr id="914" name="Google Shape;914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http://tinyurl.com/curc-survey18</a:t>
            </a: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00"/>
          </a:p>
        </p:txBody>
      </p:sp>
      <p:pic>
        <p:nvPicPr>
          <p:cNvPr id="3" name="Picture 2" descr="QR code for course survey and feedback">
            <a:extLst>
              <a:ext uri="{FF2B5EF4-FFF2-40B4-BE49-F238E27FC236}">
                <a16:creationId xmlns:a16="http://schemas.microsoft.com/office/drawing/2014/main" id="{FB3B42ED-3AFD-2CAE-AC47-A546D553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00" y="1690825"/>
            <a:ext cx="4089400" cy="4051300"/>
          </a:xfrm>
          <a:prstGeom prst="rect">
            <a:avLst/>
          </a:prstGeom>
        </p:spPr>
      </p:pic>
      <p:sp>
        <p:nvSpPr>
          <p:cNvPr id="915" name="Google Shape;915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15EA-2915-4E51-F36A-8658A77A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take note of: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552489"/>
            <a:ext cx="52578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HPC can have confusing, ambiguous, highly nuanced concepts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CURC User Support is here to alleviate some of the confusion around HPC!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5" name="Google Shape;135;p19" descr="Image with a thinking head suggesting that the participant ask question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0" y="1690825"/>
            <a:ext cx="2189200" cy="27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062550" y="3969500"/>
            <a:ext cx="24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Helvetica Neue"/>
                <a:ea typeface="Helvetica Neue"/>
                <a:cs typeface="Helvetica Neue"/>
                <a:sym typeface="Helvetica Neue"/>
              </a:rPr>
              <a:t>Ask Questions!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6D1F-0D9B-BD72-310C-E656CB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8/12/2024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Help! I’m stuck, where do I go?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Rocky Mountain Advanced Computing Consortium (RMACC) Cyber Infrastructure Portal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The Internet! (Stack Overflow, YouTube, etc.)</a:t>
            </a:r>
            <a:endParaRPr sz="19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&amp; Consults with Center for Research Data and Digital Scholarship (CRDDS)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</p:txBody>
      </p:sp>
      <p:sp>
        <p:nvSpPr>
          <p:cNvPr id="900" name="Google Shape;90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037CF-2E0D-1E56-EF48-6D8A6FD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should I use these?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902696" cy="45256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u="sng" dirty="0">
              <a:solidFill>
                <a:srgbClr val="1D1C1D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at any time! Check the documentation first when you run into issues.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learning a new skill or initial troubleshooting. Great first place to look. 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with Center for Research Data and Digital Scholarship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broad, long-term learning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Drop-in consult hours are held Tue (12-1p) and Thu (1-2p) during the Fall and Spring semesters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chemeClr val="tx1"/>
                </a:solidFill>
              </a:rPr>
              <a:t>Useful for quick, personalized assistance. We can schedule Zoom consults if needed.</a:t>
            </a:r>
            <a:endParaRPr lang="en-US" sz="1900" dirty="0">
              <a:solidFill>
                <a:srgbClr val="1D1C1D"/>
              </a:solidFill>
            </a:endParaRPr>
          </a:p>
        </p:txBody>
      </p:sp>
      <p:sp>
        <p:nvSpPr>
          <p:cNvPr id="900" name="Google Shape;90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635CB-F212-67E0-BE18-C1EBB7BD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350562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Documentation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1AC00-B3DE-16E1-739C-0591D7438DB6}"/>
              </a:ext>
            </a:extLst>
          </p:cNvPr>
          <p:cNvSpPr txBox="1"/>
          <p:nvPr/>
        </p:nvSpPr>
        <p:spPr>
          <a:xfrm>
            <a:off x="838200" y="149484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Located at: </a:t>
            </a:r>
            <a:r>
              <a:rPr lang="en-US" sz="2800" dirty="0">
                <a:hlinkClick r:id="rId3"/>
              </a:rPr>
              <a:t>https://curc.readthedocs.io</a:t>
            </a:r>
            <a:r>
              <a:rPr lang="en-US" sz="2800" dirty="0"/>
              <a:t> </a:t>
            </a:r>
          </a:p>
        </p:txBody>
      </p:sp>
      <p:pic>
        <p:nvPicPr>
          <p:cNvPr id="4" name="Picture 3" descr="Screen shot showing the Research Computing documentation webpage">
            <a:extLst>
              <a:ext uri="{FF2B5EF4-FFF2-40B4-BE49-F238E27FC236}">
                <a16:creationId xmlns:a16="http://schemas.microsoft.com/office/drawing/2014/main" id="{039B8453-DA9A-18BE-4241-4996EB58B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2" b="4503"/>
          <a:stretch/>
        </p:blipFill>
        <p:spPr>
          <a:xfrm>
            <a:off x="2422357" y="2018064"/>
            <a:ext cx="7283116" cy="4000922"/>
          </a:xfrm>
          <a:prstGeom prst="rect">
            <a:avLst/>
          </a:prstGeom>
        </p:spPr>
      </p:pic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91B0-3990-39DD-EF58-B3EB44C8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27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CRDDS trainings and consult hours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083FB-30DE-69E5-A6EF-DA2D58A008F4}"/>
              </a:ext>
            </a:extLst>
          </p:cNvPr>
          <p:cNvSpPr txBox="1"/>
          <p:nvPr/>
        </p:nvSpPr>
        <p:spPr>
          <a:xfrm>
            <a:off x="912395" y="1526005"/>
            <a:ext cx="1036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upcoming events at: </a:t>
            </a:r>
            <a:r>
              <a:rPr lang="en-US" sz="2400" dirty="0">
                <a:hlinkClick r:id="rId3"/>
              </a:rPr>
              <a:t>https://www.colorado.edu/crdds/events</a:t>
            </a:r>
            <a:r>
              <a:rPr lang="en-US" sz="2400" dirty="0"/>
              <a:t> </a:t>
            </a:r>
          </a:p>
        </p:txBody>
      </p:sp>
      <p:pic>
        <p:nvPicPr>
          <p:cNvPr id="4" name="Picture 3" descr="Screen shot showing the CRDDS events webpage.">
            <a:extLst>
              <a:ext uri="{FF2B5EF4-FFF2-40B4-BE49-F238E27FC236}">
                <a16:creationId xmlns:a16="http://schemas.microsoft.com/office/drawing/2014/main" id="{4F566A0F-A21F-AF04-AA03-F0662B588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7" r="34612" b="29181"/>
          <a:stretch/>
        </p:blipFill>
        <p:spPr>
          <a:xfrm>
            <a:off x="3100136" y="2136599"/>
            <a:ext cx="5991727" cy="3630537"/>
          </a:xfrm>
          <a:prstGeom prst="rect">
            <a:avLst/>
          </a:prstGeom>
        </p:spPr>
      </p:pic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F1BF4-5C11-1476-FD88-D3F10A35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3885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829376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200" dirty="0"/>
              <a:t>External Resources - RMACC Cyber Infrastructure Portal</a:t>
            </a:r>
            <a:endParaRPr sz="4200" dirty="0"/>
          </a:p>
        </p:txBody>
      </p:sp>
      <p:pic>
        <p:nvPicPr>
          <p:cNvPr id="111" name="Google Shape;111;p16" descr="RMACC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431" y="471632"/>
            <a:ext cx="2558021" cy="1112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https://ask.cyberinfrastructure.org/c/rmacc/65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This forum provides opportunity for RMACC members to converse amongst themselves and with the larger, global research computing community.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“go to” general Q&amp;A platform for the global research computing community - researchers, facilitators, research software engineers, CI engineers, sys admins and others.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86FD-6550-FCEF-4460-0776A432A2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16B1A-1932-692E-04D1-C80D15EA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Composing an effective ticket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02C7C-E9B8-5F77-97D9-27140B7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3375651352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1382</Words>
  <Application>Microsoft Macintosh PowerPoint</Application>
  <PresentationFormat>Widescreen</PresentationFormat>
  <Paragraphs>192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Helvetica Neue</vt:lpstr>
      <vt:lpstr>SFMono-Regular</vt:lpstr>
      <vt:lpstr>CUB Content </vt:lpstr>
      <vt:lpstr>Getting Help with Research Computing  </vt:lpstr>
      <vt:lpstr>Learning Objectives</vt:lpstr>
      <vt:lpstr>Things to take note of:</vt:lpstr>
      <vt:lpstr>Help! I’m stuck, where do I go?</vt:lpstr>
      <vt:lpstr>When should I use these?</vt:lpstr>
      <vt:lpstr>Our Documentation</vt:lpstr>
      <vt:lpstr>CRDDS trainings and consult hours</vt:lpstr>
      <vt:lpstr>External Resources - RMACC Cyber Infrastructure Portal</vt:lpstr>
      <vt:lpstr>Composing an effective ticket</vt:lpstr>
      <vt:lpstr>Helpdesk Tickets: sub-optimal vs optimal (1)</vt:lpstr>
      <vt:lpstr>How can I compose an effective ticket? (1)</vt:lpstr>
      <vt:lpstr>Helpdesk Tickets: sub-optimal vs optimal (2)</vt:lpstr>
      <vt:lpstr>How can I compose an effective ticket? (2)</vt:lpstr>
      <vt:lpstr>Helpdesk Tickets: sub-optimal vs optimal (3)</vt:lpstr>
      <vt:lpstr>How can I compose an effective ticket? (3)</vt:lpstr>
      <vt:lpstr>Helpdesk Tickets: sub-optimal vs optimal (4)</vt:lpstr>
      <vt:lpstr>How can I compose an effective ticket? (4)</vt:lpstr>
      <vt:lpstr>How can I compose an effective ticket? (summary)</vt:lpstr>
      <vt:lpstr>Items We’ve Covered</vt:lpstr>
      <vt:lpstr>Questions?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Andrew Monaghan</cp:lastModifiedBy>
  <cp:revision>48</cp:revision>
  <dcterms:created xsi:type="dcterms:W3CDTF">2023-01-13T17:07:22Z</dcterms:created>
  <dcterms:modified xsi:type="dcterms:W3CDTF">2024-08-12T16:08:35Z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