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3"/>
  </p:notesMasterIdLst>
  <p:sldIdLst>
    <p:sldId id="260" r:id="rId5"/>
    <p:sldId id="348" r:id="rId6"/>
    <p:sldId id="349" r:id="rId7"/>
    <p:sldId id="293" r:id="rId8"/>
    <p:sldId id="365" r:id="rId9"/>
    <p:sldId id="351" r:id="rId10"/>
    <p:sldId id="352" r:id="rId11"/>
    <p:sldId id="353" r:id="rId12"/>
    <p:sldId id="356" r:id="rId13"/>
    <p:sldId id="367" r:id="rId14"/>
    <p:sldId id="357" r:id="rId15"/>
    <p:sldId id="366" r:id="rId16"/>
    <p:sldId id="372" r:id="rId17"/>
    <p:sldId id="368" r:id="rId18"/>
    <p:sldId id="354" r:id="rId19"/>
    <p:sldId id="355" r:id="rId20"/>
    <p:sldId id="358" r:id="rId21"/>
    <p:sldId id="369" r:id="rId22"/>
    <p:sldId id="359" r:id="rId23"/>
    <p:sldId id="360" r:id="rId24"/>
    <p:sldId id="361" r:id="rId25"/>
    <p:sldId id="362" r:id="rId26"/>
    <p:sldId id="363" r:id="rId27"/>
    <p:sldId id="364" r:id="rId28"/>
    <p:sldId id="370" r:id="rId29"/>
    <p:sldId id="371" r:id="rId30"/>
    <p:sldId id="373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8"/>
    <p:restoredTop sz="84836"/>
  </p:normalViewPr>
  <p:slideViewPr>
    <p:cSldViewPr snapToGrid="0">
      <p:cViewPr varScale="1">
        <p:scale>
          <a:sx n="145" d="100"/>
          <a:sy n="145" d="100"/>
        </p:scale>
        <p:origin x="1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431" y="971550"/>
            <a:ext cx="10463135" cy="3035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</a:rPr>
              <a:t>Scheduling Basic Jobs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5" y="4662102"/>
            <a:ext cx="465908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Brandon Reyes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246177" y="3587745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20, 2025</a:t>
            </a:r>
          </a:p>
        </p:txBody>
      </p:sp>
    </p:spTree>
    <p:extLst>
      <p:ext uri="{BB962C8B-B14F-4D97-AF65-F5344CB8AC3E}">
        <p14:creationId xmlns:p14="http://schemas.microsoft.com/office/powerpoint/2010/main" val="209104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383-0643-D9C8-138A-DB883E5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942-944A-6AA4-752B-2357F69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EB44-E1A9-DD63-63C0-70C59617BA8B}"/>
              </a:ext>
            </a:extLst>
          </p:cNvPr>
          <p:cNvSpPr txBox="1"/>
          <p:nvPr/>
        </p:nvSpPr>
        <p:spPr>
          <a:xfrm>
            <a:off x="838200" y="1894367"/>
            <a:ext cx="9519914" cy="347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Partition – A collection of compute nodes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--partition=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partition_name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Quality of service (QoS) – System defined constraints for a job (more on this later!)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2F2B2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Allocation</a:t>
            </a:r>
            <a:r>
              <a:rPr lang="en-US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– Account to “charge to”</a:t>
            </a:r>
            <a:endParaRPr lang="en-US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--account=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account_name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nodes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--nodes=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&lt;nodes&gt;</a:t>
            </a:r>
            <a:endParaRPr lang="en-US" b="1" dirty="0">
              <a:solidFill>
                <a:schemeClr val="dk1"/>
              </a:solidFill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cores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&lt;number-of-tasks&gt;</a:t>
            </a:r>
            <a:endParaRPr lang="en-US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4EEE6623-C3C9-752E-F4CF-F8072D588BD0}"/>
              </a:ext>
            </a:extLst>
          </p:cNvPr>
          <p:cNvSpPr/>
          <p:nvPr/>
        </p:nvSpPr>
        <p:spPr>
          <a:xfrm>
            <a:off x="644768" y="1990293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5639F9B9-9754-5B7F-2FDD-E46A1FEFB179}"/>
              </a:ext>
            </a:extLst>
          </p:cNvPr>
          <p:cNvSpPr/>
          <p:nvPr/>
        </p:nvSpPr>
        <p:spPr>
          <a:xfrm>
            <a:off x="644768" y="2679024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F862C7AF-E8A5-5F80-AAFD-3FD27FA38385}"/>
              </a:ext>
            </a:extLst>
          </p:cNvPr>
          <p:cNvSpPr/>
          <p:nvPr/>
        </p:nvSpPr>
        <p:spPr>
          <a:xfrm>
            <a:off x="644768" y="5767573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7483B-D188-6DB3-DF85-24BF47975F1C}"/>
              </a:ext>
            </a:extLst>
          </p:cNvPr>
          <p:cNvSpPr txBox="1"/>
          <p:nvPr/>
        </p:nvSpPr>
        <p:spPr>
          <a:xfrm>
            <a:off x="893887" y="5684019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Must be specified for every job</a:t>
            </a:r>
          </a:p>
        </p:txBody>
      </p:sp>
    </p:spTree>
    <p:extLst>
      <p:ext uri="{BB962C8B-B14F-4D97-AF65-F5344CB8AC3E}">
        <p14:creationId xmlns:p14="http://schemas.microsoft.com/office/powerpoint/2010/main" val="9664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A09-D4F0-B74D-65AB-6F9425C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5E5B-FEF6-75DC-3756-9F3C833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34;p45">
            <a:extLst>
              <a:ext uri="{FF2B5EF4-FFF2-40B4-BE49-F238E27FC236}">
                <a16:creationId xmlns:a16="http://schemas.microsoft.com/office/drawing/2014/main" id="{31E6056B-34A1-9900-1C20-8A71EB141D66}"/>
              </a:ext>
            </a:extLst>
          </p:cNvPr>
          <p:cNvSpPr txBox="1"/>
          <p:nvPr/>
        </p:nvSpPr>
        <p:spPr>
          <a:xfrm>
            <a:off x="838200" y="1787035"/>
            <a:ext cx="9429751" cy="353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240665" marR="0" lvl="0" indent="-202692" algn="l" rtl="0">
              <a:lnSpc>
                <a:spcPct val="119836"/>
              </a:lnSpc>
              <a:spcBef>
                <a:spcPts val="26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Wall time – How long you want to run on these resources</a:t>
            </a:r>
          </a:p>
          <a:p>
            <a:pPr marL="697865" lvl="1" indent="-202692">
              <a:lnSpc>
                <a:spcPct val="119836"/>
              </a:lnSpc>
              <a:spcBef>
                <a:spcPts val="26"/>
              </a:spcBef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--time=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&lt;wall time&gt;</a:t>
            </a:r>
            <a:endParaRPr lang="en-US" dirty="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2692" algn="l" rtl="0">
              <a:lnSpc>
                <a:spcPct val="119836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Job name</a:t>
            </a:r>
          </a:p>
          <a:p>
            <a:pPr marL="697865" lvl="1" indent="-202692">
              <a:lnSpc>
                <a:spcPct val="119836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--job-name=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&lt;jobname&gt;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Output – Where all output that would be written to the terminal should go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--output=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Send an email when events happen in the job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--mail-type=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&lt;type&gt;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Email address to send updates to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--mail-user=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&lt;user&gt;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DC5BBFBC-E827-A9B9-94EF-46575B0FE125}"/>
              </a:ext>
            </a:extLst>
          </p:cNvPr>
          <p:cNvSpPr/>
          <p:nvPr/>
        </p:nvSpPr>
        <p:spPr>
          <a:xfrm>
            <a:off x="548052" y="5746724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A139F-8910-56E7-1812-C8566D3695D4}"/>
              </a:ext>
            </a:extLst>
          </p:cNvPr>
          <p:cNvSpPr txBox="1"/>
          <p:nvPr/>
        </p:nvSpPr>
        <p:spPr>
          <a:xfrm>
            <a:off x="797171" y="566317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Must be specified for every job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EA5E6197-07E0-53DA-9A59-24C0D1AC9B3C}"/>
              </a:ext>
            </a:extLst>
          </p:cNvPr>
          <p:cNvSpPr/>
          <p:nvPr/>
        </p:nvSpPr>
        <p:spPr>
          <a:xfrm>
            <a:off x="548052" y="1808863"/>
            <a:ext cx="193431" cy="202224"/>
          </a:xfrm>
          <a:prstGeom prst="star5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8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592-0979-2D36-18CF-AE98841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1BEE-7A49-DBA4-B0F3-BF6CA1E8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250"/>
          </a:xfrm>
        </p:spPr>
        <p:txBody>
          <a:bodyPr/>
          <a:lstStyle/>
          <a:p>
            <a:r>
              <a:rPr lang="en-US" dirty="0"/>
              <a:t>Partitions are a collection of compute nodes e.g. computers with common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0094-387B-D6F9-B2F3-7AC1939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09EC120D-F933-09A9-8CA6-E7080D3A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5975893"/>
              </p:ext>
            </p:extLst>
          </p:nvPr>
        </p:nvGraphicFramePr>
        <p:xfrm>
          <a:off x="838200" y="2809875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amilan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406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32,48,64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amem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High-memory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48,64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72F4-AC02-54B3-90D1-BED586865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3909-28CE-59E4-61B3-932570CC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Testing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9EBED-13AB-034F-CFD7-00FB1DAC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805"/>
            <a:ext cx="10515600" cy="15490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many of the partitions we have testing partitions that provide quicker access to resources. </a:t>
            </a:r>
          </a:p>
          <a:p>
            <a:pPr marL="0" indent="0">
              <a:buNone/>
            </a:pPr>
            <a:r>
              <a:rPr lang="en-US" b="1" u="sng" dirty="0"/>
              <a:t>Note: </a:t>
            </a:r>
            <a:r>
              <a:rPr lang="en-US" dirty="0"/>
              <a:t>there are restrictions on the amount of resources you can request. These restrictions can be found in our documentation.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D458-0B66-49A0-502A-DCE4C7E0A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EC46FB0D-D7D1-CB1A-6CBD-5805716EE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028612"/>
              </p:ext>
            </p:extLst>
          </p:nvPr>
        </p:nvGraphicFramePr>
        <p:xfrm>
          <a:off x="838200" y="3107748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atesting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/>
                        <a:t>acompile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General Compute Node: AMD Milan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28692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atesting_mi100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atesting_a100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6 MIG instances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9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4B4-7ED9-AEA2-A420-EA4A20E9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Quality of Service (QoS)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10E2-C1DD-AC1E-9158-7086D582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/>
          <a:lstStyle/>
          <a:p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Quality of Service specifies additional constraints for a job</a:t>
            </a:r>
          </a:p>
          <a:p>
            <a:pPr lvl="1"/>
            <a:r>
              <a:rPr lang="en-US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On Alpine, QoS can be used to run long jobs, specify testing partitions, and select high-memory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226-A1B1-2ACE-B626-6AE9A3A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graphicFrame>
        <p:nvGraphicFramePr>
          <p:cNvPr id="6" name="Google Shape;457;p47">
            <a:extLst>
              <a:ext uri="{FF2B5EF4-FFF2-40B4-BE49-F238E27FC236}">
                <a16:creationId xmlns:a16="http://schemas.microsoft.com/office/drawing/2014/main" id="{44A11A17-9710-F439-2831-B27291317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58061"/>
              </p:ext>
            </p:extLst>
          </p:nvPr>
        </p:nvGraphicFramePr>
        <p:xfrm>
          <a:off x="838200" y="3137262"/>
          <a:ext cx="10204937" cy="298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3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8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3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QoS</a:t>
                      </a:r>
                      <a:endParaRPr sz="18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wall time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jobs/user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nodes/user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QoS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883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needing longer wall times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1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High-memory jobs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79699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testing partitions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80231"/>
                  </a:ext>
                </a:extLst>
              </a:tr>
              <a:tr h="5630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compile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compile partition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59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8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005-17DF-C163-F359-579D84C6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Batch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9D60-9D88-06D2-2DBF-7409090E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308350"/>
          </a:xfrm>
        </p:spPr>
        <p:txBody>
          <a:bodyPr/>
          <a:lstStyle/>
          <a:p>
            <a:r>
              <a:rPr lang="en-US" b="1" dirty="0">
                <a:solidFill>
                  <a:srgbClr val="2F2B20"/>
                </a:solidFill>
              </a:rPr>
              <a:t>Batch Jobs</a:t>
            </a:r>
            <a:r>
              <a:rPr lang="en-US" dirty="0">
                <a:solidFill>
                  <a:srgbClr val="2F2B20"/>
                </a:solidFill>
              </a:rPr>
              <a:t> are jobs you submit to the scheduler that are run later without supervision</a:t>
            </a:r>
            <a:endParaRPr lang="en-US" dirty="0"/>
          </a:p>
          <a:p>
            <a:pPr lvl="1"/>
            <a:r>
              <a:rPr lang="en-US" dirty="0">
                <a:solidFill>
                  <a:srgbClr val="2F2B20"/>
                </a:solidFill>
              </a:rPr>
              <a:t>By far the most common job on Alpine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Requires a job script</a:t>
            </a:r>
          </a:p>
          <a:p>
            <a:r>
              <a:rPr lang="en-US" dirty="0">
                <a:solidFill>
                  <a:srgbClr val="2F2B20"/>
                </a:solidFill>
              </a:rPr>
              <a:t>A job script is simply a script that includes </a:t>
            </a:r>
            <a:r>
              <a:rPr lang="en-US" b="1" dirty="0">
                <a:solidFill>
                  <a:srgbClr val="2F2B20"/>
                </a:solidFill>
              </a:rPr>
              <a:t>SLURM directives</a:t>
            </a:r>
            <a:r>
              <a:rPr lang="en-US" dirty="0">
                <a:solidFill>
                  <a:srgbClr val="2F2B20"/>
                </a:solidFill>
              </a:rPr>
              <a:t> (resource specifics) ahead of any commands.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E6DA-7AD3-F68A-EC5E-8267E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131345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5C88-55D5-AAC5-53EB-EE49AA2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Anatomy of a job script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FF8B-CC54-C08C-8DAC-3ED04D22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18;p43">
            <a:extLst>
              <a:ext uri="{FF2B5EF4-FFF2-40B4-BE49-F238E27FC236}">
                <a16:creationId xmlns:a16="http://schemas.microsoft.com/office/drawing/2014/main" id="{549AC956-14EB-7A28-3E05-7BC3C33B1571}"/>
              </a:ext>
            </a:extLst>
          </p:cNvPr>
          <p:cNvSpPr txBox="1"/>
          <p:nvPr/>
        </p:nvSpPr>
        <p:spPr>
          <a:xfrm>
            <a:off x="838200" y="2765827"/>
            <a:ext cx="10515600" cy="3091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--&lt;option&gt;=&lt;value&gt; 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&lt;software&gt;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scripting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&lt;command&gt;</a:t>
            </a:r>
            <a:endParaRPr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DAB9D-E6A7-0BD1-C9EF-1650233020F3}"/>
              </a:ext>
            </a:extLst>
          </p:cNvPr>
          <p:cNvSpPr txBox="1"/>
          <p:nvPr/>
        </p:nvSpPr>
        <p:spPr>
          <a:xfrm>
            <a:off x="838200" y="1766592"/>
            <a:ext cx="763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just a bash script with SLURM specific directives!</a:t>
            </a:r>
          </a:p>
        </p:txBody>
      </p:sp>
    </p:spTree>
    <p:extLst>
      <p:ext uri="{BB962C8B-B14F-4D97-AF65-F5344CB8AC3E}">
        <p14:creationId xmlns:p14="http://schemas.microsoft.com/office/powerpoint/2010/main" val="189850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DA20-B22C-52E3-4029-3E11FF99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in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11F-9AD0-4EF9-F33B-8565ACFE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12" y="3082924"/>
            <a:ext cx="7800975" cy="692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--&lt;option&gt;=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&lt;value&gt;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A11A-7B9C-3F69-5703-1AE3183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83167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B0E-A1F5-9F88-0F48-B1581C48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9B60-8B94-7379-1232-77C9605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3C594338-B5E4-A7B3-5DB7-FF0FB0681EBC}"/>
              </a:ext>
            </a:extLst>
          </p:cNvPr>
          <p:cNvSpPr txBox="1"/>
          <p:nvPr/>
        </p:nvSpPr>
        <p:spPr>
          <a:xfrm>
            <a:off x="812442" y="1830091"/>
            <a:ext cx="10515600" cy="432167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–-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=normal                  # Specify QoS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# Purge all existing modules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commands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echo "This is a test of user $USER"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241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66B-C564-6FF8-F795-C4157D7B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7AB8-A2B1-B61F-443C-A12B8E2C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Once a job script has been constructed you must submit it to the HPC system using SLURM</a:t>
            </a:r>
          </a:p>
          <a:p>
            <a:pPr lvl="1"/>
            <a:r>
              <a:rPr lang="en-US" dirty="0"/>
              <a:t>Done using </a:t>
            </a:r>
            <a:r>
              <a:rPr lang="en-US" dirty="0" err="1">
                <a:solidFill>
                  <a:srgbClr val="0070C0"/>
                </a:solidFill>
                <a:latin typeface="Consolas"/>
                <a:cs typeface="Consolas"/>
                <a:sym typeface="Consolas"/>
              </a:rPr>
              <a:t>sbatch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we created the job script “</a:t>
            </a:r>
            <a:r>
              <a:rPr lang="en-US" dirty="0" err="1"/>
              <a:t>my_first_job.sh</a:t>
            </a:r>
            <a:r>
              <a:rPr lang="en-US" dirty="0"/>
              <a:t>” then we would submit it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B220-1929-E5CB-F9B4-67AC3C9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C9D4-7BF5-49AB-5525-DD658183B5FA}"/>
              </a:ext>
            </a:extLst>
          </p:cNvPr>
          <p:cNvSpPr txBox="1">
            <a:spLocks/>
          </p:cNvSpPr>
          <p:nvPr/>
        </p:nvSpPr>
        <p:spPr>
          <a:xfrm>
            <a:off x="1357312" y="4448175"/>
            <a:ext cx="8624888" cy="69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/path/to/</a:t>
            </a: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my_first_job.sh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3687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E577A-5467-F75A-B73C-7B556A85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68791"/>
            <a:ext cx="6410325" cy="3920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entury Gothic"/>
              </a:rPr>
              <a:t>Slides &amp; Exercises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entury Gothic"/>
              </a:rPr>
              <a:t>https://github.com/ResearchComputing/hpc_fundamentals_micro_credential </a:t>
            </a:r>
          </a:p>
          <a:p>
            <a:r>
              <a:rPr lang="en-US" b="1" dirty="0">
                <a:latin typeface="Century Gothic"/>
              </a:rPr>
              <a:t>In “</a:t>
            </a:r>
            <a:r>
              <a:rPr lang="en-US" b="1" dirty="0" err="1">
                <a:latin typeface="Century Gothic"/>
              </a:rPr>
              <a:t>scheduling_jobs</a:t>
            </a:r>
            <a:r>
              <a:rPr lang="en-US" b="1" dirty="0">
                <a:latin typeface="Century Gothic"/>
              </a:rPr>
              <a:t>” directory 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9B476FC-DD0F-F1F8-A989-6B164F60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809748"/>
            <a:ext cx="332692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115A-840C-5AF8-2E78-FBF51039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EDD6-7036-93C6-793A-10B1A33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49"/>
            <a:ext cx="10515600" cy="3203575"/>
          </a:xfrm>
        </p:spPr>
        <p:txBody>
          <a:bodyPr/>
          <a:lstStyle/>
          <a:p>
            <a:pPr marL="22860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>
                <a:solidFill>
                  <a:schemeClr val="dk1"/>
                </a:solidFill>
              </a:rPr>
              <a:t>Once a job completes its execution, the standard output of the script will be redirected to an output file.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Great for debugging!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Could be different from output generated by your application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File is created in directory job was run unless specified in your </a:t>
            </a:r>
            <a:br>
              <a:rPr lang="en-US" sz="2300" i="0" u="none" strike="noStrike" cap="none" dirty="0">
                <a:solidFill>
                  <a:schemeClr val="dk1"/>
                </a:solidFill>
              </a:rPr>
            </a:b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directive.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If the </a:t>
            </a:r>
            <a:r>
              <a:rPr lang="en-US" sz="2300" i="0" u="none" strike="noStrike" cap="none" dirty="0">
                <a:solidFill>
                  <a:srgbClr val="000000"/>
                </a:solidFill>
              </a:rPr>
              <a:t>directive </a:t>
            </a: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is not provided, then a generic file name will be used (</a:t>
            </a:r>
            <a:r>
              <a:rPr lang="en-US" sz="2300" i="0" u="none" strike="noStrike" cap="none" dirty="0" err="1">
                <a:solidFill>
                  <a:schemeClr val="dk1"/>
                </a:solidFill>
              </a:rPr>
              <a:t>slurm_xxxxxx.out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5D82-6283-7363-24EF-7EDA92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374208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463-50BF-24AF-3C10-D30FBDD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Checking your jobs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8B94-2CB5-5114-94A6-2561929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4A38D-FDC4-C07B-A6A5-96D3864A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squeue</a:t>
            </a:r>
            <a:r>
              <a:rPr lang="en-US" dirty="0"/>
              <a:t>: Monitor your jobs status </a:t>
            </a:r>
            <a:r>
              <a:rPr lang="en-US" b="1" dirty="0"/>
              <a:t>in queue and while running</a:t>
            </a:r>
            <a:r>
              <a:rPr lang="en-US" dirty="0"/>
              <a:t>: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default,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shows all jobs in queue can specify using: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sacct</a:t>
            </a:r>
            <a:r>
              <a:rPr lang="en-US" dirty="0"/>
              <a:t>: Check back on usage statistics of </a:t>
            </a:r>
            <a:r>
              <a:rPr lang="en-US" b="1" dirty="0"/>
              <a:t>previous Jobs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default, only checks all jobs from the start of the current day can specify using:</a:t>
            </a:r>
          </a:p>
          <a:p>
            <a:endParaRPr lang="en-US" b="1" dirty="0"/>
          </a:p>
        </p:txBody>
      </p:sp>
      <p:sp>
        <p:nvSpPr>
          <p:cNvPr id="10" name="Google Shape;513;p52">
            <a:extLst>
              <a:ext uri="{FF2B5EF4-FFF2-40B4-BE49-F238E27FC236}">
                <a16:creationId xmlns:a16="http://schemas.microsoft.com/office/drawing/2014/main" id="{6270ABA3-0AD8-3DB2-D330-EF60D5D9006E}"/>
              </a:ext>
            </a:extLst>
          </p:cNvPr>
          <p:cNvSpPr/>
          <p:nvPr/>
        </p:nvSpPr>
        <p:spPr>
          <a:xfrm>
            <a:off x="1620572" y="2662251"/>
            <a:ext cx="7263300" cy="70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–u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–p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&lt;partition&gt;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514;p52">
            <a:extLst>
              <a:ext uri="{FF2B5EF4-FFF2-40B4-BE49-F238E27FC236}">
                <a16:creationId xmlns:a16="http://schemas.microsoft.com/office/drawing/2014/main" id="{CAE36032-1193-A772-7D31-F09CE2559DD8}"/>
              </a:ext>
            </a:extLst>
          </p:cNvPr>
          <p:cNvSpPr/>
          <p:nvPr/>
        </p:nvSpPr>
        <p:spPr>
          <a:xfrm>
            <a:off x="1620572" y="5040513"/>
            <a:ext cx="7263300" cy="101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--start=MM/DD/YY 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–j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&lt;job-id&gt;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590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107-FD63-3C5A-931B-D01E0BD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9A12-6AB5-5F86-E292-71CEE363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Another method of checking details of your job while running is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Advanced command usually used by system administrators, but you can use it too!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800" dirty="0"/>
              <a:t>To check the percentage of CPU and memory usage of a job </a:t>
            </a:r>
            <a:r>
              <a:rPr lang="en-US" sz="2800" b="1" dirty="0"/>
              <a:t>after it completes, </a:t>
            </a:r>
            <a:r>
              <a:rPr lang="en-US" sz="2800" dirty="0"/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seff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D2E-5899-FFE8-6EEC-7B00126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524;p53">
            <a:extLst>
              <a:ext uri="{FF2B5EF4-FFF2-40B4-BE49-F238E27FC236}">
                <a16:creationId xmlns:a16="http://schemas.microsoft.com/office/drawing/2014/main" id="{CF4DCEF5-D99B-F879-C459-5E4536E68F31}"/>
              </a:ext>
            </a:extLst>
          </p:cNvPr>
          <p:cNvSpPr/>
          <p:nvPr/>
        </p:nvSpPr>
        <p:spPr>
          <a:xfrm>
            <a:off x="1589766" y="3675706"/>
            <a:ext cx="7263450" cy="40011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show job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525;p53">
            <a:extLst>
              <a:ext uri="{FF2B5EF4-FFF2-40B4-BE49-F238E27FC236}">
                <a16:creationId xmlns:a16="http://schemas.microsoft.com/office/drawing/2014/main" id="{5D84A3AA-B607-E8D8-B14E-9655F494AA9B}"/>
              </a:ext>
            </a:extLst>
          </p:cNvPr>
          <p:cNvSpPr/>
          <p:nvPr/>
        </p:nvSpPr>
        <p:spPr>
          <a:xfrm>
            <a:off x="1589766" y="5417212"/>
            <a:ext cx="7263300" cy="508685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seff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735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DD6-296C-1FD8-6ACC-B5BF51F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 and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74D-A5BE-B042-14F1-AFF77A07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Okay so running a job is easy, but how do I run a job with my software?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We can utilize all the software we discussed in the previous talk in the job script! </a:t>
            </a:r>
          </a:p>
          <a:p>
            <a:r>
              <a:rPr lang="en-US" dirty="0"/>
              <a:t>Any non-GUI related commands you would run from the command line can be put in your job script!</a:t>
            </a:r>
          </a:p>
          <a:p>
            <a:pPr lvl="1"/>
            <a:r>
              <a:rPr lang="en-US" dirty="0"/>
              <a:t>If you would like to use GUI applications, you will need X11 forwarding and an interactive job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58BC-D7CF-3870-73CE-AE1AC01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73427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969-88C7-364B-6EA7-10D7314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Software job script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7D17-FD12-CD71-7DF9-5385420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A0A1E280-8EE8-9C41-C1B0-AFBBC09F8709}"/>
              </a:ext>
            </a:extLst>
          </p:cNvPr>
          <p:cNvSpPr txBox="1"/>
          <p:nvPr/>
        </p:nvSpPr>
        <p:spPr>
          <a:xfrm>
            <a:off x="838200" y="1206570"/>
            <a:ext cx="10515600" cy="4937224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–-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=normal                  # Specify QoS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  # Purge all existing modules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anaconda                    # Load Anaconda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activate &lt;my-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-environment&gt;   # Activate CONDA environment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Run Python script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my_cool_script.py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7778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CE9-0675-EC06-F000-CC9AD35A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FEDA-43EC-712B-B865-19D679DB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Interactive jobs are used to gain access to a compute node in real time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Great for testing and debugging!</a:t>
            </a:r>
          </a:p>
          <a:p>
            <a:r>
              <a:rPr lang="en-US" u="sng" dirty="0"/>
              <a:t>Interactive jobs can be subject to normal wait times!</a:t>
            </a:r>
            <a:endParaRPr lang="en-US" sz="2798" dirty="0">
              <a:solidFill>
                <a:srgbClr val="2F2B2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</a:rPr>
              <a:t>We can get access to a compute node interactively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798" dirty="0">
                <a:solidFill>
                  <a:srgbClr val="2F2B20"/>
                </a:solidFill>
              </a:rPr>
              <a:t>We also have a specialized command called </a:t>
            </a:r>
            <a:r>
              <a:rPr lang="en-US" sz="2798" dirty="0" err="1">
                <a:solidFill>
                  <a:srgbClr val="0070C0"/>
                </a:solidFill>
              </a:rPr>
              <a:t>acompile</a:t>
            </a:r>
            <a:r>
              <a:rPr lang="en-US" sz="2798" dirty="0">
                <a:solidFill>
                  <a:srgbClr val="2F2B20"/>
                </a:solidFill>
              </a:rPr>
              <a:t> that provides you with an interactive session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Access to quick resources 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Limit of 4 CPUs for up to 12 hours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104A-A754-F9DA-A6E6-C0C38AED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8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83B-11EF-CA66-2994-83CD529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Running an interactive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B3B-750F-BC61-3BAB-ECDD9C5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Here we will run a Python script using an interactive job</a:t>
            </a:r>
          </a:p>
          <a:p>
            <a:r>
              <a:rPr lang="en-US" dirty="0"/>
              <a:t>First request resources: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job starts you will be put on a compute node and you can execute your commands: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EC9B-192F-7FA8-4866-36B4FE4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sp>
        <p:nvSpPr>
          <p:cNvPr id="6" name="Google Shape;676;p69">
            <a:extLst>
              <a:ext uri="{FF2B5EF4-FFF2-40B4-BE49-F238E27FC236}">
                <a16:creationId xmlns:a16="http://schemas.microsoft.com/office/drawing/2014/main" id="{3A5FD3D4-9009-92D0-8F81-15435F50C02D}"/>
              </a:ext>
            </a:extLst>
          </p:cNvPr>
          <p:cNvSpPr/>
          <p:nvPr/>
        </p:nvSpPr>
        <p:spPr>
          <a:xfrm>
            <a:off x="1159999" y="2349875"/>
            <a:ext cx="9346076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acompile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=compile –-time=00:10:00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77;p69">
            <a:extLst>
              <a:ext uri="{FF2B5EF4-FFF2-40B4-BE49-F238E27FC236}">
                <a16:creationId xmlns:a16="http://schemas.microsoft.com/office/drawing/2014/main" id="{508607B9-0D5C-B404-BA51-BC3402A6C455}"/>
              </a:ext>
            </a:extLst>
          </p:cNvPr>
          <p:cNvSpPr/>
          <p:nvPr/>
        </p:nvSpPr>
        <p:spPr>
          <a:xfrm>
            <a:off x="1159999" y="3813627"/>
            <a:ext cx="7689900" cy="74848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anaconda  </a:t>
            </a:r>
            <a:endParaRPr b="1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my_very_cool_script.py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678;p69">
            <a:extLst>
              <a:ext uri="{FF2B5EF4-FFF2-40B4-BE49-F238E27FC236}">
                <a16:creationId xmlns:a16="http://schemas.microsoft.com/office/drawing/2014/main" id="{A82BCC9A-F85C-03B7-2975-78EF4B73C029}"/>
              </a:ext>
            </a:extLst>
          </p:cNvPr>
          <p:cNvSpPr/>
          <p:nvPr/>
        </p:nvSpPr>
        <p:spPr>
          <a:xfrm>
            <a:off x="1159999" y="5352224"/>
            <a:ext cx="7689900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  <a:endParaRPr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88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FCA2-3D56-9CCE-3F1F-F99FA28C5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5F78-3771-4F08-898B-21255DB5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GUI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78834-7310-DD41-9E49-3A770B54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If you have software that has a Graphical User Interface (GUI) it is sometimes possible to display that GUI on your local machine.</a:t>
            </a:r>
          </a:p>
          <a:p>
            <a:pPr lvl="1"/>
            <a:r>
              <a:rPr lang="en-US" dirty="0"/>
              <a:t>This is done using X11 forwarding</a:t>
            </a:r>
          </a:p>
          <a:p>
            <a:pPr lvl="1"/>
            <a:r>
              <a:rPr lang="en-US" dirty="0"/>
              <a:t>This GUI may be laggy if you are on a compute node or if your connection is unstable </a:t>
            </a:r>
          </a:p>
          <a:p>
            <a:pPr lvl="1"/>
            <a:r>
              <a:rPr lang="en-US" dirty="0"/>
              <a:t>See our documentation: </a:t>
            </a:r>
            <a:r>
              <a:rPr lang="en-US" dirty="0">
                <a:solidFill>
                  <a:srgbClr val="0070C0"/>
                </a:solidFill>
              </a:rPr>
              <a:t>https://curc.readthedocs.io/en/latest/running-jobs/interactive-jobs.html#interactive-gui-applications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u="sng" dirty="0"/>
              <a:t>Note:</a:t>
            </a:r>
            <a:r>
              <a:rPr lang="en-US" dirty="0"/>
              <a:t> you can also use our Open OnDemand “Core Desktop” application to display a GUI. This tends to be more stable than X11 forwarding.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8BA4-8690-BB63-7CD2-CE1B8E63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2466157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66B-A596-4E5F-A2F7-B46E05B0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55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7330-49B9-EA32-E87F-7DEF8A4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0BE0-8F20-5963-438D-7B9E614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869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Obtain a clear overview of job submission on an HPC system</a:t>
            </a:r>
          </a:p>
          <a:p>
            <a:r>
              <a:rPr lang="en-US" sz="3200" dirty="0">
                <a:latin typeface="Century Gothic"/>
              </a:rPr>
              <a:t>Learn about submitting both a batch and an interactive job to Alpine using the terminal</a:t>
            </a:r>
          </a:p>
          <a:p>
            <a:endParaRPr lang="en-US" sz="3200" dirty="0">
              <a:latin typeface="Century Gothic"/>
            </a:endParaRPr>
          </a:p>
          <a:p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Session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48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General overview of Job submission</a:t>
            </a:r>
          </a:p>
          <a:p>
            <a:r>
              <a:rPr lang="en-US" sz="3200" dirty="0">
                <a:latin typeface="Century Gothic"/>
              </a:rPr>
              <a:t>Introduction to batch jobs</a:t>
            </a:r>
          </a:p>
          <a:p>
            <a:pPr lvl="1"/>
            <a:r>
              <a:rPr lang="en-US" sz="2800" dirty="0">
                <a:latin typeface="Century Gothic"/>
              </a:rPr>
              <a:t>Submission of a batch job</a:t>
            </a:r>
          </a:p>
          <a:p>
            <a:r>
              <a:rPr lang="en-US" sz="3200" dirty="0">
                <a:latin typeface="Century Gothic"/>
              </a:rPr>
              <a:t>Checking/monitoring jobs</a:t>
            </a:r>
          </a:p>
          <a:p>
            <a:r>
              <a:rPr lang="en-US" sz="3200" dirty="0">
                <a:latin typeface="Century Gothic"/>
              </a:rPr>
              <a:t>Utilizing software in a job</a:t>
            </a:r>
          </a:p>
          <a:p>
            <a:r>
              <a:rPr lang="en-US" sz="3200" dirty="0">
                <a:latin typeface="Century Gothic"/>
              </a:rPr>
              <a:t>Introduction to interactive jobs</a:t>
            </a:r>
          </a:p>
          <a:p>
            <a:pPr marL="0" indent="0">
              <a:buNone/>
            </a:pPr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3E4-8CD6-3BA0-B49D-8BCDA49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059"/>
            <a:ext cx="10515600" cy="2605881"/>
          </a:xfrm>
        </p:spPr>
        <p:txBody>
          <a:bodyPr>
            <a:normAutofit/>
          </a:bodyPr>
          <a:lstStyle/>
          <a:p>
            <a:r>
              <a:rPr lang="en-US" sz="4000" dirty="0"/>
              <a:t>Remember, when you login to the HPC system you are put on a login node. You need to then gain access to a compute node to run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16F-1CAA-CDE2-34F5-062B2A34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4237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FA76-34A3-8514-501F-5A33937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6445D8FA-61FC-C99C-FBF0-FE41F2867E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1;p30">
            <a:extLst>
              <a:ext uri="{FF2B5EF4-FFF2-40B4-BE49-F238E27FC236}">
                <a16:creationId xmlns:a16="http://schemas.microsoft.com/office/drawing/2014/main" id="{99394F4D-1EE6-036F-21EE-7703D314D506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sp>
        <p:nvSpPr>
          <p:cNvPr id="8" name="Google Shape;212;p30">
            <a:extLst>
              <a:ext uri="{FF2B5EF4-FFF2-40B4-BE49-F238E27FC236}">
                <a16:creationId xmlns:a16="http://schemas.microsoft.com/office/drawing/2014/main" id="{1121A535-34B5-70FC-18D3-7C35BDC7F7FD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213;p30">
            <a:extLst>
              <a:ext uri="{FF2B5EF4-FFF2-40B4-BE49-F238E27FC236}">
                <a16:creationId xmlns:a16="http://schemas.microsoft.com/office/drawing/2014/main" id="{E9192770-350C-1834-ADA6-27FF9431BC37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4FBD533E-B227-C864-BFBD-51A74DB26A61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15;p30">
            <a:extLst>
              <a:ext uri="{FF2B5EF4-FFF2-40B4-BE49-F238E27FC236}">
                <a16:creationId xmlns:a16="http://schemas.microsoft.com/office/drawing/2014/main" id="{296233CD-F955-1A0C-5CEB-B445832FD971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16;p30">
            <a:extLst>
              <a:ext uri="{FF2B5EF4-FFF2-40B4-BE49-F238E27FC236}">
                <a16:creationId xmlns:a16="http://schemas.microsoft.com/office/drawing/2014/main" id="{6077A2D3-97C6-A474-1335-44F0E9D6D7B8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17;p30">
            <a:extLst>
              <a:ext uri="{FF2B5EF4-FFF2-40B4-BE49-F238E27FC236}">
                <a16:creationId xmlns:a16="http://schemas.microsoft.com/office/drawing/2014/main" id="{68236035-B36C-62C7-B511-C13D4E7B3C9D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8;p30">
            <a:extLst>
              <a:ext uri="{FF2B5EF4-FFF2-40B4-BE49-F238E27FC236}">
                <a16:creationId xmlns:a16="http://schemas.microsoft.com/office/drawing/2014/main" id="{59A6B106-2A56-C2A2-F53C-417E995DBB1E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9;p30">
            <a:extLst>
              <a:ext uri="{FF2B5EF4-FFF2-40B4-BE49-F238E27FC236}">
                <a16:creationId xmlns:a16="http://schemas.microsoft.com/office/drawing/2014/main" id="{89B7DDBB-4EF6-7A77-CE56-33ADA66B6A76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220;p30">
            <a:extLst>
              <a:ext uri="{FF2B5EF4-FFF2-40B4-BE49-F238E27FC236}">
                <a16:creationId xmlns:a16="http://schemas.microsoft.com/office/drawing/2014/main" id="{CF9FC029-3A30-1754-FE7C-D5C3D2E8A368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221;p30">
            <a:extLst>
              <a:ext uri="{FF2B5EF4-FFF2-40B4-BE49-F238E27FC236}">
                <a16:creationId xmlns:a16="http://schemas.microsoft.com/office/drawing/2014/main" id="{FF77E565-AB0D-1FBE-64D1-3EACE68713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2;p30">
            <a:extLst>
              <a:ext uri="{FF2B5EF4-FFF2-40B4-BE49-F238E27FC236}">
                <a16:creationId xmlns:a16="http://schemas.microsoft.com/office/drawing/2014/main" id="{A97829DE-212F-3A08-158D-2E4A53F6E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470" y="5285430"/>
            <a:ext cx="636868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3;p30">
            <a:extLst>
              <a:ext uri="{FF2B5EF4-FFF2-40B4-BE49-F238E27FC236}">
                <a16:creationId xmlns:a16="http://schemas.microsoft.com/office/drawing/2014/main" id="{37E2503D-7830-CAE1-C226-AE392600D5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4;p30">
            <a:extLst>
              <a:ext uri="{FF2B5EF4-FFF2-40B4-BE49-F238E27FC236}">
                <a16:creationId xmlns:a16="http://schemas.microsoft.com/office/drawing/2014/main" id="{DC6630DF-1439-6FC9-371D-4713AE908C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5;p30">
            <a:extLst>
              <a:ext uri="{FF2B5EF4-FFF2-40B4-BE49-F238E27FC236}">
                <a16:creationId xmlns:a16="http://schemas.microsoft.com/office/drawing/2014/main" id="{8E6FEFA0-D4B8-CC71-FDDD-F918B7C3F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7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B63-5B5F-5499-E70F-9C2B6F79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Introduction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8C1-330D-EBAE-5621-6E3EE9F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2B20"/>
                </a:solidFill>
              </a:rPr>
              <a:t>Because our clusters are shared resources with many users trying to utilize available compute with their applications, we need a system to divide compute in a simple and fair system</a:t>
            </a:r>
          </a:p>
          <a:p>
            <a:r>
              <a:rPr lang="en-US" sz="2800" dirty="0">
                <a:solidFill>
                  <a:srgbClr val="2F2B20"/>
                </a:solidFill>
              </a:rPr>
              <a:t>SLURM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imple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inux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tility for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esource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anagement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Through SLURM, users can grab allotments of compute resources called Jobs</a:t>
            </a:r>
            <a:endParaRPr lang="en-US" dirty="0"/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2 Types of Jobs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Batch Jobs</a:t>
            </a:r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Interactive Jobs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2241-68B0-B71B-D451-7DF89A8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25025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751A-0D14-56FD-267F-DEE5329F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  <p:pic>
        <p:nvPicPr>
          <p:cNvPr id="6" name="Google Shape;372;p40">
            <a:extLst>
              <a:ext uri="{FF2B5EF4-FFF2-40B4-BE49-F238E27FC236}">
                <a16:creationId xmlns:a16="http://schemas.microsoft.com/office/drawing/2014/main" id="{971A751C-53FA-C49D-7714-59357F4389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3;p40">
            <a:extLst>
              <a:ext uri="{FF2B5EF4-FFF2-40B4-BE49-F238E27FC236}">
                <a16:creationId xmlns:a16="http://schemas.microsoft.com/office/drawing/2014/main" id="{49282791-562C-DB3A-24D8-03C7445FB585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SLURM</a:t>
            </a:r>
            <a:endParaRPr/>
          </a:p>
        </p:txBody>
      </p:sp>
      <p:sp>
        <p:nvSpPr>
          <p:cNvPr id="8" name="Google Shape;374;p40">
            <a:extLst>
              <a:ext uri="{FF2B5EF4-FFF2-40B4-BE49-F238E27FC236}">
                <a16:creationId xmlns:a16="http://schemas.microsoft.com/office/drawing/2014/main" id="{AD8D096A-F3CB-0EBD-4D41-54C596900BCB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375;p40">
            <a:extLst>
              <a:ext uri="{FF2B5EF4-FFF2-40B4-BE49-F238E27FC236}">
                <a16:creationId xmlns:a16="http://schemas.microsoft.com/office/drawing/2014/main" id="{B5DAD57E-5517-51D0-B300-2C5EC144A400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376;p40">
            <a:extLst>
              <a:ext uri="{FF2B5EF4-FFF2-40B4-BE49-F238E27FC236}">
                <a16:creationId xmlns:a16="http://schemas.microsoft.com/office/drawing/2014/main" id="{61828E74-4E8F-1F2E-3C80-DBB215E1FF93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77;p40">
            <a:extLst>
              <a:ext uri="{FF2B5EF4-FFF2-40B4-BE49-F238E27FC236}">
                <a16:creationId xmlns:a16="http://schemas.microsoft.com/office/drawing/2014/main" id="{0F36EC7B-7E0B-BA59-2BE5-620618A02097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78;p40">
            <a:extLst>
              <a:ext uri="{FF2B5EF4-FFF2-40B4-BE49-F238E27FC236}">
                <a16:creationId xmlns:a16="http://schemas.microsoft.com/office/drawing/2014/main" id="{B0EF1243-7580-DE69-3CE2-5F131B1FBD05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79;p40">
            <a:extLst>
              <a:ext uri="{FF2B5EF4-FFF2-40B4-BE49-F238E27FC236}">
                <a16:creationId xmlns:a16="http://schemas.microsoft.com/office/drawing/2014/main" id="{B549CF1B-F8FD-8CB2-B516-8C9DC4F3A5C8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80;p40">
            <a:extLst>
              <a:ext uri="{FF2B5EF4-FFF2-40B4-BE49-F238E27FC236}">
                <a16:creationId xmlns:a16="http://schemas.microsoft.com/office/drawing/2014/main" id="{01DAF949-1F9F-4E00-7A7B-B74C616989AA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1;p40">
            <a:extLst>
              <a:ext uri="{FF2B5EF4-FFF2-40B4-BE49-F238E27FC236}">
                <a16:creationId xmlns:a16="http://schemas.microsoft.com/office/drawing/2014/main" id="{02C8C9BE-C2CE-07B0-FBB7-2B16DCCDE82B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382;p40">
            <a:extLst>
              <a:ext uri="{FF2B5EF4-FFF2-40B4-BE49-F238E27FC236}">
                <a16:creationId xmlns:a16="http://schemas.microsoft.com/office/drawing/2014/main" id="{C3F8AB25-1A4A-F3F7-5039-FAE9C9ED4772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383;p40">
            <a:extLst>
              <a:ext uri="{FF2B5EF4-FFF2-40B4-BE49-F238E27FC236}">
                <a16:creationId xmlns:a16="http://schemas.microsoft.com/office/drawing/2014/main" id="{4A5A69ED-A809-E54A-2D61-B8A1D1929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85;p40">
            <a:extLst>
              <a:ext uri="{FF2B5EF4-FFF2-40B4-BE49-F238E27FC236}">
                <a16:creationId xmlns:a16="http://schemas.microsoft.com/office/drawing/2014/main" id="{8FAA00CC-D85A-4FFA-B44D-DAF87C5342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6;p40">
            <a:extLst>
              <a:ext uri="{FF2B5EF4-FFF2-40B4-BE49-F238E27FC236}">
                <a16:creationId xmlns:a16="http://schemas.microsoft.com/office/drawing/2014/main" id="{F748CAC6-B7CE-8CBE-872E-9381621E3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87;p40">
            <a:extLst>
              <a:ext uri="{FF2B5EF4-FFF2-40B4-BE49-F238E27FC236}">
                <a16:creationId xmlns:a16="http://schemas.microsoft.com/office/drawing/2014/main" id="{A78C2E5C-8429-BC5E-E458-1BF284210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3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2CF-5A41-6BA4-3DE6-955BB2A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directives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BCD3-08E4-AEE4-AA11-E642FDD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413125"/>
          </a:xfrm>
        </p:spPr>
        <p:txBody>
          <a:bodyPr>
            <a:normAutofit/>
          </a:bodyPr>
          <a:lstStyle/>
          <a:p>
            <a:r>
              <a:rPr lang="en-US" dirty="0"/>
              <a:t>Directives are special flags that specify what type of HPC resources you would like to use</a:t>
            </a:r>
          </a:p>
          <a:p>
            <a:pPr lvl="1"/>
            <a:r>
              <a:rPr lang="en-US" dirty="0"/>
              <a:t>“I want to run on 1 CPU for 1 hour”</a:t>
            </a:r>
          </a:p>
          <a:p>
            <a:r>
              <a:rPr lang="en-US" dirty="0"/>
              <a:t>Used for both interactive and batch jobs</a:t>
            </a:r>
          </a:p>
          <a:p>
            <a:r>
              <a:rPr lang="en-US" dirty="0"/>
              <a:t>Can be specified via the command line or in a job script</a:t>
            </a:r>
          </a:p>
          <a:p>
            <a:r>
              <a:rPr lang="en-US" dirty="0"/>
              <a:t>All directives shown are specific to SLURM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87DC-9182-A11F-CFF5-674657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8/20/25</a:t>
            </a:r>
          </a:p>
        </p:txBody>
      </p:sp>
    </p:spTree>
    <p:extLst>
      <p:ext uri="{BB962C8B-B14F-4D97-AF65-F5344CB8AC3E}">
        <p14:creationId xmlns:p14="http://schemas.microsoft.com/office/powerpoint/2010/main" val="3235702599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3697</TotalTime>
  <Words>1703</Words>
  <Application>Microsoft Macintosh PowerPoint</Application>
  <PresentationFormat>Widescreen</PresentationFormat>
  <Paragraphs>315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Helvetica Neue Light</vt:lpstr>
      <vt:lpstr>CUB Content </vt:lpstr>
      <vt:lpstr>Scheduling Basic Jobs </vt:lpstr>
      <vt:lpstr>PowerPoint Presentation</vt:lpstr>
      <vt:lpstr>Learning Objectives</vt:lpstr>
      <vt:lpstr>Session Overview </vt:lpstr>
      <vt:lpstr>Remember, when you login to the HPC system you are put on a login node. You need to then gain access to a compute node to run software.</vt:lpstr>
      <vt:lpstr>General Overview of Job Submission</vt:lpstr>
      <vt:lpstr>Introduction to Jobs</vt:lpstr>
      <vt:lpstr>General Overview of Job Submission</vt:lpstr>
      <vt:lpstr>Job directives </vt:lpstr>
      <vt:lpstr>Common directives</vt:lpstr>
      <vt:lpstr>Common directives</vt:lpstr>
      <vt:lpstr>Alpine Partitions</vt:lpstr>
      <vt:lpstr>Alpine Testing Partitions</vt:lpstr>
      <vt:lpstr>Quality of Service (QoS)</vt:lpstr>
      <vt:lpstr>Batch Jobs</vt:lpstr>
      <vt:lpstr>Anatomy of a job script </vt:lpstr>
      <vt:lpstr>Directives in a job script</vt:lpstr>
      <vt:lpstr>Example job script</vt:lpstr>
      <vt:lpstr>Submitting a Job script</vt:lpstr>
      <vt:lpstr>Job output</vt:lpstr>
      <vt:lpstr>Checking your jobs</vt:lpstr>
      <vt:lpstr>Checking your jobs</vt:lpstr>
      <vt:lpstr>Software and Jobs</vt:lpstr>
      <vt:lpstr>Software job script example</vt:lpstr>
      <vt:lpstr>Interactive jobs</vt:lpstr>
      <vt:lpstr>Running an interactive job</vt:lpstr>
      <vt:lpstr>Interactive GUI job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Brandon Reyes</cp:lastModifiedBy>
  <cp:revision>29</cp:revision>
  <dcterms:created xsi:type="dcterms:W3CDTF">2023-01-13T17:07:22Z</dcterms:created>
  <dcterms:modified xsi:type="dcterms:W3CDTF">2025-08-11T23:11:52Z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