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391" r:id="rId3"/>
    <p:sldId id="366" r:id="rId4"/>
    <p:sldId id="393" r:id="rId5"/>
    <p:sldId id="396" r:id="rId6"/>
    <p:sldId id="397" r:id="rId7"/>
    <p:sldId id="394" r:id="rId8"/>
    <p:sldId id="367" r:id="rId9"/>
    <p:sldId id="398" r:id="rId10"/>
    <p:sldId id="399" r:id="rId11"/>
    <p:sldId id="39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2"/>
    <p:restoredTop sz="83443"/>
  </p:normalViewPr>
  <p:slideViewPr>
    <p:cSldViewPr snapToGrid="0">
      <p:cViewPr varScale="1">
        <p:scale>
          <a:sx n="117" d="100"/>
          <a:sy n="117" d="100"/>
        </p:scale>
        <p:origin x="192"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0F0A5-FF7A-164A-AF2C-3D2139C443A8}" type="datetimeFigureOut">
              <a:rPr lang="en-US" smtClean="0"/>
              <a:t>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BC4E-7216-AE4F-A645-970444707EEE}" type="slidenum">
              <a:rPr lang="en-US" smtClean="0"/>
              <a:t>‹#›</a:t>
            </a:fld>
            <a:endParaRPr lang="en-US"/>
          </a:p>
        </p:txBody>
      </p:sp>
    </p:spTree>
    <p:extLst>
      <p:ext uri="{BB962C8B-B14F-4D97-AF65-F5344CB8AC3E}">
        <p14:creationId xmlns:p14="http://schemas.microsoft.com/office/powerpoint/2010/main" val="320737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917BC4E-7216-AE4F-A645-970444707EEE}" type="slidenum">
              <a:rPr lang="en-US" smtClean="0"/>
              <a:t>1</a:t>
            </a:fld>
            <a:endParaRPr lang="en-US"/>
          </a:p>
        </p:txBody>
      </p:sp>
    </p:spTree>
    <p:extLst>
      <p:ext uri="{BB962C8B-B14F-4D97-AF65-F5344CB8AC3E}">
        <p14:creationId xmlns:p14="http://schemas.microsoft.com/office/powerpoint/2010/main" val="14282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6F2028D8-25D8-76D7-036A-051F1A684D0A}"/>
            </a:ext>
          </a:extLst>
        </p:cNvPr>
        <p:cNvGrpSpPr/>
        <p:nvPr/>
      </p:nvGrpSpPr>
      <p:grpSpPr>
        <a:xfrm>
          <a:off x="0" y="0"/>
          <a:ext cx="0" cy="0"/>
          <a:chOff x="0" y="0"/>
          <a:chExt cx="0" cy="0"/>
        </a:xfrm>
      </p:grpSpPr>
      <p:sp>
        <p:nvSpPr>
          <p:cNvPr id="397" name="Google Shape;397;g12316551eda_0_316:notes">
            <a:extLst>
              <a:ext uri="{FF2B5EF4-FFF2-40B4-BE49-F238E27FC236}">
                <a16:creationId xmlns:a16="http://schemas.microsoft.com/office/drawing/2014/main" id="{8A29B5CE-07BB-4292-4057-8C99CB31CE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2316551eda_0_316:notes">
            <a:extLst>
              <a:ext uri="{FF2B5EF4-FFF2-40B4-BE49-F238E27FC236}">
                <a16:creationId xmlns:a16="http://schemas.microsoft.com/office/drawing/2014/main" id="{5EEE54AC-F5C1-E52D-CAFB-943E66CCC7F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9" name="Google Shape;399;g12316551eda_0_316:notes">
            <a:extLst>
              <a:ext uri="{FF2B5EF4-FFF2-40B4-BE49-F238E27FC236}">
                <a16:creationId xmlns:a16="http://schemas.microsoft.com/office/drawing/2014/main" id="{46C7CE97-D8E4-D89C-1BFF-BB4B41BE8F23}"/>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3099854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could </a:t>
            </a:r>
          </a:p>
        </p:txBody>
      </p:sp>
      <p:sp>
        <p:nvSpPr>
          <p:cNvPr id="4" name="Slide Number Placeholder 3"/>
          <p:cNvSpPr>
            <a:spLocks noGrp="1"/>
          </p:cNvSpPr>
          <p:nvPr>
            <p:ph type="sldNum" sz="quarter" idx="5"/>
          </p:nvPr>
        </p:nvSpPr>
        <p:spPr/>
        <p:txBody>
          <a:bodyPr/>
          <a:lstStyle/>
          <a:p>
            <a:fld id="{4917BC4E-7216-AE4F-A645-970444707EEE}" type="slidenum">
              <a:rPr lang="en-US" smtClean="0"/>
              <a:t>7</a:t>
            </a:fld>
            <a:endParaRPr lang="en-US"/>
          </a:p>
        </p:txBody>
      </p:sp>
    </p:spTree>
    <p:extLst>
      <p:ext uri="{BB962C8B-B14F-4D97-AF65-F5344CB8AC3E}">
        <p14:creationId xmlns:p14="http://schemas.microsoft.com/office/powerpoint/2010/main" val="358506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7BC4E-7216-AE4F-A645-970444707EEE}" type="slidenum">
              <a:rPr lang="en-US" smtClean="0"/>
              <a:t>8</a:t>
            </a:fld>
            <a:endParaRPr lang="en-US"/>
          </a:p>
        </p:txBody>
      </p:sp>
    </p:spTree>
    <p:extLst>
      <p:ext uri="{BB962C8B-B14F-4D97-AF65-F5344CB8AC3E}">
        <p14:creationId xmlns:p14="http://schemas.microsoft.com/office/powerpoint/2010/main" val="139121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4D6D1-E265-BD43-BA94-5AF7BA93914B}" type="slidenum">
              <a:rPr lang="en-US" smtClean="0"/>
              <a:pPr/>
              <a:t>‹#›</a:t>
            </a:fld>
            <a:endParaRPr lang="en-US" dirty="0"/>
          </a:p>
        </p:txBody>
      </p:sp>
    </p:spTree>
    <p:extLst>
      <p:ext uri="{BB962C8B-B14F-4D97-AF65-F5344CB8AC3E}">
        <p14:creationId xmlns:p14="http://schemas.microsoft.com/office/powerpoint/2010/main" val="286620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12533-24CE-7749-ABC8-28439609613B}" type="datetimeFigureOut">
              <a:rPr lang="en-US" smtClean="0"/>
              <a:t>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349811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12533-24CE-7749-ABC8-28439609613B}" type="datetimeFigureOut">
              <a:rPr lang="en-US" smtClean="0"/>
              <a:t>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3781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35A584A-092A-9233-3F4D-A1FFB2723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7AE9D-220D-26B1-BFF9-C985D97E8145}"/>
              </a:ext>
            </a:extLst>
          </p:cNvPr>
          <p:cNvSpPr>
            <a:spLocks noGrp="1"/>
          </p:cNvSpPr>
          <p:nvPr>
            <p:ph type="sldNum" sz="quarter" idx="12"/>
          </p:nvPr>
        </p:nvSpPr>
        <p:spPr>
          <a:xfrm>
            <a:off x="8610600" y="6356350"/>
            <a:ext cx="2743200" cy="365125"/>
          </a:xfrm>
          <a:prstGeom prst="rect">
            <a:avLst/>
          </a:prstGeom>
        </p:spPr>
        <p:txBody>
          <a:bodyPr/>
          <a:lstStyle/>
          <a:p>
            <a:fld id="{35F059E8-B1D2-3D48-AA9B-51027B6B425E}" type="slidenum">
              <a:rPr lang="en-US" smtClean="0"/>
              <a:t>‹#›</a:t>
            </a:fld>
            <a:endParaRPr lang="en-US" dirty="0"/>
          </a:p>
        </p:txBody>
      </p:sp>
      <p:pic>
        <p:nvPicPr>
          <p:cNvPr id="4" name="Google Shape;95;p14">
            <a:extLst>
              <a:ext uri="{FF2B5EF4-FFF2-40B4-BE49-F238E27FC236}">
                <a16:creationId xmlns:a16="http://schemas.microsoft.com/office/drawing/2014/main" id="{3F7E1A1F-693B-BF15-F36F-C85C59BF1753}"/>
              </a:ext>
            </a:extLst>
          </p:cNvPr>
          <p:cNvPicPr preferRelativeResize="0"/>
          <p:nvPr userDrawn="1"/>
        </p:nvPicPr>
        <p:blipFill rotWithShape="1">
          <a:blip>
            <a:alphaModFix/>
          </a:blip>
          <a:srcRect b="32560"/>
          <a:stretch/>
        </p:blipFill>
        <p:spPr>
          <a:xfrm>
            <a:off x="0" y="0"/>
            <a:ext cx="12208413" cy="4500750"/>
          </a:xfrm>
          <a:prstGeom prst="rect">
            <a:avLst/>
          </a:prstGeom>
          <a:noFill/>
          <a:ln>
            <a:noFill/>
          </a:ln>
        </p:spPr>
      </p:pic>
      <p:sp>
        <p:nvSpPr>
          <p:cNvPr id="7" name="Google Shape;96;p14">
            <a:extLst>
              <a:ext uri="{FF2B5EF4-FFF2-40B4-BE49-F238E27FC236}">
                <a16:creationId xmlns:a16="http://schemas.microsoft.com/office/drawing/2014/main" id="{DF76D847-A1F2-6B74-BA39-3E8E8E139C2F}"/>
              </a:ext>
            </a:extLst>
          </p:cNvPr>
          <p:cNvSpPr txBox="1">
            <a:spLocks/>
          </p:cNvSpPr>
          <p:nvPr userDrawn="1"/>
        </p:nvSpPr>
        <p:spPr>
          <a:xfrm>
            <a:off x="420600" y="4960075"/>
            <a:ext cx="7247286" cy="1181700"/>
          </a:xfrm>
          <a:prstGeom prst="rect">
            <a:avLst/>
          </a:prstGeom>
          <a:noFill/>
          <a:ln>
            <a:noFill/>
          </a:ln>
        </p:spPr>
        <p:txBody>
          <a:bodyPr spcFirstLastPara="1" vert="horz" wrap="square" lIns="91425" tIns="45700" rIns="91425" bIns="45700" rtlCol="0" anchor="b" anchorCtr="0">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6000"/>
              <a:buFont typeface="Arial Black"/>
              <a:buNone/>
            </a:pPr>
            <a:r>
              <a:rPr lang="en-US" sz="5300" dirty="0"/>
              <a:t>An Approach to SLURM Configuration Verification</a:t>
            </a:r>
          </a:p>
        </p:txBody>
      </p:sp>
      <p:sp>
        <p:nvSpPr>
          <p:cNvPr id="8" name="TextBox 7">
            <a:extLst>
              <a:ext uri="{FF2B5EF4-FFF2-40B4-BE49-F238E27FC236}">
                <a16:creationId xmlns:a16="http://schemas.microsoft.com/office/drawing/2014/main" id="{CEA49639-F63B-2FFB-820A-0387BC4327DE}"/>
              </a:ext>
            </a:extLst>
          </p:cNvPr>
          <p:cNvSpPr txBox="1"/>
          <p:nvPr userDrawn="1"/>
        </p:nvSpPr>
        <p:spPr>
          <a:xfrm>
            <a:off x="8952000" y="5550925"/>
            <a:ext cx="2819400" cy="461665"/>
          </a:xfrm>
          <a:prstGeom prst="rect">
            <a:avLst/>
          </a:prstGeom>
          <a:noFill/>
        </p:spPr>
        <p:txBody>
          <a:bodyPr wrap="square" rtlCol="0">
            <a:spAutoFit/>
          </a:bodyPr>
          <a:lstStyle/>
          <a:p>
            <a:pPr algn="r"/>
            <a:r>
              <a:rPr lang="en-US" sz="2400" dirty="0">
                <a:latin typeface="+mj-lt"/>
              </a:rPr>
              <a:t>Kyle Reinholt</a:t>
            </a:r>
          </a:p>
        </p:txBody>
      </p:sp>
    </p:spTree>
    <p:extLst>
      <p:ext uri="{BB962C8B-B14F-4D97-AF65-F5344CB8AC3E}">
        <p14:creationId xmlns:p14="http://schemas.microsoft.com/office/powerpoint/2010/main" val="263115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12533-24CE-7749-ABC8-28439609613B}" type="datetimeFigureOut">
              <a:rPr lang="en-US" smtClean="0"/>
              <a:t>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98572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12533-24CE-7749-ABC8-28439609613B}" type="datetimeFigureOut">
              <a:rPr lang="en-US" smtClean="0"/>
              <a:t>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376586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12533-24CE-7749-ABC8-28439609613B}" type="datetimeFigureOut">
              <a:rPr lang="en-US" smtClean="0"/>
              <a:t>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325891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12533-24CE-7749-ABC8-28439609613B}" type="datetimeFigureOut">
              <a:rPr lang="en-US" smtClean="0"/>
              <a:t>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318773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12533-24CE-7749-ABC8-28439609613B}" type="datetimeFigureOut">
              <a:rPr lang="en-US" smtClean="0"/>
              <a:t>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382152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12533-24CE-7749-ABC8-28439609613B}" type="datetimeFigureOut">
              <a:rPr lang="en-US" smtClean="0"/>
              <a:t>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383827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012533-24CE-7749-ABC8-28439609613B}" type="datetimeFigureOut">
              <a:rPr lang="en-US" smtClean="0"/>
              <a:t>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234140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012533-24CE-7749-ABC8-28439609613B}" type="datetimeFigureOut">
              <a:rPr lang="en-US" smtClean="0"/>
              <a:t>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059E8-B1D2-3D48-AA9B-51027B6B425E}" type="slidenum">
              <a:rPr lang="en-US" smtClean="0"/>
              <a:t>‹#›</a:t>
            </a:fld>
            <a:endParaRPr lang="en-US"/>
          </a:p>
        </p:txBody>
      </p:sp>
    </p:spTree>
    <p:extLst>
      <p:ext uri="{BB962C8B-B14F-4D97-AF65-F5344CB8AC3E}">
        <p14:creationId xmlns:p14="http://schemas.microsoft.com/office/powerpoint/2010/main" val="33414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14D6D1-E265-BD43-BA94-5AF7BA93914B}" type="slidenum">
              <a:rPr lang="en-US" smtClean="0"/>
              <a:pPr/>
              <a:t>‹#›</a:t>
            </a:fld>
            <a:endParaRPr lang="en-US" dirty="0"/>
          </a:p>
        </p:txBody>
      </p:sp>
      <p:pic>
        <p:nvPicPr>
          <p:cNvPr id="7" name="Google Shape;15;p1" descr="Untitled.png" title="Be Boulder.">
            <a:extLst>
              <a:ext uri="{FF2B5EF4-FFF2-40B4-BE49-F238E27FC236}">
                <a16:creationId xmlns:a16="http://schemas.microsoft.com/office/drawing/2014/main" id="{FED4F13C-7107-13F5-3D07-66CCF3D8AF53}"/>
              </a:ext>
            </a:extLst>
          </p:cNvPr>
          <p:cNvPicPr preferRelativeResize="0"/>
          <p:nvPr userDrawn="1"/>
        </p:nvPicPr>
        <p:blipFill rotWithShape="1">
          <a:blip>
            <a:alphaModFix/>
          </a:blip>
          <a:srcRect b="47289"/>
          <a:stretch/>
        </p:blipFill>
        <p:spPr>
          <a:xfrm>
            <a:off x="9293520" y="6269922"/>
            <a:ext cx="2517480" cy="443402"/>
          </a:xfrm>
          <a:prstGeom prst="rect">
            <a:avLst/>
          </a:prstGeom>
          <a:noFill/>
          <a:ln>
            <a:noFill/>
          </a:ln>
        </p:spPr>
      </p:pic>
      <p:cxnSp>
        <p:nvCxnSpPr>
          <p:cNvPr id="8" name="Google Shape;16;p1">
            <a:extLst>
              <a:ext uri="{FF2B5EF4-FFF2-40B4-BE49-F238E27FC236}">
                <a16:creationId xmlns:a16="http://schemas.microsoft.com/office/drawing/2014/main" id="{245E6188-2553-2EB5-73DE-608023BD25F3}"/>
              </a:ext>
            </a:extLst>
          </p:cNvPr>
          <p:cNvCxnSpPr/>
          <p:nvPr userDrawn="1"/>
        </p:nvCxnSpPr>
        <p:spPr>
          <a:xfrm rot="10800000" flipH="1">
            <a:off x="457200" y="6214428"/>
            <a:ext cx="11277600" cy="14287"/>
          </a:xfrm>
          <a:prstGeom prst="straightConnector1">
            <a:avLst/>
          </a:prstGeom>
          <a:noFill/>
          <a:ln w="9525" cap="flat" cmpd="sng">
            <a:solidFill>
              <a:schemeClr val="dk1"/>
            </a:solidFill>
            <a:prstDash val="solid"/>
            <a:miter lim="800000"/>
            <a:headEnd type="none" w="sm" len="sm"/>
            <a:tailEnd type="none" w="sm" len="sm"/>
          </a:ln>
        </p:spPr>
      </p:cxnSp>
      <p:pic>
        <p:nvPicPr>
          <p:cNvPr id="9" name="Google Shape;17;p1">
            <a:extLst>
              <a:ext uri="{FF2B5EF4-FFF2-40B4-BE49-F238E27FC236}">
                <a16:creationId xmlns:a16="http://schemas.microsoft.com/office/drawing/2014/main" id="{45285089-603C-0C58-5256-EFE3255707FB}"/>
              </a:ext>
            </a:extLst>
          </p:cNvPr>
          <p:cNvPicPr preferRelativeResize="0"/>
          <p:nvPr userDrawn="1"/>
        </p:nvPicPr>
        <p:blipFill rotWithShape="1">
          <a:blip>
            <a:alphaModFix/>
          </a:blip>
          <a:srcRect/>
          <a:stretch/>
        </p:blipFill>
        <p:spPr>
          <a:xfrm>
            <a:off x="494348" y="6269922"/>
            <a:ext cx="2210435" cy="439831"/>
          </a:xfrm>
          <a:prstGeom prst="rect">
            <a:avLst/>
          </a:prstGeom>
          <a:noFill/>
          <a:ln>
            <a:noFill/>
          </a:ln>
        </p:spPr>
      </p:pic>
    </p:spTree>
    <p:extLst>
      <p:ext uri="{BB962C8B-B14F-4D97-AF65-F5344CB8AC3E}">
        <p14:creationId xmlns:p14="http://schemas.microsoft.com/office/powerpoint/2010/main" val="143734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ubccr-slurm-simulator.github.io/" TargetMode="External"/><Relationship Id="rId2" Type="http://schemas.openxmlformats.org/officeDocument/2006/relationships/hyperlink" Target="https://github.com/appeltel/slurmli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searchComputing/rmacc_2025/tree/main/slurm_ver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5;p14">
            <a:extLst>
              <a:ext uri="{FF2B5EF4-FFF2-40B4-BE49-F238E27FC236}">
                <a16:creationId xmlns:a16="http://schemas.microsoft.com/office/drawing/2014/main" id="{E176F1C6-FC07-674A-FF8B-B0963A8E6AD6}"/>
              </a:ext>
              <a:ext uri="{C183D7F6-B498-43B3-948B-1728B52AA6E4}">
                <adec:decorative xmlns:adec="http://schemas.microsoft.com/office/drawing/2017/decorative" val="1"/>
              </a:ext>
            </a:extLst>
          </p:cNvPr>
          <p:cNvPicPr preferRelativeResize="0"/>
          <p:nvPr/>
        </p:nvPicPr>
        <p:blipFill rotWithShape="1">
          <a:blip>
            <a:alphaModFix/>
          </a:blip>
          <a:srcRect b="32560"/>
          <a:stretch/>
        </p:blipFill>
        <p:spPr>
          <a:xfrm>
            <a:off x="0" y="0"/>
            <a:ext cx="12208413" cy="4500750"/>
          </a:xfrm>
          <a:prstGeom prst="rect">
            <a:avLst/>
          </a:prstGeom>
          <a:noFill/>
          <a:ln>
            <a:noFill/>
          </a:ln>
        </p:spPr>
      </p:pic>
    </p:spTree>
    <p:extLst>
      <p:ext uri="{BB962C8B-B14F-4D97-AF65-F5344CB8AC3E}">
        <p14:creationId xmlns:p14="http://schemas.microsoft.com/office/powerpoint/2010/main" val="293112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2F63-C08D-04BD-863C-73136FB3E633}"/>
              </a:ext>
            </a:extLst>
          </p:cNvPr>
          <p:cNvSpPr>
            <a:spLocks noGrp="1"/>
          </p:cNvSpPr>
          <p:nvPr>
            <p:ph type="title"/>
          </p:nvPr>
        </p:nvSpPr>
        <p:spPr/>
        <p:txBody>
          <a:bodyPr/>
          <a:lstStyle/>
          <a:p>
            <a:r>
              <a:rPr lang="en-US" dirty="0"/>
              <a:t>Prior Art in SLURM Configuration Checking</a:t>
            </a:r>
          </a:p>
        </p:txBody>
      </p:sp>
      <p:sp>
        <p:nvSpPr>
          <p:cNvPr id="3" name="Content Placeholder 2">
            <a:extLst>
              <a:ext uri="{FF2B5EF4-FFF2-40B4-BE49-F238E27FC236}">
                <a16:creationId xmlns:a16="http://schemas.microsoft.com/office/drawing/2014/main" id="{65A8E797-B40E-9AE3-3258-6E655FC5B6CD}"/>
              </a:ext>
            </a:extLst>
          </p:cNvPr>
          <p:cNvSpPr>
            <a:spLocks noGrp="1"/>
          </p:cNvSpPr>
          <p:nvPr>
            <p:ph idx="1"/>
          </p:nvPr>
        </p:nvSpPr>
        <p:spPr/>
        <p:txBody>
          <a:bodyPr/>
          <a:lstStyle/>
          <a:p>
            <a:r>
              <a:rPr lang="en-US" dirty="0">
                <a:hlinkClick r:id="rId2"/>
              </a:rPr>
              <a:t>https://github.com/appeltel/slurmlint</a:t>
            </a:r>
            <a:r>
              <a:rPr lang="en-US" dirty="0"/>
              <a:t> – amazing work, does not use a schema, last updated 2019</a:t>
            </a:r>
          </a:p>
          <a:p>
            <a:r>
              <a:rPr lang="en-US" dirty="0">
                <a:hlinkClick r:id="rId3"/>
              </a:rPr>
              <a:t>https://ubccr-slurm-simulator.github.io/</a:t>
            </a:r>
            <a:r>
              <a:rPr lang="en-US" dirty="0"/>
              <a:t> - incredible project for simulating configurations, supports </a:t>
            </a:r>
            <a:r>
              <a:rPr lang="en-US" b="0" i="0" dirty="0" err="1">
                <a:solidFill>
                  <a:srgbClr val="24292E"/>
                </a:solidFill>
                <a:effectLst/>
                <a:latin typeface="-apple-system"/>
              </a:rPr>
              <a:t>Slurm</a:t>
            </a:r>
            <a:r>
              <a:rPr lang="en-US" b="0" i="0" dirty="0">
                <a:solidFill>
                  <a:srgbClr val="24292E"/>
                </a:solidFill>
                <a:effectLst/>
                <a:latin typeface="-apple-system"/>
              </a:rPr>
              <a:t> 17.11 – is currently being updated</a:t>
            </a:r>
            <a:endParaRPr lang="en-US" dirty="0"/>
          </a:p>
          <a:p>
            <a:r>
              <a:rPr lang="en-US" dirty="0"/>
              <a:t>Spin up </a:t>
            </a:r>
            <a:r>
              <a:rPr lang="en-US" dirty="0" err="1"/>
              <a:t>slurm</a:t>
            </a:r>
            <a:r>
              <a:rPr lang="en-US" dirty="0"/>
              <a:t> controller in a container and see if fails</a:t>
            </a:r>
          </a:p>
          <a:p>
            <a:r>
              <a:rPr lang="en-US" dirty="0"/>
              <a:t>“If it crashes, it's not right” – Joe </a:t>
            </a:r>
            <a:r>
              <a:rPr lang="en-US" dirty="0" err="1"/>
              <a:t>Malingowski</a:t>
            </a:r>
            <a:endParaRPr lang="en-US" dirty="0"/>
          </a:p>
        </p:txBody>
      </p:sp>
      <p:sp>
        <p:nvSpPr>
          <p:cNvPr id="4" name="Google Shape;423;p36">
            <a:extLst>
              <a:ext uri="{FF2B5EF4-FFF2-40B4-BE49-F238E27FC236}">
                <a16:creationId xmlns:a16="http://schemas.microsoft.com/office/drawing/2014/main" id="{00934DDA-5025-D8F9-AC01-344337F4F1BD}"/>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600"/>
              </a:spcAft>
              <a:buClr>
                <a:srgbClr val="000000"/>
              </a:buClr>
              <a:buSzPts val="1200"/>
              <a:buFont typeface="Arial"/>
              <a:buNone/>
            </a:pPr>
            <a:fld id="{00000000-1234-1234-1234-123412341234}" type="slidenum">
              <a:rPr lang="en-US"/>
              <a:pPr marL="0" lvl="0" indent="0" algn="l" rtl="0">
                <a:spcBef>
                  <a:spcPts val="0"/>
                </a:spcBef>
                <a:spcAft>
                  <a:spcPts val="600"/>
                </a:spcAft>
                <a:buClr>
                  <a:srgbClr val="000000"/>
                </a:buClr>
                <a:buSzPts val="1200"/>
                <a:buFont typeface="Arial"/>
                <a:buNone/>
              </a:pPr>
              <a:t>10</a:t>
            </a:fld>
            <a:endParaRPr lang="en-US" dirty="0"/>
          </a:p>
        </p:txBody>
      </p:sp>
    </p:spTree>
    <p:extLst>
      <p:ext uri="{BB962C8B-B14F-4D97-AF65-F5344CB8AC3E}">
        <p14:creationId xmlns:p14="http://schemas.microsoft.com/office/powerpoint/2010/main" val="258556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A0DE-3F1B-E855-83C1-2CA71DBB0797}"/>
              </a:ext>
            </a:extLst>
          </p:cNvPr>
          <p:cNvSpPr>
            <a:spLocks noGrp="1"/>
          </p:cNvSpPr>
          <p:nvPr>
            <p:ph type="title"/>
          </p:nvPr>
        </p:nvSpPr>
        <p:spPr/>
        <p:txBody>
          <a:bodyPr/>
          <a:lstStyle/>
          <a:p>
            <a:r>
              <a:rPr lang="en-US" dirty="0"/>
              <a:t>Limitations with Current Approaches</a:t>
            </a:r>
          </a:p>
        </p:txBody>
      </p:sp>
      <p:sp>
        <p:nvSpPr>
          <p:cNvPr id="3" name="Content Placeholder 2">
            <a:extLst>
              <a:ext uri="{FF2B5EF4-FFF2-40B4-BE49-F238E27FC236}">
                <a16:creationId xmlns:a16="http://schemas.microsoft.com/office/drawing/2014/main" id="{9BF668BE-BF87-44D8-2128-E639322A2D96}"/>
              </a:ext>
            </a:extLst>
          </p:cNvPr>
          <p:cNvSpPr>
            <a:spLocks noGrp="1"/>
          </p:cNvSpPr>
          <p:nvPr>
            <p:ph idx="1"/>
          </p:nvPr>
        </p:nvSpPr>
        <p:spPr/>
        <p:txBody>
          <a:bodyPr>
            <a:normAutofit/>
          </a:bodyPr>
          <a:lstStyle/>
          <a:p>
            <a:r>
              <a:rPr lang="en-US" sz="4400" dirty="0"/>
              <a:t>Don’t scale well </a:t>
            </a:r>
          </a:p>
          <a:p>
            <a:r>
              <a:rPr lang="en-US" sz="4400" dirty="0"/>
              <a:t>Hard to generalize </a:t>
            </a:r>
          </a:p>
          <a:p>
            <a:r>
              <a:rPr lang="en-US" sz="4400" dirty="0"/>
              <a:t>Not integrated into CI/CD</a:t>
            </a:r>
          </a:p>
        </p:txBody>
      </p:sp>
      <p:sp>
        <p:nvSpPr>
          <p:cNvPr id="4" name="Google Shape;402;p35">
            <a:extLst>
              <a:ext uri="{FF2B5EF4-FFF2-40B4-BE49-F238E27FC236}">
                <a16:creationId xmlns:a16="http://schemas.microsoft.com/office/drawing/2014/main" id="{9262124F-55E1-9522-D2D3-200DDC5DF4AC}"/>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116115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E60B2C88-8E69-13C2-DE91-D1E130893A85}"/>
            </a:ext>
          </a:extLst>
        </p:cNvPr>
        <p:cNvGrpSpPr/>
        <p:nvPr/>
      </p:nvGrpSpPr>
      <p:grpSpPr>
        <a:xfrm>
          <a:off x="0" y="0"/>
          <a:ext cx="0" cy="0"/>
          <a:chOff x="0" y="0"/>
          <a:chExt cx="0" cy="0"/>
        </a:xfrm>
      </p:grpSpPr>
      <p:sp>
        <p:nvSpPr>
          <p:cNvPr id="401" name="Google Shape;401;p35">
            <a:extLst>
              <a:ext uri="{FF2B5EF4-FFF2-40B4-BE49-F238E27FC236}">
                <a16:creationId xmlns:a16="http://schemas.microsoft.com/office/drawing/2014/main" id="{7C00045A-B1F0-7D7E-F3F1-6F51D9CE1BEA}"/>
              </a:ext>
            </a:extLst>
          </p:cNvPr>
          <p:cNvSpPr txBox="1">
            <a:spLocks noGrp="1"/>
          </p:cNvSpPr>
          <p:nvPr>
            <p:ph type="title"/>
          </p:nvPr>
        </p:nvSpPr>
        <p:spPr>
          <a:xfrm>
            <a:off x="800213" y="7301"/>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View the Slides </a:t>
            </a:r>
            <a:endParaRPr dirty="0"/>
          </a:p>
        </p:txBody>
      </p:sp>
      <p:pic>
        <p:nvPicPr>
          <p:cNvPr id="2" name="Picture 1">
            <a:extLst>
              <a:ext uri="{FF2B5EF4-FFF2-40B4-BE49-F238E27FC236}">
                <a16:creationId xmlns:a16="http://schemas.microsoft.com/office/drawing/2014/main" id="{01D4710B-87D6-3D97-45C3-D0146180E3AA}"/>
              </a:ext>
            </a:extLst>
          </p:cNvPr>
          <p:cNvPicPr>
            <a:picLocks noChangeAspect="1"/>
          </p:cNvPicPr>
          <p:nvPr/>
        </p:nvPicPr>
        <p:blipFill>
          <a:blip r:embed="rId3"/>
          <a:srcRect/>
          <a:stretch/>
        </p:blipFill>
        <p:spPr>
          <a:xfrm>
            <a:off x="4200237" y="1333001"/>
            <a:ext cx="3791526" cy="3791526"/>
          </a:xfrm>
          <a:prstGeom prst="rect">
            <a:avLst/>
          </a:prstGeom>
        </p:spPr>
      </p:pic>
      <p:sp>
        <p:nvSpPr>
          <p:cNvPr id="3" name="TextBox 2">
            <a:extLst>
              <a:ext uri="{FF2B5EF4-FFF2-40B4-BE49-F238E27FC236}">
                <a16:creationId xmlns:a16="http://schemas.microsoft.com/office/drawing/2014/main" id="{3FAAF658-D6A5-E6E8-53AB-8B6D8AE94B86}"/>
              </a:ext>
            </a:extLst>
          </p:cNvPr>
          <p:cNvSpPr txBox="1"/>
          <p:nvPr/>
        </p:nvSpPr>
        <p:spPr>
          <a:xfrm>
            <a:off x="665218" y="5432962"/>
            <a:ext cx="11263725" cy="523220"/>
          </a:xfrm>
          <a:prstGeom prst="rect">
            <a:avLst/>
          </a:prstGeom>
          <a:noFill/>
        </p:spPr>
        <p:txBody>
          <a:bodyPr wrap="none" rtlCol="0">
            <a:spAutoFit/>
          </a:bodyPr>
          <a:lstStyle/>
          <a:p>
            <a:r>
              <a:rPr lang="en-US" sz="2800" dirty="0">
                <a:hlinkClick r:id="rId4"/>
              </a:rPr>
              <a:t>https://github.com/ResearchComputing/rmacc_2025/slurm_verification</a:t>
            </a:r>
            <a:endParaRPr lang="en-US" sz="2800" dirty="0"/>
          </a:p>
        </p:txBody>
      </p:sp>
      <p:sp>
        <p:nvSpPr>
          <p:cNvPr id="402" name="Google Shape;402;p35">
            <a:extLst>
              <a:ext uri="{FF2B5EF4-FFF2-40B4-BE49-F238E27FC236}">
                <a16:creationId xmlns:a16="http://schemas.microsoft.com/office/drawing/2014/main" id="{1496ECAC-EB87-EC31-6168-F7282F5B78A9}"/>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224996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1D4D-F298-7212-3189-69509C9DCC0E}"/>
              </a:ext>
            </a:extLst>
          </p:cNvPr>
          <p:cNvSpPr>
            <a:spLocks noGrp="1"/>
          </p:cNvSpPr>
          <p:nvPr>
            <p:ph type="title"/>
          </p:nvPr>
        </p:nvSpPr>
        <p:spPr/>
        <p:txBody>
          <a:bodyPr/>
          <a:lstStyle/>
          <a:p>
            <a:r>
              <a:rPr lang="en-US" dirty="0"/>
              <a:t>Introduction – Why Configuration Matters</a:t>
            </a:r>
          </a:p>
        </p:txBody>
      </p:sp>
      <p:sp>
        <p:nvSpPr>
          <p:cNvPr id="3" name="Content Placeholder 2">
            <a:extLst>
              <a:ext uri="{FF2B5EF4-FFF2-40B4-BE49-F238E27FC236}">
                <a16:creationId xmlns:a16="http://schemas.microsoft.com/office/drawing/2014/main" id="{F77C09E2-4548-0C5D-CFE1-CF5267C60B98}"/>
              </a:ext>
            </a:extLst>
          </p:cNvPr>
          <p:cNvSpPr>
            <a:spLocks noGrp="1"/>
          </p:cNvSpPr>
          <p:nvPr>
            <p:ph idx="1"/>
          </p:nvPr>
        </p:nvSpPr>
        <p:spPr/>
        <p:txBody>
          <a:bodyPr>
            <a:normAutofit/>
          </a:bodyPr>
          <a:lstStyle/>
          <a:p>
            <a:r>
              <a:rPr lang="en-US" sz="3600" dirty="0"/>
              <a:t>Misconfigured SLURM settings often lead to user confusion, job failures, and a spike in support tickets — creating friction for both researchers and support staff.</a:t>
            </a:r>
          </a:p>
          <a:p>
            <a:pPr marL="0" indent="0">
              <a:buNone/>
            </a:pPr>
            <a:endParaRPr lang="en-US" sz="3200" dirty="0"/>
          </a:p>
        </p:txBody>
      </p:sp>
      <p:pic>
        <p:nvPicPr>
          <p:cNvPr id="6" name="Picture 5" descr="Jamie Lanister and Ned Stark in a standoff with swords clashing and intense eye contact.">
            <a:extLst>
              <a:ext uri="{FF2B5EF4-FFF2-40B4-BE49-F238E27FC236}">
                <a16:creationId xmlns:a16="http://schemas.microsoft.com/office/drawing/2014/main" id="{00FDE58A-AF44-3BD1-D4FE-8509A55B8FE6}"/>
              </a:ext>
            </a:extLst>
          </p:cNvPr>
          <p:cNvPicPr>
            <a:picLocks noChangeAspect="1"/>
          </p:cNvPicPr>
          <p:nvPr/>
        </p:nvPicPr>
        <p:blipFill>
          <a:blip/>
          <a:stretch>
            <a:fillRect/>
          </a:stretch>
        </p:blipFill>
        <p:spPr>
          <a:xfrm>
            <a:off x="3895084" y="3589867"/>
            <a:ext cx="4401832" cy="2388306"/>
          </a:xfrm>
          <a:prstGeom prst="rect">
            <a:avLst/>
          </a:prstGeom>
        </p:spPr>
      </p:pic>
      <p:sp>
        <p:nvSpPr>
          <p:cNvPr id="4" name="Google Shape;423;p36">
            <a:extLst>
              <a:ext uri="{FF2B5EF4-FFF2-40B4-BE49-F238E27FC236}">
                <a16:creationId xmlns:a16="http://schemas.microsoft.com/office/drawing/2014/main" id="{49C6892D-10BA-036F-D6D1-3F4CDCEBF189}"/>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t>3</a:t>
            </a:fld>
            <a:endParaRPr dirty="0"/>
          </a:p>
        </p:txBody>
      </p:sp>
    </p:spTree>
    <p:extLst>
      <p:ext uri="{BB962C8B-B14F-4D97-AF65-F5344CB8AC3E}">
        <p14:creationId xmlns:p14="http://schemas.microsoft.com/office/powerpoint/2010/main" val="41718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2836-897D-825E-6F7C-F9000F020C20}"/>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448FEFAD-B558-B22E-F2C8-AA1727F32442}"/>
              </a:ext>
            </a:extLst>
          </p:cNvPr>
          <p:cNvSpPr>
            <a:spLocks noGrp="1"/>
          </p:cNvSpPr>
          <p:nvPr>
            <p:ph idx="1"/>
          </p:nvPr>
        </p:nvSpPr>
        <p:spPr/>
        <p:txBody>
          <a:bodyPr>
            <a:normAutofit/>
          </a:bodyPr>
          <a:lstStyle/>
          <a:p>
            <a:r>
              <a:rPr lang="en-US" sz="4400" dirty="0"/>
              <a:t>Validating SLURM configs is painful</a:t>
            </a:r>
          </a:p>
          <a:p>
            <a:r>
              <a:rPr lang="en-US" sz="4400" dirty="0"/>
              <a:t>Manual checks are error-prone</a:t>
            </a:r>
          </a:p>
          <a:p>
            <a:r>
              <a:rPr lang="en-US" sz="4400" dirty="0"/>
              <a:t>You only get feedback </a:t>
            </a:r>
            <a:r>
              <a:rPr lang="en-US" sz="4400" i="1" dirty="0"/>
              <a:t>after</a:t>
            </a:r>
            <a:r>
              <a:rPr lang="en-US" sz="4400" dirty="0"/>
              <a:t> something breaks</a:t>
            </a:r>
          </a:p>
          <a:p>
            <a:pPr marL="457200" lvl="1" indent="0">
              <a:buNone/>
            </a:pPr>
            <a:endParaRPr lang="en-US" sz="2800" dirty="0"/>
          </a:p>
        </p:txBody>
      </p:sp>
      <p:sp>
        <p:nvSpPr>
          <p:cNvPr id="4" name="Google Shape;402;p35">
            <a:extLst>
              <a:ext uri="{FF2B5EF4-FFF2-40B4-BE49-F238E27FC236}">
                <a16:creationId xmlns:a16="http://schemas.microsoft.com/office/drawing/2014/main" id="{FBCC603D-200A-CD50-769D-F9DAA2E3775C}"/>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317346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4F9E-99E8-2E92-4F8B-11222900519D}"/>
              </a:ext>
            </a:extLst>
          </p:cNvPr>
          <p:cNvSpPr>
            <a:spLocks noGrp="1"/>
          </p:cNvSpPr>
          <p:nvPr>
            <p:ph type="title"/>
          </p:nvPr>
        </p:nvSpPr>
        <p:spPr/>
        <p:txBody>
          <a:bodyPr/>
          <a:lstStyle/>
          <a:p>
            <a:r>
              <a:rPr lang="en-US" dirty="0"/>
              <a:t>The Problem </a:t>
            </a:r>
          </a:p>
        </p:txBody>
      </p:sp>
      <p:pic>
        <p:nvPicPr>
          <p:cNvPr id="5" name="Content Placeholder 4" descr="A classic vertex and edge graph representing the depency web that SLURM configurations create.  The center vertex is the slurm.conf. The graph contains many spaghetti edges leading to and fro. Some edges lead to error symbols while others lead to other configuration vertices.&#10;">
            <a:extLst>
              <a:ext uri="{FF2B5EF4-FFF2-40B4-BE49-F238E27FC236}">
                <a16:creationId xmlns:a16="http://schemas.microsoft.com/office/drawing/2014/main" id="{17224C22-0FC2-1D84-DE3F-2019140EFB5B}"/>
              </a:ext>
            </a:extLst>
          </p:cNvPr>
          <p:cNvPicPr>
            <a:picLocks noGrp="1" noChangeAspect="1"/>
          </p:cNvPicPr>
          <p:nvPr>
            <p:ph idx="1"/>
          </p:nvPr>
        </p:nvPicPr>
        <p:blipFill>
          <a:blip/>
          <a:stretch>
            <a:fillRect/>
          </a:stretch>
        </p:blipFill>
        <p:spPr>
          <a:xfrm>
            <a:off x="2832496" y="1690688"/>
            <a:ext cx="6527007" cy="4351338"/>
          </a:xfrm>
        </p:spPr>
      </p:pic>
      <p:sp>
        <p:nvSpPr>
          <p:cNvPr id="6" name="Google Shape;402;p35">
            <a:extLst>
              <a:ext uri="{FF2B5EF4-FFF2-40B4-BE49-F238E27FC236}">
                <a16:creationId xmlns:a16="http://schemas.microsoft.com/office/drawing/2014/main" id="{ADC7B88F-8165-7376-1C02-E502F26907BA}"/>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349547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AFC3-59A3-14E7-4770-9886FAEFA676}"/>
              </a:ext>
            </a:extLst>
          </p:cNvPr>
          <p:cNvSpPr>
            <a:spLocks noGrp="1"/>
          </p:cNvSpPr>
          <p:nvPr>
            <p:ph type="title"/>
          </p:nvPr>
        </p:nvSpPr>
        <p:spPr/>
        <p:txBody>
          <a:bodyPr/>
          <a:lstStyle/>
          <a:p>
            <a:r>
              <a:rPr lang="en-US" dirty="0"/>
              <a:t>Current Approaches</a:t>
            </a:r>
          </a:p>
        </p:txBody>
      </p:sp>
      <p:sp>
        <p:nvSpPr>
          <p:cNvPr id="3" name="Content Placeholder 2">
            <a:extLst>
              <a:ext uri="{FF2B5EF4-FFF2-40B4-BE49-F238E27FC236}">
                <a16:creationId xmlns:a16="http://schemas.microsoft.com/office/drawing/2014/main" id="{FE527A97-88BA-27D6-4771-6A160BB39877}"/>
              </a:ext>
            </a:extLst>
          </p:cNvPr>
          <p:cNvSpPr>
            <a:spLocks noGrp="1"/>
          </p:cNvSpPr>
          <p:nvPr>
            <p:ph idx="1"/>
          </p:nvPr>
        </p:nvSpPr>
        <p:spPr/>
        <p:txBody>
          <a:bodyPr/>
          <a:lstStyle/>
          <a:p>
            <a:r>
              <a:rPr lang="en-US" sz="3600" b="1" dirty="0"/>
              <a:t>Manual Reviews </a:t>
            </a:r>
            <a:r>
              <a:rPr lang="en-US" sz="3600" dirty="0"/>
              <a:t>— Time-consuming and error-prone</a:t>
            </a:r>
          </a:p>
          <a:p>
            <a:r>
              <a:rPr lang="en-US" sz="3600" b="1" dirty="0"/>
              <a:t>Cluster-Specific Scripts </a:t>
            </a:r>
            <a:r>
              <a:rPr lang="en-US" sz="3600" dirty="0"/>
              <a:t>— Custom, hard to reuse or share</a:t>
            </a:r>
          </a:p>
          <a:p>
            <a:r>
              <a:rPr lang="en-US" sz="3600" b="1" dirty="0"/>
              <a:t>Limited Tooling </a:t>
            </a:r>
            <a:r>
              <a:rPr lang="en-US" sz="3600" dirty="0"/>
              <a:t>— </a:t>
            </a:r>
            <a:r>
              <a:rPr lang="en-US" sz="3600" dirty="0" err="1"/>
              <a:t>scontrol</a:t>
            </a:r>
            <a:r>
              <a:rPr lang="en-US" sz="3600" dirty="0"/>
              <a:t>, </a:t>
            </a:r>
            <a:r>
              <a:rPr lang="en-US" sz="3600" dirty="0" err="1"/>
              <a:t>slurmlint</a:t>
            </a:r>
            <a:r>
              <a:rPr lang="en-US" sz="3600" dirty="0"/>
              <a:t>, UBCCR simulator offer partial checks</a:t>
            </a:r>
          </a:p>
          <a:p>
            <a:pPr marL="0" indent="0">
              <a:buNone/>
            </a:pPr>
            <a:endParaRPr lang="en-US" sz="3600" dirty="0"/>
          </a:p>
          <a:p>
            <a:endParaRPr lang="en-US" sz="3600" dirty="0"/>
          </a:p>
          <a:p>
            <a:pPr marL="0" indent="0">
              <a:buNone/>
            </a:pPr>
            <a:endParaRPr lang="en-US" dirty="0"/>
          </a:p>
        </p:txBody>
      </p:sp>
      <p:sp>
        <p:nvSpPr>
          <p:cNvPr id="4" name="Google Shape;402;p35">
            <a:extLst>
              <a:ext uri="{FF2B5EF4-FFF2-40B4-BE49-F238E27FC236}">
                <a16:creationId xmlns:a16="http://schemas.microsoft.com/office/drawing/2014/main" id="{29001B25-9F26-FC59-6169-9051B1567117}"/>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166141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310D-9978-2D07-867E-AE29F77D2FFC}"/>
              </a:ext>
            </a:extLst>
          </p:cNvPr>
          <p:cNvSpPr>
            <a:spLocks noGrp="1"/>
          </p:cNvSpPr>
          <p:nvPr>
            <p:ph type="title"/>
          </p:nvPr>
        </p:nvSpPr>
        <p:spPr/>
        <p:txBody>
          <a:bodyPr/>
          <a:lstStyle/>
          <a:p>
            <a:r>
              <a:rPr lang="en-US" dirty="0"/>
              <a:t>An Approach to SLURM Configuration Verification</a:t>
            </a:r>
          </a:p>
        </p:txBody>
      </p:sp>
      <p:sp>
        <p:nvSpPr>
          <p:cNvPr id="6" name="Content Placeholder 5">
            <a:extLst>
              <a:ext uri="{FF2B5EF4-FFF2-40B4-BE49-F238E27FC236}">
                <a16:creationId xmlns:a16="http://schemas.microsoft.com/office/drawing/2014/main" id="{2254A736-6665-AC98-04D9-1098094777B2}"/>
              </a:ext>
            </a:extLst>
          </p:cNvPr>
          <p:cNvSpPr>
            <a:spLocks noGrp="1"/>
          </p:cNvSpPr>
          <p:nvPr>
            <p:ph idx="1"/>
          </p:nvPr>
        </p:nvSpPr>
        <p:spPr/>
        <p:txBody>
          <a:bodyPr/>
          <a:lstStyle/>
          <a:p>
            <a:r>
              <a:rPr lang="en-US" sz="3600" dirty="0"/>
              <a:t>Declarative validation schemas (e.g. JSON schema for YAML-like configs)</a:t>
            </a:r>
          </a:p>
          <a:p>
            <a:r>
              <a:rPr lang="en-US" sz="3600" dirty="0"/>
              <a:t>Automated testing pipelines</a:t>
            </a:r>
          </a:p>
          <a:p>
            <a:r>
              <a:rPr lang="en-US" sz="3600" dirty="0"/>
              <a:t>Community-driven validation rules</a:t>
            </a:r>
          </a:p>
          <a:p>
            <a:pPr marL="0" indent="0">
              <a:buNone/>
            </a:pPr>
            <a:endParaRPr lang="en-US" dirty="0"/>
          </a:p>
        </p:txBody>
      </p:sp>
      <p:pic>
        <p:nvPicPr>
          <p:cNvPr id="9" name="Picture 8" descr="A group of sillouettes of colorful people holding hands. Cartoonish.">
            <a:extLst>
              <a:ext uri="{FF2B5EF4-FFF2-40B4-BE49-F238E27FC236}">
                <a16:creationId xmlns:a16="http://schemas.microsoft.com/office/drawing/2014/main" id="{3563B892-7A64-3513-C20C-9B38C32E0044}"/>
              </a:ext>
            </a:extLst>
          </p:cNvPr>
          <p:cNvPicPr>
            <a:picLocks noChangeAspect="1"/>
          </p:cNvPicPr>
          <p:nvPr/>
        </p:nvPicPr>
        <p:blipFill>
          <a:blip/>
          <a:stretch>
            <a:fillRect/>
          </a:stretch>
        </p:blipFill>
        <p:spPr>
          <a:xfrm>
            <a:off x="3632303" y="4270176"/>
            <a:ext cx="4927393" cy="1804657"/>
          </a:xfrm>
          <a:prstGeom prst="rect">
            <a:avLst/>
          </a:prstGeom>
        </p:spPr>
      </p:pic>
      <p:sp>
        <p:nvSpPr>
          <p:cNvPr id="7" name="Google Shape;402;p35">
            <a:extLst>
              <a:ext uri="{FF2B5EF4-FFF2-40B4-BE49-F238E27FC236}">
                <a16:creationId xmlns:a16="http://schemas.microsoft.com/office/drawing/2014/main" id="{5C087A8B-9C6C-A177-C9E2-BFACECED9602}"/>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295550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725E-7C20-0C70-A9E9-3F6346065B38}"/>
              </a:ext>
            </a:extLst>
          </p:cNvPr>
          <p:cNvSpPr>
            <a:spLocks noGrp="1"/>
          </p:cNvSpPr>
          <p:nvPr>
            <p:ph type="title"/>
          </p:nvPr>
        </p:nvSpPr>
        <p:spPr>
          <a:xfrm>
            <a:off x="838200" y="365125"/>
            <a:ext cx="10515600" cy="1325563"/>
          </a:xfrm>
        </p:spPr>
        <p:txBody>
          <a:bodyPr anchor="ctr">
            <a:normAutofit/>
          </a:bodyPr>
          <a:lstStyle/>
          <a:p>
            <a:r>
              <a:rPr lang="en-US" dirty="0"/>
              <a:t>Products Utilizing Schema Validation</a:t>
            </a:r>
          </a:p>
        </p:txBody>
      </p:sp>
      <p:grpSp>
        <p:nvGrpSpPr>
          <p:cNvPr id="34" name="Group 33">
            <a:extLst>
              <a:ext uri="{FF2B5EF4-FFF2-40B4-BE49-F238E27FC236}">
                <a16:creationId xmlns:a16="http://schemas.microsoft.com/office/drawing/2014/main" id="{ACBD63CC-DDB2-C633-81B8-9FB5F83C7B75}"/>
              </a:ext>
            </a:extLst>
          </p:cNvPr>
          <p:cNvGrpSpPr/>
          <p:nvPr/>
        </p:nvGrpSpPr>
        <p:grpSpPr>
          <a:xfrm>
            <a:off x="838200" y="1881662"/>
            <a:ext cx="10515600" cy="4239262"/>
            <a:chOff x="838200" y="1386465"/>
            <a:chExt cx="10338208" cy="4167749"/>
          </a:xfrm>
        </p:grpSpPr>
        <p:pic>
          <p:nvPicPr>
            <p:cNvPr id="27" name="Picture 26" descr="Ansible">
              <a:extLst>
                <a:ext uri="{FF2B5EF4-FFF2-40B4-BE49-F238E27FC236}">
                  <a16:creationId xmlns:a16="http://schemas.microsoft.com/office/drawing/2014/main" id="{06700010-E4F8-C425-5E6F-87D536D7970B}"/>
                </a:ext>
              </a:extLst>
            </p:cNvPr>
            <p:cNvPicPr>
              <a:picLocks noChangeAspect="1"/>
            </p:cNvPicPr>
            <p:nvPr/>
          </p:nvPicPr>
          <p:blipFill>
            <a:blip/>
            <a:stretch>
              <a:fillRect/>
            </a:stretch>
          </p:blipFill>
          <p:spPr>
            <a:xfrm>
              <a:off x="838200" y="1386465"/>
              <a:ext cx="2011680" cy="2011680"/>
            </a:xfrm>
            <a:prstGeom prst="rect">
              <a:avLst/>
            </a:prstGeom>
          </p:spPr>
        </p:pic>
        <p:pic>
          <p:nvPicPr>
            <p:cNvPr id="17" name="Picture 16" descr="Nextflow">
              <a:extLst>
                <a:ext uri="{FF2B5EF4-FFF2-40B4-BE49-F238E27FC236}">
                  <a16:creationId xmlns:a16="http://schemas.microsoft.com/office/drawing/2014/main" id="{451E0C7E-51A1-0112-B2AA-02E0117DE1EC}"/>
                </a:ext>
              </a:extLst>
            </p:cNvPr>
            <p:cNvPicPr>
              <a:picLocks noChangeAspect="1"/>
            </p:cNvPicPr>
            <p:nvPr/>
          </p:nvPicPr>
          <p:blipFill>
            <a:blip/>
            <a:stretch>
              <a:fillRect/>
            </a:stretch>
          </p:blipFill>
          <p:spPr>
            <a:xfrm>
              <a:off x="2952078" y="1386465"/>
              <a:ext cx="2011680" cy="2011680"/>
            </a:xfrm>
            <a:prstGeom prst="rect">
              <a:avLst/>
            </a:prstGeom>
          </p:spPr>
        </p:pic>
        <p:pic>
          <p:nvPicPr>
            <p:cNvPr id="19" name="Picture 18" descr="Open OnDemand">
              <a:extLst>
                <a:ext uri="{FF2B5EF4-FFF2-40B4-BE49-F238E27FC236}">
                  <a16:creationId xmlns:a16="http://schemas.microsoft.com/office/drawing/2014/main" id="{76066FD4-EB39-7F2B-976C-49D917EC1F3D}"/>
                </a:ext>
              </a:extLst>
            </p:cNvPr>
            <p:cNvPicPr>
              <a:picLocks noChangeAspect="1"/>
            </p:cNvPicPr>
            <p:nvPr/>
          </p:nvPicPr>
          <p:blipFill>
            <a:blip/>
            <a:stretch>
              <a:fillRect/>
            </a:stretch>
          </p:blipFill>
          <p:spPr>
            <a:xfrm>
              <a:off x="5001464" y="1386465"/>
              <a:ext cx="2011680" cy="2011680"/>
            </a:xfrm>
            <a:prstGeom prst="rect">
              <a:avLst/>
            </a:prstGeom>
          </p:spPr>
        </p:pic>
        <p:pic>
          <p:nvPicPr>
            <p:cNvPr id="15" name="Picture 14" descr="Kubernetes">
              <a:extLst>
                <a:ext uri="{FF2B5EF4-FFF2-40B4-BE49-F238E27FC236}">
                  <a16:creationId xmlns:a16="http://schemas.microsoft.com/office/drawing/2014/main" id="{4AE649BB-FF3C-DDBD-0C3C-CBC9C7AF6D3C}"/>
                </a:ext>
              </a:extLst>
            </p:cNvPr>
            <p:cNvPicPr>
              <a:picLocks noChangeAspect="1"/>
            </p:cNvPicPr>
            <p:nvPr/>
          </p:nvPicPr>
          <p:blipFill>
            <a:blip/>
            <a:stretch>
              <a:fillRect/>
            </a:stretch>
          </p:blipFill>
          <p:spPr>
            <a:xfrm>
              <a:off x="7013144" y="1417320"/>
              <a:ext cx="2011680" cy="2011680"/>
            </a:xfrm>
            <a:prstGeom prst="rect">
              <a:avLst/>
            </a:prstGeom>
          </p:spPr>
        </p:pic>
        <p:pic>
          <p:nvPicPr>
            <p:cNvPr id="25" name="Picture 24" descr="Terraform">
              <a:extLst>
                <a:ext uri="{FF2B5EF4-FFF2-40B4-BE49-F238E27FC236}">
                  <a16:creationId xmlns:a16="http://schemas.microsoft.com/office/drawing/2014/main" id="{9ADD9CD6-33E2-E66E-1472-20DBDC73DCDF}"/>
                </a:ext>
              </a:extLst>
            </p:cNvPr>
            <p:cNvPicPr>
              <a:picLocks noChangeAspect="1"/>
            </p:cNvPicPr>
            <p:nvPr/>
          </p:nvPicPr>
          <p:blipFill>
            <a:blip/>
            <a:stretch>
              <a:fillRect/>
            </a:stretch>
          </p:blipFill>
          <p:spPr>
            <a:xfrm>
              <a:off x="9164728" y="1417320"/>
              <a:ext cx="2011680" cy="2011680"/>
            </a:xfrm>
            <a:prstGeom prst="rect">
              <a:avLst/>
            </a:prstGeom>
          </p:spPr>
        </p:pic>
        <p:pic>
          <p:nvPicPr>
            <p:cNvPr id="23" name="Picture 22" descr="Spack">
              <a:extLst>
                <a:ext uri="{FF2B5EF4-FFF2-40B4-BE49-F238E27FC236}">
                  <a16:creationId xmlns:a16="http://schemas.microsoft.com/office/drawing/2014/main" id="{65BB9945-05E0-D07A-2125-EF65ABE3B091}"/>
                </a:ext>
              </a:extLst>
            </p:cNvPr>
            <p:cNvPicPr>
              <a:picLocks noChangeAspect="1"/>
            </p:cNvPicPr>
            <p:nvPr/>
          </p:nvPicPr>
          <p:blipFill>
            <a:blip/>
            <a:stretch>
              <a:fillRect/>
            </a:stretch>
          </p:blipFill>
          <p:spPr>
            <a:xfrm>
              <a:off x="1497105" y="3539522"/>
              <a:ext cx="2011680" cy="2011680"/>
            </a:xfrm>
            <a:prstGeom prst="rect">
              <a:avLst/>
            </a:prstGeom>
          </p:spPr>
        </p:pic>
        <p:pic>
          <p:nvPicPr>
            <p:cNvPr id="13" name="Picture 12" descr="Helm">
              <a:extLst>
                <a:ext uri="{FF2B5EF4-FFF2-40B4-BE49-F238E27FC236}">
                  <a16:creationId xmlns:a16="http://schemas.microsoft.com/office/drawing/2014/main" id="{43208B61-5A36-E778-FFBC-ED98495B5CDB}"/>
                </a:ext>
              </a:extLst>
            </p:cNvPr>
            <p:cNvPicPr>
              <a:picLocks noChangeAspect="1"/>
            </p:cNvPicPr>
            <p:nvPr/>
          </p:nvPicPr>
          <p:blipFill>
            <a:blip/>
            <a:stretch>
              <a:fillRect/>
            </a:stretch>
          </p:blipFill>
          <p:spPr>
            <a:xfrm>
              <a:off x="3598963" y="3542534"/>
              <a:ext cx="2011680" cy="2011680"/>
            </a:xfrm>
            <a:prstGeom prst="rect">
              <a:avLst/>
            </a:prstGeom>
          </p:spPr>
        </p:pic>
        <p:pic>
          <p:nvPicPr>
            <p:cNvPr id="33" name="Picture 32" descr="Grafana">
              <a:extLst>
                <a:ext uri="{FF2B5EF4-FFF2-40B4-BE49-F238E27FC236}">
                  <a16:creationId xmlns:a16="http://schemas.microsoft.com/office/drawing/2014/main" id="{3C2B9EF4-70AE-F0C8-8313-3B434D47BFBA}"/>
                </a:ext>
              </a:extLst>
            </p:cNvPr>
            <p:cNvPicPr>
              <a:picLocks noChangeAspect="1"/>
            </p:cNvPicPr>
            <p:nvPr/>
          </p:nvPicPr>
          <p:blipFill>
            <a:blip/>
            <a:stretch>
              <a:fillRect/>
            </a:stretch>
          </p:blipFill>
          <p:spPr>
            <a:xfrm>
              <a:off x="5814668" y="3533445"/>
              <a:ext cx="1934309" cy="2011680"/>
            </a:xfrm>
            <a:prstGeom prst="rect">
              <a:avLst/>
            </a:prstGeom>
          </p:spPr>
        </p:pic>
        <p:pic>
          <p:nvPicPr>
            <p:cNvPr id="21" name="Picture 20" descr="Prometheus">
              <a:extLst>
                <a:ext uri="{FF2B5EF4-FFF2-40B4-BE49-F238E27FC236}">
                  <a16:creationId xmlns:a16="http://schemas.microsoft.com/office/drawing/2014/main" id="{B5A09AEC-5F88-7FA9-ECA2-9165F0C37651}"/>
                </a:ext>
              </a:extLst>
            </p:cNvPr>
            <p:cNvPicPr>
              <a:picLocks noChangeAspect="1"/>
            </p:cNvPicPr>
            <p:nvPr/>
          </p:nvPicPr>
          <p:blipFill>
            <a:blip/>
            <a:stretch>
              <a:fillRect/>
            </a:stretch>
          </p:blipFill>
          <p:spPr>
            <a:xfrm>
              <a:off x="7953003" y="3539522"/>
              <a:ext cx="2011680" cy="2011680"/>
            </a:xfrm>
            <a:prstGeom prst="rect">
              <a:avLst/>
            </a:prstGeom>
          </p:spPr>
        </p:pic>
      </p:grpSp>
      <p:sp>
        <p:nvSpPr>
          <p:cNvPr id="4" name="Google Shape;423;p36">
            <a:extLst>
              <a:ext uri="{FF2B5EF4-FFF2-40B4-BE49-F238E27FC236}">
                <a16:creationId xmlns:a16="http://schemas.microsoft.com/office/drawing/2014/main" id="{F40A99C9-B2F3-3E96-80F0-97FE2286D974}"/>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600"/>
              </a:spcAft>
              <a:buClr>
                <a:srgbClr val="000000"/>
              </a:buClr>
              <a:buSzPts val="1200"/>
              <a:buFont typeface="Arial"/>
              <a:buNone/>
            </a:pPr>
            <a:fld id="{00000000-1234-1234-1234-123412341234}" type="slidenum">
              <a:rPr lang="en-US"/>
              <a:pPr marL="0" lvl="0" indent="0" algn="l" rtl="0">
                <a:spcBef>
                  <a:spcPts val="0"/>
                </a:spcBef>
                <a:spcAft>
                  <a:spcPts val="600"/>
                </a:spcAft>
                <a:buClr>
                  <a:srgbClr val="000000"/>
                </a:buClr>
                <a:buSzPts val="1200"/>
                <a:buFont typeface="Arial"/>
                <a:buNone/>
              </a:pPr>
              <a:t>8</a:t>
            </a:fld>
            <a:endParaRPr lang="en-US" dirty="0"/>
          </a:p>
        </p:txBody>
      </p:sp>
    </p:spTree>
    <p:extLst>
      <p:ext uri="{BB962C8B-B14F-4D97-AF65-F5344CB8AC3E}">
        <p14:creationId xmlns:p14="http://schemas.microsoft.com/office/powerpoint/2010/main" val="234032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5703-2383-82CC-457F-E97F4D44013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FC8E5D0-9984-2745-426B-75F74F549807}"/>
              </a:ext>
            </a:extLst>
          </p:cNvPr>
          <p:cNvSpPr>
            <a:spLocks noGrp="1"/>
          </p:cNvSpPr>
          <p:nvPr>
            <p:ph idx="1"/>
          </p:nvPr>
        </p:nvSpPr>
        <p:spPr/>
        <p:txBody>
          <a:bodyPr/>
          <a:lstStyle/>
          <a:p>
            <a:r>
              <a:rPr lang="en-US" sz="3600" dirty="0">
                <a:effectLst/>
                <a:latin typeface="Aptos" panose="020B0004020202020204" pitchFamily="34" charset="0"/>
                <a:ea typeface="Aptos" panose="020B0004020202020204" pitchFamily="34" charset="0"/>
                <a:cs typeface="Times New Roman" panose="02020603050405020304" pitchFamily="18" charset="0"/>
              </a:rPr>
              <a:t>Config correctness is essential → current tools fall short → better tooling is possible</a:t>
            </a:r>
          </a:p>
          <a:p>
            <a:pPr marL="0" indent="0">
              <a:buNone/>
            </a:pPr>
            <a:endParaRPr lang="en-US" sz="3600" dirty="0"/>
          </a:p>
          <a:p>
            <a:r>
              <a:rPr lang="en-US" sz="3600" dirty="0"/>
              <a:t>Email - </a:t>
            </a:r>
            <a:r>
              <a:rPr lang="en-US" sz="3600" dirty="0" err="1"/>
              <a:t>kyle@colorado.edu</a:t>
            </a:r>
            <a:endParaRPr lang="en-US" sz="3600" dirty="0"/>
          </a:p>
        </p:txBody>
      </p:sp>
      <p:sp>
        <p:nvSpPr>
          <p:cNvPr id="4" name="Google Shape;423;p36">
            <a:extLst>
              <a:ext uri="{FF2B5EF4-FFF2-40B4-BE49-F238E27FC236}">
                <a16:creationId xmlns:a16="http://schemas.microsoft.com/office/drawing/2014/main" id="{0C46D408-B100-2AB4-064B-039B9D00A7B0}"/>
              </a:ext>
            </a:extLst>
          </p:cNvPr>
          <p:cNvSpPr txBox="1">
            <a:spLocks noGrp="1"/>
          </p:cNvSpPr>
          <p:nvPr>
            <p:ph type="sldNum" idx="12"/>
          </p:nvPr>
        </p:nvSpPr>
        <p:spPr>
          <a:xfrm>
            <a:off x="8610600" y="6356350"/>
            <a:ext cx="6828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600"/>
              </a:spcAft>
              <a:buClr>
                <a:srgbClr val="000000"/>
              </a:buClr>
              <a:buSzPts val="1200"/>
              <a:buFont typeface="Arial"/>
              <a:buNone/>
            </a:pPr>
            <a:fld id="{00000000-1234-1234-1234-123412341234}" type="slidenum">
              <a:rPr lang="en-US"/>
              <a:pPr marL="0" lvl="0" indent="0" algn="l" rtl="0">
                <a:spcBef>
                  <a:spcPts val="0"/>
                </a:spcBef>
                <a:spcAft>
                  <a:spcPts val="600"/>
                </a:spcAft>
                <a:buClr>
                  <a:srgbClr val="000000"/>
                </a:buClr>
                <a:buSzPts val="1200"/>
                <a:buFont typeface="Arial"/>
                <a:buNone/>
              </a:pPr>
              <a:t>9</a:t>
            </a:fld>
            <a:endParaRPr lang="en-US" dirty="0"/>
          </a:p>
        </p:txBody>
      </p:sp>
    </p:spTree>
    <p:extLst>
      <p:ext uri="{BB962C8B-B14F-4D97-AF65-F5344CB8AC3E}">
        <p14:creationId xmlns:p14="http://schemas.microsoft.com/office/powerpoint/2010/main" val="12444966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ded8b1b-070d-4629-82e4-c0b019f46057}" enabled="0" method="" siteId="{3ded8b1b-070d-4629-82e4-c0b019f46057}" removed="1"/>
</clbl:labelList>
</file>

<file path=docProps/app.xml><?xml version="1.0" encoding="utf-8"?>
<Properties xmlns="http://schemas.openxmlformats.org/officeDocument/2006/extended-properties" xmlns:vt="http://schemas.openxmlformats.org/officeDocument/2006/docPropsVTypes">
  <Template>Office Theme</Template>
  <TotalTime>4551</TotalTime>
  <Words>262</Words>
  <Application>Microsoft Macintosh PowerPoint</Application>
  <PresentationFormat>Widescreen</PresentationFormat>
  <Paragraphs>48</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Aptos Display</vt:lpstr>
      <vt:lpstr>Arial</vt:lpstr>
      <vt:lpstr>Arial Black</vt:lpstr>
      <vt:lpstr>Office Theme</vt:lpstr>
      <vt:lpstr>PowerPoint Presentation</vt:lpstr>
      <vt:lpstr>View the Slides </vt:lpstr>
      <vt:lpstr>Introduction – Why Configuration Matters</vt:lpstr>
      <vt:lpstr>The Problem</vt:lpstr>
      <vt:lpstr>The Problem </vt:lpstr>
      <vt:lpstr>Current Approaches</vt:lpstr>
      <vt:lpstr>An Approach to SLURM Configuration Verification</vt:lpstr>
      <vt:lpstr>Products Utilizing Schema Validation</vt:lpstr>
      <vt:lpstr>Conclusion</vt:lpstr>
      <vt:lpstr>Prior Art in SLURM Configuration Checking</vt:lpstr>
      <vt:lpstr>Limitations with Current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Reiland</dc:creator>
  <cp:lastModifiedBy>Kyle Reinholt</cp:lastModifiedBy>
  <cp:revision>25</cp:revision>
  <dcterms:created xsi:type="dcterms:W3CDTF">2025-02-04T17:50:00Z</dcterms:created>
  <dcterms:modified xsi:type="dcterms:W3CDTF">2025-05-20T17:04:14Z</dcterms:modified>
</cp:coreProperties>
</file>