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71" r:id="rId4"/>
    <p:sldId id="274" r:id="rId5"/>
    <p:sldId id="276" r:id="rId6"/>
    <p:sldId id="277" r:id="rId7"/>
    <p:sldId id="279" r:id="rId8"/>
    <p:sldId id="28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12.07.2023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86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12.07.2023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586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12.07.2023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40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12.07.2023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19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12.07.2023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09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12.07.2023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67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12.07.2023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28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12.07.2023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90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12.07.2023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93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12.07.2023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59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12.07.2023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62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86AA4-702F-46BB-812E-9D496DDA1EC3}" type="datetimeFigureOut">
              <a:rPr lang="ru-RU" smtClean="0"/>
              <a:t>12.07.2023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05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machine.pythonanywhere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ian.ru/sale/commercial/230805591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507360" y="-5917"/>
            <a:ext cx="9144000" cy="1107044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Схема проекта</a:t>
            </a:r>
            <a:b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</a:br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Сервис поиска интересных предложений для покупки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коммерческой недвижимости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89335" y="1571026"/>
            <a:ext cx="3060192" cy="68275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MVP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вычислительного ядра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719431" y="3729967"/>
            <a:ext cx="3060192" cy="682752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MVP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продукта</a:t>
            </a:r>
            <a:endParaRPr lang="ru-RU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200247" y="1344567"/>
            <a:ext cx="4516265" cy="68275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Парсинг ЦИАН + первичный анализ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200247" y="2146478"/>
            <a:ext cx="4516265" cy="68275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Инструмент по сводной аналитике ЦИАН</a:t>
            </a:r>
          </a:p>
        </p:txBody>
      </p:sp>
      <p:cxnSp>
        <p:nvCxnSpPr>
          <p:cNvPr id="10" name="Прямая со стрелкой 9"/>
          <p:cNvCxnSpPr>
            <a:stCxn id="2" idx="3"/>
            <a:endCxn id="7" idx="1"/>
          </p:cNvCxnSpPr>
          <p:nvPr/>
        </p:nvCxnSpPr>
        <p:spPr>
          <a:xfrm flipV="1">
            <a:off x="5249527" y="1685943"/>
            <a:ext cx="1950720" cy="22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2" idx="3"/>
            <a:endCxn id="8" idx="1"/>
          </p:cNvCxnSpPr>
          <p:nvPr/>
        </p:nvCxnSpPr>
        <p:spPr>
          <a:xfrm>
            <a:off x="5249527" y="1912402"/>
            <a:ext cx="1950720" cy="57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2" idx="2"/>
            <a:endCxn id="5" idx="0"/>
          </p:cNvCxnSpPr>
          <p:nvPr/>
        </p:nvCxnSpPr>
        <p:spPr>
          <a:xfrm>
            <a:off x="3719431" y="2253778"/>
            <a:ext cx="1530096" cy="147618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4154859" y="6095171"/>
            <a:ext cx="4516265" cy="68275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Дальнейшее развитие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уточнение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отказ от идеи</a:t>
            </a:r>
          </a:p>
        </p:txBody>
      </p:sp>
      <p:cxnSp>
        <p:nvCxnSpPr>
          <p:cNvPr id="22" name="Прямая со стрелкой 21"/>
          <p:cNvCxnSpPr>
            <a:stCxn id="38" idx="2"/>
            <a:endCxn id="20" idx="0"/>
          </p:cNvCxnSpPr>
          <p:nvPr/>
        </p:nvCxnSpPr>
        <p:spPr>
          <a:xfrm flipH="1">
            <a:off x="6412992" y="5925832"/>
            <a:ext cx="3045388" cy="16933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" name="Прямая со стрелкой 29"/>
          <p:cNvCxnSpPr>
            <a:stCxn id="5" idx="3"/>
            <a:endCxn id="33" idx="1"/>
          </p:cNvCxnSpPr>
          <p:nvPr/>
        </p:nvCxnSpPr>
        <p:spPr>
          <a:xfrm>
            <a:off x="6779623" y="4071343"/>
            <a:ext cx="435428" cy="44777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7215051" y="4177743"/>
            <a:ext cx="4516265" cy="682752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болочка 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Telegram,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конструктор сайтов и т.д.)</a:t>
            </a:r>
            <a:endParaRPr lang="ru-RU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7200247" y="5026250"/>
            <a:ext cx="4516265" cy="899582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?Тестирование (интересен ли сервис клиентам?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 конкурентов)</a:t>
            </a:r>
          </a:p>
        </p:txBody>
      </p:sp>
      <p:cxnSp>
        <p:nvCxnSpPr>
          <p:cNvPr id="39" name="Прямая со стрелкой 38"/>
          <p:cNvCxnSpPr>
            <a:stCxn id="5" idx="3"/>
            <a:endCxn id="38" idx="1"/>
          </p:cNvCxnSpPr>
          <p:nvPr/>
        </p:nvCxnSpPr>
        <p:spPr>
          <a:xfrm>
            <a:off x="6779623" y="4071343"/>
            <a:ext cx="420624" cy="140469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88" name="Прямоугольник 87"/>
          <p:cNvSpPr/>
          <p:nvPr/>
        </p:nvSpPr>
        <p:spPr>
          <a:xfrm>
            <a:off x="7200247" y="3329236"/>
            <a:ext cx="4516265" cy="682752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?Дополнительные парсеры</a:t>
            </a:r>
            <a:endParaRPr lang="ru-RU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89" name="Прямая со стрелкой 88"/>
          <p:cNvCxnSpPr>
            <a:stCxn id="5" idx="3"/>
            <a:endCxn id="88" idx="1"/>
          </p:cNvCxnSpPr>
          <p:nvPr/>
        </p:nvCxnSpPr>
        <p:spPr>
          <a:xfrm flipV="1">
            <a:off x="6779623" y="3670612"/>
            <a:ext cx="420624" cy="40073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55" idx="0"/>
          </p:cNvCxnSpPr>
          <p:nvPr/>
        </p:nvCxnSpPr>
        <p:spPr>
          <a:xfrm flipH="1">
            <a:off x="1793943" y="2265036"/>
            <a:ext cx="1890550" cy="104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317533" y="4412720"/>
            <a:ext cx="2952817" cy="647086"/>
          </a:xfrm>
          <a:prstGeom prst="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Экспертная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оценка инсайдов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4" name="Прямая со стрелкой 33"/>
          <p:cNvCxnSpPr>
            <a:stCxn id="23" idx="2"/>
            <a:endCxn id="20" idx="0"/>
          </p:cNvCxnSpPr>
          <p:nvPr/>
        </p:nvCxnSpPr>
        <p:spPr>
          <a:xfrm>
            <a:off x="1793942" y="5059806"/>
            <a:ext cx="4619050" cy="103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H="1">
            <a:off x="4068268" y="2693314"/>
            <a:ext cx="941551" cy="6195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4068268" y="2804098"/>
            <a:ext cx="911599" cy="35868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289078" y="3312854"/>
            <a:ext cx="3009729" cy="864889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Определение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User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Value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, модификация алгоритма 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8" name="Прямая со стрелкой 57"/>
          <p:cNvCxnSpPr>
            <a:stCxn id="55" idx="2"/>
            <a:endCxn id="23" idx="0"/>
          </p:cNvCxnSpPr>
          <p:nvPr/>
        </p:nvCxnSpPr>
        <p:spPr>
          <a:xfrm flipH="1">
            <a:off x="1793942" y="4177743"/>
            <a:ext cx="1" cy="23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48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173892" y="12192"/>
            <a:ext cx="10810844" cy="900874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Спринт 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№</a:t>
            </a:r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1: </a:t>
            </a:r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Парсинг ЦИАН + первичный </a:t>
            </a:r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анализ (14 апреля – 22 мая) </a:t>
            </a:r>
            <a:endParaRPr lang="ru-RU" sz="2800" b="1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9256" y="900874"/>
            <a:ext cx="117954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Цели: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выгрузить объявления по продаже коммерческой недвижимости третьего транспортного кольца Москвы, стоимость которых ниже рыночной оценки.</a:t>
            </a: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Входные данные: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данные о продаже недвижимости в Москве с сайта ЦИАН.</a:t>
            </a: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Проблемы: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наличие фейков.</a:t>
            </a: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Задачи: 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1. Разработать парсер датасета с сайта ЦИАН (минимальный набор факторов: широта и долгота расположения дома, общая площадь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, количество комнат, материал стен, этаж квартиры и этажность здания, адрес, округ, тип продажи);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2. Провести обработку пропусков и поиск аномалий;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3. Первичный анализ факторов, фича-инжиниринг исходя из бизнес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логики (пример – расстояние до центра);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 Провести вывод объявлений в .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xlsx документ со стоимостью ниже выборочного среднего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значения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похожих объявлений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Методы и библиотеки: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Jupyter Notebook, Python 3, pandas, scikit-learn, matplotlib, geopy.</a:t>
            </a: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95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1719072" y="0"/>
            <a:ext cx="9607296" cy="900874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Резюме результата спринта №1 </a:t>
            </a:r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(14 апреля – </a:t>
            </a:r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22 </a:t>
            </a:r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мая) 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24104" y="900874"/>
            <a:ext cx="1153944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Результат спринта: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разработан скрипт для выгрузки объявлений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раз в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1-7 дней и алгоритм для оценки рыночной стоимости (вычислено по алгоритму А). </a:t>
            </a: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Алгоритм А: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1. Парсинг </a:t>
            </a:r>
          </a:p>
          <a:p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 1.1 Извлечение данных коммерческих объявлений по экспертным критериям - выгрузка HTML кода </a:t>
            </a: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соответствующих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страниц, результат - N страниц HTML c поискового запроса ЦИАН;</a:t>
            </a:r>
          </a:p>
          <a:p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 1.2 Скраббинг - выгрузка данных из HTML кода; Результат - датасет из N*28 объявлений.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2. Подготовка данных </a:t>
            </a:r>
          </a:p>
          <a:p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 Очистка данных от нежелательных объектов и других шумов, преобразования факторов в нужный формат (например район в расстояние до     географического центра), результат - датасет готовый для моделирования;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3. Моделирование </a:t>
            </a:r>
          </a:p>
          <a:p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 3.1 Сегментация данных - выделение подвыборок для обучения модели;</a:t>
            </a:r>
          </a:p>
          <a:p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 3.2 Обучаются предиктивные модели для оценки стоимости;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4. Интерпретация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Результат: топ интересных объявлений по </a:t>
            </a: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величине рыночная оценка-фактическая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67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1719072" y="0"/>
            <a:ext cx="9607296" cy="900874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Обсуждение спринта №1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24104" y="1086225"/>
            <a:ext cx="11539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Возможные пути развития: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Главное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- научиться отлавливать продажу бизнеса. Есть идея начать с поиска слова "аренд" из текста объявления, проблема - текст в HTML перепутан местами.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Использовать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k ближайших соседей (повысит интерпретируемость) и фактор материал стен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Разработка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оболочки, первые наброски GUI -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http://researchmachine.pythonanywhere.com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/</a:t>
            </a:r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Расширение списка наблюдений.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4093035"/>
            <a:ext cx="115394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Ключевые идеи обсуждения:</a:t>
            </a: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Тигран: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Необходимо понять достаточно ли полученных факторов для извлечения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практической пользы от данных.</a:t>
            </a: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Алена: 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Существуют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агенства, которые следует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отсеивать.</a:t>
            </a:r>
          </a:p>
        </p:txBody>
      </p:sp>
    </p:spTree>
    <p:extLst>
      <p:ext uri="{BB962C8B-B14F-4D97-AF65-F5344CB8AC3E}">
        <p14:creationId xmlns:p14="http://schemas.microsoft.com/office/powerpoint/2010/main" val="27253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52186" y="457036"/>
            <a:ext cx="11895652" cy="900874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Спринт №2: </a:t>
            </a:r>
            <a:r>
              <a:rPr lang="ru-RU" sz="2400" b="1" dirty="0">
                <a:latin typeface="Verdana" panose="020B0604030504040204" pitchFamily="34" charset="0"/>
                <a:ea typeface="Verdana" panose="020B0604030504040204" pitchFamily="34" charset="0"/>
              </a:rPr>
              <a:t>Анализ с использованием алгоритма А (Спринт 1) для извлечения User Value - эксперимент на основе доступных </a:t>
            </a:r>
            <a:r>
              <a:rPr lang="ru-RU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данных </a:t>
            </a:r>
            <a:r>
              <a:rPr lang="ru-RU" sz="2400" b="1" dirty="0">
                <a:latin typeface="Verdana" panose="020B0604030504040204" pitchFamily="34" charset="0"/>
                <a:ea typeface="Verdana" panose="020B0604030504040204" pitchFamily="34" charset="0"/>
              </a:rPr>
              <a:t>ЦИАН (22 мая – </a:t>
            </a:r>
            <a:r>
              <a:rPr lang="ru-RU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5 </a:t>
            </a:r>
            <a:r>
              <a:rPr lang="ru-RU" sz="2400" b="1" dirty="0">
                <a:latin typeface="Verdana" panose="020B0604030504040204" pitchFamily="34" charset="0"/>
                <a:ea typeface="Verdana" panose="020B0604030504040204" pitchFamily="34" charset="0"/>
              </a:rPr>
              <a:t>июня) </a:t>
            </a:r>
            <a:endParaRPr lang="ru-RU" sz="2400" b="1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2185" y="1543426"/>
            <a:ext cx="117954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Задачи: 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1. Устранить найденные в Спринте 1 недостатки в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данных (добавить некоторые факторы, отсеять продажу бизнеса)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и обновить модель. (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готово 23.05) </a:t>
            </a:r>
            <a:b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Подготовить результаты моделирования для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оценки User Value в результатах алгоритма А. (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готово 24.05)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2. Провести оценку User Value в результатах алгоритма А.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3.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Оценить успешность идеи: Оценить, насколько успешно идея с алгоритмом А может извлекать User Value из имеющихся данных и выяснить причины, по которым это может быть невозможно или затруднительно.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5.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Провести анализ на возможность устранения недостатков при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извлечении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User Value на имеющихся данных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6.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Предложить рекомендации: На основе результатов эксперимента предложить рекомендации по дальнейшим действиям, основываясь на проверке идеи с алгоритмом А в извлечении User Value. В случае недостаточной успешности идеи, предложить альтернативные подходы или доработки алгоритма для достижения ожидаемого User Value.</a:t>
            </a:r>
          </a:p>
        </p:txBody>
      </p:sp>
    </p:spTree>
    <p:extLst>
      <p:ext uri="{BB962C8B-B14F-4D97-AF65-F5344CB8AC3E}">
        <p14:creationId xmlns:p14="http://schemas.microsoft.com/office/powerpoint/2010/main" val="404975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52186" y="457036"/>
            <a:ext cx="11895652" cy="900874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Спринт №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3</a:t>
            </a:r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: </a:t>
            </a:r>
            <a:r>
              <a:rPr lang="ru-RU" sz="2400" b="1" dirty="0">
                <a:latin typeface="Verdana" panose="020B0604030504040204" pitchFamily="34" charset="0"/>
                <a:ea typeface="Verdana" panose="020B0604030504040204" pitchFamily="34" charset="0"/>
              </a:rPr>
              <a:t>Анализ с использованием алгоритма А (Спринт 1) для извлечения User Value </a:t>
            </a:r>
            <a:r>
              <a:rPr lang="ru-RU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– улучшения в соответствии с рекомендациями (5 июня </a:t>
            </a:r>
            <a:r>
              <a:rPr lang="ru-RU" sz="2400" b="1" dirty="0">
                <a:latin typeface="Verdana" panose="020B0604030504040204" pitchFamily="34" charset="0"/>
                <a:ea typeface="Verdana" panose="020B0604030504040204" pitchFamily="34" charset="0"/>
              </a:rPr>
              <a:t>– </a:t>
            </a:r>
            <a:r>
              <a:rPr lang="ru-RU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19 июня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ru-RU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июля) </a:t>
            </a:r>
            <a:endParaRPr lang="ru-RU" sz="2400" b="1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2185" y="1543426"/>
            <a:ext cx="117954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Задача: 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Провести серию экспериментов для устранения возможных проблем в соответствии с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User Value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и данным по экспертной разметки от Алёны.</a:t>
            </a: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5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1719072" y="0"/>
            <a:ext cx="9607296" cy="900874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Резюме результатов спринтов №2, 3 (</a:t>
            </a:r>
            <a:r>
              <a:rPr lang="en-US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22</a:t>
            </a:r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мая </a:t>
            </a:r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– 16 июня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/30 </a:t>
            </a:r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июня</a:t>
            </a:r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24104" y="900874"/>
            <a:ext cx="1153944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Результаты спринтов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2, 3</a:t>
            </a: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усиление фильтров, фичаинжиниринг и расширение сегмента привели к значительному улучшению Топа, определены границы ранее выгруженных данных с ЦИАН для моделирования (только для задачи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ранжирования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внутри выборки).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Подробнее: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I. Текущий Value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of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User это </a:t>
            </a:r>
            <a:r>
              <a:rPr lang="ru-RU" u="sng" dirty="0">
                <a:latin typeface="Verdana" panose="020B0604030504040204" pitchFamily="34" charset="0"/>
                <a:ea typeface="Verdana" panose="020B0604030504040204" pitchFamily="34" charset="0"/>
              </a:rPr>
              <a:t>список из N (от 20 до 70) объявлений коммерческой недвижимости Москвы на ЦИАН, которые выбиваются на текущий момент из общей массы с учетом </a:t>
            </a:r>
            <a:r>
              <a:rPr lang="ru-RU" u="sng" dirty="0" err="1">
                <a:latin typeface="Verdana" panose="020B0604030504040204" pitchFamily="34" charset="0"/>
                <a:ea typeface="Verdana" panose="020B0604030504040204" pitchFamily="34" charset="0"/>
              </a:rPr>
              <a:t>геолокации</a:t>
            </a:r>
            <a:r>
              <a:rPr lang="ru-RU" u="sng" dirty="0">
                <a:latin typeface="Verdana" panose="020B0604030504040204" pitchFamily="34" charset="0"/>
                <a:ea typeface="Verdana" panose="020B0604030504040204" pitchFamily="34" charset="0"/>
              </a:rPr>
              <a:t> и других факторов, указанных в объявлении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. Для достижения именно этой цели принципиальных проблем по набору факторов нет. Это может помочь, например, для мониторинга нескольких городов на предмет объявлений, которые хотят быстро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«скинуть». 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II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. По профессиональным методикам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оценки рыночной стоимости недвижимости нашел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пособие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Тепман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Л.Н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. (член-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корр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РАН) "Оценка недвижимости", 303 с., 2005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г (см. страницу 231). Хорошая книга для </a:t>
            </a:r>
            <a:r>
              <a:rPr lang="ru-RU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фичаинжиниринга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 Главный вывод – </a:t>
            </a:r>
            <a:r>
              <a:rPr lang="ru-RU" u="sng" dirty="0" smtClean="0">
                <a:latin typeface="Verdana" panose="020B0604030504040204" pitchFamily="34" charset="0"/>
                <a:ea typeface="Verdana" panose="020B0604030504040204" pitchFamily="34" charset="0"/>
              </a:rPr>
              <a:t>имитировать профессионального оценщика нереально.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Поэтому наш алгоритм выполняет только задачу ранжирования, использовать этот алгоритм для рекомендаций цены некорректно с точки зрения профессиональных методик оценки.</a:t>
            </a:r>
            <a:endParaRPr lang="ru-RU" u="sng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I.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Усиление фильтров для выборки за 31.05 позволило отсеять более 40% нежелательных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объявлений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(111 объявлений из 253).</a:t>
            </a:r>
          </a:p>
        </p:txBody>
      </p:sp>
    </p:spTree>
    <p:extLst>
      <p:ext uri="{BB962C8B-B14F-4D97-AF65-F5344CB8AC3E}">
        <p14:creationId xmlns:p14="http://schemas.microsoft.com/office/powerpoint/2010/main" val="108337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1719072" y="0"/>
            <a:ext cx="9607296" cy="900874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Резюме результатов спринтов №2, 3 (</a:t>
            </a:r>
            <a:r>
              <a:rPr lang="en-US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22</a:t>
            </a:r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мая </a:t>
            </a:r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– 16 июня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/30 </a:t>
            </a:r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июня</a:t>
            </a:r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24104" y="900874"/>
            <a:ext cx="11539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IV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Фичаинжиниринг позволил учитывать </a:t>
            </a:r>
            <a:r>
              <a:rPr lang="ru-RU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геоопозицию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при вычислении средней стоимости. Это очень важно учитывать когда мы выделяем «средний» сегмент.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V.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Алгоритм показал хорошие результаты на сегменте от 20 млн до 100млн. В топ попал одно  целевой предложение с очевидной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заниженной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стоимостью</a:t>
            </a: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://www.cian.ru/sale/commercial/230805591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/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099" y="3004384"/>
            <a:ext cx="5752401" cy="305758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24104" y="4892415"/>
            <a:ext cx="490502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Другое: помимо фильтров из пункта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III, </a:t>
            </a:r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попробовал </a:t>
            </a:r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убрать склады и автомойки (по описанию объявления), они сильно засоряют Топ и кажется что у них свои особенности формирования стоимости</a:t>
            </a:r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ru-RU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02820" y="5992619"/>
            <a:ext cx="49050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Рис. Географические кластеры коммерческих объявлений (сооружения) ЦИАН по г. Москва </a:t>
            </a:r>
            <a:endParaRPr lang="ru-R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16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5771</TotalTime>
  <Words>912</Words>
  <Application>Microsoft Office PowerPoint</Application>
  <PresentationFormat>Широкоэкранный</PresentationFormat>
  <Paragraphs>75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Тема Office</vt:lpstr>
      <vt:lpstr>Схема проекта  Сервис поиска интересных предложений для покупки коммерческой недвижимости</vt:lpstr>
      <vt:lpstr>Спринт №1: Парсинг ЦИАН + первичный анализ (14 апреля – 22 мая) </vt:lpstr>
      <vt:lpstr>Резюме результата спринта №1 (14 апреля – 22 мая) </vt:lpstr>
      <vt:lpstr>Обсуждение спринта №1</vt:lpstr>
      <vt:lpstr>Спринт №2: Анализ с использованием алгоритма А (Спринт 1) для извлечения User Value - эксперимент на основе доступных данных ЦИАН (22 мая – 5 июня) </vt:lpstr>
      <vt:lpstr>Спринт №3: Анализ с использованием алгоритма А (Спринт 1) для извлечения User Value – улучшения в соответствии с рекомендациями (5 июня – 19 июня/3 июля) </vt:lpstr>
      <vt:lpstr>Резюме результатов спринтов №2, 3 (22 мая – 16 июня/30 июня) </vt:lpstr>
      <vt:lpstr>Резюме результатов спринтов №2, 3 (22 мая – 16 июня/30 июня)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задание</dc:title>
  <dc:creator>Ildar</dc:creator>
  <cp:lastModifiedBy>Ildar</cp:lastModifiedBy>
  <cp:revision>327</cp:revision>
  <dcterms:created xsi:type="dcterms:W3CDTF">2023-04-07T04:54:51Z</dcterms:created>
  <dcterms:modified xsi:type="dcterms:W3CDTF">2023-07-12T14:11:40Z</dcterms:modified>
</cp:coreProperties>
</file>