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1" r:id="rId4"/>
    <p:sldId id="264" r:id="rId5"/>
    <p:sldId id="265" r:id="rId6"/>
    <p:sldId id="268" r:id="rId7"/>
    <p:sldId id="269" r:id="rId8"/>
    <p:sldId id="267" r:id="rId9"/>
    <p:sldId id="270" r:id="rId10"/>
    <p:sldId id="266" r:id="rId11"/>
    <p:sldId id="277" r:id="rId12"/>
    <p:sldId id="273" r:id="rId13"/>
    <p:sldId id="279" r:id="rId14"/>
    <p:sldId id="280" r:id="rId15"/>
    <p:sldId id="27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8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0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67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28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90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9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59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62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6AA4-702F-46BB-812E-9D496DDA1EC3}" type="datetimeFigureOut">
              <a:rPr lang="ru-RU" smtClean="0"/>
              <a:t>19.05.2023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05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machine.pythonanywher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narsaitov/cianparse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arsaitov/cianparser" TargetMode="External"/><Relationship Id="rId2" Type="http://schemas.openxmlformats.org/officeDocument/2006/relationships/hyperlink" Target="https://cian.ru/cat.php?engine_version=2&amp;p=1&amp;region=1&amp;offer_type=flat&amp;deal_type=rent&amp;room2=1&amp;room3=1&amp;with_neighbors=0&amp;type=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NR4lAlaQ1u4&amp;t=2698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R4lAlaQ1u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iles.cian.ru/files/commercial/geo-analytics/report_example.pdf" TargetMode="External"/><Relationship Id="rId4" Type="http://schemas.openxmlformats.org/officeDocument/2006/relationships/hyperlink" Target="https://habr.com/ru/articles/68685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840992" y="42573"/>
            <a:ext cx="9144000" cy="110704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Схема проекта</a:t>
            </a:r>
            <a:b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</a:b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Сервис поиска интересных предложений для покупки недвижимости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89335" y="1571026"/>
            <a:ext cx="3060192" cy="6827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MVP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вычислительного ядра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9335" y="3670612"/>
            <a:ext cx="3060192" cy="6827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MVP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продукта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00247" y="1344567"/>
            <a:ext cx="4516265" cy="68275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Парсинг ЦИАН + первичный анализ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200247" y="2146478"/>
            <a:ext cx="4516265" cy="6827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Инструмент по сводной аналитике ЦИАН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Прямая со стрелкой 9"/>
          <p:cNvCxnSpPr>
            <a:stCxn id="2" idx="3"/>
            <a:endCxn id="7" idx="1"/>
          </p:cNvCxnSpPr>
          <p:nvPr/>
        </p:nvCxnSpPr>
        <p:spPr>
          <a:xfrm flipV="1">
            <a:off x="5249527" y="1685943"/>
            <a:ext cx="1950720" cy="22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" idx="3"/>
            <a:endCxn id="8" idx="1"/>
          </p:cNvCxnSpPr>
          <p:nvPr/>
        </p:nvCxnSpPr>
        <p:spPr>
          <a:xfrm>
            <a:off x="5249527" y="1912402"/>
            <a:ext cx="1950720" cy="5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  <a:endCxn id="5" idx="0"/>
          </p:cNvCxnSpPr>
          <p:nvPr/>
        </p:nvCxnSpPr>
        <p:spPr>
          <a:xfrm>
            <a:off x="3719431" y="2253778"/>
            <a:ext cx="0" cy="14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7200247" y="6001338"/>
            <a:ext cx="4516265" cy="682752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Дальнейшее развитие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уточнение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отказ от идеи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ямая со стрелкой 21"/>
          <p:cNvCxnSpPr>
            <a:stCxn id="38" idx="2"/>
            <a:endCxn id="20" idx="0"/>
          </p:cNvCxnSpPr>
          <p:nvPr/>
        </p:nvCxnSpPr>
        <p:spPr>
          <a:xfrm>
            <a:off x="9458380" y="5709002"/>
            <a:ext cx="0" cy="29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5" idx="3"/>
            <a:endCxn id="33" idx="1"/>
          </p:cNvCxnSpPr>
          <p:nvPr/>
        </p:nvCxnSpPr>
        <p:spPr>
          <a:xfrm>
            <a:off x="5249527" y="4011988"/>
            <a:ext cx="1950720" cy="48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7200247" y="4151769"/>
            <a:ext cx="4516265" cy="6827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болочка (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Telegram,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конструктор сайтов и т.д.)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200247" y="5026250"/>
            <a:ext cx="4516265" cy="6827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Тестирование (интересен ли сервис клиентам?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Анализ конкурентов)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9" name="Прямая со стрелкой 38"/>
          <p:cNvCxnSpPr>
            <a:stCxn id="5" idx="3"/>
            <a:endCxn id="38" idx="1"/>
          </p:cNvCxnSpPr>
          <p:nvPr/>
        </p:nvCxnSpPr>
        <p:spPr>
          <a:xfrm>
            <a:off x="5249527" y="4011988"/>
            <a:ext cx="1950720" cy="13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7200247" y="3329236"/>
            <a:ext cx="4516265" cy="68275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?Дополнительные парсеры</a:t>
            </a:r>
            <a:endParaRPr lang="ru-RU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9" name="Прямая со стрелкой 88"/>
          <p:cNvCxnSpPr>
            <a:stCxn id="5" idx="3"/>
            <a:endCxn id="88" idx="1"/>
          </p:cNvCxnSpPr>
          <p:nvPr/>
        </p:nvCxnSpPr>
        <p:spPr>
          <a:xfrm flipV="1">
            <a:off x="5249527" y="3670612"/>
            <a:ext cx="1950720" cy="341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оловок 1"/>
          <p:cNvSpPr txBox="1">
            <a:spLocks/>
          </p:cNvSpPr>
          <p:nvPr/>
        </p:nvSpPr>
        <p:spPr>
          <a:xfrm>
            <a:off x="0" y="5708087"/>
            <a:ext cx="5145707" cy="1107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Ильдар Абдулин</a:t>
            </a:r>
            <a:endParaRPr lang="en-US" sz="1800" b="1" dirty="0" smtClean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algn="l"/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Контакты:</a:t>
            </a:r>
          </a:p>
          <a:p>
            <a:pPr algn="l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Email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nakiullovich@mail.ru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algn="l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Telegram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https://t.me/IldarMath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48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4872" y="1164550"/>
            <a:ext cx="115394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Задача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разработать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парсер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для выгрузки объявлений по фильтрам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алгоритма экспертной оценки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коммерческой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недвижимости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Описание результата: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Используемые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библиотеки: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BeautifulSoup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cloudscraper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библиотеку регулярных выражений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Выгрузка в 2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форматах. Формат №1: 10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факторов с обработкой данных: * Ссылка; *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Id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продавца; * Полная стоимость; * Полная площадь; * Номер этажа; * Дата создания объявления; * Широта, долгота; * Район; * Год построения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здания.  Формат №2: 202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фактора без обработки данных - перед загрузкой в модель данные нужно еще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обрабатывать.).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Фильтры поискового запроса: Коммерческая недвижимость: офис, торговая площадь, склад, свободное назначение, производство; стоимость До 35млн, площадь от 200 м2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; Этаж&gt;1; Прямая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продажа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Парсер учитывает ранее найденные проблемы: 1. с быстрой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переконфигурацией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в случае изменения структуры исходного кода страницы (загрузка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html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и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парсинг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раздельно, использует библиотеку регулярных выражений); 2. нет привязки к конкретным названиям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переменных для формата №2.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Парсинг 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ЦИАН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 описание скрипта 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48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Парсинг ЦИАН: 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9" y="1791343"/>
            <a:ext cx="10448925" cy="17430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3699" y="1161442"/>
            <a:ext cx="4453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10 факторов с обработкой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данных: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3698" y="3868739"/>
            <a:ext cx="4738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203 фактора без обработки данных: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3" y="4424887"/>
            <a:ext cx="9305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-231107"/>
            <a:ext cx="11704320" cy="900874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Модель: 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описание, обучение модели на подвыборке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  <a:t>А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6533" y="669767"/>
            <a:ext cx="108108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Датасет - результат парсинга от 05.05: 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Убраны наблюдения со стоимостью менее 15 млн. руб.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много продаж бизнеса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Подвыборка А: 143 наблюдений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Тренировочная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выборка -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107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наблюдений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Тестовая выборка -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36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наблюдений.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Целевая переменная: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Стоимость объекта за квадратный метр.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Факторы: 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Полная площадь,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Номер этажа,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Год постройки.</a:t>
            </a:r>
          </a:p>
          <a:p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</a:rPr>
              <a:t>Фича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 инжиниринг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Расстояния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 метрах до географических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центров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районов Красной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площади, Арбат, Тверского района, Пресненского района, Хамовники,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Басманный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район, район Якиманка, Мещанский район, Нижегородский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район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OneHotEncoder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Район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Модель: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XGBRegressor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n_estimators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=120,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max_depth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 13, subsample=0.8,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colsample_bytree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=0.8,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reg_alpha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=0.2,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reg_lambda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=0.8, gamma=0.9,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min_child_weight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=3,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learning_rate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=0.1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)+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StandardScaler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GridSearch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max_depth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n_estimators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).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6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7650" y="5123716"/>
            <a:ext cx="11531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Вывод: </a:t>
            </a:r>
            <a:r>
              <a:rPr lang="ru-RU" sz="1600" dirty="0"/>
              <a:t>По графикам видно, что модель обладает явными признаками переобучения, так как: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имеются </a:t>
            </a:r>
            <a:r>
              <a:rPr lang="ru-RU" sz="1600" dirty="0"/>
              <a:t>существенные различия между средним значением и медианой ошибки, что свидетельствуют о наличии выбросов в ошибках модели; </a:t>
            </a:r>
            <a:r>
              <a:rPr lang="ru-RU" sz="1600" dirty="0" smtClean="0"/>
              <a:t> 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значительные </a:t>
            </a:r>
            <a:r>
              <a:rPr lang="ru-RU" sz="1600" dirty="0"/>
              <a:t>расхождения в метриках между тестовой и тренировочной выборкам</a:t>
            </a:r>
            <a:r>
              <a:rPr lang="ru-RU" sz="1600" dirty="0" smtClean="0"/>
              <a:t>.</a:t>
            </a:r>
            <a:endParaRPr lang="ru-RU" sz="1600" dirty="0"/>
          </a:p>
          <a:p>
            <a:r>
              <a:rPr lang="ru-RU" sz="1600" dirty="0"/>
              <a:t>Средний показатель R2 указывает на хорошую способность модели реагировать на изменения входных факторов. Низкий уровень MDAPE говорит о высокой точности модели в большинстве случаев. В результате, модель может быть использована для грубой оценки в рамках очень похожих на тестовую выборку объявлений</a:t>
            </a:r>
            <a:r>
              <a:rPr lang="ru-RU" sz="1600" dirty="0" smtClean="0"/>
              <a:t>.</a:t>
            </a:r>
            <a:endParaRPr lang="ru-RU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009979"/>
            <a:ext cx="10236200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100" b="1" dirty="0" smtClean="0"/>
              <a:t>Метрики:</a:t>
            </a:r>
          </a:p>
          <a:p>
            <a:r>
              <a:rPr lang="ru-RU" sz="1100" dirty="0"/>
              <a:t>Результаты попаданий в тестовой выборке:</a:t>
            </a:r>
          </a:p>
          <a:p>
            <a:r>
              <a:rPr lang="ru-RU" sz="1100" dirty="0"/>
              <a:t>Наблюдений для тестирования всего - </a:t>
            </a:r>
            <a:r>
              <a:rPr lang="ru-RU" sz="1100" dirty="0" smtClean="0"/>
              <a:t>35 </a:t>
            </a:r>
            <a:r>
              <a:rPr lang="ru-RU" sz="1100" dirty="0"/>
              <a:t>шт.</a:t>
            </a:r>
          </a:p>
          <a:p>
            <a:r>
              <a:rPr lang="ru-RU" sz="1100" dirty="0"/>
              <a:t>Наблюдений с отклонением менее 10% - </a:t>
            </a:r>
            <a:r>
              <a:rPr lang="en-US" sz="1100" dirty="0" smtClean="0"/>
              <a:t>88%</a:t>
            </a:r>
            <a:r>
              <a:rPr lang="ru-RU" sz="1100" dirty="0" smtClean="0"/>
              <a:t>.</a:t>
            </a:r>
            <a:endParaRPr lang="ru-RU" sz="1100" dirty="0"/>
          </a:p>
          <a:p>
            <a:r>
              <a:rPr lang="ru-RU" sz="1100" dirty="0"/>
              <a:t>Наблюдений с отклонением более 10% менее 20% - </a:t>
            </a:r>
            <a:r>
              <a:rPr lang="en-US" sz="1100" dirty="0" smtClean="0"/>
              <a:t>12% (4).</a:t>
            </a:r>
          </a:p>
          <a:p>
            <a:endParaRPr lang="ru-RU" sz="11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69529" y="4009979"/>
            <a:ext cx="3253571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100" b="1" dirty="0"/>
              <a:t> Тестовая выборка</a:t>
            </a:r>
          </a:p>
          <a:p>
            <a:r>
              <a:rPr lang="en-US" sz="1100" dirty="0"/>
              <a:t>MDAPE:  2.2092325739107332</a:t>
            </a:r>
          </a:p>
          <a:p>
            <a:r>
              <a:rPr lang="en-US" sz="1100" dirty="0"/>
              <a:t>Mean Absolute Error (MAE): </a:t>
            </a:r>
            <a:r>
              <a:rPr lang="en-US" sz="1100" dirty="0" smtClean="0"/>
              <a:t>6388.935149470545</a:t>
            </a:r>
            <a:endParaRPr lang="en-US" sz="1100" dirty="0"/>
          </a:p>
          <a:p>
            <a:r>
              <a:rPr lang="en-US" sz="1100" dirty="0" err="1"/>
              <a:t>Median_absolute_error</a:t>
            </a:r>
            <a:r>
              <a:rPr lang="en-US" sz="1100" dirty="0"/>
              <a:t>:  2369.3993142609834</a:t>
            </a:r>
          </a:p>
          <a:p>
            <a:r>
              <a:rPr lang="en-US" sz="1100" dirty="0"/>
              <a:t>R2:  0.6517132532455242</a:t>
            </a:r>
          </a:p>
          <a:p>
            <a:r>
              <a:rPr lang="en-US" sz="1100" dirty="0" err="1"/>
              <a:t>Explained_variance_score</a:t>
            </a:r>
            <a:r>
              <a:rPr lang="en-US" sz="1100" dirty="0"/>
              <a:t>:  0.7003061224362462</a:t>
            </a:r>
            <a:endParaRPr lang="ru-RU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4160" y="4022679"/>
            <a:ext cx="4850160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100" b="1" dirty="0"/>
              <a:t> Тренировочная выборка</a:t>
            </a:r>
          </a:p>
          <a:p>
            <a:r>
              <a:rPr lang="en-US" sz="1100" dirty="0" smtClean="0"/>
              <a:t>MDAPE</a:t>
            </a:r>
            <a:r>
              <a:rPr lang="en-US" sz="1100" dirty="0"/>
              <a:t>:  0.07827727272727127</a:t>
            </a:r>
          </a:p>
          <a:p>
            <a:r>
              <a:rPr lang="en-US" sz="1100" dirty="0"/>
              <a:t>Mean Absolute Error (MAE): </a:t>
            </a:r>
            <a:r>
              <a:rPr lang="en-US" sz="1100" dirty="0" smtClean="0"/>
              <a:t>313.72982166290336</a:t>
            </a:r>
            <a:endParaRPr lang="ru-RU" sz="1100" dirty="0" smtClean="0"/>
          </a:p>
          <a:p>
            <a:r>
              <a:rPr lang="en-US" sz="1100" dirty="0" err="1" smtClean="0"/>
              <a:t>Median_absolute_error</a:t>
            </a:r>
            <a:r>
              <a:rPr lang="en-US" sz="1100" dirty="0"/>
              <a:t>:  112.20525568182347</a:t>
            </a:r>
          </a:p>
          <a:p>
            <a:r>
              <a:rPr lang="en-US" sz="1100" dirty="0"/>
              <a:t>R2:  0.999299564900331</a:t>
            </a:r>
          </a:p>
          <a:p>
            <a:r>
              <a:rPr lang="en-US" sz="1100" dirty="0" err="1"/>
              <a:t>Explained_variance_score</a:t>
            </a:r>
            <a:r>
              <a:rPr lang="en-US" sz="1100" dirty="0"/>
              <a:t>:  0.9992996060826165</a:t>
            </a:r>
            <a:endParaRPr lang="ru-RU" sz="1100" dirty="0"/>
          </a:p>
        </p:txBody>
      </p:sp>
      <p:sp>
        <p:nvSpPr>
          <p:cNvPr id="13" name="Заголовок 1"/>
          <p:cNvSpPr>
            <a:spLocks noGrp="1"/>
          </p:cNvSpPr>
          <p:nvPr>
            <p:ph type="ctrTitle"/>
          </p:nvPr>
        </p:nvSpPr>
        <p:spPr>
          <a:xfrm>
            <a:off x="0" y="-231107"/>
            <a:ext cx="9607296" cy="900874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Модель: 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оценка качества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40" y="568154"/>
            <a:ext cx="5848350" cy="3429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603204"/>
            <a:ext cx="5543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4945"/>
              </p:ext>
            </p:extLst>
          </p:nvPr>
        </p:nvGraphicFramePr>
        <p:xfrm>
          <a:off x="2984499" y="228697"/>
          <a:ext cx="8534400" cy="6525766"/>
        </p:xfrm>
        <a:graphic>
          <a:graphicData uri="http://schemas.openxmlformats.org/drawingml/2006/table">
            <a:tbl>
              <a:tblPr/>
              <a:tblGrid>
                <a:gridCol w="2844800">
                  <a:extLst>
                    <a:ext uri="{9D8B030D-6E8A-4147-A177-3AD203B41FA5}">
                      <a16:colId xmlns:a16="http://schemas.microsoft.com/office/drawing/2014/main" val="115221255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7072967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61277374"/>
                    </a:ext>
                  </a:extLst>
                </a:gridCol>
              </a:tblGrid>
              <a:tr h="657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Id Promotion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Difference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14602" marR="14602" marT="7301" marB="730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3490371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112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www.cian.ru/sale/commercial/286618914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96737.896205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7694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92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www.cian.ru/sale/commercial/279677345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95911.458333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60849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154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www.cian.ru/sale/commercial/285510386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90149.800703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26178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79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www.cian.ru/sale/commercial/284067991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84989.648438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224387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94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www.cian.ru/sale/commercial/285147210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81744.941231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7418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80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www.cian.ru/sale/commercial/282906588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81351.077415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92635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82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www.cian.ru/sale/commercial/287075294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80959.187601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847337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83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www.cian.ru/sale/commercial/286023464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74377.864810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03689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84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www.cian.ru/sale/commercial/286252219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71358.542570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98791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86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www.cian.ru/sale/commercial/285074405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69947.137473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46143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88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www.cian.ru/sale/commercial/282490665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66819.616575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22492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128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www.cian.ru/sale/commercial/280701859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65697.994591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99349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81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www.cian.ru/sale/commercial/271123117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62435.213068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33371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137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www.cian.ru/sale/commercial/283139637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54572.257576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122342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109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www.cian.ru/sale/commercial/284054423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54221.429688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63853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89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www.cian.ru/sale/commercial/278629056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53467.437500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69594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www.cian.ru/sale/commercial/243822357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51532.492188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579291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85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www.cian.ru/sale/commercial/273448602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49489.669612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60358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87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www.cian.ru/sale/commercial/286383572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47859.488006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72043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91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www.cian.ru/sale/commercial/233051066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45456.136606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25541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95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www.cian.ru/sale/commercial/286862620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44331.787741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38160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90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www.cian.ru/sale/commercial/271680846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40712.085938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037064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177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www.cian.ru/sale/commercial/286795670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36689.346354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20504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93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www.cian.ru/sale/commercial/286600286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34966.516955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368568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115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www.cian.ru/sale/commercial/271680778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34316.721073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05364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129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www.cian.ru/sale/commercial/285858817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34229.055350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363073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124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www.cian.ru/sale/commercial/286798983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32763.522289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92036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157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www.cian.ru/sale/commercial/285637040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31813.812599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667576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98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www.cian.ru/sale/commercial/286090600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30005.878348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96013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179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www.cian.ru/sale/commercial/286716588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28345.364419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9573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www.cian.ru/sale/commercial/286755992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27533.929688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02516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97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www.cian.ru/sale/commercial/286275050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25345.639509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81983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184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www.cian.ru/sale/commercial/285126100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24305.412666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104208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96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www.cian.ru/sale/commercial/258363973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23988.588542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06107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113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www.cian.ru/sale/commercial/286866017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20048.038800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94269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102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www.cian.ru/sale/commercial/281138548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19095.027429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23410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100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www.cian.ru/sale/commercial/280233762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19015.745739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97777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dirty="0">
                          <a:effectLst/>
                        </a:rPr>
                        <a:t>130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www.cian.ru/sale/commercial/281645736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16259.541780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79286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132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www.cian.ru/sale/commercial/281604494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14786.487092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619283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140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www.cian.ru/sale/commercial/279550014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13883.841452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17728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131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www.cian.ru/sale/commercial/281645237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</a:rPr>
                        <a:t>13285.987092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40000"/>
                  </a:ext>
                </a:extLst>
              </a:tr>
              <a:tr h="1114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</a:rPr>
                        <a:t>143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www.cian.ru/sale/commercial/285740541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</a:rPr>
                        <a:t>12757.848362</a:t>
                      </a:r>
                    </a:p>
                  </a:txBody>
                  <a:tcPr marL="14602" marR="14602" marT="7301" marB="7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74851"/>
                  </a:ext>
                </a:extLst>
              </a:tr>
            </a:tbl>
          </a:graphicData>
        </a:graphic>
      </p:graphicFrame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-25092" y="249055"/>
            <a:ext cx="5152768" cy="90087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Результат: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Вывод списка недвижимости со стоимостью ниже рыночной оценки вне выборки 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25092" y="2887682"/>
            <a:ext cx="462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Сравнение прогноза модели по 32 наблюдениям, которые ниже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20% относительно средней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стоимости (вне подвыборки А).</a:t>
            </a:r>
            <a:endParaRPr lang="ru-RU" dirty="0" smtClean="0"/>
          </a:p>
          <a:p>
            <a:endParaRPr lang="ru-RU" dirty="0"/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Выводы: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Интересные наблюдения начинаются при разности в оценке стоимости фактической и прогнозной в 50000 рублей (остальные объявления чаще всего это продажа бизнеса).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Далее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24104" y="1086225"/>
            <a:ext cx="11539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Возможные пути развития: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Улучшение качества данных: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1. Научиться отлавливать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продажу бизнеса. Есть идея начать с поиска слова "аренд" из текста объявления, проблема - текст в HTML перепутан местами.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А также отсеивание объявлений, для которых неизвестна стоимость за квадратный метр.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2. Расширение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списка наблюдений за счет ослабления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фильтров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поиска,</a:t>
            </a:r>
            <a:b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3. Расширение списка наблюдений за парсинга других источников (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Авито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), 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Улучшение модели: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Использовать k ближайших соседей (повысит интерпретируемость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), факторы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материал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стен и этажности здания. Добавление факторов по наличию определенных слов в тексте объявления.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Разработка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оболочки, первые наброски GUI -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http://researchmachine.pythonanywhere.com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/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5708087"/>
            <a:ext cx="5145707" cy="1107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Ильдар Абдулин</a:t>
            </a:r>
            <a:endParaRPr lang="en-US" sz="1800" b="1" dirty="0" smtClean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algn="l"/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Контакты:</a:t>
            </a:r>
          </a:p>
          <a:p>
            <a:pPr algn="l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Email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nakiullovich@mail.ru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algn="l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Telegram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https://t.me/IldarMath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3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719072" y="12192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Спринт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№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1: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Парсинг ЦИАН + первичный анализ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9256" y="900874"/>
            <a:ext cx="117954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выгрузить объявления по продаже жилой недвижимости третьего транспортного кольца Москвы, стоимость которых ниже рыночной оценки.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Входные данные: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данные о продаже недвижимости в Москве с сайта ЦИАН.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Проблемы: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наличие фейков.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Задачи: 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1. Разработать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парсер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датасета с сайта ЦИАН (минимальный набор факторов: широта и долгота расположения дома, общая площадь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количество комнат, материал стен, этаж квартиры и этажность здания, адрес, округ, тип продажи);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Провести обработку пропусков и поиск аномалий;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3. Первичный анализ факторов, фича-инжиниринг исходя из бизнес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логики (пример – расстояние до центра);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 Провести вывод объявлений в .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xlsx документ со стоимостью ниже выборочного среднего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значения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похожих объявлений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Методы и библиотеки: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Jupyter Notebook, Python 3, pandas, scikit-learn, matplotlib, geopy.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Резюме результата спринта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24104" y="900874"/>
            <a:ext cx="1153944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Цель спринта: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выгрузить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объявления по продаже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коммерческой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недвижимости третьего транспортного кольца Москвы, стоимость которых ниже рыночной оценки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 спринта: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проведен обзор ограничений парсинга ЦИАН, разработан скрипт для выгрузки объявлений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раз в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1-7 дней, разработана грубая модель оценки стоимости.</a:t>
            </a: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Шаг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Парсинг коммерческих объявлений ЦИАН</a:t>
            </a:r>
            <a:r>
              <a:rPr lang="ru-RU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Результат: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.xlsx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датафрейм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(253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объекта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По парсеру: 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можно начать запускать каждый день 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с 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выгрузкой полного кода HTML страницы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, а сам постобработчик для формирования .xlsx совершенствовать по мере потребности данных в модель (постобработчик есть в грубом формате для 200+ факторов и в аккуратном формате для 10 факторов). 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Это убережет нас от ситуаций с изменением конфигураций исходного кода страницы.</a:t>
            </a:r>
            <a:endParaRPr lang="ru-RU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Шаг 2.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Фильтрация данных для обучения модели . 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Подвыборка А – наблюдения со «справедливой» стоимостью (143 объекта). </a:t>
            </a:r>
          </a:p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По 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стоим.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&gt;15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млн – 185 объектов (много продаж бизнеса, а не недвижимости)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Не включаются наблюдения ниже 20% относительно средней стоимости – 143 объекта.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Шаг 3.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Обучение модели на подвыборке А.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обученная модель на подвыборке А.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По оценке средней стоимости: 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медиана ошибки -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 5%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добавив расстояния до красной площади, Арбат, Тверского 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района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и т.д. Модель пока что переобучена.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Шаг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4.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Вывод списка недвижимости со стоимостью ниже рыночной оценки вне выборки А.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Топ 32 (вне А) наблюдений по отклонению фактической стоимости от оценочной.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Минусы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: в датасете по прежнему много продаж бизнеса и пока что быстрого решения по их отлову нет. Из-за этого при выводе Топа по отклонению фактической от реальной на первых местах идут аренды бизнеса.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4872" y="1249894"/>
            <a:ext cx="11539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URL: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github.com/lenarsaitov/cianparser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Возможности: 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Конфигурация входных данных по 7 параметрам: аренда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продажа, город, вид жилья – квартира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таунхаус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 т.д., кол-во комнат, страница начала сбора данных, страница конца сбора данных, скорость сбора, собственник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Конфигурация выходных данных по 2 параметрам: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кодировка, выгрузка в формате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.csv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Выгружаемые данные: 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1036320" y="17451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Обзор парсинга ЦИАН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  <a:t>открытые инструменты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872" y="3896582"/>
            <a:ext cx="7101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-apple-system"/>
              </a:rPr>
              <a:t>Признаки, получаемые в ходе сбора </a:t>
            </a:r>
            <a:r>
              <a:rPr lang="ru-RU" sz="1400" b="1" dirty="0" smtClean="0">
                <a:latin typeface="-apple-system"/>
              </a:rPr>
              <a:t>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-apple-system"/>
              </a:rPr>
              <a:t>district</a:t>
            </a:r>
            <a:r>
              <a:rPr lang="en-US" sz="1400" dirty="0" smtClean="0">
                <a:latin typeface="-apple-system"/>
              </a:rPr>
              <a:t> - </a:t>
            </a:r>
            <a:r>
              <a:rPr lang="ru-RU" sz="1400" dirty="0" smtClean="0">
                <a:latin typeface="-apple-system"/>
              </a:rPr>
              <a:t>район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-apple-system"/>
              </a:rPr>
              <a:t>underground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метро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-apple-system"/>
              </a:rPr>
              <a:t>street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улица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-apple-system"/>
              </a:rPr>
              <a:t>floor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этаж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-apple-system"/>
              </a:rPr>
              <a:t>floors_count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общее количество этажей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-apple-system"/>
              </a:rPr>
              <a:t>total_meters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общая </a:t>
            </a:r>
            <a:r>
              <a:rPr lang="ru-RU" sz="1400" dirty="0" smtClean="0">
                <a:latin typeface="-apple-system"/>
              </a:rPr>
              <a:t>площадь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-apple-system"/>
              </a:rPr>
              <a:t>living_meters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жилая площади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-apple-system"/>
              </a:rPr>
              <a:t>kitchen_meters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площадь </a:t>
            </a:r>
            <a:r>
              <a:rPr lang="ru-RU" sz="1400" dirty="0" smtClean="0">
                <a:latin typeface="-apple-system"/>
              </a:rPr>
              <a:t>кухни</a:t>
            </a:r>
            <a:endParaRPr lang="ru-RU" sz="1400" dirty="0">
              <a:latin typeface="-apple-system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66432" y="3896582"/>
            <a:ext cx="71015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-apple-system"/>
              </a:rPr>
              <a:t>rooms_count</a:t>
            </a:r>
            <a:r>
              <a:rPr lang="en-US" sz="1400" dirty="0" smtClean="0">
                <a:latin typeface="-apple-system"/>
              </a:rPr>
              <a:t> - </a:t>
            </a:r>
            <a:r>
              <a:rPr lang="ru-RU" sz="1400" dirty="0" smtClean="0">
                <a:latin typeface="-apple-system"/>
              </a:rPr>
              <a:t>количество комнат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-apple-system"/>
              </a:rPr>
              <a:t>year_construction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год постройки здания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-apple-system"/>
              </a:rPr>
              <a:t>price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стоимость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-apple-system"/>
              </a:rPr>
              <a:t>price_per_m2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стоимость на квадратный </a:t>
            </a:r>
            <a:r>
              <a:rPr lang="ru-RU" sz="1400" dirty="0" smtClean="0">
                <a:latin typeface="-apple-system"/>
              </a:rPr>
              <a:t>метр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-apple-system"/>
              </a:rPr>
              <a:t>author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автор объявления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-apple-system"/>
              </a:rPr>
              <a:t>author_type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тип автора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-apple-system"/>
              </a:rPr>
              <a:t>phone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номер телефона в объявлении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-apple-system"/>
              </a:rPr>
              <a:t>link</a:t>
            </a:r>
            <a:r>
              <a:rPr lang="en-US" sz="1400" dirty="0">
                <a:latin typeface="-apple-system"/>
              </a:rPr>
              <a:t> - </a:t>
            </a:r>
            <a:r>
              <a:rPr lang="ru-RU" sz="1400" dirty="0">
                <a:latin typeface="-apple-system"/>
              </a:rPr>
              <a:t>ссылка на объявление</a:t>
            </a:r>
            <a:endParaRPr lang="ru-RU" sz="1400" b="0" i="0" dirty="0">
              <a:effectLst/>
              <a:latin typeface="-apple-system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4872" y="5927907"/>
            <a:ext cx="114302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 Neue"/>
              </a:rPr>
              <a:t>Возможные значения поля </a:t>
            </a:r>
            <a:r>
              <a:rPr lang="en-US" sz="1400" dirty="0" err="1" smtClean="0">
                <a:solidFill>
                  <a:srgbClr val="000000"/>
                </a:solidFill>
                <a:latin typeface="Helvetica Neue"/>
              </a:rPr>
              <a:t>author_type</a:t>
            </a:r>
            <a:r>
              <a:rPr lang="en-US" sz="1400" dirty="0" smtClean="0">
                <a:solidFill>
                  <a:srgbClr val="000000"/>
                </a:solidFill>
                <a:latin typeface="Helvetica Neue"/>
              </a:rPr>
              <a:t>:</a:t>
            </a:r>
            <a:r>
              <a:rPr lang="ru-RU" sz="1400" dirty="0" smtClean="0"/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Helvetica Neue"/>
              </a:rPr>
              <a:t>real_estate_agent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 -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агентство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недвижимости</a:t>
            </a:r>
            <a:r>
              <a:rPr lang="ru-RU" sz="1400" dirty="0" smtClean="0"/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Helvetica Neue"/>
              </a:rPr>
              <a:t>homeowner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 -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собственник</a:t>
            </a:r>
            <a:r>
              <a:rPr lang="ru-RU" sz="1400" dirty="0" smtClean="0"/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Helvetica Neue"/>
              </a:rPr>
              <a:t>realtor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 -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риелтор</a:t>
            </a:r>
            <a:r>
              <a:rPr lang="ru-RU" sz="1400" dirty="0" smtClean="0"/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Helvetica Neue"/>
              </a:rPr>
              <a:t>official_representative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 - </a:t>
            </a:r>
            <a:r>
              <a:rPr lang="ru-RU" sz="1400" dirty="0" err="1">
                <a:solidFill>
                  <a:srgbClr val="000000"/>
                </a:solidFill>
                <a:latin typeface="Helvetica Neue"/>
              </a:rPr>
              <a:t>ук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ru-RU" sz="1400" dirty="0" err="1" smtClean="0">
                <a:solidFill>
                  <a:srgbClr val="000000"/>
                </a:solidFill>
                <a:latin typeface="Helvetica Neue"/>
              </a:rPr>
              <a:t>оф.представитель</a:t>
            </a:r>
            <a:r>
              <a:rPr lang="ru-RU" sz="1400" dirty="0" smtClean="0"/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Helvetica Neue"/>
              </a:rPr>
              <a:t>representative_developer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 -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представитель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застройщика</a:t>
            </a:r>
            <a:r>
              <a:rPr lang="ru-RU" sz="1400" dirty="0" smtClean="0"/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Helvetica Neue"/>
              </a:rPr>
              <a:t>developer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 -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застройщик</a:t>
            </a:r>
            <a:r>
              <a:rPr lang="ru-RU" sz="1400" dirty="0" smtClean="0"/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Helvetica Neue"/>
              </a:rPr>
              <a:t>unknown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 -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без указанного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типа.</a:t>
            </a:r>
            <a:endParaRPr lang="ru-RU" sz="1400" dirty="0"/>
          </a:p>
        </p:txBody>
      </p:sp>
      <p:cxnSp>
        <p:nvCxnSpPr>
          <p:cNvPr id="12" name="Прямая соединительная линия 11"/>
          <p:cNvCxnSpPr>
            <a:endCxn id="2" idx="3"/>
          </p:cNvCxnSpPr>
          <p:nvPr/>
        </p:nvCxnSpPr>
        <p:spPr>
          <a:xfrm>
            <a:off x="0" y="3429000"/>
            <a:ext cx="1170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11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4872" y="1249894"/>
            <a:ext cx="1153944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Тестирование: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cian.ru/cat.php?engine_version=2&amp;p=1&amp;region=1&amp;offer_type=flat&amp;deal_type=rent&amp;room2=1&amp;room3=1&amp;with_neighbors=0&amp;type=4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(14.04.23)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Обзор парсинга 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ЦИАН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 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открытые инструменты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746243"/>
            <a:ext cx="11539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Verdana" panose="020B0604030504040204" pitchFamily="34" charset="0"/>
                <a:ea typeface="Verdana" panose="020B0604030504040204" pitchFamily="34" charset="0"/>
              </a:rPr>
              <a:t>Структура кода самого парсера перегружена ненужными для нас элементами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(около 920 строк кода, нет комментариев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Библиотека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https://github.com/lenarsaitov/cianparser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не работает с коммерческими объявлениями, а также объявлениями на продажу.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Аналогично с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://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www.youtube.com/watch?v=NR4lAlaQ1u4&amp;t=2698s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инструкции уже не актуальны.</a:t>
            </a:r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Вывод: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открытых работающих инструментов нет, поэтому пишем с нуля.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56" y="2260496"/>
            <a:ext cx="8964676" cy="215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Обзор парсинга ЦИАН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сложности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0604" y="4131153"/>
            <a:ext cx="3494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Краткосрочная аренда жилой недвижимости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86144" y="4088135"/>
            <a:ext cx="3494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Коммерческая недвижимость</a:t>
            </a:r>
            <a:endParaRPr lang="ru-RU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68" y="4716370"/>
            <a:ext cx="4343400" cy="6858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520" y="4103467"/>
            <a:ext cx="630936" cy="6208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04" y="4851991"/>
            <a:ext cx="5691972" cy="528316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-59272" y="6211669"/>
            <a:ext cx="1157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Вывод: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ЦИАН защищает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капча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 страницы объявлений от парсинга (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 отличии от страниц поискового запроса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). Судя по алгоритму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cianparser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данной проблемы не было 2 месяца назад.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" y="1067758"/>
            <a:ext cx="5747073" cy="2480640"/>
          </a:xfrm>
          <a:prstGeom prst="rect">
            <a:avLst/>
          </a:prstGeom>
        </p:spPr>
      </p:pic>
      <p:pic>
        <p:nvPicPr>
          <p:cNvPr id="1026" name="Picture 2" descr="зеленая галочка ПНГ на Прозрачном Фоне • Скачать PNG зеленая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29" y="4174191"/>
            <a:ext cx="624681" cy="55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36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9704" y="6238055"/>
            <a:ext cx="1157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Вывод: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однако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вся информация (факторы) об объявлениях находится на странице поискового запроса.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97180" y="1117951"/>
            <a:ext cx="9956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НО:</a:t>
            </a:r>
          </a:p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(исходный код страницы поискового запроса)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3" y="2507625"/>
            <a:ext cx="10963275" cy="733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26" y="3905004"/>
            <a:ext cx="7667625" cy="6191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63093" y="3500544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координаты объекта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63093" y="2085521"/>
            <a:ext cx="9919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год постройки и материал стен (не отображается на странице поискового запроса)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Обзор парсинга ЦИАН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сложности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73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72" y="3710814"/>
            <a:ext cx="4888992" cy="254858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4872" y="1127802"/>
            <a:ext cx="11539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ЦИАН против парсинга: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мгновенный сброс парсера на страницах объявления при использовании популярных библиотек парсинга (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капча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фактически запрещает отправлять напрямую объявление в разрабатываемое приложение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нужно регулярно обновлять </a:t>
            </a:r>
            <a:r>
              <a:rPr lang="ru-RU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парсер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парсер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 который работал год назад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– не работает,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парсер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который работал 2 месяца работает частично (ЦИАН проводит регулярное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обновление названий переменных в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коде).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Возможная причина – ЦИАН сам является нашим конкурентом. 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4872" y="6259398"/>
            <a:ext cx="1153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Выводы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проблемы с парсингом будут всегда, </a:t>
            </a:r>
            <a:r>
              <a:rPr lang="ru-RU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на крайний случай есть сервисы для обхода тяжелых защит (</a:t>
            </a:r>
            <a:r>
              <a:rPr lang="ru-RU" u="sng" dirty="0" smtClean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например</a:t>
            </a:r>
            <a:r>
              <a:rPr lang="ru-RU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),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имеет смысл изучить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вопрос легальности парсинга ЦИАН.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08064" y="4032154"/>
            <a:ext cx="45302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Некоторых элементов 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PDF</a:t>
            </a:r>
            <a:r>
              <a:rPr lang="ru-RU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-отчета нет даже в примере (возможно сервис не развивается)</a:t>
            </a:r>
          </a:p>
          <a:p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https://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files.cian.ru/files/commercial/geo-analytics/report_example.pdf</a:t>
            </a:r>
            <a:r>
              <a:rPr lang="ru-RU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1400" i="1" dirty="0"/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Обзор парсинга 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ЦИАН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 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сложности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2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4872" y="3945142"/>
            <a:ext cx="115394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Критерии качества: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Минимальная конфигурации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исходных данных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Минимальный объем кода для удобства поправок парсера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Упор на читабельность кода для дальнейшей передачи командам разработки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парсеров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Без оптимизации по скорости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Разрабатывать отдельным модулем.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872" y="1130346"/>
            <a:ext cx="11539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 ходе обзора найдено: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Блокировка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(проверка браузера,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капча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и т.д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.) страниц самих объявлений. Загружаются только у объявлений с краткосрочной аренды (на момент 24.04), на остальных стоит блокировка.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Страницы поискового запроса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загружаются для всех.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Обновление конфигурации исходного кода – меняются названия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переменных раз в некоторый период.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Готовые инструменты из открытого доступа не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работают.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ЦИАН сам предоставляет услуги по аналитике недвижимости, поэтому проблемы с парсингом будут всегда.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Обзор парсинга 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ЦИАН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 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выводы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9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1797</Words>
  <Application>Microsoft Office PowerPoint</Application>
  <PresentationFormat>Широкоэкранный</PresentationFormat>
  <Paragraphs>319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Helvetica Neue</vt:lpstr>
      <vt:lpstr>Verdana</vt:lpstr>
      <vt:lpstr>Тема Office</vt:lpstr>
      <vt:lpstr>Схема проекта  Сервис поиска интересных предложений для покупки недвижимости</vt:lpstr>
      <vt:lpstr>Спринт №1: Парсинг ЦИАН + первичный анализ</vt:lpstr>
      <vt:lpstr>Резюме результата спринта</vt:lpstr>
      <vt:lpstr>Обзор парсинга ЦИАН: открытые инструменты</vt:lpstr>
      <vt:lpstr>Обзор парсинга ЦИАН: открытые инструменты</vt:lpstr>
      <vt:lpstr>Обзор парсинга ЦИАН: сложности</vt:lpstr>
      <vt:lpstr>Обзор парсинга ЦИАН: сложности</vt:lpstr>
      <vt:lpstr>Обзор парсинга ЦИАН: сложности</vt:lpstr>
      <vt:lpstr>Обзор парсинга ЦИАН: выводы</vt:lpstr>
      <vt:lpstr>Парсинг ЦИАН: описание скрипта </vt:lpstr>
      <vt:lpstr>Парсинг ЦИАН: результат</vt:lpstr>
      <vt:lpstr>Модель: описание, обучение модели на подвыборке А</vt:lpstr>
      <vt:lpstr>Модель: оценка качества</vt:lpstr>
      <vt:lpstr>Результат: Вывод списка недвижимости со стоимостью ниже рыночной оценки вне выборки А</vt:lpstr>
      <vt:lpstr>Далее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</dc:title>
  <dc:creator>Ildar</dc:creator>
  <cp:lastModifiedBy>Ildar</cp:lastModifiedBy>
  <cp:revision>294</cp:revision>
  <dcterms:created xsi:type="dcterms:W3CDTF">2023-04-07T04:54:51Z</dcterms:created>
  <dcterms:modified xsi:type="dcterms:W3CDTF">2023-05-19T14:08:48Z</dcterms:modified>
</cp:coreProperties>
</file>