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71" r:id="rId3"/>
    <p:sldId id="265" r:id="rId4"/>
    <p:sldId id="272" r:id="rId5"/>
    <p:sldId id="306" r:id="rId6"/>
    <p:sldId id="270" r:id="rId7"/>
    <p:sldId id="266" r:id="rId8"/>
    <p:sldId id="268" r:id="rId9"/>
    <p:sldId id="269" r:id="rId10"/>
    <p:sldId id="274" r:id="rId11"/>
    <p:sldId id="281" r:id="rId12"/>
    <p:sldId id="277" r:id="rId13"/>
    <p:sldId id="278" r:id="rId14"/>
    <p:sldId id="302" r:id="rId15"/>
    <p:sldId id="332" r:id="rId16"/>
    <p:sldId id="330" r:id="rId17"/>
    <p:sldId id="282" r:id="rId18"/>
    <p:sldId id="275" r:id="rId19"/>
    <p:sldId id="334" r:id="rId20"/>
    <p:sldId id="333" r:id="rId21"/>
    <p:sldId id="335" r:id="rId22"/>
    <p:sldId id="290" r:id="rId23"/>
    <p:sldId id="291" r:id="rId24"/>
    <p:sldId id="292" r:id="rId25"/>
    <p:sldId id="294" r:id="rId26"/>
    <p:sldId id="295" r:id="rId27"/>
    <p:sldId id="296" r:id="rId28"/>
    <p:sldId id="297" r:id="rId29"/>
    <p:sldId id="298" r:id="rId30"/>
    <p:sldId id="303" r:id="rId31"/>
    <p:sldId id="336" r:id="rId32"/>
    <p:sldId id="341" r:id="rId33"/>
    <p:sldId id="300" r:id="rId34"/>
    <p:sldId id="310" r:id="rId35"/>
    <p:sldId id="312" r:id="rId36"/>
    <p:sldId id="316" r:id="rId37"/>
    <p:sldId id="317" r:id="rId38"/>
    <p:sldId id="315" r:id="rId39"/>
    <p:sldId id="314" r:id="rId40"/>
    <p:sldId id="313" r:id="rId41"/>
    <p:sldId id="320" r:id="rId42"/>
    <p:sldId id="319" r:id="rId43"/>
    <p:sldId id="308" r:id="rId44"/>
    <p:sldId id="321" r:id="rId45"/>
    <p:sldId id="322" r:id="rId46"/>
    <p:sldId id="338" r:id="rId47"/>
    <p:sldId id="324" r:id="rId48"/>
    <p:sldId id="339" r:id="rId49"/>
    <p:sldId id="340" r:id="rId50"/>
    <p:sldId id="260" r:id="rId51"/>
    <p:sldId id="328" r:id="rId52"/>
    <p:sldId id="327" r:id="rId53"/>
    <p:sldId id="263" r:id="rId54"/>
    <p:sldId id="329" r:id="rId55"/>
    <p:sldId id="284" r:id="rId56"/>
    <p:sldId id="285" r:id="rId57"/>
    <p:sldId id="283" r:id="rId58"/>
    <p:sldId id="331" r:id="rId59"/>
    <p:sldId id="286" r:id="rId60"/>
    <p:sldId id="287" r:id="rId61"/>
    <p:sldId id="28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568" autoAdjust="0"/>
  </p:normalViewPr>
  <p:slideViewPr>
    <p:cSldViewPr snapToGrid="0">
      <p:cViewPr varScale="1">
        <p:scale>
          <a:sx n="48" d="100"/>
          <a:sy n="48" d="100"/>
        </p:scale>
        <p:origin x="1364" y="28"/>
      </p:cViewPr>
      <p:guideLst/>
    </p:cSldViewPr>
  </p:slideViewPr>
  <p:outlineViewPr>
    <p:cViewPr>
      <p:scale>
        <a:sx n="33" d="100"/>
        <a:sy n="33" d="100"/>
      </p:scale>
      <p:origin x="0" y="-10268"/>
    </p:cViewPr>
  </p:outlineViewPr>
  <p:notesTextViewPr>
    <p:cViewPr>
      <p:scale>
        <a:sx n="3" d="2"/>
        <a:sy n="3" d="2"/>
      </p:scale>
      <p:origin x="0" y="0"/>
    </p:cViewPr>
  </p:notesTextViewPr>
  <p:sorterViewPr>
    <p:cViewPr>
      <p:scale>
        <a:sx n="80" d="100"/>
        <a:sy n="80" d="100"/>
      </p:scale>
      <p:origin x="0" y="-7628"/>
    </p:cViewPr>
  </p:sorterViewPr>
  <p:notesViewPr>
    <p:cSldViewPr snapToGrid="0">
      <p:cViewPr>
        <p:scale>
          <a:sx n="90" d="100"/>
          <a:sy n="90" d="100"/>
        </p:scale>
        <p:origin x="1852"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4A8BA-D16E-4F98-BAF4-E1088C8A6D6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61CD28A7-4040-4A75-A37F-99F2B1F1B638}">
      <dgm:prSet phldrT="[Text]"/>
      <dgm:spPr/>
      <dgm:t>
        <a:bodyPr/>
        <a:lstStyle/>
        <a:p>
          <a:r>
            <a:rPr lang="en-US" dirty="0"/>
            <a:t>100 subjects</a:t>
          </a:r>
        </a:p>
      </dgm:t>
    </dgm:pt>
    <dgm:pt modelId="{68F536FB-B69D-4736-B78C-D3E05C084310}" type="parTrans" cxnId="{2FB41204-2426-4DF0-8C21-22C5D515E564}">
      <dgm:prSet/>
      <dgm:spPr/>
      <dgm:t>
        <a:bodyPr/>
        <a:lstStyle/>
        <a:p>
          <a:endParaRPr lang="en-US"/>
        </a:p>
      </dgm:t>
    </dgm:pt>
    <dgm:pt modelId="{A863026D-A4DF-4DEB-B5AD-1DFC69CE9CE3}" type="sibTrans" cxnId="{2FB41204-2426-4DF0-8C21-22C5D515E564}">
      <dgm:prSet/>
      <dgm:spPr/>
      <dgm:t>
        <a:bodyPr/>
        <a:lstStyle/>
        <a:p>
          <a:endParaRPr lang="en-US"/>
        </a:p>
      </dgm:t>
    </dgm:pt>
    <dgm:pt modelId="{D29A0D06-9698-4B0B-BABA-D365294C36C1}">
      <dgm:prSet phldrT="[Text]"/>
      <dgm:spPr/>
      <dgm:t>
        <a:bodyPr/>
        <a:lstStyle/>
        <a:p>
          <a:r>
            <a:rPr lang="en-US" dirty="0"/>
            <a:t>50 old </a:t>
          </a:r>
          <a:r>
            <a:rPr lang="en-US" dirty="0" err="1"/>
            <a:t>trt</a:t>
          </a:r>
          <a:endParaRPr lang="en-US" dirty="0"/>
        </a:p>
      </dgm:t>
    </dgm:pt>
    <dgm:pt modelId="{8DB8513D-655F-4176-A076-6C8C13C9B27F}" type="parTrans" cxnId="{70587C2C-D8FF-4565-81D2-72AD24EFC05A}">
      <dgm:prSet/>
      <dgm:spPr/>
      <dgm:t>
        <a:bodyPr/>
        <a:lstStyle/>
        <a:p>
          <a:endParaRPr lang="en-US"/>
        </a:p>
      </dgm:t>
    </dgm:pt>
    <dgm:pt modelId="{C24B347B-769D-4335-848B-EAF3A949DE87}" type="sibTrans" cxnId="{70587C2C-D8FF-4565-81D2-72AD24EFC05A}">
      <dgm:prSet/>
      <dgm:spPr/>
      <dgm:t>
        <a:bodyPr/>
        <a:lstStyle/>
        <a:p>
          <a:endParaRPr lang="en-US"/>
        </a:p>
      </dgm:t>
    </dgm:pt>
    <dgm:pt modelId="{FA2FC166-40DB-40CB-B114-D8530817A73E}">
      <dgm:prSet phldrT="[Text]"/>
      <dgm:spPr/>
      <dgm:t>
        <a:bodyPr/>
        <a:lstStyle/>
        <a:p>
          <a:r>
            <a:rPr lang="en-US" dirty="0"/>
            <a:t>50 new </a:t>
          </a:r>
          <a:r>
            <a:rPr lang="en-US" dirty="0" err="1"/>
            <a:t>trt</a:t>
          </a:r>
          <a:endParaRPr lang="en-US" dirty="0"/>
        </a:p>
      </dgm:t>
    </dgm:pt>
    <dgm:pt modelId="{C9E5B53D-4B0B-4D59-9CF0-18EFBC0C62A9}" type="parTrans" cxnId="{A2552294-3F83-4B23-9702-77F80CBD65A8}">
      <dgm:prSet/>
      <dgm:spPr/>
      <dgm:t>
        <a:bodyPr/>
        <a:lstStyle/>
        <a:p>
          <a:endParaRPr lang="en-US"/>
        </a:p>
      </dgm:t>
    </dgm:pt>
    <dgm:pt modelId="{4BE12739-4E1F-435D-AB96-5DD04324F81D}" type="sibTrans" cxnId="{A2552294-3F83-4B23-9702-77F80CBD65A8}">
      <dgm:prSet/>
      <dgm:spPr/>
      <dgm:t>
        <a:bodyPr/>
        <a:lstStyle/>
        <a:p>
          <a:endParaRPr lang="en-US"/>
        </a:p>
      </dgm:t>
    </dgm:pt>
    <dgm:pt modelId="{14E83650-8EE7-4906-ADC5-8D966C92C084}" type="pres">
      <dgm:prSet presAssocID="{57F4A8BA-D16E-4F98-BAF4-E1088C8A6D60}" presName="diagram" presStyleCnt="0">
        <dgm:presLayoutVars>
          <dgm:chPref val="1"/>
          <dgm:dir/>
          <dgm:animOne val="branch"/>
          <dgm:animLvl val="lvl"/>
          <dgm:resizeHandles val="exact"/>
        </dgm:presLayoutVars>
      </dgm:prSet>
      <dgm:spPr/>
    </dgm:pt>
    <dgm:pt modelId="{D2437CE9-1616-4AE3-94EB-E9C17922D6EC}" type="pres">
      <dgm:prSet presAssocID="{61CD28A7-4040-4A75-A37F-99F2B1F1B638}" presName="root1" presStyleCnt="0"/>
      <dgm:spPr/>
    </dgm:pt>
    <dgm:pt modelId="{CB852408-7D87-47CF-95DC-13A83B462857}" type="pres">
      <dgm:prSet presAssocID="{61CD28A7-4040-4A75-A37F-99F2B1F1B638}" presName="LevelOneTextNode" presStyleLbl="node0" presStyleIdx="0" presStyleCnt="1">
        <dgm:presLayoutVars>
          <dgm:chPref val="3"/>
        </dgm:presLayoutVars>
      </dgm:prSet>
      <dgm:spPr/>
    </dgm:pt>
    <dgm:pt modelId="{E596C15D-CCE4-4834-AAA9-3CD9CE9ADCEE}" type="pres">
      <dgm:prSet presAssocID="{61CD28A7-4040-4A75-A37F-99F2B1F1B638}" presName="level2hierChild" presStyleCnt="0"/>
      <dgm:spPr/>
    </dgm:pt>
    <dgm:pt modelId="{89273E02-D3C0-4EDB-9B71-B54F473F6C8F}" type="pres">
      <dgm:prSet presAssocID="{8DB8513D-655F-4176-A076-6C8C13C9B27F}" presName="conn2-1" presStyleLbl="parChTrans1D2" presStyleIdx="0" presStyleCnt="2"/>
      <dgm:spPr/>
    </dgm:pt>
    <dgm:pt modelId="{6897CB02-F11A-4C7A-A7D4-5AE561A11DB6}" type="pres">
      <dgm:prSet presAssocID="{8DB8513D-655F-4176-A076-6C8C13C9B27F}" presName="connTx" presStyleLbl="parChTrans1D2" presStyleIdx="0" presStyleCnt="2"/>
      <dgm:spPr/>
    </dgm:pt>
    <dgm:pt modelId="{3DC94B0E-8C10-4040-8C4F-2E1CDBC54A3F}" type="pres">
      <dgm:prSet presAssocID="{D29A0D06-9698-4B0B-BABA-D365294C36C1}" presName="root2" presStyleCnt="0"/>
      <dgm:spPr/>
    </dgm:pt>
    <dgm:pt modelId="{24885ADD-ACD8-413A-8575-C082151D6104}" type="pres">
      <dgm:prSet presAssocID="{D29A0D06-9698-4B0B-BABA-D365294C36C1}" presName="LevelTwoTextNode" presStyleLbl="node2" presStyleIdx="0" presStyleCnt="2">
        <dgm:presLayoutVars>
          <dgm:chPref val="3"/>
        </dgm:presLayoutVars>
      </dgm:prSet>
      <dgm:spPr/>
    </dgm:pt>
    <dgm:pt modelId="{7F64CBAD-8D54-45DB-8B38-F250A5D23E15}" type="pres">
      <dgm:prSet presAssocID="{D29A0D06-9698-4B0B-BABA-D365294C36C1}" presName="level3hierChild" presStyleCnt="0"/>
      <dgm:spPr/>
    </dgm:pt>
    <dgm:pt modelId="{7530BF18-7ADA-4EB8-928E-2FE06899A715}" type="pres">
      <dgm:prSet presAssocID="{C9E5B53D-4B0B-4D59-9CF0-18EFBC0C62A9}" presName="conn2-1" presStyleLbl="parChTrans1D2" presStyleIdx="1" presStyleCnt="2"/>
      <dgm:spPr/>
    </dgm:pt>
    <dgm:pt modelId="{238FB4A3-89EA-4D26-ACA1-AED4247F34C2}" type="pres">
      <dgm:prSet presAssocID="{C9E5B53D-4B0B-4D59-9CF0-18EFBC0C62A9}" presName="connTx" presStyleLbl="parChTrans1D2" presStyleIdx="1" presStyleCnt="2"/>
      <dgm:spPr/>
    </dgm:pt>
    <dgm:pt modelId="{3765A8AB-ECCC-4EAD-90F6-3C8B9173DAFB}" type="pres">
      <dgm:prSet presAssocID="{FA2FC166-40DB-40CB-B114-D8530817A73E}" presName="root2" presStyleCnt="0"/>
      <dgm:spPr/>
    </dgm:pt>
    <dgm:pt modelId="{2E33F57F-CE22-44AF-B3C2-CE540F66B3FA}" type="pres">
      <dgm:prSet presAssocID="{FA2FC166-40DB-40CB-B114-D8530817A73E}" presName="LevelTwoTextNode" presStyleLbl="node2" presStyleIdx="1" presStyleCnt="2">
        <dgm:presLayoutVars>
          <dgm:chPref val="3"/>
        </dgm:presLayoutVars>
      </dgm:prSet>
      <dgm:spPr/>
    </dgm:pt>
    <dgm:pt modelId="{0F33195E-A523-4FFD-A2CE-C211F3B766A0}" type="pres">
      <dgm:prSet presAssocID="{FA2FC166-40DB-40CB-B114-D8530817A73E}" presName="level3hierChild" presStyleCnt="0"/>
      <dgm:spPr/>
    </dgm:pt>
  </dgm:ptLst>
  <dgm:cxnLst>
    <dgm:cxn modelId="{2FB41204-2426-4DF0-8C21-22C5D515E564}" srcId="{57F4A8BA-D16E-4F98-BAF4-E1088C8A6D60}" destId="{61CD28A7-4040-4A75-A37F-99F2B1F1B638}" srcOrd="0" destOrd="0" parTransId="{68F536FB-B69D-4736-B78C-D3E05C084310}" sibTransId="{A863026D-A4DF-4DEB-B5AD-1DFC69CE9CE3}"/>
    <dgm:cxn modelId="{869CF505-C696-4616-A960-B075B08F4346}" type="presOf" srcId="{8DB8513D-655F-4176-A076-6C8C13C9B27F}" destId="{89273E02-D3C0-4EDB-9B71-B54F473F6C8F}" srcOrd="0" destOrd="0" presId="urn:microsoft.com/office/officeart/2005/8/layout/hierarchy2"/>
    <dgm:cxn modelId="{70587C2C-D8FF-4565-81D2-72AD24EFC05A}" srcId="{61CD28A7-4040-4A75-A37F-99F2B1F1B638}" destId="{D29A0D06-9698-4B0B-BABA-D365294C36C1}" srcOrd="0" destOrd="0" parTransId="{8DB8513D-655F-4176-A076-6C8C13C9B27F}" sibTransId="{C24B347B-769D-4335-848B-EAF3A949DE87}"/>
    <dgm:cxn modelId="{087BC441-6C66-4FBC-89FA-EA98E8130D6D}" type="presOf" srcId="{C9E5B53D-4B0B-4D59-9CF0-18EFBC0C62A9}" destId="{7530BF18-7ADA-4EB8-928E-2FE06899A715}" srcOrd="0" destOrd="0" presId="urn:microsoft.com/office/officeart/2005/8/layout/hierarchy2"/>
    <dgm:cxn modelId="{95908464-EF93-4858-8667-78697F3B4C54}" type="presOf" srcId="{8DB8513D-655F-4176-A076-6C8C13C9B27F}" destId="{6897CB02-F11A-4C7A-A7D4-5AE561A11DB6}" srcOrd="1" destOrd="0" presId="urn:microsoft.com/office/officeart/2005/8/layout/hierarchy2"/>
    <dgm:cxn modelId="{0C09CF44-86E3-47FC-A4B8-DE2966583071}" type="presOf" srcId="{FA2FC166-40DB-40CB-B114-D8530817A73E}" destId="{2E33F57F-CE22-44AF-B3C2-CE540F66B3FA}" srcOrd="0" destOrd="0" presId="urn:microsoft.com/office/officeart/2005/8/layout/hierarchy2"/>
    <dgm:cxn modelId="{DA6E4E4F-3050-46B3-BA4C-E5FE957E086B}" type="presOf" srcId="{D29A0D06-9698-4B0B-BABA-D365294C36C1}" destId="{24885ADD-ACD8-413A-8575-C082151D6104}" srcOrd="0" destOrd="0" presId="urn:microsoft.com/office/officeart/2005/8/layout/hierarchy2"/>
    <dgm:cxn modelId="{A2552294-3F83-4B23-9702-77F80CBD65A8}" srcId="{61CD28A7-4040-4A75-A37F-99F2B1F1B638}" destId="{FA2FC166-40DB-40CB-B114-D8530817A73E}" srcOrd="1" destOrd="0" parTransId="{C9E5B53D-4B0B-4D59-9CF0-18EFBC0C62A9}" sibTransId="{4BE12739-4E1F-435D-AB96-5DD04324F81D}"/>
    <dgm:cxn modelId="{38F7E3A3-AEFA-4459-A90F-4D6A6157E6BB}" type="presOf" srcId="{61CD28A7-4040-4A75-A37F-99F2B1F1B638}" destId="{CB852408-7D87-47CF-95DC-13A83B462857}" srcOrd="0" destOrd="0" presId="urn:microsoft.com/office/officeart/2005/8/layout/hierarchy2"/>
    <dgm:cxn modelId="{12DB02AD-C732-4781-A214-EDA00AE6A1A5}" type="presOf" srcId="{57F4A8BA-D16E-4F98-BAF4-E1088C8A6D60}" destId="{14E83650-8EE7-4906-ADC5-8D966C92C084}" srcOrd="0" destOrd="0" presId="urn:microsoft.com/office/officeart/2005/8/layout/hierarchy2"/>
    <dgm:cxn modelId="{67A205F3-D713-4CAD-A4C0-1A1AAD85BFF7}" type="presOf" srcId="{C9E5B53D-4B0B-4D59-9CF0-18EFBC0C62A9}" destId="{238FB4A3-89EA-4D26-ACA1-AED4247F34C2}" srcOrd="1" destOrd="0" presId="urn:microsoft.com/office/officeart/2005/8/layout/hierarchy2"/>
    <dgm:cxn modelId="{3FBDA8D9-B9B1-444D-BE65-6AD840B1921F}" type="presParOf" srcId="{14E83650-8EE7-4906-ADC5-8D966C92C084}" destId="{D2437CE9-1616-4AE3-94EB-E9C17922D6EC}" srcOrd="0" destOrd="0" presId="urn:microsoft.com/office/officeart/2005/8/layout/hierarchy2"/>
    <dgm:cxn modelId="{FC62237A-75AD-4A62-A052-B8272751973E}" type="presParOf" srcId="{D2437CE9-1616-4AE3-94EB-E9C17922D6EC}" destId="{CB852408-7D87-47CF-95DC-13A83B462857}" srcOrd="0" destOrd="0" presId="urn:microsoft.com/office/officeart/2005/8/layout/hierarchy2"/>
    <dgm:cxn modelId="{34F71E86-84C2-4965-9603-CE0F09069D18}" type="presParOf" srcId="{D2437CE9-1616-4AE3-94EB-E9C17922D6EC}" destId="{E596C15D-CCE4-4834-AAA9-3CD9CE9ADCEE}" srcOrd="1" destOrd="0" presId="urn:microsoft.com/office/officeart/2005/8/layout/hierarchy2"/>
    <dgm:cxn modelId="{2C721820-20DB-4C08-986B-1CFC35E70048}" type="presParOf" srcId="{E596C15D-CCE4-4834-AAA9-3CD9CE9ADCEE}" destId="{89273E02-D3C0-4EDB-9B71-B54F473F6C8F}" srcOrd="0" destOrd="0" presId="urn:microsoft.com/office/officeart/2005/8/layout/hierarchy2"/>
    <dgm:cxn modelId="{9417BAB2-7131-48BD-9887-0C9AE6161E7B}" type="presParOf" srcId="{89273E02-D3C0-4EDB-9B71-B54F473F6C8F}" destId="{6897CB02-F11A-4C7A-A7D4-5AE561A11DB6}" srcOrd="0" destOrd="0" presId="urn:microsoft.com/office/officeart/2005/8/layout/hierarchy2"/>
    <dgm:cxn modelId="{1EAF6835-4255-4774-B7A2-8606BC4D5E72}" type="presParOf" srcId="{E596C15D-CCE4-4834-AAA9-3CD9CE9ADCEE}" destId="{3DC94B0E-8C10-4040-8C4F-2E1CDBC54A3F}" srcOrd="1" destOrd="0" presId="urn:microsoft.com/office/officeart/2005/8/layout/hierarchy2"/>
    <dgm:cxn modelId="{2541311D-98B8-4938-9589-1007DE592E56}" type="presParOf" srcId="{3DC94B0E-8C10-4040-8C4F-2E1CDBC54A3F}" destId="{24885ADD-ACD8-413A-8575-C082151D6104}" srcOrd="0" destOrd="0" presId="urn:microsoft.com/office/officeart/2005/8/layout/hierarchy2"/>
    <dgm:cxn modelId="{51030486-ED48-4648-82EC-B344488368EF}" type="presParOf" srcId="{3DC94B0E-8C10-4040-8C4F-2E1CDBC54A3F}" destId="{7F64CBAD-8D54-45DB-8B38-F250A5D23E15}" srcOrd="1" destOrd="0" presId="urn:microsoft.com/office/officeart/2005/8/layout/hierarchy2"/>
    <dgm:cxn modelId="{210A9D10-698C-4518-A67E-CBDF5A4A6481}" type="presParOf" srcId="{E596C15D-CCE4-4834-AAA9-3CD9CE9ADCEE}" destId="{7530BF18-7ADA-4EB8-928E-2FE06899A715}" srcOrd="2" destOrd="0" presId="urn:microsoft.com/office/officeart/2005/8/layout/hierarchy2"/>
    <dgm:cxn modelId="{184984A3-1BC3-4C5E-BF43-D00178276328}" type="presParOf" srcId="{7530BF18-7ADA-4EB8-928E-2FE06899A715}" destId="{238FB4A3-89EA-4D26-ACA1-AED4247F34C2}" srcOrd="0" destOrd="0" presId="urn:microsoft.com/office/officeart/2005/8/layout/hierarchy2"/>
    <dgm:cxn modelId="{75803B13-0EF4-4336-B0EB-C58C90399010}" type="presParOf" srcId="{E596C15D-CCE4-4834-AAA9-3CD9CE9ADCEE}" destId="{3765A8AB-ECCC-4EAD-90F6-3C8B9173DAFB}" srcOrd="3" destOrd="0" presId="urn:microsoft.com/office/officeart/2005/8/layout/hierarchy2"/>
    <dgm:cxn modelId="{4A3AEAA2-5593-4C17-A5AB-7199AAE75C90}" type="presParOf" srcId="{3765A8AB-ECCC-4EAD-90F6-3C8B9173DAFB}" destId="{2E33F57F-CE22-44AF-B3C2-CE540F66B3FA}" srcOrd="0" destOrd="0" presId="urn:microsoft.com/office/officeart/2005/8/layout/hierarchy2"/>
    <dgm:cxn modelId="{88690AEF-15A3-4F34-9712-8C96B32FE65F}" type="presParOf" srcId="{3765A8AB-ECCC-4EAD-90F6-3C8B9173DAFB}" destId="{0F33195E-A523-4FFD-A2CE-C211F3B766A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A96951-2E89-47C0-A527-180777B9709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DB3C446-099C-4F3B-B0C3-966EED4D28FD}">
      <dgm:prSet phldrT="[Text]"/>
      <dgm:spPr/>
      <dgm:t>
        <a:bodyPr/>
        <a:lstStyle/>
        <a:p>
          <a:r>
            <a:rPr lang="en-US" dirty="0"/>
            <a:t>100 subjects</a:t>
          </a:r>
        </a:p>
      </dgm:t>
    </dgm:pt>
    <dgm:pt modelId="{0F1AC79B-7231-45E3-BFA1-12F5A34D331D}" type="parTrans" cxnId="{0E64210B-EF87-462D-893B-C44028F093A8}">
      <dgm:prSet/>
      <dgm:spPr/>
      <dgm:t>
        <a:bodyPr/>
        <a:lstStyle/>
        <a:p>
          <a:endParaRPr lang="en-US"/>
        </a:p>
      </dgm:t>
    </dgm:pt>
    <dgm:pt modelId="{88B8D1B6-5CBF-4B41-8E51-BEBE6DBCF3BD}" type="sibTrans" cxnId="{0E64210B-EF87-462D-893B-C44028F093A8}">
      <dgm:prSet/>
      <dgm:spPr/>
      <dgm:t>
        <a:bodyPr/>
        <a:lstStyle/>
        <a:p>
          <a:endParaRPr lang="en-US"/>
        </a:p>
      </dgm:t>
    </dgm:pt>
    <dgm:pt modelId="{E877D472-06BC-4273-A8E5-56DCA54A72F6}">
      <dgm:prSet phldrT="[Text]"/>
      <dgm:spPr/>
      <dgm:t>
        <a:bodyPr/>
        <a:lstStyle/>
        <a:p>
          <a:r>
            <a:rPr lang="en-US" dirty="0"/>
            <a:t>30 male</a:t>
          </a:r>
        </a:p>
      </dgm:t>
    </dgm:pt>
    <dgm:pt modelId="{23230712-BBD5-4088-8990-04348E7C0A02}" type="parTrans" cxnId="{BEA8E36C-BA74-4A1C-9568-8806F8DD3E25}">
      <dgm:prSet/>
      <dgm:spPr/>
      <dgm:t>
        <a:bodyPr/>
        <a:lstStyle/>
        <a:p>
          <a:endParaRPr lang="en-US"/>
        </a:p>
      </dgm:t>
    </dgm:pt>
    <dgm:pt modelId="{D7B00A16-CEE8-45EF-AA91-0C6C5A48ED28}" type="sibTrans" cxnId="{BEA8E36C-BA74-4A1C-9568-8806F8DD3E25}">
      <dgm:prSet/>
      <dgm:spPr/>
      <dgm:t>
        <a:bodyPr/>
        <a:lstStyle/>
        <a:p>
          <a:endParaRPr lang="en-US"/>
        </a:p>
      </dgm:t>
    </dgm:pt>
    <dgm:pt modelId="{61EA9F5F-D86C-4570-8E45-98559C437411}">
      <dgm:prSet phldrT="[Text]"/>
      <dgm:spPr/>
      <dgm:t>
        <a:bodyPr/>
        <a:lstStyle/>
        <a:p>
          <a:r>
            <a:rPr lang="en-US" dirty="0"/>
            <a:t>15 old </a:t>
          </a:r>
          <a:r>
            <a:rPr lang="en-US" dirty="0" err="1"/>
            <a:t>trt</a:t>
          </a:r>
          <a:endParaRPr lang="en-US" dirty="0"/>
        </a:p>
      </dgm:t>
    </dgm:pt>
    <dgm:pt modelId="{851D1D17-6325-4970-AD9C-4F777B74A631}" type="parTrans" cxnId="{ED8C8926-38F4-4E56-A948-9AA31E923B03}">
      <dgm:prSet/>
      <dgm:spPr/>
      <dgm:t>
        <a:bodyPr/>
        <a:lstStyle/>
        <a:p>
          <a:endParaRPr lang="en-US"/>
        </a:p>
      </dgm:t>
    </dgm:pt>
    <dgm:pt modelId="{06602DAD-DCF1-43CC-AB91-0A8AB448565D}" type="sibTrans" cxnId="{ED8C8926-38F4-4E56-A948-9AA31E923B03}">
      <dgm:prSet/>
      <dgm:spPr/>
      <dgm:t>
        <a:bodyPr/>
        <a:lstStyle/>
        <a:p>
          <a:endParaRPr lang="en-US"/>
        </a:p>
      </dgm:t>
    </dgm:pt>
    <dgm:pt modelId="{57B81644-5997-44D2-BD87-0E48F469E906}">
      <dgm:prSet phldrT="[Text]"/>
      <dgm:spPr/>
      <dgm:t>
        <a:bodyPr/>
        <a:lstStyle/>
        <a:p>
          <a:r>
            <a:rPr lang="en-US" dirty="0"/>
            <a:t>15 new </a:t>
          </a:r>
          <a:r>
            <a:rPr lang="en-US" dirty="0" err="1"/>
            <a:t>trt</a:t>
          </a:r>
          <a:endParaRPr lang="en-US" dirty="0"/>
        </a:p>
      </dgm:t>
    </dgm:pt>
    <dgm:pt modelId="{6428BAF5-8F42-4856-B164-ECC035E5C6A8}" type="parTrans" cxnId="{AC042665-0A14-454D-B59F-3E2B49606D32}">
      <dgm:prSet/>
      <dgm:spPr/>
      <dgm:t>
        <a:bodyPr/>
        <a:lstStyle/>
        <a:p>
          <a:endParaRPr lang="en-US"/>
        </a:p>
      </dgm:t>
    </dgm:pt>
    <dgm:pt modelId="{62A05FA4-D0A4-43FD-9F6E-2C3A8B9F472B}" type="sibTrans" cxnId="{AC042665-0A14-454D-B59F-3E2B49606D32}">
      <dgm:prSet/>
      <dgm:spPr/>
      <dgm:t>
        <a:bodyPr/>
        <a:lstStyle/>
        <a:p>
          <a:endParaRPr lang="en-US"/>
        </a:p>
      </dgm:t>
    </dgm:pt>
    <dgm:pt modelId="{E53092AA-A278-4779-8483-22BDFC16523B}">
      <dgm:prSet phldrT="[Text]"/>
      <dgm:spPr/>
      <dgm:t>
        <a:bodyPr/>
        <a:lstStyle/>
        <a:p>
          <a:r>
            <a:rPr lang="en-US" dirty="0"/>
            <a:t>70 female</a:t>
          </a:r>
        </a:p>
      </dgm:t>
    </dgm:pt>
    <dgm:pt modelId="{CC96193A-0CF1-4A6C-9497-9BDB6AC8F231}" type="parTrans" cxnId="{50E3BF91-07D3-48FF-B950-3F64A330DCFC}">
      <dgm:prSet/>
      <dgm:spPr/>
      <dgm:t>
        <a:bodyPr/>
        <a:lstStyle/>
        <a:p>
          <a:endParaRPr lang="en-US"/>
        </a:p>
      </dgm:t>
    </dgm:pt>
    <dgm:pt modelId="{641EA45A-4C4B-4E30-ACC2-20C163DEE2C5}" type="sibTrans" cxnId="{50E3BF91-07D3-48FF-B950-3F64A330DCFC}">
      <dgm:prSet/>
      <dgm:spPr/>
      <dgm:t>
        <a:bodyPr/>
        <a:lstStyle/>
        <a:p>
          <a:endParaRPr lang="en-US"/>
        </a:p>
      </dgm:t>
    </dgm:pt>
    <dgm:pt modelId="{75CE857B-AB50-4ADB-BE0B-87E75018D441}">
      <dgm:prSet phldrT="[Text]"/>
      <dgm:spPr/>
      <dgm:t>
        <a:bodyPr/>
        <a:lstStyle/>
        <a:p>
          <a:r>
            <a:rPr lang="en-US" dirty="0"/>
            <a:t>35 old </a:t>
          </a:r>
          <a:r>
            <a:rPr lang="en-US" dirty="0" err="1"/>
            <a:t>trt</a:t>
          </a:r>
          <a:endParaRPr lang="en-US" dirty="0"/>
        </a:p>
      </dgm:t>
    </dgm:pt>
    <dgm:pt modelId="{8DCF360C-27A9-49AD-84F3-636A09CEFCA7}" type="parTrans" cxnId="{CB3DE1F3-8EEA-473F-84B3-E474C7905BA3}">
      <dgm:prSet/>
      <dgm:spPr/>
      <dgm:t>
        <a:bodyPr/>
        <a:lstStyle/>
        <a:p>
          <a:endParaRPr lang="en-US"/>
        </a:p>
      </dgm:t>
    </dgm:pt>
    <dgm:pt modelId="{40A4875A-F00E-4664-B952-BD15FCB3CE31}" type="sibTrans" cxnId="{CB3DE1F3-8EEA-473F-84B3-E474C7905BA3}">
      <dgm:prSet/>
      <dgm:spPr/>
      <dgm:t>
        <a:bodyPr/>
        <a:lstStyle/>
        <a:p>
          <a:endParaRPr lang="en-US"/>
        </a:p>
      </dgm:t>
    </dgm:pt>
    <dgm:pt modelId="{B53CA7BE-DB81-45BE-B3BB-9DF843C40CE3}">
      <dgm:prSet/>
      <dgm:spPr/>
      <dgm:t>
        <a:bodyPr/>
        <a:lstStyle/>
        <a:p>
          <a:r>
            <a:rPr lang="en-US" dirty="0"/>
            <a:t>35 new </a:t>
          </a:r>
          <a:r>
            <a:rPr lang="en-US" dirty="0" err="1"/>
            <a:t>trt</a:t>
          </a:r>
          <a:endParaRPr lang="en-US" dirty="0"/>
        </a:p>
      </dgm:t>
    </dgm:pt>
    <dgm:pt modelId="{111F63F2-725F-486B-8831-2CF407019BB4}" type="parTrans" cxnId="{2E3C64FA-3240-491B-8A20-2E251B99C27E}">
      <dgm:prSet/>
      <dgm:spPr/>
      <dgm:t>
        <a:bodyPr/>
        <a:lstStyle/>
        <a:p>
          <a:endParaRPr lang="en-US"/>
        </a:p>
      </dgm:t>
    </dgm:pt>
    <dgm:pt modelId="{F79632AD-8347-4226-93EC-CA878E94889D}" type="sibTrans" cxnId="{2E3C64FA-3240-491B-8A20-2E251B99C27E}">
      <dgm:prSet/>
      <dgm:spPr/>
      <dgm:t>
        <a:bodyPr/>
        <a:lstStyle/>
        <a:p>
          <a:endParaRPr lang="en-US"/>
        </a:p>
      </dgm:t>
    </dgm:pt>
    <dgm:pt modelId="{FF22A6A0-7A3C-40C4-A19C-85E4B54AF40D}" type="pres">
      <dgm:prSet presAssocID="{B1A96951-2E89-47C0-A527-180777B97090}" presName="diagram" presStyleCnt="0">
        <dgm:presLayoutVars>
          <dgm:chPref val="1"/>
          <dgm:dir/>
          <dgm:animOne val="branch"/>
          <dgm:animLvl val="lvl"/>
          <dgm:resizeHandles val="exact"/>
        </dgm:presLayoutVars>
      </dgm:prSet>
      <dgm:spPr/>
    </dgm:pt>
    <dgm:pt modelId="{EB6817AE-DA11-4C48-BFEC-46759BB68324}" type="pres">
      <dgm:prSet presAssocID="{3DB3C446-099C-4F3B-B0C3-966EED4D28FD}" presName="root1" presStyleCnt="0"/>
      <dgm:spPr/>
    </dgm:pt>
    <dgm:pt modelId="{79EB9902-0B0D-445A-A04F-4A65BA2C4BEB}" type="pres">
      <dgm:prSet presAssocID="{3DB3C446-099C-4F3B-B0C3-966EED4D28FD}" presName="LevelOneTextNode" presStyleLbl="node0" presStyleIdx="0" presStyleCnt="1">
        <dgm:presLayoutVars>
          <dgm:chPref val="3"/>
        </dgm:presLayoutVars>
      </dgm:prSet>
      <dgm:spPr/>
    </dgm:pt>
    <dgm:pt modelId="{248E3117-B523-4324-BC74-D70DE30A3E29}" type="pres">
      <dgm:prSet presAssocID="{3DB3C446-099C-4F3B-B0C3-966EED4D28FD}" presName="level2hierChild" presStyleCnt="0"/>
      <dgm:spPr/>
    </dgm:pt>
    <dgm:pt modelId="{DE8C689E-D560-41EF-999A-8B9C6655B115}" type="pres">
      <dgm:prSet presAssocID="{23230712-BBD5-4088-8990-04348E7C0A02}" presName="conn2-1" presStyleLbl="parChTrans1D2" presStyleIdx="0" presStyleCnt="2"/>
      <dgm:spPr/>
    </dgm:pt>
    <dgm:pt modelId="{143D6F69-695F-4E6E-B9D6-B87282635645}" type="pres">
      <dgm:prSet presAssocID="{23230712-BBD5-4088-8990-04348E7C0A02}" presName="connTx" presStyleLbl="parChTrans1D2" presStyleIdx="0" presStyleCnt="2"/>
      <dgm:spPr/>
    </dgm:pt>
    <dgm:pt modelId="{872F4509-7371-46DD-925B-83AD36902B2B}" type="pres">
      <dgm:prSet presAssocID="{E877D472-06BC-4273-A8E5-56DCA54A72F6}" presName="root2" presStyleCnt="0"/>
      <dgm:spPr/>
    </dgm:pt>
    <dgm:pt modelId="{2B136257-2FFE-4185-B186-09A871C4FC55}" type="pres">
      <dgm:prSet presAssocID="{E877D472-06BC-4273-A8E5-56DCA54A72F6}" presName="LevelTwoTextNode" presStyleLbl="node2" presStyleIdx="0" presStyleCnt="2">
        <dgm:presLayoutVars>
          <dgm:chPref val="3"/>
        </dgm:presLayoutVars>
      </dgm:prSet>
      <dgm:spPr/>
    </dgm:pt>
    <dgm:pt modelId="{354A9958-BAAF-48F9-B200-A6EAE5095413}" type="pres">
      <dgm:prSet presAssocID="{E877D472-06BC-4273-A8E5-56DCA54A72F6}" presName="level3hierChild" presStyleCnt="0"/>
      <dgm:spPr/>
    </dgm:pt>
    <dgm:pt modelId="{0F2EB15B-135B-4485-938E-A7A14816DAA9}" type="pres">
      <dgm:prSet presAssocID="{851D1D17-6325-4970-AD9C-4F777B74A631}" presName="conn2-1" presStyleLbl="parChTrans1D3" presStyleIdx="0" presStyleCnt="4"/>
      <dgm:spPr/>
    </dgm:pt>
    <dgm:pt modelId="{784F1C99-FBDE-43E3-8E56-67264FDAC0AF}" type="pres">
      <dgm:prSet presAssocID="{851D1D17-6325-4970-AD9C-4F777B74A631}" presName="connTx" presStyleLbl="parChTrans1D3" presStyleIdx="0" presStyleCnt="4"/>
      <dgm:spPr/>
    </dgm:pt>
    <dgm:pt modelId="{9412B91F-BD80-42EA-9DCB-3660E873196A}" type="pres">
      <dgm:prSet presAssocID="{61EA9F5F-D86C-4570-8E45-98559C437411}" presName="root2" presStyleCnt="0"/>
      <dgm:spPr/>
    </dgm:pt>
    <dgm:pt modelId="{F5444577-89A0-4151-B8AC-B63F6C81C17A}" type="pres">
      <dgm:prSet presAssocID="{61EA9F5F-D86C-4570-8E45-98559C437411}" presName="LevelTwoTextNode" presStyleLbl="node3" presStyleIdx="0" presStyleCnt="4">
        <dgm:presLayoutVars>
          <dgm:chPref val="3"/>
        </dgm:presLayoutVars>
      </dgm:prSet>
      <dgm:spPr/>
    </dgm:pt>
    <dgm:pt modelId="{D9182C81-CA36-4DE0-A5D2-C986100DF8A8}" type="pres">
      <dgm:prSet presAssocID="{61EA9F5F-D86C-4570-8E45-98559C437411}" presName="level3hierChild" presStyleCnt="0"/>
      <dgm:spPr/>
    </dgm:pt>
    <dgm:pt modelId="{CB9B9CC6-4F50-43CA-8ED8-C8058223ABA2}" type="pres">
      <dgm:prSet presAssocID="{6428BAF5-8F42-4856-B164-ECC035E5C6A8}" presName="conn2-1" presStyleLbl="parChTrans1D3" presStyleIdx="1" presStyleCnt="4"/>
      <dgm:spPr/>
    </dgm:pt>
    <dgm:pt modelId="{B831B179-5EE0-4AD9-B8B8-AF221A370BFB}" type="pres">
      <dgm:prSet presAssocID="{6428BAF5-8F42-4856-B164-ECC035E5C6A8}" presName="connTx" presStyleLbl="parChTrans1D3" presStyleIdx="1" presStyleCnt="4"/>
      <dgm:spPr/>
    </dgm:pt>
    <dgm:pt modelId="{3D5C8A0A-2589-4596-9B34-E402FD4A55D7}" type="pres">
      <dgm:prSet presAssocID="{57B81644-5997-44D2-BD87-0E48F469E906}" presName="root2" presStyleCnt="0"/>
      <dgm:spPr/>
    </dgm:pt>
    <dgm:pt modelId="{C79F700F-0045-4EE4-AFED-8D9D14C54DA9}" type="pres">
      <dgm:prSet presAssocID="{57B81644-5997-44D2-BD87-0E48F469E906}" presName="LevelTwoTextNode" presStyleLbl="node3" presStyleIdx="1" presStyleCnt="4">
        <dgm:presLayoutVars>
          <dgm:chPref val="3"/>
        </dgm:presLayoutVars>
      </dgm:prSet>
      <dgm:spPr/>
    </dgm:pt>
    <dgm:pt modelId="{8CEFBF5F-D14F-46DB-A129-1AF6C35A0D68}" type="pres">
      <dgm:prSet presAssocID="{57B81644-5997-44D2-BD87-0E48F469E906}" presName="level3hierChild" presStyleCnt="0"/>
      <dgm:spPr/>
    </dgm:pt>
    <dgm:pt modelId="{5D0BA342-EF24-499D-AC40-8A3D22C84431}" type="pres">
      <dgm:prSet presAssocID="{CC96193A-0CF1-4A6C-9497-9BDB6AC8F231}" presName="conn2-1" presStyleLbl="parChTrans1D2" presStyleIdx="1" presStyleCnt="2"/>
      <dgm:spPr/>
    </dgm:pt>
    <dgm:pt modelId="{26E4BB25-9E5D-4A40-BDA2-8E5194BB0AA3}" type="pres">
      <dgm:prSet presAssocID="{CC96193A-0CF1-4A6C-9497-9BDB6AC8F231}" presName="connTx" presStyleLbl="parChTrans1D2" presStyleIdx="1" presStyleCnt="2"/>
      <dgm:spPr/>
    </dgm:pt>
    <dgm:pt modelId="{263F54A4-CDF8-4D89-9650-E4315A63F7A8}" type="pres">
      <dgm:prSet presAssocID="{E53092AA-A278-4779-8483-22BDFC16523B}" presName="root2" presStyleCnt="0"/>
      <dgm:spPr/>
    </dgm:pt>
    <dgm:pt modelId="{07A6E6E9-3C73-4BC3-B9D6-B09436FA6403}" type="pres">
      <dgm:prSet presAssocID="{E53092AA-A278-4779-8483-22BDFC16523B}" presName="LevelTwoTextNode" presStyleLbl="node2" presStyleIdx="1" presStyleCnt="2">
        <dgm:presLayoutVars>
          <dgm:chPref val="3"/>
        </dgm:presLayoutVars>
      </dgm:prSet>
      <dgm:spPr/>
    </dgm:pt>
    <dgm:pt modelId="{2CBAAF61-8B5D-4BAF-AF6F-CDDF3AE80501}" type="pres">
      <dgm:prSet presAssocID="{E53092AA-A278-4779-8483-22BDFC16523B}" presName="level3hierChild" presStyleCnt="0"/>
      <dgm:spPr/>
    </dgm:pt>
    <dgm:pt modelId="{B31F85A0-CBE0-4276-9F39-8D921A23462F}" type="pres">
      <dgm:prSet presAssocID="{8DCF360C-27A9-49AD-84F3-636A09CEFCA7}" presName="conn2-1" presStyleLbl="parChTrans1D3" presStyleIdx="2" presStyleCnt="4"/>
      <dgm:spPr/>
    </dgm:pt>
    <dgm:pt modelId="{A99DC5EF-151D-43A6-A1BA-131D1C6B8672}" type="pres">
      <dgm:prSet presAssocID="{8DCF360C-27A9-49AD-84F3-636A09CEFCA7}" presName="connTx" presStyleLbl="parChTrans1D3" presStyleIdx="2" presStyleCnt="4"/>
      <dgm:spPr/>
    </dgm:pt>
    <dgm:pt modelId="{D0D08F49-5416-4149-AFF0-07953479A315}" type="pres">
      <dgm:prSet presAssocID="{75CE857B-AB50-4ADB-BE0B-87E75018D441}" presName="root2" presStyleCnt="0"/>
      <dgm:spPr/>
    </dgm:pt>
    <dgm:pt modelId="{B20DE995-FEC8-4614-8070-69AAC3BB11AA}" type="pres">
      <dgm:prSet presAssocID="{75CE857B-AB50-4ADB-BE0B-87E75018D441}" presName="LevelTwoTextNode" presStyleLbl="node3" presStyleIdx="2" presStyleCnt="4">
        <dgm:presLayoutVars>
          <dgm:chPref val="3"/>
        </dgm:presLayoutVars>
      </dgm:prSet>
      <dgm:spPr/>
    </dgm:pt>
    <dgm:pt modelId="{6C0DD108-5BF9-4C9B-8219-566C6255FE21}" type="pres">
      <dgm:prSet presAssocID="{75CE857B-AB50-4ADB-BE0B-87E75018D441}" presName="level3hierChild" presStyleCnt="0"/>
      <dgm:spPr/>
    </dgm:pt>
    <dgm:pt modelId="{509DA881-EB63-4F62-BBDF-A2A7B5E20E46}" type="pres">
      <dgm:prSet presAssocID="{111F63F2-725F-486B-8831-2CF407019BB4}" presName="conn2-1" presStyleLbl="parChTrans1D3" presStyleIdx="3" presStyleCnt="4"/>
      <dgm:spPr/>
    </dgm:pt>
    <dgm:pt modelId="{3A57CC9F-1D1C-403E-9DFB-27894420F648}" type="pres">
      <dgm:prSet presAssocID="{111F63F2-725F-486B-8831-2CF407019BB4}" presName="connTx" presStyleLbl="parChTrans1D3" presStyleIdx="3" presStyleCnt="4"/>
      <dgm:spPr/>
    </dgm:pt>
    <dgm:pt modelId="{B76D242B-34A7-49E6-B8DC-A89AE785B3B9}" type="pres">
      <dgm:prSet presAssocID="{B53CA7BE-DB81-45BE-B3BB-9DF843C40CE3}" presName="root2" presStyleCnt="0"/>
      <dgm:spPr/>
    </dgm:pt>
    <dgm:pt modelId="{AF2363C1-1218-4580-9238-033228632BB4}" type="pres">
      <dgm:prSet presAssocID="{B53CA7BE-DB81-45BE-B3BB-9DF843C40CE3}" presName="LevelTwoTextNode" presStyleLbl="node3" presStyleIdx="3" presStyleCnt="4">
        <dgm:presLayoutVars>
          <dgm:chPref val="3"/>
        </dgm:presLayoutVars>
      </dgm:prSet>
      <dgm:spPr/>
    </dgm:pt>
    <dgm:pt modelId="{E231F0D9-A1CE-4186-B06D-9E02531E405B}" type="pres">
      <dgm:prSet presAssocID="{B53CA7BE-DB81-45BE-B3BB-9DF843C40CE3}" presName="level3hierChild" presStyleCnt="0"/>
      <dgm:spPr/>
    </dgm:pt>
  </dgm:ptLst>
  <dgm:cxnLst>
    <dgm:cxn modelId="{4DA35004-6E0B-4D64-97C6-62CB112D8966}" type="presOf" srcId="{8DCF360C-27A9-49AD-84F3-636A09CEFCA7}" destId="{B31F85A0-CBE0-4276-9F39-8D921A23462F}" srcOrd="0" destOrd="0" presId="urn:microsoft.com/office/officeart/2005/8/layout/hierarchy2"/>
    <dgm:cxn modelId="{0E64210B-EF87-462D-893B-C44028F093A8}" srcId="{B1A96951-2E89-47C0-A527-180777B97090}" destId="{3DB3C446-099C-4F3B-B0C3-966EED4D28FD}" srcOrd="0" destOrd="0" parTransId="{0F1AC79B-7231-45E3-BFA1-12F5A34D331D}" sibTransId="{88B8D1B6-5CBF-4B41-8E51-BEBE6DBCF3BD}"/>
    <dgm:cxn modelId="{29BA6C12-3888-4D6D-8A92-002693657FD0}" type="presOf" srcId="{6428BAF5-8F42-4856-B164-ECC035E5C6A8}" destId="{CB9B9CC6-4F50-43CA-8ED8-C8058223ABA2}" srcOrd="0" destOrd="0" presId="urn:microsoft.com/office/officeart/2005/8/layout/hierarchy2"/>
    <dgm:cxn modelId="{80FBA71F-2388-4EDB-AF33-18584EA1B2D0}" type="presOf" srcId="{851D1D17-6325-4970-AD9C-4F777B74A631}" destId="{0F2EB15B-135B-4485-938E-A7A14816DAA9}" srcOrd="0" destOrd="0" presId="urn:microsoft.com/office/officeart/2005/8/layout/hierarchy2"/>
    <dgm:cxn modelId="{225D0522-D0D5-4F9F-9B4B-8166472711B3}" type="presOf" srcId="{B53CA7BE-DB81-45BE-B3BB-9DF843C40CE3}" destId="{AF2363C1-1218-4580-9238-033228632BB4}" srcOrd="0" destOrd="0" presId="urn:microsoft.com/office/officeart/2005/8/layout/hierarchy2"/>
    <dgm:cxn modelId="{ED8C8926-38F4-4E56-A948-9AA31E923B03}" srcId="{E877D472-06BC-4273-A8E5-56DCA54A72F6}" destId="{61EA9F5F-D86C-4570-8E45-98559C437411}" srcOrd="0" destOrd="0" parTransId="{851D1D17-6325-4970-AD9C-4F777B74A631}" sibTransId="{06602DAD-DCF1-43CC-AB91-0A8AB448565D}"/>
    <dgm:cxn modelId="{736CFE33-D497-4B2E-B3EA-87155AD491DB}" type="presOf" srcId="{75CE857B-AB50-4ADB-BE0B-87E75018D441}" destId="{B20DE995-FEC8-4614-8070-69AAC3BB11AA}" srcOrd="0" destOrd="0" presId="urn:microsoft.com/office/officeart/2005/8/layout/hierarchy2"/>
    <dgm:cxn modelId="{773F233D-13E4-46E7-B2DE-9724CFA8F594}" type="presOf" srcId="{6428BAF5-8F42-4856-B164-ECC035E5C6A8}" destId="{B831B179-5EE0-4AD9-B8B8-AF221A370BFB}" srcOrd="1" destOrd="0" presId="urn:microsoft.com/office/officeart/2005/8/layout/hierarchy2"/>
    <dgm:cxn modelId="{5FAF7840-F874-40D2-9698-ECB671DA8C99}" type="presOf" srcId="{8DCF360C-27A9-49AD-84F3-636A09CEFCA7}" destId="{A99DC5EF-151D-43A6-A1BA-131D1C6B8672}" srcOrd="1" destOrd="0" presId="urn:microsoft.com/office/officeart/2005/8/layout/hierarchy2"/>
    <dgm:cxn modelId="{CC89FC44-4BB7-4D23-A82F-728C878252D2}" type="presOf" srcId="{CC96193A-0CF1-4A6C-9497-9BDB6AC8F231}" destId="{5D0BA342-EF24-499D-AC40-8A3D22C84431}" srcOrd="0" destOrd="0" presId="urn:microsoft.com/office/officeart/2005/8/layout/hierarchy2"/>
    <dgm:cxn modelId="{AC042665-0A14-454D-B59F-3E2B49606D32}" srcId="{E877D472-06BC-4273-A8E5-56DCA54A72F6}" destId="{57B81644-5997-44D2-BD87-0E48F469E906}" srcOrd="1" destOrd="0" parTransId="{6428BAF5-8F42-4856-B164-ECC035E5C6A8}" sibTransId="{62A05FA4-D0A4-43FD-9F6E-2C3A8B9F472B}"/>
    <dgm:cxn modelId="{8A50934B-B7DC-4425-B66E-E762A2F99375}" type="presOf" srcId="{111F63F2-725F-486B-8831-2CF407019BB4}" destId="{509DA881-EB63-4F62-BBDF-A2A7B5E20E46}" srcOrd="0" destOrd="0" presId="urn:microsoft.com/office/officeart/2005/8/layout/hierarchy2"/>
    <dgm:cxn modelId="{BEA8E36C-BA74-4A1C-9568-8806F8DD3E25}" srcId="{3DB3C446-099C-4F3B-B0C3-966EED4D28FD}" destId="{E877D472-06BC-4273-A8E5-56DCA54A72F6}" srcOrd="0" destOrd="0" parTransId="{23230712-BBD5-4088-8990-04348E7C0A02}" sibTransId="{D7B00A16-CEE8-45EF-AA91-0C6C5A48ED28}"/>
    <dgm:cxn modelId="{D816FD81-8336-4731-BF97-5CFC58BA7A85}" type="presOf" srcId="{61EA9F5F-D86C-4570-8E45-98559C437411}" destId="{F5444577-89A0-4151-B8AC-B63F6C81C17A}" srcOrd="0" destOrd="0" presId="urn:microsoft.com/office/officeart/2005/8/layout/hierarchy2"/>
    <dgm:cxn modelId="{EA92BF8E-AA63-4767-B0B9-03BF54E48487}" type="presOf" srcId="{23230712-BBD5-4088-8990-04348E7C0A02}" destId="{DE8C689E-D560-41EF-999A-8B9C6655B115}" srcOrd="0" destOrd="0" presId="urn:microsoft.com/office/officeart/2005/8/layout/hierarchy2"/>
    <dgm:cxn modelId="{50E3BF91-07D3-48FF-B950-3F64A330DCFC}" srcId="{3DB3C446-099C-4F3B-B0C3-966EED4D28FD}" destId="{E53092AA-A278-4779-8483-22BDFC16523B}" srcOrd="1" destOrd="0" parTransId="{CC96193A-0CF1-4A6C-9497-9BDB6AC8F231}" sibTransId="{641EA45A-4C4B-4E30-ACC2-20C163DEE2C5}"/>
    <dgm:cxn modelId="{A823E393-58CD-4D75-B079-FF0E93240D5A}" type="presOf" srcId="{3DB3C446-099C-4F3B-B0C3-966EED4D28FD}" destId="{79EB9902-0B0D-445A-A04F-4A65BA2C4BEB}" srcOrd="0" destOrd="0" presId="urn:microsoft.com/office/officeart/2005/8/layout/hierarchy2"/>
    <dgm:cxn modelId="{234AC098-D1C3-4C1A-8935-ABBD2AE2CFDF}" type="presOf" srcId="{B1A96951-2E89-47C0-A527-180777B97090}" destId="{FF22A6A0-7A3C-40C4-A19C-85E4B54AF40D}" srcOrd="0" destOrd="0" presId="urn:microsoft.com/office/officeart/2005/8/layout/hierarchy2"/>
    <dgm:cxn modelId="{9EAADB9A-58E1-4DCD-A0F6-E1BEE84D5EDA}" type="presOf" srcId="{CC96193A-0CF1-4A6C-9497-9BDB6AC8F231}" destId="{26E4BB25-9E5D-4A40-BDA2-8E5194BB0AA3}" srcOrd="1" destOrd="0" presId="urn:microsoft.com/office/officeart/2005/8/layout/hierarchy2"/>
    <dgm:cxn modelId="{4E0F0EC7-9C24-4A9C-98D7-F78F356B7C7D}" type="presOf" srcId="{851D1D17-6325-4970-AD9C-4F777B74A631}" destId="{784F1C99-FBDE-43E3-8E56-67264FDAC0AF}" srcOrd="1" destOrd="0" presId="urn:microsoft.com/office/officeart/2005/8/layout/hierarchy2"/>
    <dgm:cxn modelId="{8F7EC1DE-70FC-4B68-ADA2-88D1247E2B38}" type="presOf" srcId="{E53092AA-A278-4779-8483-22BDFC16523B}" destId="{07A6E6E9-3C73-4BC3-B9D6-B09436FA6403}" srcOrd="0" destOrd="0" presId="urn:microsoft.com/office/officeart/2005/8/layout/hierarchy2"/>
    <dgm:cxn modelId="{5A513EEB-8C5B-4472-9798-B5EF44B40781}" type="presOf" srcId="{E877D472-06BC-4273-A8E5-56DCA54A72F6}" destId="{2B136257-2FFE-4185-B186-09A871C4FC55}" srcOrd="0" destOrd="0" presId="urn:microsoft.com/office/officeart/2005/8/layout/hierarchy2"/>
    <dgm:cxn modelId="{CB3DE1F3-8EEA-473F-84B3-E474C7905BA3}" srcId="{E53092AA-A278-4779-8483-22BDFC16523B}" destId="{75CE857B-AB50-4ADB-BE0B-87E75018D441}" srcOrd="0" destOrd="0" parTransId="{8DCF360C-27A9-49AD-84F3-636A09CEFCA7}" sibTransId="{40A4875A-F00E-4664-B952-BD15FCB3CE31}"/>
    <dgm:cxn modelId="{A4A98BF4-3022-4A86-82B2-F50B11526F75}" type="presOf" srcId="{57B81644-5997-44D2-BD87-0E48F469E906}" destId="{C79F700F-0045-4EE4-AFED-8D9D14C54DA9}" srcOrd="0" destOrd="0" presId="urn:microsoft.com/office/officeart/2005/8/layout/hierarchy2"/>
    <dgm:cxn modelId="{DC29DAF7-5153-4FA8-AC94-9029F33EA7C8}" type="presOf" srcId="{23230712-BBD5-4088-8990-04348E7C0A02}" destId="{143D6F69-695F-4E6E-B9D6-B87282635645}" srcOrd="1" destOrd="0" presId="urn:microsoft.com/office/officeart/2005/8/layout/hierarchy2"/>
    <dgm:cxn modelId="{2E3C64FA-3240-491B-8A20-2E251B99C27E}" srcId="{E53092AA-A278-4779-8483-22BDFC16523B}" destId="{B53CA7BE-DB81-45BE-B3BB-9DF843C40CE3}" srcOrd="1" destOrd="0" parTransId="{111F63F2-725F-486B-8831-2CF407019BB4}" sibTransId="{F79632AD-8347-4226-93EC-CA878E94889D}"/>
    <dgm:cxn modelId="{BF1D07FC-8D30-482D-9A13-551A8F40A09E}" type="presOf" srcId="{111F63F2-725F-486B-8831-2CF407019BB4}" destId="{3A57CC9F-1D1C-403E-9DFB-27894420F648}" srcOrd="1" destOrd="0" presId="urn:microsoft.com/office/officeart/2005/8/layout/hierarchy2"/>
    <dgm:cxn modelId="{5E8C5CCB-7F87-4214-8CCB-551997B5761C}" type="presParOf" srcId="{FF22A6A0-7A3C-40C4-A19C-85E4B54AF40D}" destId="{EB6817AE-DA11-4C48-BFEC-46759BB68324}" srcOrd="0" destOrd="0" presId="urn:microsoft.com/office/officeart/2005/8/layout/hierarchy2"/>
    <dgm:cxn modelId="{447549A2-038B-43D2-9C45-60ED5C0469AF}" type="presParOf" srcId="{EB6817AE-DA11-4C48-BFEC-46759BB68324}" destId="{79EB9902-0B0D-445A-A04F-4A65BA2C4BEB}" srcOrd="0" destOrd="0" presId="urn:microsoft.com/office/officeart/2005/8/layout/hierarchy2"/>
    <dgm:cxn modelId="{12A38367-3771-4BCB-BDA0-388DEAC6208D}" type="presParOf" srcId="{EB6817AE-DA11-4C48-BFEC-46759BB68324}" destId="{248E3117-B523-4324-BC74-D70DE30A3E29}" srcOrd="1" destOrd="0" presId="urn:microsoft.com/office/officeart/2005/8/layout/hierarchy2"/>
    <dgm:cxn modelId="{4DA91925-4780-461D-BA7C-409F77C873C3}" type="presParOf" srcId="{248E3117-B523-4324-BC74-D70DE30A3E29}" destId="{DE8C689E-D560-41EF-999A-8B9C6655B115}" srcOrd="0" destOrd="0" presId="urn:microsoft.com/office/officeart/2005/8/layout/hierarchy2"/>
    <dgm:cxn modelId="{0A5F27F4-84E8-4E83-8D55-94384EFC1950}" type="presParOf" srcId="{DE8C689E-D560-41EF-999A-8B9C6655B115}" destId="{143D6F69-695F-4E6E-B9D6-B87282635645}" srcOrd="0" destOrd="0" presId="urn:microsoft.com/office/officeart/2005/8/layout/hierarchy2"/>
    <dgm:cxn modelId="{1835F586-E979-4A0B-B679-AF0171B97418}" type="presParOf" srcId="{248E3117-B523-4324-BC74-D70DE30A3E29}" destId="{872F4509-7371-46DD-925B-83AD36902B2B}" srcOrd="1" destOrd="0" presId="urn:microsoft.com/office/officeart/2005/8/layout/hierarchy2"/>
    <dgm:cxn modelId="{DE8513C7-2E6F-440A-B896-1214F59641B0}" type="presParOf" srcId="{872F4509-7371-46DD-925B-83AD36902B2B}" destId="{2B136257-2FFE-4185-B186-09A871C4FC55}" srcOrd="0" destOrd="0" presId="urn:microsoft.com/office/officeart/2005/8/layout/hierarchy2"/>
    <dgm:cxn modelId="{1233CAB8-BBEB-45A8-BE54-70B5FE4AC9BE}" type="presParOf" srcId="{872F4509-7371-46DD-925B-83AD36902B2B}" destId="{354A9958-BAAF-48F9-B200-A6EAE5095413}" srcOrd="1" destOrd="0" presId="urn:microsoft.com/office/officeart/2005/8/layout/hierarchy2"/>
    <dgm:cxn modelId="{A4F0B233-BECC-4ACF-8597-4B0D2C6AC26C}" type="presParOf" srcId="{354A9958-BAAF-48F9-B200-A6EAE5095413}" destId="{0F2EB15B-135B-4485-938E-A7A14816DAA9}" srcOrd="0" destOrd="0" presId="urn:microsoft.com/office/officeart/2005/8/layout/hierarchy2"/>
    <dgm:cxn modelId="{5772DB17-2555-4DD0-BD11-762BC3E12C24}" type="presParOf" srcId="{0F2EB15B-135B-4485-938E-A7A14816DAA9}" destId="{784F1C99-FBDE-43E3-8E56-67264FDAC0AF}" srcOrd="0" destOrd="0" presId="urn:microsoft.com/office/officeart/2005/8/layout/hierarchy2"/>
    <dgm:cxn modelId="{5CEE0371-0D2D-47CA-9CF8-BAAE83F77B0E}" type="presParOf" srcId="{354A9958-BAAF-48F9-B200-A6EAE5095413}" destId="{9412B91F-BD80-42EA-9DCB-3660E873196A}" srcOrd="1" destOrd="0" presId="urn:microsoft.com/office/officeart/2005/8/layout/hierarchy2"/>
    <dgm:cxn modelId="{C4FF5424-E35E-4E01-A013-1C949543608C}" type="presParOf" srcId="{9412B91F-BD80-42EA-9DCB-3660E873196A}" destId="{F5444577-89A0-4151-B8AC-B63F6C81C17A}" srcOrd="0" destOrd="0" presId="urn:microsoft.com/office/officeart/2005/8/layout/hierarchy2"/>
    <dgm:cxn modelId="{CB24D8E3-D7B5-4DCA-870A-26C104E89285}" type="presParOf" srcId="{9412B91F-BD80-42EA-9DCB-3660E873196A}" destId="{D9182C81-CA36-4DE0-A5D2-C986100DF8A8}" srcOrd="1" destOrd="0" presId="urn:microsoft.com/office/officeart/2005/8/layout/hierarchy2"/>
    <dgm:cxn modelId="{79F9B09D-E057-4410-9346-7069B275F138}" type="presParOf" srcId="{354A9958-BAAF-48F9-B200-A6EAE5095413}" destId="{CB9B9CC6-4F50-43CA-8ED8-C8058223ABA2}" srcOrd="2" destOrd="0" presId="urn:microsoft.com/office/officeart/2005/8/layout/hierarchy2"/>
    <dgm:cxn modelId="{31A4EA12-2797-403C-9ECD-3F28D13EDE9D}" type="presParOf" srcId="{CB9B9CC6-4F50-43CA-8ED8-C8058223ABA2}" destId="{B831B179-5EE0-4AD9-B8B8-AF221A370BFB}" srcOrd="0" destOrd="0" presId="urn:microsoft.com/office/officeart/2005/8/layout/hierarchy2"/>
    <dgm:cxn modelId="{E56489A5-3859-458B-8A06-148B173A5DFD}" type="presParOf" srcId="{354A9958-BAAF-48F9-B200-A6EAE5095413}" destId="{3D5C8A0A-2589-4596-9B34-E402FD4A55D7}" srcOrd="3" destOrd="0" presId="urn:microsoft.com/office/officeart/2005/8/layout/hierarchy2"/>
    <dgm:cxn modelId="{02A56412-180C-45F6-B123-A061A88A2F95}" type="presParOf" srcId="{3D5C8A0A-2589-4596-9B34-E402FD4A55D7}" destId="{C79F700F-0045-4EE4-AFED-8D9D14C54DA9}" srcOrd="0" destOrd="0" presId="urn:microsoft.com/office/officeart/2005/8/layout/hierarchy2"/>
    <dgm:cxn modelId="{B2347469-C421-4DEF-9BDF-312446FA10A7}" type="presParOf" srcId="{3D5C8A0A-2589-4596-9B34-E402FD4A55D7}" destId="{8CEFBF5F-D14F-46DB-A129-1AF6C35A0D68}" srcOrd="1" destOrd="0" presId="urn:microsoft.com/office/officeart/2005/8/layout/hierarchy2"/>
    <dgm:cxn modelId="{300ADD85-3114-4CFC-BD9B-F3F1708D457D}" type="presParOf" srcId="{248E3117-B523-4324-BC74-D70DE30A3E29}" destId="{5D0BA342-EF24-499D-AC40-8A3D22C84431}" srcOrd="2" destOrd="0" presId="urn:microsoft.com/office/officeart/2005/8/layout/hierarchy2"/>
    <dgm:cxn modelId="{BDA30042-AA16-4CD4-8FB3-40597DF4EA54}" type="presParOf" srcId="{5D0BA342-EF24-499D-AC40-8A3D22C84431}" destId="{26E4BB25-9E5D-4A40-BDA2-8E5194BB0AA3}" srcOrd="0" destOrd="0" presId="urn:microsoft.com/office/officeart/2005/8/layout/hierarchy2"/>
    <dgm:cxn modelId="{65EC214A-1FB6-40C2-B32D-6B3CF2649ADD}" type="presParOf" srcId="{248E3117-B523-4324-BC74-D70DE30A3E29}" destId="{263F54A4-CDF8-4D89-9650-E4315A63F7A8}" srcOrd="3" destOrd="0" presId="urn:microsoft.com/office/officeart/2005/8/layout/hierarchy2"/>
    <dgm:cxn modelId="{C29E0B91-B255-4E38-99F7-1F6FE73E4F24}" type="presParOf" srcId="{263F54A4-CDF8-4D89-9650-E4315A63F7A8}" destId="{07A6E6E9-3C73-4BC3-B9D6-B09436FA6403}" srcOrd="0" destOrd="0" presId="urn:microsoft.com/office/officeart/2005/8/layout/hierarchy2"/>
    <dgm:cxn modelId="{622E5AB0-FE1E-44C3-9BC2-80BDD5387A0D}" type="presParOf" srcId="{263F54A4-CDF8-4D89-9650-E4315A63F7A8}" destId="{2CBAAF61-8B5D-4BAF-AF6F-CDDF3AE80501}" srcOrd="1" destOrd="0" presId="urn:microsoft.com/office/officeart/2005/8/layout/hierarchy2"/>
    <dgm:cxn modelId="{AA53BDD1-E297-4335-A62A-215DF2D39647}" type="presParOf" srcId="{2CBAAF61-8B5D-4BAF-AF6F-CDDF3AE80501}" destId="{B31F85A0-CBE0-4276-9F39-8D921A23462F}" srcOrd="0" destOrd="0" presId="urn:microsoft.com/office/officeart/2005/8/layout/hierarchy2"/>
    <dgm:cxn modelId="{1B1A34DD-71A5-4380-B4AD-4B21FA0D9BBC}" type="presParOf" srcId="{B31F85A0-CBE0-4276-9F39-8D921A23462F}" destId="{A99DC5EF-151D-43A6-A1BA-131D1C6B8672}" srcOrd="0" destOrd="0" presId="urn:microsoft.com/office/officeart/2005/8/layout/hierarchy2"/>
    <dgm:cxn modelId="{DCC53646-EA01-4493-8826-87FF652A62C9}" type="presParOf" srcId="{2CBAAF61-8B5D-4BAF-AF6F-CDDF3AE80501}" destId="{D0D08F49-5416-4149-AFF0-07953479A315}" srcOrd="1" destOrd="0" presId="urn:microsoft.com/office/officeart/2005/8/layout/hierarchy2"/>
    <dgm:cxn modelId="{8C872DA8-C463-41E3-BD91-26F73AAA5F2D}" type="presParOf" srcId="{D0D08F49-5416-4149-AFF0-07953479A315}" destId="{B20DE995-FEC8-4614-8070-69AAC3BB11AA}" srcOrd="0" destOrd="0" presId="urn:microsoft.com/office/officeart/2005/8/layout/hierarchy2"/>
    <dgm:cxn modelId="{56B2A3EB-3732-4263-A67F-E766293CD21F}" type="presParOf" srcId="{D0D08F49-5416-4149-AFF0-07953479A315}" destId="{6C0DD108-5BF9-4C9B-8219-566C6255FE21}" srcOrd="1" destOrd="0" presId="urn:microsoft.com/office/officeart/2005/8/layout/hierarchy2"/>
    <dgm:cxn modelId="{F0773DCB-7C8B-4627-858E-43336651B328}" type="presParOf" srcId="{2CBAAF61-8B5D-4BAF-AF6F-CDDF3AE80501}" destId="{509DA881-EB63-4F62-BBDF-A2A7B5E20E46}" srcOrd="2" destOrd="0" presId="urn:microsoft.com/office/officeart/2005/8/layout/hierarchy2"/>
    <dgm:cxn modelId="{C417C33A-E026-4DC0-AC36-940B4D4A8739}" type="presParOf" srcId="{509DA881-EB63-4F62-BBDF-A2A7B5E20E46}" destId="{3A57CC9F-1D1C-403E-9DFB-27894420F648}" srcOrd="0" destOrd="0" presId="urn:microsoft.com/office/officeart/2005/8/layout/hierarchy2"/>
    <dgm:cxn modelId="{331C9E97-D8F5-4D65-B81F-972E24932AF0}" type="presParOf" srcId="{2CBAAF61-8B5D-4BAF-AF6F-CDDF3AE80501}" destId="{B76D242B-34A7-49E6-B8DC-A89AE785B3B9}" srcOrd="3" destOrd="0" presId="urn:microsoft.com/office/officeart/2005/8/layout/hierarchy2"/>
    <dgm:cxn modelId="{7ECABDDC-CE39-4209-BC9F-137A13FA8CBC}" type="presParOf" srcId="{B76D242B-34A7-49E6-B8DC-A89AE785B3B9}" destId="{AF2363C1-1218-4580-9238-033228632BB4}" srcOrd="0" destOrd="0" presId="urn:microsoft.com/office/officeart/2005/8/layout/hierarchy2"/>
    <dgm:cxn modelId="{46B6670F-D81B-489D-8C8E-B5F73D0EFCEF}" type="presParOf" srcId="{B76D242B-34A7-49E6-B8DC-A89AE785B3B9}" destId="{E231F0D9-A1CE-4186-B06D-9E02531E405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52408-7D87-47CF-95DC-13A83B462857}">
      <dsp:nvSpPr>
        <dsp:cNvPr id="0" name=""/>
        <dsp:cNvSpPr/>
      </dsp:nvSpPr>
      <dsp:spPr>
        <a:xfrm>
          <a:off x="1112228" y="794689"/>
          <a:ext cx="2761112" cy="1380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100 subjects</a:t>
          </a:r>
        </a:p>
      </dsp:txBody>
      <dsp:txXfrm>
        <a:off x="1152663" y="835124"/>
        <a:ext cx="2680242" cy="1299686"/>
      </dsp:txXfrm>
    </dsp:sp>
    <dsp:sp modelId="{89273E02-D3C0-4EDB-9B71-B54F473F6C8F}">
      <dsp:nvSpPr>
        <dsp:cNvPr id="0" name=""/>
        <dsp:cNvSpPr/>
      </dsp:nvSpPr>
      <dsp:spPr>
        <a:xfrm rot="19457599">
          <a:off x="3745499" y="1046222"/>
          <a:ext cx="1360128" cy="83671"/>
        </a:xfrm>
        <a:custGeom>
          <a:avLst/>
          <a:gdLst/>
          <a:ahLst/>
          <a:cxnLst/>
          <a:rect l="0" t="0" r="0" b="0"/>
          <a:pathLst>
            <a:path>
              <a:moveTo>
                <a:pt x="0" y="41835"/>
              </a:moveTo>
              <a:lnTo>
                <a:pt x="136012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1560" y="1054054"/>
        <a:ext cx="68006" cy="68006"/>
      </dsp:txXfrm>
    </dsp:sp>
    <dsp:sp modelId="{24885ADD-ACD8-413A-8575-C082151D6104}">
      <dsp:nvSpPr>
        <dsp:cNvPr id="0" name=""/>
        <dsp:cNvSpPr/>
      </dsp:nvSpPr>
      <dsp:spPr>
        <a:xfrm>
          <a:off x="4977785" y="870"/>
          <a:ext cx="2761112" cy="1380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50 old </a:t>
          </a:r>
          <a:r>
            <a:rPr lang="en-US" sz="4400" kern="1200" dirty="0" err="1"/>
            <a:t>trt</a:t>
          </a:r>
          <a:endParaRPr lang="en-US" sz="4400" kern="1200" dirty="0"/>
        </a:p>
      </dsp:txBody>
      <dsp:txXfrm>
        <a:off x="5018220" y="41305"/>
        <a:ext cx="2680242" cy="1299686"/>
      </dsp:txXfrm>
    </dsp:sp>
    <dsp:sp modelId="{7530BF18-7ADA-4EB8-928E-2FE06899A715}">
      <dsp:nvSpPr>
        <dsp:cNvPr id="0" name=""/>
        <dsp:cNvSpPr/>
      </dsp:nvSpPr>
      <dsp:spPr>
        <a:xfrm rot="2142401">
          <a:off x="3745499" y="1840041"/>
          <a:ext cx="1360128" cy="83671"/>
        </a:xfrm>
        <a:custGeom>
          <a:avLst/>
          <a:gdLst/>
          <a:ahLst/>
          <a:cxnLst/>
          <a:rect l="0" t="0" r="0" b="0"/>
          <a:pathLst>
            <a:path>
              <a:moveTo>
                <a:pt x="0" y="41835"/>
              </a:moveTo>
              <a:lnTo>
                <a:pt x="136012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1560" y="1847874"/>
        <a:ext cx="68006" cy="68006"/>
      </dsp:txXfrm>
    </dsp:sp>
    <dsp:sp modelId="{2E33F57F-CE22-44AF-B3C2-CE540F66B3FA}">
      <dsp:nvSpPr>
        <dsp:cNvPr id="0" name=""/>
        <dsp:cNvSpPr/>
      </dsp:nvSpPr>
      <dsp:spPr>
        <a:xfrm>
          <a:off x="4977785" y="1588509"/>
          <a:ext cx="2761112" cy="1380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50 new </a:t>
          </a:r>
          <a:r>
            <a:rPr lang="en-US" sz="4400" kern="1200" dirty="0" err="1"/>
            <a:t>trt</a:t>
          </a:r>
          <a:endParaRPr lang="en-US" sz="4400" kern="1200" dirty="0"/>
        </a:p>
      </dsp:txBody>
      <dsp:txXfrm>
        <a:off x="5018220" y="1628944"/>
        <a:ext cx="2680242" cy="129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B9902-0B0D-445A-A04F-4A65BA2C4BEB}">
      <dsp:nvSpPr>
        <dsp:cNvPr id="0" name=""/>
        <dsp:cNvSpPr/>
      </dsp:nvSpPr>
      <dsp:spPr>
        <a:xfrm>
          <a:off x="1768467" y="1473057"/>
          <a:ext cx="1706816" cy="853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100 subjects</a:t>
          </a:r>
        </a:p>
      </dsp:txBody>
      <dsp:txXfrm>
        <a:off x="1793462" y="1498052"/>
        <a:ext cx="1656826" cy="803418"/>
      </dsp:txXfrm>
    </dsp:sp>
    <dsp:sp modelId="{DE8C689E-D560-41EF-999A-8B9C6655B115}">
      <dsp:nvSpPr>
        <dsp:cNvPr id="0" name=""/>
        <dsp:cNvSpPr/>
      </dsp:nvSpPr>
      <dsp:spPr>
        <a:xfrm rot="18289469">
          <a:off x="3218881" y="1388836"/>
          <a:ext cx="1195533" cy="40429"/>
        </a:xfrm>
        <a:custGeom>
          <a:avLst/>
          <a:gdLst/>
          <a:ahLst/>
          <a:cxnLst/>
          <a:rect l="0" t="0" r="0" b="0"/>
          <a:pathLst>
            <a:path>
              <a:moveTo>
                <a:pt x="0" y="20214"/>
              </a:moveTo>
              <a:lnTo>
                <a:pt x="1195533"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6759" y="1379163"/>
        <a:ext cx="59776" cy="59776"/>
      </dsp:txXfrm>
    </dsp:sp>
    <dsp:sp modelId="{2B136257-2FFE-4185-B186-09A871C4FC55}">
      <dsp:nvSpPr>
        <dsp:cNvPr id="0" name=""/>
        <dsp:cNvSpPr/>
      </dsp:nvSpPr>
      <dsp:spPr>
        <a:xfrm>
          <a:off x="4158011" y="491637"/>
          <a:ext cx="1706816" cy="853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30 male</a:t>
          </a:r>
        </a:p>
      </dsp:txBody>
      <dsp:txXfrm>
        <a:off x="4183006" y="516632"/>
        <a:ext cx="1656826" cy="803418"/>
      </dsp:txXfrm>
    </dsp:sp>
    <dsp:sp modelId="{0F2EB15B-135B-4485-938E-A7A14816DAA9}">
      <dsp:nvSpPr>
        <dsp:cNvPr id="0" name=""/>
        <dsp:cNvSpPr/>
      </dsp:nvSpPr>
      <dsp:spPr>
        <a:xfrm rot="19457599">
          <a:off x="5785801" y="652771"/>
          <a:ext cx="840780" cy="40429"/>
        </a:xfrm>
        <a:custGeom>
          <a:avLst/>
          <a:gdLst/>
          <a:ahLst/>
          <a:cxnLst/>
          <a:rect l="0" t="0" r="0" b="0"/>
          <a:pathLst>
            <a:path>
              <a:moveTo>
                <a:pt x="0" y="20214"/>
              </a:moveTo>
              <a:lnTo>
                <a:pt x="840780"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85172" y="651967"/>
        <a:ext cx="42039" cy="42039"/>
      </dsp:txXfrm>
    </dsp:sp>
    <dsp:sp modelId="{F5444577-89A0-4151-B8AC-B63F6C81C17A}">
      <dsp:nvSpPr>
        <dsp:cNvPr id="0" name=""/>
        <dsp:cNvSpPr/>
      </dsp:nvSpPr>
      <dsp:spPr>
        <a:xfrm>
          <a:off x="6547555" y="927"/>
          <a:ext cx="1706816" cy="853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15 old </a:t>
          </a:r>
          <a:r>
            <a:rPr lang="en-US" sz="2700" kern="1200" dirty="0" err="1"/>
            <a:t>trt</a:t>
          </a:r>
          <a:endParaRPr lang="en-US" sz="2700" kern="1200" dirty="0"/>
        </a:p>
      </dsp:txBody>
      <dsp:txXfrm>
        <a:off x="6572550" y="25922"/>
        <a:ext cx="1656826" cy="803418"/>
      </dsp:txXfrm>
    </dsp:sp>
    <dsp:sp modelId="{CB9B9CC6-4F50-43CA-8ED8-C8058223ABA2}">
      <dsp:nvSpPr>
        <dsp:cNvPr id="0" name=""/>
        <dsp:cNvSpPr/>
      </dsp:nvSpPr>
      <dsp:spPr>
        <a:xfrm rot="2142401">
          <a:off x="5785801" y="1143481"/>
          <a:ext cx="840780" cy="40429"/>
        </a:xfrm>
        <a:custGeom>
          <a:avLst/>
          <a:gdLst/>
          <a:ahLst/>
          <a:cxnLst/>
          <a:rect l="0" t="0" r="0" b="0"/>
          <a:pathLst>
            <a:path>
              <a:moveTo>
                <a:pt x="0" y="20214"/>
              </a:moveTo>
              <a:lnTo>
                <a:pt x="840780"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85172" y="1142677"/>
        <a:ext cx="42039" cy="42039"/>
      </dsp:txXfrm>
    </dsp:sp>
    <dsp:sp modelId="{C79F700F-0045-4EE4-AFED-8D9D14C54DA9}">
      <dsp:nvSpPr>
        <dsp:cNvPr id="0" name=""/>
        <dsp:cNvSpPr/>
      </dsp:nvSpPr>
      <dsp:spPr>
        <a:xfrm>
          <a:off x="6547555" y="982347"/>
          <a:ext cx="1706816" cy="853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15 new </a:t>
          </a:r>
          <a:r>
            <a:rPr lang="en-US" sz="2700" kern="1200" dirty="0" err="1"/>
            <a:t>trt</a:t>
          </a:r>
          <a:endParaRPr lang="en-US" sz="2700" kern="1200" dirty="0"/>
        </a:p>
      </dsp:txBody>
      <dsp:txXfrm>
        <a:off x="6572550" y="1007342"/>
        <a:ext cx="1656826" cy="803418"/>
      </dsp:txXfrm>
    </dsp:sp>
    <dsp:sp modelId="{5D0BA342-EF24-499D-AC40-8A3D22C84431}">
      <dsp:nvSpPr>
        <dsp:cNvPr id="0" name=""/>
        <dsp:cNvSpPr/>
      </dsp:nvSpPr>
      <dsp:spPr>
        <a:xfrm rot="3310531">
          <a:off x="3218881" y="2370256"/>
          <a:ext cx="1195533" cy="40429"/>
        </a:xfrm>
        <a:custGeom>
          <a:avLst/>
          <a:gdLst/>
          <a:ahLst/>
          <a:cxnLst/>
          <a:rect l="0" t="0" r="0" b="0"/>
          <a:pathLst>
            <a:path>
              <a:moveTo>
                <a:pt x="0" y="20214"/>
              </a:moveTo>
              <a:lnTo>
                <a:pt x="1195533"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6759" y="2360583"/>
        <a:ext cx="59776" cy="59776"/>
      </dsp:txXfrm>
    </dsp:sp>
    <dsp:sp modelId="{07A6E6E9-3C73-4BC3-B9D6-B09436FA6403}">
      <dsp:nvSpPr>
        <dsp:cNvPr id="0" name=""/>
        <dsp:cNvSpPr/>
      </dsp:nvSpPr>
      <dsp:spPr>
        <a:xfrm>
          <a:off x="4158011" y="2454477"/>
          <a:ext cx="1706816" cy="853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70 female</a:t>
          </a:r>
        </a:p>
      </dsp:txBody>
      <dsp:txXfrm>
        <a:off x="4183006" y="2479472"/>
        <a:ext cx="1656826" cy="803418"/>
      </dsp:txXfrm>
    </dsp:sp>
    <dsp:sp modelId="{B31F85A0-CBE0-4276-9F39-8D921A23462F}">
      <dsp:nvSpPr>
        <dsp:cNvPr id="0" name=""/>
        <dsp:cNvSpPr/>
      </dsp:nvSpPr>
      <dsp:spPr>
        <a:xfrm rot="19457599">
          <a:off x="5785801" y="2615611"/>
          <a:ext cx="840780" cy="40429"/>
        </a:xfrm>
        <a:custGeom>
          <a:avLst/>
          <a:gdLst/>
          <a:ahLst/>
          <a:cxnLst/>
          <a:rect l="0" t="0" r="0" b="0"/>
          <a:pathLst>
            <a:path>
              <a:moveTo>
                <a:pt x="0" y="20214"/>
              </a:moveTo>
              <a:lnTo>
                <a:pt x="840780"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85172" y="2614806"/>
        <a:ext cx="42039" cy="42039"/>
      </dsp:txXfrm>
    </dsp:sp>
    <dsp:sp modelId="{B20DE995-FEC8-4614-8070-69AAC3BB11AA}">
      <dsp:nvSpPr>
        <dsp:cNvPr id="0" name=""/>
        <dsp:cNvSpPr/>
      </dsp:nvSpPr>
      <dsp:spPr>
        <a:xfrm>
          <a:off x="6547555" y="1963767"/>
          <a:ext cx="1706816" cy="853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35 old </a:t>
          </a:r>
          <a:r>
            <a:rPr lang="en-US" sz="2700" kern="1200" dirty="0" err="1"/>
            <a:t>trt</a:t>
          </a:r>
          <a:endParaRPr lang="en-US" sz="2700" kern="1200" dirty="0"/>
        </a:p>
      </dsp:txBody>
      <dsp:txXfrm>
        <a:off x="6572550" y="1988762"/>
        <a:ext cx="1656826" cy="803418"/>
      </dsp:txXfrm>
    </dsp:sp>
    <dsp:sp modelId="{509DA881-EB63-4F62-BBDF-A2A7B5E20E46}">
      <dsp:nvSpPr>
        <dsp:cNvPr id="0" name=""/>
        <dsp:cNvSpPr/>
      </dsp:nvSpPr>
      <dsp:spPr>
        <a:xfrm rot="2142401">
          <a:off x="5785801" y="3106321"/>
          <a:ext cx="840780" cy="40429"/>
        </a:xfrm>
        <a:custGeom>
          <a:avLst/>
          <a:gdLst/>
          <a:ahLst/>
          <a:cxnLst/>
          <a:rect l="0" t="0" r="0" b="0"/>
          <a:pathLst>
            <a:path>
              <a:moveTo>
                <a:pt x="0" y="20214"/>
              </a:moveTo>
              <a:lnTo>
                <a:pt x="840780"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85172" y="3105516"/>
        <a:ext cx="42039" cy="42039"/>
      </dsp:txXfrm>
    </dsp:sp>
    <dsp:sp modelId="{AF2363C1-1218-4580-9238-033228632BB4}">
      <dsp:nvSpPr>
        <dsp:cNvPr id="0" name=""/>
        <dsp:cNvSpPr/>
      </dsp:nvSpPr>
      <dsp:spPr>
        <a:xfrm>
          <a:off x="6547555" y="2945186"/>
          <a:ext cx="1706816" cy="853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35 new </a:t>
          </a:r>
          <a:r>
            <a:rPr lang="en-US" sz="2700" kern="1200" dirty="0" err="1"/>
            <a:t>trt</a:t>
          </a:r>
          <a:endParaRPr lang="en-US" sz="2700" kern="1200" dirty="0"/>
        </a:p>
      </dsp:txBody>
      <dsp:txXfrm>
        <a:off x="6572550" y="2970181"/>
        <a:ext cx="1656826" cy="8034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DFA0A-6939-408B-9146-EFC5FBFE5C16}" type="datetimeFigureOut">
              <a:rPr lang="en-US" smtClean="0"/>
              <a:t>3/16/2018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3DDA1-D257-4A39-9277-C1B4B1EFA73E}" type="slidenum">
              <a:rPr lang="en-US" smtClean="0"/>
              <a:t>‹#›</a:t>
            </a:fld>
            <a:endParaRPr lang="en-US"/>
          </a:p>
        </p:txBody>
      </p:sp>
    </p:spTree>
    <p:extLst>
      <p:ext uri="{BB962C8B-B14F-4D97-AF65-F5344CB8AC3E}">
        <p14:creationId xmlns:p14="http://schemas.microsoft.com/office/powerpoint/2010/main" val="1708878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Causal inference is a huge topic.</a:t>
            </a:r>
          </a:p>
          <a:p>
            <a:r>
              <a:rPr lang="en-US" dirty="0"/>
              <a:t>There are different people in different study areas writing different sets of papers using different jargon.</a:t>
            </a:r>
          </a:p>
          <a:p>
            <a:r>
              <a:rPr lang="en-US" dirty="0"/>
              <a:t>I cannot cover all of these, so my goals are</a:t>
            </a:r>
          </a:p>
          <a:p>
            <a:pPr marL="228600" indent="-228600">
              <a:buAutoNum type="arabicParenR"/>
            </a:pPr>
            <a:r>
              <a:rPr lang="en-US" dirty="0"/>
              <a:t>to give an introduction to people who may not be aware of this study area, </a:t>
            </a:r>
          </a:p>
          <a:p>
            <a:pPr marL="228600" indent="-228600">
              <a:buAutoNum type="arabicParenR"/>
            </a:pPr>
            <a:r>
              <a:rPr lang="en-US" dirty="0"/>
              <a:t>To show how to compare different methods/estimators—which means teaching how the discipline of statistics works</a:t>
            </a:r>
          </a:p>
          <a:p>
            <a:pPr marL="228600" indent="-228600">
              <a:buAutoNum type="arabicParenR"/>
            </a:pPr>
            <a:r>
              <a:rPr lang="en-US" dirty="0"/>
              <a:t>Show that some methods are better than others. </a:t>
            </a:r>
          </a:p>
        </p:txBody>
      </p:sp>
      <p:sp>
        <p:nvSpPr>
          <p:cNvPr id="4" name="Slide Number Placeholder 3"/>
          <p:cNvSpPr>
            <a:spLocks noGrp="1"/>
          </p:cNvSpPr>
          <p:nvPr>
            <p:ph type="sldNum" sz="quarter" idx="10"/>
          </p:nvPr>
        </p:nvSpPr>
        <p:spPr/>
        <p:txBody>
          <a:bodyPr/>
          <a:lstStyle/>
          <a:p>
            <a:fld id="{9C03DDA1-D257-4A39-9277-C1B4B1EFA73E}" type="slidenum">
              <a:rPr lang="en-US" smtClean="0"/>
              <a:t>1</a:t>
            </a:fld>
            <a:endParaRPr lang="en-US"/>
          </a:p>
        </p:txBody>
      </p:sp>
    </p:spTree>
    <p:extLst>
      <p:ext uri="{BB962C8B-B14F-4D97-AF65-F5344CB8AC3E}">
        <p14:creationId xmlns:p14="http://schemas.microsoft.com/office/powerpoint/2010/main" val="637093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bars instead of the two bar equal sign indicates that this is the definition of the notation. An equals symbol has slightly different meaning than the “is defined as” symbol.</a:t>
            </a:r>
          </a:p>
          <a:p>
            <a:endParaRPr lang="en-US" dirty="0"/>
          </a:p>
          <a:p>
            <a:r>
              <a:rPr lang="en-US" dirty="0"/>
              <a:t>(In other contexts, the three bar symbol means “is equivalent to”.   For it to have that meaning, the thing on the left and the thing on the right must both be complete (mathematical) sentences.)</a:t>
            </a:r>
          </a:p>
        </p:txBody>
      </p:sp>
      <p:sp>
        <p:nvSpPr>
          <p:cNvPr id="4" name="Slide Number Placeholder 3"/>
          <p:cNvSpPr>
            <a:spLocks noGrp="1"/>
          </p:cNvSpPr>
          <p:nvPr>
            <p:ph type="sldNum" sz="quarter" idx="10"/>
          </p:nvPr>
        </p:nvSpPr>
        <p:spPr/>
        <p:txBody>
          <a:bodyPr/>
          <a:lstStyle/>
          <a:p>
            <a:fld id="{9C03DDA1-D257-4A39-9277-C1B4B1EFA73E}" type="slidenum">
              <a:rPr lang="en-US" smtClean="0"/>
              <a:t>11</a:t>
            </a:fld>
            <a:endParaRPr lang="en-US"/>
          </a:p>
        </p:txBody>
      </p:sp>
    </p:spTree>
    <p:extLst>
      <p:ext uri="{BB962C8B-B14F-4D97-AF65-F5344CB8AC3E}">
        <p14:creationId xmlns:p14="http://schemas.microsoft.com/office/powerpoint/2010/main" val="536506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defining the TRUE underlying quantity that we are interested in, the average treatment effect (ATE).</a:t>
            </a:r>
          </a:p>
          <a:p>
            <a:endParaRPr lang="en-US" dirty="0"/>
          </a:p>
          <a:p>
            <a:r>
              <a:rPr lang="en-US" dirty="0"/>
              <a:t>We will use the symbol Delta for the ATE, because it is a difference.</a:t>
            </a:r>
          </a:p>
          <a:p>
            <a:endParaRPr lang="en-US" dirty="0"/>
          </a:p>
          <a:p>
            <a:r>
              <a:rPr lang="en-US" dirty="0"/>
              <a:t>E(Y1) is the expected value of Y1. This is the probability-weighted average of Y1—the ROM if the person was in the treatment group--over all people in the population of interest.</a:t>
            </a:r>
          </a:p>
          <a:p>
            <a:endParaRPr lang="en-US" dirty="0"/>
          </a:p>
          <a:p>
            <a:r>
              <a:rPr lang="en-US" dirty="0"/>
              <a:t>E(Y0) is the expected value of Y0—this is the probability-weighted average of Y0—the ROM if the person was in the control group--over all people in the population of interest.</a:t>
            </a:r>
          </a:p>
          <a:p>
            <a:endParaRPr lang="en-US" dirty="0"/>
          </a:p>
          <a:p>
            <a:r>
              <a:rPr lang="en-US" dirty="0"/>
              <a:t>The difference is the ATE, and that’s what we want to know. </a:t>
            </a:r>
          </a:p>
          <a:p>
            <a:endParaRPr lang="en-US" dirty="0"/>
          </a:p>
          <a:p>
            <a:r>
              <a:rPr lang="en-US" dirty="0"/>
              <a:t>More specifically, we want to know if Delta is different from 0.</a:t>
            </a:r>
          </a:p>
          <a:p>
            <a:endParaRPr lang="en-US" dirty="0"/>
          </a:p>
          <a:p>
            <a:r>
              <a:rPr lang="en-US" dirty="0"/>
              <a:t>This is a theoretical quantity. It is impossible to observe this quantity. </a:t>
            </a:r>
          </a:p>
          <a:p>
            <a:r>
              <a:rPr lang="en-US" dirty="0"/>
              <a:t>Therefore, we’ll discuss estimators of this quantity.</a:t>
            </a:r>
          </a:p>
          <a:p>
            <a:r>
              <a:rPr lang="en-US" dirty="0"/>
              <a:t>Estimators are formulas used to get estimates. The estimator is the formula, and the actual number we get—like 4, for example—is the estimate.</a:t>
            </a:r>
          </a:p>
        </p:txBody>
      </p:sp>
      <p:sp>
        <p:nvSpPr>
          <p:cNvPr id="4" name="Slide Number Placeholder 3"/>
          <p:cNvSpPr>
            <a:spLocks noGrp="1"/>
          </p:cNvSpPr>
          <p:nvPr>
            <p:ph type="sldNum" sz="quarter" idx="10"/>
          </p:nvPr>
        </p:nvSpPr>
        <p:spPr/>
        <p:txBody>
          <a:bodyPr/>
          <a:lstStyle/>
          <a:p>
            <a:fld id="{9C03DDA1-D257-4A39-9277-C1B4B1EFA73E}" type="slidenum">
              <a:rPr lang="en-US" smtClean="0"/>
              <a:t>12</a:t>
            </a:fld>
            <a:endParaRPr lang="en-US"/>
          </a:p>
        </p:txBody>
      </p:sp>
    </p:spTree>
    <p:extLst>
      <p:ext uri="{BB962C8B-B14F-4D97-AF65-F5344CB8AC3E}">
        <p14:creationId xmlns:p14="http://schemas.microsoft.com/office/powerpoint/2010/main" val="229225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Estimators are formulas used to get estimates. The estimator is the formula, the estimate is the number you get when you use the formula, like 4 or 37.2, or 0.003.</a:t>
            </a:r>
          </a:p>
          <a:p>
            <a:r>
              <a:rPr lang="en-US" dirty="0"/>
              <a:t>These are the estimators of ATE that I’ll discuss and compare in this talk. There are others. I chose to discuss this set of estimators for two reasons. </a:t>
            </a:r>
          </a:p>
          <a:p>
            <a:r>
              <a:rPr lang="en-US" dirty="0"/>
              <a:t>First, because there is a landmark paper, Lunceford and Davidian 2004, that compares these head-to-head in terms of bias and precision (accuracy) using theoretical results backed up by a simulation study. This paper is amazing. </a:t>
            </a:r>
          </a:p>
          <a:p>
            <a:r>
              <a:rPr lang="en-US" dirty="0"/>
              <a:t>Second, discussing the progression of these methods provides valuable intuition into why they work.</a:t>
            </a:r>
          </a:p>
          <a:p>
            <a:r>
              <a:rPr lang="en-US" dirty="0"/>
              <a:t>One set of methods not explicitly discussed in this talk are matching methods—which can be implemented using GREEDY and OPTIMAL matching. Matching methods can be based on using distance metrics for X, or based on propensity scores. There are many places you can get R or SAS code (Python, too, probably) to implement these methods. They are a variation on the Stratification methods given in this talk. I do not recommend them because they lack regression-adjustment. For my clients, I used the 1R, 1R with common support, SR (with common support), and DR (with common support) estimators.</a:t>
            </a:r>
          </a:p>
          <a:p>
            <a:r>
              <a:rPr lang="en-US" dirty="0"/>
              <a:t>See the main list of references at the end to learn what I mean when I say “common support”.</a:t>
            </a:r>
          </a:p>
        </p:txBody>
      </p:sp>
      <p:sp>
        <p:nvSpPr>
          <p:cNvPr id="4" name="Slide Number Placeholder 3"/>
          <p:cNvSpPr>
            <a:spLocks noGrp="1"/>
          </p:cNvSpPr>
          <p:nvPr>
            <p:ph type="sldNum" sz="quarter" idx="10"/>
          </p:nvPr>
        </p:nvSpPr>
        <p:spPr/>
        <p:txBody>
          <a:bodyPr/>
          <a:lstStyle/>
          <a:p>
            <a:fld id="{9C03DDA1-D257-4A39-9277-C1B4B1EFA73E}" type="slidenum">
              <a:rPr lang="en-US" smtClean="0"/>
              <a:t>13</a:t>
            </a:fld>
            <a:endParaRPr lang="en-US"/>
          </a:p>
        </p:txBody>
      </p:sp>
    </p:spTree>
    <p:extLst>
      <p:ext uri="{BB962C8B-B14F-4D97-AF65-F5344CB8AC3E}">
        <p14:creationId xmlns:p14="http://schemas.microsoft.com/office/powerpoint/2010/main" val="2414139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always want to quantify uncertainty.</a:t>
            </a:r>
          </a:p>
          <a:p>
            <a:r>
              <a:rPr lang="en-US" dirty="0"/>
              <a:t>If the 95% CI contains 0, we’ll say there is no statistically significant ATE.</a:t>
            </a:r>
          </a:p>
          <a:p>
            <a:r>
              <a:rPr lang="en-US" dirty="0"/>
              <a:t>Otherwise, we’ll say there is.</a:t>
            </a:r>
          </a:p>
        </p:txBody>
      </p:sp>
      <p:sp>
        <p:nvSpPr>
          <p:cNvPr id="4" name="Slide Number Placeholder 3"/>
          <p:cNvSpPr>
            <a:spLocks noGrp="1"/>
          </p:cNvSpPr>
          <p:nvPr>
            <p:ph type="sldNum" sz="quarter" idx="10"/>
          </p:nvPr>
        </p:nvSpPr>
        <p:spPr/>
        <p:txBody>
          <a:bodyPr/>
          <a:lstStyle/>
          <a:p>
            <a:fld id="{9C03DDA1-D257-4A39-9277-C1B4B1EFA73E}" type="slidenum">
              <a:rPr lang="en-US" smtClean="0"/>
              <a:t>14</a:t>
            </a:fld>
            <a:endParaRPr lang="en-US"/>
          </a:p>
        </p:txBody>
      </p:sp>
    </p:spTree>
    <p:extLst>
      <p:ext uri="{BB962C8B-B14F-4D97-AF65-F5344CB8AC3E}">
        <p14:creationId xmlns:p14="http://schemas.microsoft.com/office/powerpoint/2010/main" val="279468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whiteboard—bulls eye picture</a:t>
            </a:r>
          </a:p>
          <a:p>
            <a:endParaRPr lang="en-US" dirty="0"/>
          </a:p>
          <a:p>
            <a:r>
              <a:rPr lang="en-US" dirty="0"/>
              <a:t>If bias is bad enough, we might not care about 2 and 3 at all.</a:t>
            </a:r>
          </a:p>
          <a:p>
            <a:r>
              <a:rPr lang="en-US" dirty="0"/>
              <a:t>In this talk, I’ll have time to discuss bias. I may  not discuss variance and coverage probability thoroughly, but they are important. You can read Lunceford and Davidian for those results, but since it is very difficult to read, you can also get in touch with someone like me for help summarizing them and deciding on your course of action (one of many shameless plugs for my consulting services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15</a:t>
            </a:fld>
            <a:endParaRPr lang="en-US"/>
          </a:p>
        </p:txBody>
      </p:sp>
    </p:spTree>
    <p:extLst>
      <p:ext uri="{BB962C8B-B14F-4D97-AF65-F5344CB8AC3E}">
        <p14:creationId xmlns:p14="http://schemas.microsoft.com/office/powerpoint/2010/main" val="792224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Lunceford &amp; Davidian 2004 don’t consider Delta1 (I do to help with the progression of methods explanation), and their name for Delta1R is </a:t>
            </a:r>
            <a:r>
              <a:rPr lang="en-US" dirty="0" err="1"/>
              <a:t>DeltaML</a:t>
            </a:r>
            <a:r>
              <a:rPr lang="en-US" dirty="0"/>
              <a:t>.</a:t>
            </a:r>
          </a:p>
        </p:txBody>
      </p:sp>
      <p:sp>
        <p:nvSpPr>
          <p:cNvPr id="4" name="Slide Number Placeholder 3"/>
          <p:cNvSpPr>
            <a:spLocks noGrp="1"/>
          </p:cNvSpPr>
          <p:nvPr>
            <p:ph type="sldNum" sz="quarter" idx="10"/>
          </p:nvPr>
        </p:nvSpPr>
        <p:spPr/>
        <p:txBody>
          <a:bodyPr/>
          <a:lstStyle/>
          <a:p>
            <a:fld id="{9C03DDA1-D257-4A39-9277-C1B4B1EFA73E}" type="slidenum">
              <a:rPr lang="en-US" smtClean="0"/>
              <a:t>16</a:t>
            </a:fld>
            <a:endParaRPr lang="en-US"/>
          </a:p>
        </p:txBody>
      </p:sp>
    </p:spTree>
    <p:extLst>
      <p:ext uri="{BB962C8B-B14F-4D97-AF65-F5344CB8AC3E}">
        <p14:creationId xmlns:p14="http://schemas.microsoft.com/office/powerpoint/2010/main" val="1339976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obviously a bad idea, because men and women are not evenly distributed over the two groups, and the treatment group has a lower average age.</a:t>
            </a:r>
          </a:p>
        </p:txBody>
      </p:sp>
      <p:sp>
        <p:nvSpPr>
          <p:cNvPr id="4" name="Slide Number Placeholder 3"/>
          <p:cNvSpPr>
            <a:spLocks noGrp="1"/>
          </p:cNvSpPr>
          <p:nvPr>
            <p:ph type="sldNum" sz="quarter" idx="10"/>
          </p:nvPr>
        </p:nvSpPr>
        <p:spPr/>
        <p:txBody>
          <a:bodyPr/>
          <a:lstStyle/>
          <a:p>
            <a:fld id="{9C03DDA1-D257-4A39-9277-C1B4B1EFA73E}" type="slidenum">
              <a:rPr lang="en-US" smtClean="0"/>
              <a:t>17</a:t>
            </a:fld>
            <a:endParaRPr lang="en-US"/>
          </a:p>
        </p:txBody>
      </p:sp>
    </p:spTree>
    <p:extLst>
      <p:ext uri="{BB962C8B-B14F-4D97-AF65-F5344CB8AC3E}">
        <p14:creationId xmlns:p14="http://schemas.microsoft.com/office/powerpoint/2010/main" val="429809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 is an indicator variable that tells us whether a subject was treated or not.</a:t>
            </a:r>
          </a:p>
          <a:p>
            <a:endParaRPr lang="en-US" dirty="0"/>
          </a:p>
          <a:p>
            <a:r>
              <a:rPr lang="en-US" dirty="0"/>
              <a:t>X is one symbol that represents two variables. To discuss the probability theory, we don’t need to d=use separate symbols such as  X1, X2. for the three confounders.</a:t>
            </a:r>
          </a:p>
          <a:p>
            <a:endParaRPr lang="en-US" dirty="0"/>
          </a:p>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18</a:t>
            </a:fld>
            <a:endParaRPr lang="en-US"/>
          </a:p>
        </p:txBody>
      </p:sp>
    </p:spTree>
    <p:extLst>
      <p:ext uri="{BB962C8B-B14F-4D97-AF65-F5344CB8AC3E}">
        <p14:creationId xmlns:p14="http://schemas.microsoft.com/office/powerpoint/2010/main" val="4030891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Trust me on this. It’s because Z is an indicator variable.</a:t>
            </a:r>
          </a:p>
        </p:txBody>
      </p:sp>
      <p:sp>
        <p:nvSpPr>
          <p:cNvPr id="4" name="Slide Number Placeholder 3"/>
          <p:cNvSpPr>
            <a:spLocks noGrp="1"/>
          </p:cNvSpPr>
          <p:nvPr>
            <p:ph type="sldNum" sz="quarter" idx="10"/>
          </p:nvPr>
        </p:nvSpPr>
        <p:spPr/>
        <p:txBody>
          <a:bodyPr/>
          <a:lstStyle/>
          <a:p>
            <a:fld id="{9C03DDA1-D257-4A39-9277-C1B4B1EFA73E}" type="slidenum">
              <a:rPr lang="en-US" smtClean="0"/>
              <a:t>19</a:t>
            </a:fld>
            <a:endParaRPr lang="en-US"/>
          </a:p>
        </p:txBody>
      </p:sp>
    </p:spTree>
    <p:extLst>
      <p:ext uri="{BB962C8B-B14F-4D97-AF65-F5344CB8AC3E}">
        <p14:creationId xmlns:p14="http://schemas.microsoft.com/office/powerpoint/2010/main" val="1098783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Y is Change in Range of Motion</a:t>
            </a:r>
          </a:p>
          <a:p>
            <a:r>
              <a:rPr lang="en-US" dirty="0"/>
              <a:t>The idea here is to just use regression to account for the effects of confounding covariates.</a:t>
            </a:r>
          </a:p>
          <a:p>
            <a:r>
              <a:rPr lang="en-US" dirty="0"/>
              <a:t>This estimator is known to have high bias.</a:t>
            </a:r>
          </a:p>
          <a:p>
            <a:r>
              <a:rPr lang="en-US" dirty="0"/>
              <a:t>This regression model assumes that it is appropriate to model age as a linear effect. </a:t>
            </a:r>
            <a:r>
              <a:rPr lang="en-US" b="1" i="1" dirty="0"/>
              <a:t>It is not generally OK to make such an assumption without a reason (a graph of CROM vs. age) to do so</a:t>
            </a:r>
            <a:r>
              <a:rPr lang="en-US" dirty="0"/>
              <a:t>, but I’m trying to keep the model simple.</a:t>
            </a:r>
          </a:p>
        </p:txBody>
      </p:sp>
      <p:sp>
        <p:nvSpPr>
          <p:cNvPr id="4" name="Slide Number Placeholder 3"/>
          <p:cNvSpPr>
            <a:spLocks noGrp="1"/>
          </p:cNvSpPr>
          <p:nvPr>
            <p:ph type="sldNum" sz="quarter" idx="10"/>
          </p:nvPr>
        </p:nvSpPr>
        <p:spPr/>
        <p:txBody>
          <a:bodyPr/>
          <a:lstStyle/>
          <a:p>
            <a:fld id="{9C03DDA1-D257-4A39-9277-C1B4B1EFA73E}" type="slidenum">
              <a:rPr lang="en-US" smtClean="0"/>
              <a:t>20</a:t>
            </a:fld>
            <a:endParaRPr lang="en-US"/>
          </a:p>
        </p:txBody>
      </p:sp>
    </p:spTree>
    <p:extLst>
      <p:ext uri="{BB962C8B-B14F-4D97-AF65-F5344CB8AC3E}">
        <p14:creationId xmlns:p14="http://schemas.microsoft.com/office/powerpoint/2010/main" val="136406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 invented this example for illustrative purposes, and I made up all the numbers. (But I didn’t invent plantar fasciitis: it’s real.)</a:t>
            </a:r>
          </a:p>
        </p:txBody>
      </p:sp>
      <p:sp>
        <p:nvSpPr>
          <p:cNvPr id="4" name="Slide Number Placeholder 3"/>
          <p:cNvSpPr>
            <a:spLocks noGrp="1"/>
          </p:cNvSpPr>
          <p:nvPr>
            <p:ph type="sldNum" sz="quarter" idx="10"/>
          </p:nvPr>
        </p:nvSpPr>
        <p:spPr/>
        <p:txBody>
          <a:bodyPr/>
          <a:lstStyle/>
          <a:p>
            <a:fld id="{9C03DDA1-D257-4A39-9277-C1B4B1EFA73E}" type="slidenum">
              <a:rPr lang="en-US" smtClean="0"/>
              <a:t>2</a:t>
            </a:fld>
            <a:endParaRPr lang="en-US" dirty="0"/>
          </a:p>
        </p:txBody>
      </p:sp>
    </p:spTree>
    <p:extLst>
      <p:ext uri="{BB962C8B-B14F-4D97-AF65-F5344CB8AC3E}">
        <p14:creationId xmlns:p14="http://schemas.microsoft.com/office/powerpoint/2010/main" val="2538319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all of the following estimators, the following assumption is required.</a:t>
            </a:r>
          </a:p>
          <a:p>
            <a:r>
              <a:rPr lang="en-US" dirty="0"/>
              <a:t>This is an </a:t>
            </a:r>
            <a:r>
              <a:rPr lang="en-US" b="1" i="1" dirty="0"/>
              <a:t>assumption</a:t>
            </a:r>
            <a:r>
              <a:rPr lang="en-US" dirty="0"/>
              <a:t> you must be able </a:t>
            </a:r>
            <a:r>
              <a:rPr lang="en-US" b="1" i="1" dirty="0"/>
              <a:t>to justify making </a:t>
            </a:r>
            <a:r>
              <a:rPr lang="en-US" dirty="0"/>
              <a:t>in order to use these methods.</a:t>
            </a:r>
          </a:p>
          <a:p>
            <a:r>
              <a:rPr lang="en-US" dirty="0"/>
              <a:t>It was originally called the assumption of strongly ignorable treatment assignment (you can see why it was renamed!)</a:t>
            </a:r>
          </a:p>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22</a:t>
            </a:fld>
            <a:endParaRPr lang="en-US"/>
          </a:p>
        </p:txBody>
      </p:sp>
    </p:spTree>
    <p:extLst>
      <p:ext uri="{BB962C8B-B14F-4D97-AF65-F5344CB8AC3E}">
        <p14:creationId xmlns:p14="http://schemas.microsoft.com/office/powerpoint/2010/main" val="3434251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23</a:t>
            </a:fld>
            <a:endParaRPr lang="en-US"/>
          </a:p>
        </p:txBody>
      </p:sp>
    </p:spTree>
    <p:extLst>
      <p:ext uri="{BB962C8B-B14F-4D97-AF65-F5344CB8AC3E}">
        <p14:creationId xmlns:p14="http://schemas.microsoft.com/office/powerpoint/2010/main" val="1414402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 I using e(X)? </a:t>
            </a:r>
          </a:p>
          <a:p>
            <a:r>
              <a:rPr lang="en-US" dirty="0"/>
              <a:t>I’m following the notation in Lunceford &amp; Davidian 2004. Did I mention you should read that?</a:t>
            </a:r>
          </a:p>
          <a:p>
            <a:endParaRPr lang="en-US" dirty="0"/>
          </a:p>
          <a:p>
            <a:r>
              <a:rPr lang="en-US" dirty="0"/>
              <a:t>I’m not writing out the logistic regression model because I don’t think it’s all that helpful if you don’t already know it, and if you do already know it, you don’t need me to write it out.</a:t>
            </a:r>
          </a:p>
        </p:txBody>
      </p:sp>
      <p:sp>
        <p:nvSpPr>
          <p:cNvPr id="4" name="Slide Number Placeholder 3"/>
          <p:cNvSpPr>
            <a:spLocks noGrp="1"/>
          </p:cNvSpPr>
          <p:nvPr>
            <p:ph type="sldNum" sz="quarter" idx="10"/>
          </p:nvPr>
        </p:nvSpPr>
        <p:spPr/>
        <p:txBody>
          <a:bodyPr/>
          <a:lstStyle/>
          <a:p>
            <a:fld id="{9C03DDA1-D257-4A39-9277-C1B4B1EFA73E}" type="slidenum">
              <a:rPr lang="en-US" smtClean="0"/>
              <a:t>25</a:t>
            </a:fld>
            <a:endParaRPr lang="en-US"/>
          </a:p>
        </p:txBody>
      </p:sp>
    </p:spTree>
    <p:extLst>
      <p:ext uri="{BB962C8B-B14F-4D97-AF65-F5344CB8AC3E}">
        <p14:creationId xmlns:p14="http://schemas.microsoft.com/office/powerpoint/2010/main" val="14002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it’s also a probability!</a:t>
            </a:r>
          </a:p>
        </p:txBody>
      </p:sp>
      <p:sp>
        <p:nvSpPr>
          <p:cNvPr id="4" name="Slide Number Placeholder 3"/>
          <p:cNvSpPr>
            <a:spLocks noGrp="1"/>
          </p:cNvSpPr>
          <p:nvPr>
            <p:ph type="sldNum" sz="quarter" idx="10"/>
          </p:nvPr>
        </p:nvSpPr>
        <p:spPr/>
        <p:txBody>
          <a:bodyPr/>
          <a:lstStyle/>
          <a:p>
            <a:fld id="{9C03DDA1-D257-4A39-9277-C1B4B1EFA73E}" type="slidenum">
              <a:rPr lang="en-US" smtClean="0"/>
              <a:t>27</a:t>
            </a:fld>
            <a:endParaRPr lang="en-US"/>
          </a:p>
        </p:txBody>
      </p:sp>
    </p:spTree>
    <p:extLst>
      <p:ext uri="{BB962C8B-B14F-4D97-AF65-F5344CB8AC3E}">
        <p14:creationId xmlns:p14="http://schemas.microsoft.com/office/powerpoint/2010/main" val="25545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propensity score kind of like a distance metric</a:t>
            </a:r>
          </a:p>
        </p:txBody>
      </p:sp>
      <p:sp>
        <p:nvSpPr>
          <p:cNvPr id="4" name="Slide Number Placeholder 3"/>
          <p:cNvSpPr>
            <a:spLocks noGrp="1"/>
          </p:cNvSpPr>
          <p:nvPr>
            <p:ph type="sldNum" sz="quarter" idx="10"/>
          </p:nvPr>
        </p:nvSpPr>
        <p:spPr/>
        <p:txBody>
          <a:bodyPr/>
          <a:lstStyle/>
          <a:p>
            <a:fld id="{9C03DDA1-D257-4A39-9277-C1B4B1EFA73E}" type="slidenum">
              <a:rPr lang="en-US" smtClean="0"/>
              <a:t>28</a:t>
            </a:fld>
            <a:endParaRPr lang="en-US"/>
          </a:p>
        </p:txBody>
      </p:sp>
    </p:spTree>
    <p:extLst>
      <p:ext uri="{BB962C8B-B14F-4D97-AF65-F5344CB8AC3E}">
        <p14:creationId xmlns:p14="http://schemas.microsoft.com/office/powerpoint/2010/main" val="1271395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Regression-adjustment makes everything better!</a:t>
            </a:r>
          </a:p>
        </p:txBody>
      </p:sp>
      <p:sp>
        <p:nvSpPr>
          <p:cNvPr id="4" name="Slide Number Placeholder 3"/>
          <p:cNvSpPr>
            <a:spLocks noGrp="1"/>
          </p:cNvSpPr>
          <p:nvPr>
            <p:ph type="sldNum" sz="quarter" idx="10"/>
          </p:nvPr>
        </p:nvSpPr>
        <p:spPr/>
        <p:txBody>
          <a:bodyPr/>
          <a:lstStyle/>
          <a:p>
            <a:fld id="{9C03DDA1-D257-4A39-9277-C1B4B1EFA73E}" type="slidenum">
              <a:rPr lang="en-US" smtClean="0"/>
              <a:t>29</a:t>
            </a:fld>
            <a:endParaRPr lang="en-US"/>
          </a:p>
        </p:txBody>
      </p:sp>
    </p:spTree>
    <p:extLst>
      <p:ext uri="{BB962C8B-B14F-4D97-AF65-F5344CB8AC3E}">
        <p14:creationId xmlns:p14="http://schemas.microsoft.com/office/powerpoint/2010/main" val="1825231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propensity score kind of like a distance metric</a:t>
            </a:r>
          </a:p>
        </p:txBody>
      </p:sp>
      <p:sp>
        <p:nvSpPr>
          <p:cNvPr id="4" name="Slide Number Placeholder 3"/>
          <p:cNvSpPr>
            <a:spLocks noGrp="1"/>
          </p:cNvSpPr>
          <p:nvPr>
            <p:ph type="sldNum" sz="quarter" idx="10"/>
          </p:nvPr>
        </p:nvSpPr>
        <p:spPr/>
        <p:txBody>
          <a:bodyPr/>
          <a:lstStyle/>
          <a:p>
            <a:fld id="{9C03DDA1-D257-4A39-9277-C1B4B1EFA73E}" type="slidenum">
              <a:rPr lang="en-US" smtClean="0"/>
              <a:t>30</a:t>
            </a:fld>
            <a:endParaRPr lang="en-US"/>
          </a:p>
        </p:txBody>
      </p:sp>
    </p:spTree>
    <p:extLst>
      <p:ext uri="{BB962C8B-B14F-4D97-AF65-F5344CB8AC3E}">
        <p14:creationId xmlns:p14="http://schemas.microsoft.com/office/powerpoint/2010/main" val="3492928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 hat on top of the E means we’re talking about the estimate of E.</a:t>
            </a:r>
          </a:p>
          <a:p>
            <a:r>
              <a:rPr lang="en-US" dirty="0"/>
              <a:t>E(Y1) = the expected value of Y1, which you can think of as a mean if you’re not familiar with the definition of expected value. It’s actually a probability-weighted average.</a:t>
            </a:r>
          </a:p>
          <a:p>
            <a:r>
              <a:rPr lang="en-US" dirty="0" err="1"/>
              <a:t>ehat</a:t>
            </a:r>
            <a:r>
              <a:rPr lang="en-US" dirty="0"/>
              <a:t>(X) is the probability that a person with covariate vector X is in the treatment group</a:t>
            </a:r>
          </a:p>
          <a:p>
            <a:r>
              <a:rPr lang="en-US" dirty="0"/>
              <a:t>1-ehat(X) is the probability that a person with covariate vector X is in the control group</a:t>
            </a:r>
          </a:p>
        </p:txBody>
      </p:sp>
      <p:sp>
        <p:nvSpPr>
          <p:cNvPr id="4" name="Slide Number Placeholder 3"/>
          <p:cNvSpPr>
            <a:spLocks noGrp="1"/>
          </p:cNvSpPr>
          <p:nvPr>
            <p:ph type="sldNum" sz="quarter" idx="10"/>
          </p:nvPr>
        </p:nvSpPr>
        <p:spPr/>
        <p:txBody>
          <a:bodyPr/>
          <a:lstStyle/>
          <a:p>
            <a:fld id="{9C03DDA1-D257-4A39-9277-C1B4B1EFA73E}" type="slidenum">
              <a:rPr lang="en-US" smtClean="0"/>
              <a:t>33</a:t>
            </a:fld>
            <a:endParaRPr lang="en-US"/>
          </a:p>
        </p:txBody>
      </p:sp>
    </p:spTree>
    <p:extLst>
      <p:ext uri="{BB962C8B-B14F-4D97-AF65-F5344CB8AC3E}">
        <p14:creationId xmlns:p14="http://schemas.microsoft.com/office/powerpoint/2010/main" val="32418820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gender is our only confounding variable.</a:t>
            </a:r>
          </a:p>
          <a:p>
            <a:r>
              <a:rPr lang="en-US" dirty="0"/>
              <a:t>Suppose there are 10 male and 20 female subjects.</a:t>
            </a:r>
          </a:p>
        </p:txBody>
      </p:sp>
      <p:sp>
        <p:nvSpPr>
          <p:cNvPr id="4" name="Slide Number Placeholder 3"/>
          <p:cNvSpPr>
            <a:spLocks noGrp="1"/>
          </p:cNvSpPr>
          <p:nvPr>
            <p:ph type="sldNum" sz="quarter" idx="10"/>
          </p:nvPr>
        </p:nvSpPr>
        <p:spPr/>
        <p:txBody>
          <a:bodyPr/>
          <a:lstStyle/>
          <a:p>
            <a:fld id="{9C03DDA1-D257-4A39-9277-C1B4B1EFA73E}" type="slidenum">
              <a:rPr lang="en-US" smtClean="0"/>
              <a:t>34</a:t>
            </a:fld>
            <a:endParaRPr lang="en-US"/>
          </a:p>
        </p:txBody>
      </p:sp>
    </p:spTree>
    <p:extLst>
      <p:ext uri="{BB962C8B-B14F-4D97-AF65-F5344CB8AC3E}">
        <p14:creationId xmlns:p14="http://schemas.microsoft.com/office/powerpoint/2010/main" val="3342502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being treated for X=male is 6/10.</a:t>
            </a:r>
          </a:p>
        </p:txBody>
      </p:sp>
      <p:sp>
        <p:nvSpPr>
          <p:cNvPr id="4" name="Slide Number Placeholder 3"/>
          <p:cNvSpPr>
            <a:spLocks noGrp="1"/>
          </p:cNvSpPr>
          <p:nvPr>
            <p:ph type="sldNum" sz="quarter" idx="10"/>
          </p:nvPr>
        </p:nvSpPr>
        <p:spPr/>
        <p:txBody>
          <a:bodyPr/>
          <a:lstStyle/>
          <a:p>
            <a:fld id="{9C03DDA1-D257-4A39-9277-C1B4B1EFA73E}" type="slidenum">
              <a:rPr lang="en-US" smtClean="0"/>
              <a:t>35</a:t>
            </a:fld>
            <a:endParaRPr lang="en-US"/>
          </a:p>
        </p:txBody>
      </p:sp>
    </p:spTree>
    <p:extLst>
      <p:ext uri="{BB962C8B-B14F-4D97-AF65-F5344CB8AC3E}">
        <p14:creationId xmlns:p14="http://schemas.microsoft.com/office/powerpoint/2010/main" val="13458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both sets of people are getting some treatment, I may refer to the people getting the new treatment as the ones in the treatment group.</a:t>
            </a:r>
          </a:p>
        </p:txBody>
      </p:sp>
      <p:sp>
        <p:nvSpPr>
          <p:cNvPr id="4" name="Slide Number Placeholder 3"/>
          <p:cNvSpPr>
            <a:spLocks noGrp="1"/>
          </p:cNvSpPr>
          <p:nvPr>
            <p:ph type="sldNum" sz="quarter" idx="10"/>
          </p:nvPr>
        </p:nvSpPr>
        <p:spPr/>
        <p:txBody>
          <a:bodyPr/>
          <a:lstStyle/>
          <a:p>
            <a:fld id="{9C03DDA1-D257-4A39-9277-C1B4B1EFA73E}" type="slidenum">
              <a:rPr lang="en-US" smtClean="0"/>
              <a:t>3</a:t>
            </a:fld>
            <a:endParaRPr lang="en-US" dirty="0"/>
          </a:p>
        </p:txBody>
      </p:sp>
    </p:spTree>
    <p:extLst>
      <p:ext uri="{BB962C8B-B14F-4D97-AF65-F5344CB8AC3E}">
        <p14:creationId xmlns:p14="http://schemas.microsoft.com/office/powerpoint/2010/main" val="2604860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inverse of 6/10 is 10/6, and that’s the weight we apply to the Y-values (the CROMs) of each of the 6 men in the treatment group.</a:t>
            </a:r>
          </a:p>
          <a:p>
            <a:r>
              <a:rPr lang="en-US" dirty="0"/>
              <a:t>This effectively changes the treatment group to one that has 10 men in it.</a:t>
            </a:r>
          </a:p>
        </p:txBody>
      </p:sp>
      <p:sp>
        <p:nvSpPr>
          <p:cNvPr id="4" name="Slide Number Placeholder 3"/>
          <p:cNvSpPr>
            <a:spLocks noGrp="1"/>
          </p:cNvSpPr>
          <p:nvPr>
            <p:ph type="sldNum" sz="quarter" idx="10"/>
          </p:nvPr>
        </p:nvSpPr>
        <p:spPr/>
        <p:txBody>
          <a:bodyPr/>
          <a:lstStyle/>
          <a:p>
            <a:fld id="{9C03DDA1-D257-4A39-9277-C1B4B1EFA73E}" type="slidenum">
              <a:rPr lang="en-US" smtClean="0"/>
              <a:t>36</a:t>
            </a:fld>
            <a:endParaRPr lang="en-US"/>
          </a:p>
        </p:txBody>
      </p:sp>
    </p:spTree>
    <p:extLst>
      <p:ext uri="{BB962C8B-B14F-4D97-AF65-F5344CB8AC3E}">
        <p14:creationId xmlns:p14="http://schemas.microsoft.com/office/powerpoint/2010/main" val="2294123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being in the control group if X=male is 4/10</a:t>
            </a:r>
          </a:p>
        </p:txBody>
      </p:sp>
      <p:sp>
        <p:nvSpPr>
          <p:cNvPr id="4" name="Slide Number Placeholder 3"/>
          <p:cNvSpPr>
            <a:spLocks noGrp="1"/>
          </p:cNvSpPr>
          <p:nvPr>
            <p:ph type="sldNum" sz="quarter" idx="10"/>
          </p:nvPr>
        </p:nvSpPr>
        <p:spPr/>
        <p:txBody>
          <a:bodyPr/>
          <a:lstStyle/>
          <a:p>
            <a:fld id="{9C03DDA1-D257-4A39-9277-C1B4B1EFA73E}" type="slidenum">
              <a:rPr lang="en-US" smtClean="0"/>
              <a:t>37</a:t>
            </a:fld>
            <a:endParaRPr lang="en-US"/>
          </a:p>
        </p:txBody>
      </p:sp>
    </p:spTree>
    <p:extLst>
      <p:ext uri="{BB962C8B-B14F-4D97-AF65-F5344CB8AC3E}">
        <p14:creationId xmlns:p14="http://schemas.microsoft.com/office/powerpoint/2010/main" val="66809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inverse of 4/10 is 10/4. We apply a weight of 10/4 to each man in the control group, and that effectively creates a control group that has 10 men in it.</a:t>
            </a:r>
          </a:p>
          <a:p>
            <a:r>
              <a:rPr lang="en-US" dirty="0"/>
              <a:t>So the number of men is now equal in the treatment and control groups.</a:t>
            </a:r>
          </a:p>
        </p:txBody>
      </p:sp>
      <p:sp>
        <p:nvSpPr>
          <p:cNvPr id="4" name="Slide Number Placeholder 3"/>
          <p:cNvSpPr>
            <a:spLocks noGrp="1"/>
          </p:cNvSpPr>
          <p:nvPr>
            <p:ph type="sldNum" sz="quarter" idx="10"/>
          </p:nvPr>
        </p:nvSpPr>
        <p:spPr/>
        <p:txBody>
          <a:bodyPr/>
          <a:lstStyle/>
          <a:p>
            <a:fld id="{9C03DDA1-D257-4A39-9277-C1B4B1EFA73E}" type="slidenum">
              <a:rPr lang="en-US" smtClean="0"/>
              <a:t>38</a:t>
            </a:fld>
            <a:endParaRPr lang="en-US"/>
          </a:p>
        </p:txBody>
      </p:sp>
    </p:spTree>
    <p:extLst>
      <p:ext uri="{BB962C8B-B14F-4D97-AF65-F5344CB8AC3E}">
        <p14:creationId xmlns:p14="http://schemas.microsoft.com/office/powerpoint/2010/main" val="2139018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being in the treatment group if X=female is 5/20.</a:t>
            </a:r>
          </a:p>
        </p:txBody>
      </p:sp>
      <p:sp>
        <p:nvSpPr>
          <p:cNvPr id="4" name="Slide Number Placeholder 3"/>
          <p:cNvSpPr>
            <a:spLocks noGrp="1"/>
          </p:cNvSpPr>
          <p:nvPr>
            <p:ph type="sldNum" sz="quarter" idx="10"/>
          </p:nvPr>
        </p:nvSpPr>
        <p:spPr/>
        <p:txBody>
          <a:bodyPr/>
          <a:lstStyle/>
          <a:p>
            <a:fld id="{9C03DDA1-D257-4A39-9277-C1B4B1EFA73E}" type="slidenum">
              <a:rPr lang="en-US" smtClean="0"/>
              <a:t>39</a:t>
            </a:fld>
            <a:endParaRPr lang="en-US" dirty="0"/>
          </a:p>
        </p:txBody>
      </p:sp>
    </p:spTree>
    <p:extLst>
      <p:ext uri="{BB962C8B-B14F-4D97-AF65-F5344CB8AC3E}">
        <p14:creationId xmlns:p14="http://schemas.microsoft.com/office/powerpoint/2010/main" val="1678556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inverse of 5/20 is 20/5, so we apply this weight to each of the women in the treatment group, effectively creating a treatment group that has 20 women </a:t>
            </a:r>
            <a:r>
              <a:rPr lang="en-US" dirty="0" err="1"/>
              <a:t>init.</a:t>
            </a:r>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40</a:t>
            </a:fld>
            <a:endParaRPr lang="en-US" dirty="0"/>
          </a:p>
        </p:txBody>
      </p:sp>
    </p:spTree>
    <p:extLst>
      <p:ext uri="{BB962C8B-B14F-4D97-AF65-F5344CB8AC3E}">
        <p14:creationId xmlns:p14="http://schemas.microsoft.com/office/powerpoint/2010/main" val="4203811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being in the control group if X=female is 15/20.</a:t>
            </a:r>
          </a:p>
        </p:txBody>
      </p:sp>
      <p:sp>
        <p:nvSpPr>
          <p:cNvPr id="4" name="Slide Number Placeholder 3"/>
          <p:cNvSpPr>
            <a:spLocks noGrp="1"/>
          </p:cNvSpPr>
          <p:nvPr>
            <p:ph type="sldNum" sz="quarter" idx="10"/>
          </p:nvPr>
        </p:nvSpPr>
        <p:spPr/>
        <p:txBody>
          <a:bodyPr/>
          <a:lstStyle/>
          <a:p>
            <a:fld id="{9C03DDA1-D257-4A39-9277-C1B4B1EFA73E}" type="slidenum">
              <a:rPr lang="en-US" smtClean="0"/>
              <a:t>41</a:t>
            </a:fld>
            <a:endParaRPr lang="en-US" dirty="0"/>
          </a:p>
        </p:txBody>
      </p:sp>
    </p:spTree>
    <p:extLst>
      <p:ext uri="{BB962C8B-B14F-4D97-AF65-F5344CB8AC3E}">
        <p14:creationId xmlns:p14="http://schemas.microsoft.com/office/powerpoint/2010/main" val="1938732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42</a:t>
            </a:fld>
            <a:endParaRPr lang="en-US" dirty="0"/>
          </a:p>
        </p:txBody>
      </p:sp>
    </p:spTree>
    <p:extLst>
      <p:ext uri="{BB962C8B-B14F-4D97-AF65-F5344CB8AC3E}">
        <p14:creationId xmlns:p14="http://schemas.microsoft.com/office/powerpoint/2010/main" val="3277533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solution to this problem is to use trimming methods, but I’m not covering those methods in this talk. (No time!)</a:t>
            </a:r>
          </a:p>
        </p:txBody>
      </p:sp>
      <p:sp>
        <p:nvSpPr>
          <p:cNvPr id="4" name="Slide Number Placeholder 3"/>
          <p:cNvSpPr>
            <a:spLocks noGrp="1"/>
          </p:cNvSpPr>
          <p:nvPr>
            <p:ph type="sldNum" sz="quarter" idx="10"/>
          </p:nvPr>
        </p:nvSpPr>
        <p:spPr/>
        <p:txBody>
          <a:bodyPr/>
          <a:lstStyle/>
          <a:p>
            <a:fld id="{9C03DDA1-D257-4A39-9277-C1B4B1EFA73E}" type="slidenum">
              <a:rPr lang="en-US" smtClean="0"/>
              <a:t>43</a:t>
            </a:fld>
            <a:endParaRPr lang="en-US"/>
          </a:p>
        </p:txBody>
      </p:sp>
    </p:spTree>
    <p:extLst>
      <p:ext uri="{BB962C8B-B14F-4D97-AF65-F5344CB8AC3E}">
        <p14:creationId xmlns:p14="http://schemas.microsoft.com/office/powerpoint/2010/main" val="1346031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better solution to IPW problems.</a:t>
            </a:r>
          </a:p>
        </p:txBody>
      </p:sp>
      <p:sp>
        <p:nvSpPr>
          <p:cNvPr id="4" name="Slide Number Placeholder 3"/>
          <p:cNvSpPr>
            <a:spLocks noGrp="1"/>
          </p:cNvSpPr>
          <p:nvPr>
            <p:ph type="sldNum" sz="quarter" idx="10"/>
          </p:nvPr>
        </p:nvSpPr>
        <p:spPr/>
        <p:txBody>
          <a:bodyPr/>
          <a:lstStyle/>
          <a:p>
            <a:fld id="{9C03DDA1-D257-4A39-9277-C1B4B1EFA73E}" type="slidenum">
              <a:rPr lang="en-US" smtClean="0"/>
              <a:t>44</a:t>
            </a:fld>
            <a:endParaRPr lang="en-US"/>
          </a:p>
        </p:txBody>
      </p:sp>
    </p:spTree>
    <p:extLst>
      <p:ext uri="{BB962C8B-B14F-4D97-AF65-F5344CB8AC3E}">
        <p14:creationId xmlns:p14="http://schemas.microsoft.com/office/powerpoint/2010/main" val="2441185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explain this estimator as thoroughly as I explained the others. </a:t>
            </a:r>
          </a:p>
          <a:p>
            <a:r>
              <a:rPr lang="en-US" dirty="0"/>
              <a:t>In each term, you see the IPW estimator is there, plus additional terms in the numerator have been added.</a:t>
            </a:r>
          </a:p>
          <a:p>
            <a:r>
              <a:rPr lang="en-US" dirty="0"/>
              <a:t>These additional terms involve fitting two regression models. M1 represents the predicted value from a regression model fit to the treatment group, and m0 represents the predicted value from a regression model fit to the control group. Lunceford &amp; Davidian 2004 has more explanation, but since L&amp;D2004 is hard to read, you could always hire a statistical consultant to explain it and perhaps write a statistical analysis plan your team can use.</a:t>
            </a:r>
          </a:p>
        </p:txBody>
      </p:sp>
      <p:sp>
        <p:nvSpPr>
          <p:cNvPr id="4" name="Slide Number Placeholder 3"/>
          <p:cNvSpPr>
            <a:spLocks noGrp="1"/>
          </p:cNvSpPr>
          <p:nvPr>
            <p:ph type="sldNum" sz="quarter" idx="10"/>
          </p:nvPr>
        </p:nvSpPr>
        <p:spPr/>
        <p:txBody>
          <a:bodyPr/>
          <a:lstStyle/>
          <a:p>
            <a:fld id="{9C03DDA1-D257-4A39-9277-C1B4B1EFA73E}" type="slidenum">
              <a:rPr lang="en-US" smtClean="0"/>
              <a:t>46</a:t>
            </a:fld>
            <a:endParaRPr lang="en-US"/>
          </a:p>
        </p:txBody>
      </p:sp>
    </p:spTree>
    <p:extLst>
      <p:ext uri="{BB962C8B-B14F-4D97-AF65-F5344CB8AC3E}">
        <p14:creationId xmlns:p14="http://schemas.microsoft.com/office/powerpoint/2010/main" val="2666326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measure pain and progress toward recovery? We call this the response variable.</a:t>
            </a:r>
          </a:p>
          <a:p>
            <a:endParaRPr lang="en-US" dirty="0"/>
          </a:p>
          <a:p>
            <a:r>
              <a:rPr lang="en-US" dirty="0"/>
              <a:t>There are several ways to measure progress with a PF treatment (see https://www.ncbi.nlm.nih.gov/pmc/articles/PMC5038993/) . I’m choosing just one for this example.</a:t>
            </a:r>
          </a:p>
          <a:p>
            <a:endParaRPr lang="en-US" dirty="0"/>
          </a:p>
          <a:p>
            <a:r>
              <a:rPr lang="en-US" dirty="0"/>
              <a:t>I’m using the acronym CROM instead of using a delta because I use delta’s all over the rest of this presentation.</a:t>
            </a:r>
          </a:p>
          <a:p>
            <a:endParaRPr lang="en-US" dirty="0"/>
          </a:p>
          <a:p>
            <a:r>
              <a:rPr lang="en-US" dirty="0"/>
              <a:t>For these methods what type of response variables can be used?</a:t>
            </a:r>
          </a:p>
          <a:p>
            <a:pPr lvl="1"/>
            <a:r>
              <a:rPr lang="en-US" dirty="0"/>
              <a:t>Continuous</a:t>
            </a:r>
          </a:p>
          <a:p>
            <a:pPr lvl="1"/>
            <a:r>
              <a:rPr lang="en-US" dirty="0"/>
              <a:t>Dichotomous (read Lunceford &amp; Davidian for more info)</a:t>
            </a:r>
          </a:p>
          <a:p>
            <a:r>
              <a:rPr lang="en-US" dirty="0"/>
              <a:t>What about time-to-event response variables?</a:t>
            </a:r>
          </a:p>
          <a:p>
            <a:pPr lvl="1"/>
            <a:r>
              <a:rPr lang="en-US" dirty="0"/>
              <a:t>Similar methods can be used, see extra slides at end.  </a:t>
            </a:r>
          </a:p>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4</a:t>
            </a:fld>
            <a:endParaRPr lang="en-US"/>
          </a:p>
        </p:txBody>
      </p:sp>
    </p:spTree>
    <p:extLst>
      <p:ext uri="{BB962C8B-B14F-4D97-AF65-F5344CB8AC3E}">
        <p14:creationId xmlns:p14="http://schemas.microsoft.com/office/powerpoint/2010/main" val="14043199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it’s called Doubly Robust. If we got one of the models wrong, it’s still the MVUE. Wow.</a:t>
            </a:r>
          </a:p>
          <a:p>
            <a:r>
              <a:rPr lang="en-US" dirty="0"/>
              <a:t>In my experience, we could use certain variables in the propensity model that we could not use in the regression-adjustment model.</a:t>
            </a:r>
          </a:p>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47</a:t>
            </a:fld>
            <a:endParaRPr lang="en-US"/>
          </a:p>
        </p:txBody>
      </p:sp>
    </p:spTree>
    <p:extLst>
      <p:ext uri="{BB962C8B-B14F-4D97-AF65-F5344CB8AC3E}">
        <p14:creationId xmlns:p14="http://schemas.microsoft.com/office/powerpoint/2010/main" val="2580322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much more to say than I had time to cover, but I hope your appetite to learn about causal inference has been whetted!</a:t>
            </a:r>
          </a:p>
        </p:txBody>
      </p:sp>
      <p:sp>
        <p:nvSpPr>
          <p:cNvPr id="4" name="Slide Number Placeholder 3"/>
          <p:cNvSpPr>
            <a:spLocks noGrp="1"/>
          </p:cNvSpPr>
          <p:nvPr>
            <p:ph type="sldNum" sz="quarter" idx="10"/>
          </p:nvPr>
        </p:nvSpPr>
        <p:spPr/>
        <p:txBody>
          <a:bodyPr/>
          <a:lstStyle/>
          <a:p>
            <a:fld id="{9C03DDA1-D257-4A39-9277-C1B4B1EFA73E}" type="slidenum">
              <a:rPr lang="en-US" smtClean="0"/>
              <a:t>49</a:t>
            </a:fld>
            <a:endParaRPr lang="en-US"/>
          </a:p>
        </p:txBody>
      </p:sp>
    </p:spTree>
    <p:extLst>
      <p:ext uri="{BB962C8B-B14F-4D97-AF65-F5344CB8AC3E}">
        <p14:creationId xmlns:p14="http://schemas.microsoft.com/office/powerpoint/2010/main" val="1775298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for those who get the slides from me after the presentation, who may want to know more.</a:t>
            </a:r>
          </a:p>
        </p:txBody>
      </p:sp>
      <p:sp>
        <p:nvSpPr>
          <p:cNvPr id="4" name="Slide Number Placeholder 3"/>
          <p:cNvSpPr>
            <a:spLocks noGrp="1"/>
          </p:cNvSpPr>
          <p:nvPr>
            <p:ph type="sldNum" sz="quarter" idx="10"/>
          </p:nvPr>
        </p:nvSpPr>
        <p:spPr/>
        <p:txBody>
          <a:bodyPr/>
          <a:lstStyle/>
          <a:p>
            <a:fld id="{9C03DDA1-D257-4A39-9277-C1B4B1EFA73E}" type="slidenum">
              <a:rPr lang="en-US" smtClean="0"/>
              <a:t>52</a:t>
            </a:fld>
            <a:endParaRPr lang="en-US"/>
          </a:p>
        </p:txBody>
      </p:sp>
    </p:spTree>
    <p:extLst>
      <p:ext uri="{BB962C8B-B14F-4D97-AF65-F5344CB8AC3E}">
        <p14:creationId xmlns:p14="http://schemas.microsoft.com/office/powerpoint/2010/main" val="11590243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54</a:t>
            </a:fld>
            <a:endParaRPr lang="en-US"/>
          </a:p>
        </p:txBody>
      </p:sp>
    </p:spTree>
    <p:extLst>
      <p:ext uri="{BB962C8B-B14F-4D97-AF65-F5344CB8AC3E}">
        <p14:creationId xmlns:p14="http://schemas.microsoft.com/office/powerpoint/2010/main" val="2571802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Regarding the doubly robust methods macro:</a:t>
                </a:r>
              </a:p>
              <a:p>
                <a:pPr lvl="0"/>
                <a:r>
                  <a:rPr lang="en-US" dirty="0"/>
                  <a:t>I do not know how well this macro has been validated: read all documentation to decide whether to use it.</a:t>
                </a:r>
              </a:p>
              <a:p>
                <a:pPr lvl="0"/>
                <a:r>
                  <a:rPr lang="en-US" dirty="0"/>
                  <a:t>We did not use this macro in our project because we could only use validated code. So we coded it up ourselves, using double-programming for validation (two people programmed the method and we compared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matching methods (variation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𝑆</m:t>
                        </m:r>
                      </m:sub>
                    </m:sSub>
                  </m:oMath>
                </a14:m>
                <a:r>
                  <a:rPr lang="en-US" dirty="0"/>
                  <a:t>) that I did not discuss (matching using distance metrics on X and matching using the propensity score), there</a:t>
                </a:r>
                <a:r>
                  <a:rPr lang="en-US" baseline="0" dirty="0"/>
                  <a:t> is lots of code out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I’ll leave it to you to Google. Use caution.</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Regarding the doubly robust methods macro:</a:t>
                </a:r>
              </a:p>
              <a:p>
                <a:pPr lvl="0"/>
                <a:r>
                  <a:rPr lang="en-US" dirty="0"/>
                  <a:t>I do not know how well this macro has been validated: read all documentation to decide whether to use it.</a:t>
                </a:r>
              </a:p>
              <a:p>
                <a:pPr lvl="0"/>
                <a:r>
                  <a:rPr lang="en-US" dirty="0"/>
                  <a:t>We did not use this macro in our project because we can only use validated code. So we coded it up ourselves, using double-programming for validation (two people programmed the method and we compared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matching methods (variation of </a:t>
                </a:r>
                <a:r>
                  <a:rPr lang="en-US" i="0">
                    <a:latin typeface="Cambria Math" panose="02040503050406030204" pitchFamily="18" charset="0"/>
                    <a:ea typeface="Cambria Math" panose="02040503050406030204" pitchFamily="18" charset="0"/>
                  </a:rPr>
                  <a:t>∆ ̂_𝑆</a:t>
                </a:r>
                <a:r>
                  <a:rPr lang="en-US" dirty="0"/>
                  <a:t>) that I did not discuss, there</a:t>
                </a:r>
                <a:r>
                  <a:rPr lang="en-US" baseline="0" dirty="0"/>
                  <a:t> is lots of code out there. I’ll leave it to you to Google. Use caution.</a:t>
                </a:r>
              </a:p>
              <a:p>
                <a:endParaRPr lang="en-US" dirty="0"/>
              </a:p>
            </p:txBody>
          </p:sp>
        </mc:Fallback>
      </mc:AlternateContent>
      <p:sp>
        <p:nvSpPr>
          <p:cNvPr id="4" name="Slide Number Placeholder 3"/>
          <p:cNvSpPr>
            <a:spLocks noGrp="1"/>
          </p:cNvSpPr>
          <p:nvPr>
            <p:ph type="sldNum" sz="quarter" idx="10"/>
          </p:nvPr>
        </p:nvSpPr>
        <p:spPr/>
        <p:txBody>
          <a:bodyPr/>
          <a:lstStyle/>
          <a:p>
            <a:fld id="{9C03DDA1-D257-4A39-9277-C1B4B1EFA73E}" type="slidenum">
              <a:rPr lang="en-US" smtClean="0"/>
              <a:t>57</a:t>
            </a:fld>
            <a:endParaRPr lang="en-US" dirty="0"/>
          </a:p>
        </p:txBody>
      </p:sp>
    </p:spTree>
    <p:extLst>
      <p:ext uri="{BB962C8B-B14F-4D97-AF65-F5344CB8AC3E}">
        <p14:creationId xmlns:p14="http://schemas.microsoft.com/office/powerpoint/2010/main" val="27024240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looked at raw R code from Bai (of the Bai et al paper)</a:t>
            </a:r>
          </a:p>
          <a:p>
            <a:r>
              <a:rPr lang="en-US" dirty="0"/>
              <a:t>I googled doubly robust methods and found these packages.</a:t>
            </a:r>
          </a:p>
          <a:p>
            <a:r>
              <a:rPr lang="en-US" dirty="0"/>
              <a:t>I didn’t have time to investigate them deeply before the talk, and since DR methods are also used for missing data problems, I don’t know what these package were designed to do.</a:t>
            </a:r>
          </a:p>
          <a:p>
            <a:r>
              <a:rPr lang="en-US" dirty="0"/>
              <a:t>I don’t know these people or packages, so I cannot vouch for their quality</a:t>
            </a:r>
          </a:p>
          <a:p>
            <a:r>
              <a:rPr lang="en-US" dirty="0"/>
              <a:t>I recommend coding it yourself and comparing your results to theirs</a:t>
            </a:r>
          </a:p>
          <a:p>
            <a:r>
              <a:rPr lang="en-US" dirty="0"/>
              <a:t>Or use two different packages and compare results for validation of the coding done by the two different sets of people.</a:t>
            </a:r>
          </a:p>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59</a:t>
            </a:fld>
            <a:endParaRPr lang="en-US"/>
          </a:p>
        </p:txBody>
      </p:sp>
    </p:spTree>
    <p:extLst>
      <p:ext uri="{BB962C8B-B14F-4D97-AF65-F5344CB8AC3E}">
        <p14:creationId xmlns:p14="http://schemas.microsoft.com/office/powerpoint/2010/main" val="2025130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only recently looked into implementation of these methods in Python</a:t>
            </a:r>
          </a:p>
        </p:txBody>
      </p:sp>
      <p:sp>
        <p:nvSpPr>
          <p:cNvPr id="4" name="Slide Number Placeholder 3"/>
          <p:cNvSpPr>
            <a:spLocks noGrp="1"/>
          </p:cNvSpPr>
          <p:nvPr>
            <p:ph type="sldNum" sz="quarter" idx="10"/>
          </p:nvPr>
        </p:nvSpPr>
        <p:spPr/>
        <p:txBody>
          <a:bodyPr/>
          <a:lstStyle/>
          <a:p>
            <a:fld id="{9C03DDA1-D257-4A39-9277-C1B4B1EFA73E}" type="slidenum">
              <a:rPr lang="en-US" smtClean="0"/>
              <a:t>60</a:t>
            </a:fld>
            <a:endParaRPr lang="en-US"/>
          </a:p>
        </p:txBody>
      </p:sp>
    </p:spTree>
    <p:extLst>
      <p:ext uri="{BB962C8B-B14F-4D97-AF65-F5344CB8AC3E}">
        <p14:creationId xmlns:p14="http://schemas.microsoft.com/office/powerpoint/2010/main" val="278093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only listing two variables to keep the example simple.</a:t>
            </a:r>
          </a:p>
          <a:p>
            <a:r>
              <a:rPr lang="en-US" dirty="0"/>
              <a:t>I’m pretty sure age affects PF recovery (from what I’ve read, and from first-hand experience).</a:t>
            </a:r>
          </a:p>
          <a:p>
            <a:r>
              <a:rPr lang="en-US" dirty="0"/>
              <a:t>Not sure about gender, but we’ll assume it has an effect for the sake of this example, because it allows us to do illustrative things later.</a:t>
            </a:r>
          </a:p>
          <a:p>
            <a:r>
              <a:rPr lang="en-US" dirty="0"/>
              <a:t>There are other things, like how long a person had symptoms before seeking treatment, but let’s keep the example simple.</a:t>
            </a:r>
          </a:p>
        </p:txBody>
      </p:sp>
      <p:sp>
        <p:nvSpPr>
          <p:cNvPr id="4" name="Slide Number Placeholder 3"/>
          <p:cNvSpPr>
            <a:spLocks noGrp="1"/>
          </p:cNvSpPr>
          <p:nvPr>
            <p:ph type="sldNum" sz="quarter" idx="10"/>
          </p:nvPr>
        </p:nvSpPr>
        <p:spPr/>
        <p:txBody>
          <a:bodyPr/>
          <a:lstStyle/>
          <a:p>
            <a:fld id="{9C03DDA1-D257-4A39-9277-C1B4B1EFA73E}" type="slidenum">
              <a:rPr lang="en-US" smtClean="0"/>
              <a:t>5</a:t>
            </a:fld>
            <a:endParaRPr lang="en-US"/>
          </a:p>
        </p:txBody>
      </p:sp>
    </p:spTree>
    <p:extLst>
      <p:ext uri="{BB962C8B-B14F-4D97-AF65-F5344CB8AC3E}">
        <p14:creationId xmlns:p14="http://schemas.microsoft.com/office/powerpoint/2010/main" val="133887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6</a:t>
            </a:fld>
            <a:endParaRPr lang="en-US"/>
          </a:p>
        </p:txBody>
      </p:sp>
    </p:spTree>
    <p:extLst>
      <p:ext uri="{BB962C8B-B14F-4D97-AF65-F5344CB8AC3E}">
        <p14:creationId xmlns:p14="http://schemas.microsoft.com/office/powerpoint/2010/main" val="18916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assumption is that by randomly assigning subjects to treatments, the two treatment groups will be balanced over potential confounding variables such as gender, and age</a:t>
            </a:r>
          </a:p>
          <a:p>
            <a:endParaRPr lang="en-US" dirty="0"/>
          </a:p>
        </p:txBody>
      </p:sp>
      <p:sp>
        <p:nvSpPr>
          <p:cNvPr id="4" name="Slide Number Placeholder 3"/>
          <p:cNvSpPr>
            <a:spLocks noGrp="1"/>
          </p:cNvSpPr>
          <p:nvPr>
            <p:ph type="sldNum" sz="quarter" idx="10"/>
          </p:nvPr>
        </p:nvSpPr>
        <p:spPr/>
        <p:txBody>
          <a:bodyPr/>
          <a:lstStyle/>
          <a:p>
            <a:fld id="{9C03DDA1-D257-4A39-9277-C1B4B1EFA73E}" type="slidenum">
              <a:rPr lang="en-US" smtClean="0"/>
              <a:t>7</a:t>
            </a:fld>
            <a:endParaRPr lang="en-US"/>
          </a:p>
        </p:txBody>
      </p:sp>
    </p:spTree>
    <p:extLst>
      <p:ext uri="{BB962C8B-B14F-4D97-AF65-F5344CB8AC3E}">
        <p14:creationId xmlns:p14="http://schemas.microsoft.com/office/powerpoint/2010/main" val="3186025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knew our set of volunteers was imbalanced over gender, we would use a stratified random sample to ensure gender balance in the treatment groups.</a:t>
            </a:r>
          </a:p>
        </p:txBody>
      </p:sp>
      <p:sp>
        <p:nvSpPr>
          <p:cNvPr id="4" name="Slide Number Placeholder 3"/>
          <p:cNvSpPr>
            <a:spLocks noGrp="1"/>
          </p:cNvSpPr>
          <p:nvPr>
            <p:ph type="sldNum" sz="quarter" idx="10"/>
          </p:nvPr>
        </p:nvSpPr>
        <p:spPr/>
        <p:txBody>
          <a:bodyPr/>
          <a:lstStyle/>
          <a:p>
            <a:fld id="{9C03DDA1-D257-4A39-9277-C1B4B1EFA73E}" type="slidenum">
              <a:rPr lang="en-US" smtClean="0"/>
              <a:t>8</a:t>
            </a:fld>
            <a:endParaRPr lang="en-US"/>
          </a:p>
        </p:txBody>
      </p:sp>
    </p:spTree>
    <p:extLst>
      <p:ext uri="{BB962C8B-B14F-4D97-AF65-F5344CB8AC3E}">
        <p14:creationId xmlns:p14="http://schemas.microsoft.com/office/powerpoint/2010/main" val="4154779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You would probably not use historical controls for a plantar fasciitis study, because plantar fasciitis is not rare—there should be plenty of potential patients to use in a trial.</a:t>
            </a:r>
          </a:p>
          <a:p>
            <a:endParaRPr lang="en-US" dirty="0"/>
          </a:p>
          <a:p>
            <a:r>
              <a:rPr lang="en-US" dirty="0"/>
              <a:t>But historical controls ARE used for rare diseases. They are used to establish whether or not there are statistically significant treatment effects, and these studies are used in the application to the FDA to justify the efficacy of drugs/treatments, and there are plenty of drugs/treatments that the FDA has approved on the strength of such analyses. (Including my client’s drug/treatment!)</a:t>
            </a:r>
          </a:p>
        </p:txBody>
      </p:sp>
      <p:sp>
        <p:nvSpPr>
          <p:cNvPr id="4" name="Slide Number Placeholder 3"/>
          <p:cNvSpPr>
            <a:spLocks noGrp="1"/>
          </p:cNvSpPr>
          <p:nvPr>
            <p:ph type="sldNum" sz="quarter" idx="10"/>
          </p:nvPr>
        </p:nvSpPr>
        <p:spPr/>
        <p:txBody>
          <a:bodyPr/>
          <a:lstStyle/>
          <a:p>
            <a:fld id="{9C03DDA1-D257-4A39-9277-C1B4B1EFA73E}" type="slidenum">
              <a:rPr lang="en-US" smtClean="0"/>
              <a:t>9</a:t>
            </a:fld>
            <a:endParaRPr lang="en-US"/>
          </a:p>
        </p:txBody>
      </p:sp>
    </p:spTree>
    <p:extLst>
      <p:ext uri="{BB962C8B-B14F-4D97-AF65-F5344CB8AC3E}">
        <p14:creationId xmlns:p14="http://schemas.microsoft.com/office/powerpoint/2010/main" val="11379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D7C8-50A4-4600-BBC7-A756593F7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91F1B5-CBFE-477C-9795-A7906B515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88AE2-0FBF-4B26-A6C5-2A5D86A3EFB1}"/>
              </a:ext>
            </a:extLst>
          </p:cNvPr>
          <p:cNvSpPr>
            <a:spLocks noGrp="1"/>
          </p:cNvSpPr>
          <p:nvPr>
            <p:ph type="dt" sz="half" idx="10"/>
          </p:nvPr>
        </p:nvSpPr>
        <p:spPr/>
        <p:txBody>
          <a:bodyPr/>
          <a:lstStyle/>
          <a:p>
            <a:fld id="{68BD5D0D-7C87-4D08-9603-0D435781B823}" type="datetime1">
              <a:rPr lang="en-US" smtClean="0"/>
              <a:t>3/16/2018</a:t>
            </a:fld>
            <a:endParaRPr lang="en-US"/>
          </a:p>
        </p:txBody>
      </p:sp>
      <p:sp>
        <p:nvSpPr>
          <p:cNvPr id="5" name="Footer Placeholder 4">
            <a:extLst>
              <a:ext uri="{FF2B5EF4-FFF2-40B4-BE49-F238E27FC236}">
                <a16:creationId xmlns:a16="http://schemas.microsoft.com/office/drawing/2014/main" id="{EF2A8EA2-932E-40B8-808B-2C73B5B9BDB6}"/>
              </a:ext>
            </a:extLst>
          </p:cNvPr>
          <p:cNvSpPr>
            <a:spLocks noGrp="1"/>
          </p:cNvSpPr>
          <p:nvPr>
            <p:ph type="ftr" sz="quarter" idx="11"/>
          </p:nvPr>
        </p:nvSpPr>
        <p:spPr/>
        <p:txBody>
          <a:bodyPr/>
          <a:lstStyle/>
          <a:p>
            <a:r>
              <a:rPr lang="en-US"/>
              <a:t>amynail@honestat.com</a:t>
            </a:r>
          </a:p>
        </p:txBody>
      </p:sp>
      <p:sp>
        <p:nvSpPr>
          <p:cNvPr id="6" name="Slide Number Placeholder 5">
            <a:extLst>
              <a:ext uri="{FF2B5EF4-FFF2-40B4-BE49-F238E27FC236}">
                <a16:creationId xmlns:a16="http://schemas.microsoft.com/office/drawing/2014/main" id="{D0F9A159-F643-4BD3-97C9-BE23688AA3CD}"/>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27862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37C8-FE59-4CDA-BB7A-2AFFEE97EC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DD9A16-2DF9-4FFB-A684-245A33309C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AC9C7-2A78-4E44-AFF4-C41ACFEB6F79}"/>
              </a:ext>
            </a:extLst>
          </p:cNvPr>
          <p:cNvSpPr>
            <a:spLocks noGrp="1"/>
          </p:cNvSpPr>
          <p:nvPr>
            <p:ph type="dt" sz="half" idx="10"/>
          </p:nvPr>
        </p:nvSpPr>
        <p:spPr/>
        <p:txBody>
          <a:bodyPr/>
          <a:lstStyle/>
          <a:p>
            <a:fld id="{4092BEC2-624D-4222-9658-76E50CFF1585}" type="datetime1">
              <a:rPr lang="en-US" smtClean="0"/>
              <a:t>3/16/2018</a:t>
            </a:fld>
            <a:endParaRPr lang="en-US"/>
          </a:p>
        </p:txBody>
      </p:sp>
      <p:sp>
        <p:nvSpPr>
          <p:cNvPr id="5" name="Footer Placeholder 4">
            <a:extLst>
              <a:ext uri="{FF2B5EF4-FFF2-40B4-BE49-F238E27FC236}">
                <a16:creationId xmlns:a16="http://schemas.microsoft.com/office/drawing/2014/main" id="{BA279B4F-5BF4-4C5A-A7A2-E7664D5E41E6}"/>
              </a:ext>
            </a:extLst>
          </p:cNvPr>
          <p:cNvSpPr>
            <a:spLocks noGrp="1"/>
          </p:cNvSpPr>
          <p:nvPr>
            <p:ph type="ftr" sz="quarter" idx="11"/>
          </p:nvPr>
        </p:nvSpPr>
        <p:spPr/>
        <p:txBody>
          <a:bodyPr/>
          <a:lstStyle/>
          <a:p>
            <a:r>
              <a:rPr lang="en-US"/>
              <a:t>amynail@honestat.com</a:t>
            </a:r>
          </a:p>
        </p:txBody>
      </p:sp>
      <p:sp>
        <p:nvSpPr>
          <p:cNvPr id="6" name="Slide Number Placeholder 5">
            <a:extLst>
              <a:ext uri="{FF2B5EF4-FFF2-40B4-BE49-F238E27FC236}">
                <a16:creationId xmlns:a16="http://schemas.microsoft.com/office/drawing/2014/main" id="{1A29C833-6403-4859-871E-5CF0D92B5D25}"/>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127890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B3BDD-6D10-487B-BAEF-B538CA97FE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CE05C0-449A-4CDF-A8D3-9206D88674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A01E4-DA4E-4E11-8FE7-61072DF8206E}"/>
              </a:ext>
            </a:extLst>
          </p:cNvPr>
          <p:cNvSpPr>
            <a:spLocks noGrp="1"/>
          </p:cNvSpPr>
          <p:nvPr>
            <p:ph type="dt" sz="half" idx="10"/>
          </p:nvPr>
        </p:nvSpPr>
        <p:spPr/>
        <p:txBody>
          <a:bodyPr/>
          <a:lstStyle/>
          <a:p>
            <a:fld id="{F29D5C3A-7B58-449E-892E-A0C11BD2756C}" type="datetime1">
              <a:rPr lang="en-US" smtClean="0"/>
              <a:t>3/16/2018</a:t>
            </a:fld>
            <a:endParaRPr lang="en-US"/>
          </a:p>
        </p:txBody>
      </p:sp>
      <p:sp>
        <p:nvSpPr>
          <p:cNvPr id="5" name="Footer Placeholder 4">
            <a:extLst>
              <a:ext uri="{FF2B5EF4-FFF2-40B4-BE49-F238E27FC236}">
                <a16:creationId xmlns:a16="http://schemas.microsoft.com/office/drawing/2014/main" id="{0028B3A3-B835-4F5B-9FE9-B061FB7A5372}"/>
              </a:ext>
            </a:extLst>
          </p:cNvPr>
          <p:cNvSpPr>
            <a:spLocks noGrp="1"/>
          </p:cNvSpPr>
          <p:nvPr>
            <p:ph type="ftr" sz="quarter" idx="11"/>
          </p:nvPr>
        </p:nvSpPr>
        <p:spPr/>
        <p:txBody>
          <a:bodyPr/>
          <a:lstStyle/>
          <a:p>
            <a:r>
              <a:rPr lang="en-US"/>
              <a:t>amynail@honestat.com</a:t>
            </a:r>
          </a:p>
        </p:txBody>
      </p:sp>
      <p:sp>
        <p:nvSpPr>
          <p:cNvPr id="6" name="Slide Number Placeholder 5">
            <a:extLst>
              <a:ext uri="{FF2B5EF4-FFF2-40B4-BE49-F238E27FC236}">
                <a16:creationId xmlns:a16="http://schemas.microsoft.com/office/drawing/2014/main" id="{CC8A9B46-BFCA-44B3-80BA-0DEE30C515AD}"/>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103296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B557-54C9-4DDF-BA6F-5845EC7C03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54CEF1-4140-4C96-B6C2-57B084244D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C82AD-0E09-4AAE-9C5D-EB7DE4676508}"/>
              </a:ext>
            </a:extLst>
          </p:cNvPr>
          <p:cNvSpPr>
            <a:spLocks noGrp="1"/>
          </p:cNvSpPr>
          <p:nvPr>
            <p:ph type="dt" sz="half" idx="10"/>
          </p:nvPr>
        </p:nvSpPr>
        <p:spPr/>
        <p:txBody>
          <a:bodyPr/>
          <a:lstStyle/>
          <a:p>
            <a:fld id="{9D4F41EA-80FA-4D7D-82B8-BBC5848B5FB5}" type="datetime1">
              <a:rPr lang="en-US" smtClean="0"/>
              <a:t>3/16/2018</a:t>
            </a:fld>
            <a:endParaRPr lang="en-US"/>
          </a:p>
        </p:txBody>
      </p:sp>
      <p:sp>
        <p:nvSpPr>
          <p:cNvPr id="5" name="Footer Placeholder 4">
            <a:extLst>
              <a:ext uri="{FF2B5EF4-FFF2-40B4-BE49-F238E27FC236}">
                <a16:creationId xmlns:a16="http://schemas.microsoft.com/office/drawing/2014/main" id="{B0F1C1F6-984F-44D9-8761-E4F57A4406E3}"/>
              </a:ext>
            </a:extLst>
          </p:cNvPr>
          <p:cNvSpPr>
            <a:spLocks noGrp="1"/>
          </p:cNvSpPr>
          <p:nvPr>
            <p:ph type="ftr" sz="quarter" idx="11"/>
          </p:nvPr>
        </p:nvSpPr>
        <p:spPr/>
        <p:txBody>
          <a:bodyPr/>
          <a:lstStyle/>
          <a:p>
            <a:r>
              <a:rPr lang="en-US"/>
              <a:t>amynail@honestat.com</a:t>
            </a:r>
          </a:p>
        </p:txBody>
      </p:sp>
      <p:sp>
        <p:nvSpPr>
          <p:cNvPr id="6" name="Slide Number Placeholder 5">
            <a:extLst>
              <a:ext uri="{FF2B5EF4-FFF2-40B4-BE49-F238E27FC236}">
                <a16:creationId xmlns:a16="http://schemas.microsoft.com/office/drawing/2014/main" id="{459598E3-AD86-434C-BC80-E2BEC297A507}"/>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289391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D241-9B98-4E11-B77E-C93724E1ED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625D82-1DB3-418B-AF35-414B5D541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D0B6FA-B5A4-4A80-9E41-21A948CF7E84}"/>
              </a:ext>
            </a:extLst>
          </p:cNvPr>
          <p:cNvSpPr>
            <a:spLocks noGrp="1"/>
          </p:cNvSpPr>
          <p:nvPr>
            <p:ph type="dt" sz="half" idx="10"/>
          </p:nvPr>
        </p:nvSpPr>
        <p:spPr/>
        <p:txBody>
          <a:bodyPr/>
          <a:lstStyle/>
          <a:p>
            <a:fld id="{050F11E7-1BE2-469B-9258-5FC77A9B29EE}" type="datetime1">
              <a:rPr lang="en-US" smtClean="0"/>
              <a:t>3/16/2018</a:t>
            </a:fld>
            <a:endParaRPr lang="en-US"/>
          </a:p>
        </p:txBody>
      </p:sp>
      <p:sp>
        <p:nvSpPr>
          <p:cNvPr id="5" name="Footer Placeholder 4">
            <a:extLst>
              <a:ext uri="{FF2B5EF4-FFF2-40B4-BE49-F238E27FC236}">
                <a16:creationId xmlns:a16="http://schemas.microsoft.com/office/drawing/2014/main" id="{00E9E524-B633-4129-A1D0-C020BAB50212}"/>
              </a:ext>
            </a:extLst>
          </p:cNvPr>
          <p:cNvSpPr>
            <a:spLocks noGrp="1"/>
          </p:cNvSpPr>
          <p:nvPr>
            <p:ph type="ftr" sz="quarter" idx="11"/>
          </p:nvPr>
        </p:nvSpPr>
        <p:spPr/>
        <p:txBody>
          <a:bodyPr/>
          <a:lstStyle/>
          <a:p>
            <a:r>
              <a:rPr lang="en-US"/>
              <a:t>amynail@honestat.com</a:t>
            </a:r>
          </a:p>
        </p:txBody>
      </p:sp>
      <p:sp>
        <p:nvSpPr>
          <p:cNvPr id="6" name="Slide Number Placeholder 5">
            <a:extLst>
              <a:ext uri="{FF2B5EF4-FFF2-40B4-BE49-F238E27FC236}">
                <a16:creationId xmlns:a16="http://schemas.microsoft.com/office/drawing/2014/main" id="{4E8363DA-A4F8-412E-9D3D-BC3E15FC9F89}"/>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144260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4A5B-68C4-47D6-937E-E7FD9C43F0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DBD91-7F9B-43DA-BA23-D759882A06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1A3CA5-AF26-46EF-8B5E-266A3DE420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88A86-1764-4EEA-8406-B69050BEC7D0}"/>
              </a:ext>
            </a:extLst>
          </p:cNvPr>
          <p:cNvSpPr>
            <a:spLocks noGrp="1"/>
          </p:cNvSpPr>
          <p:nvPr>
            <p:ph type="dt" sz="half" idx="10"/>
          </p:nvPr>
        </p:nvSpPr>
        <p:spPr/>
        <p:txBody>
          <a:bodyPr/>
          <a:lstStyle/>
          <a:p>
            <a:fld id="{E4037AA7-8DD0-4C79-B5B4-A93573A03BDC}" type="datetime1">
              <a:rPr lang="en-US" smtClean="0"/>
              <a:t>3/16/2018</a:t>
            </a:fld>
            <a:endParaRPr lang="en-US"/>
          </a:p>
        </p:txBody>
      </p:sp>
      <p:sp>
        <p:nvSpPr>
          <p:cNvPr id="6" name="Footer Placeholder 5">
            <a:extLst>
              <a:ext uri="{FF2B5EF4-FFF2-40B4-BE49-F238E27FC236}">
                <a16:creationId xmlns:a16="http://schemas.microsoft.com/office/drawing/2014/main" id="{E0A0817F-6088-4FBF-90BC-ADBE22831C5C}"/>
              </a:ext>
            </a:extLst>
          </p:cNvPr>
          <p:cNvSpPr>
            <a:spLocks noGrp="1"/>
          </p:cNvSpPr>
          <p:nvPr>
            <p:ph type="ftr" sz="quarter" idx="11"/>
          </p:nvPr>
        </p:nvSpPr>
        <p:spPr/>
        <p:txBody>
          <a:bodyPr/>
          <a:lstStyle/>
          <a:p>
            <a:r>
              <a:rPr lang="en-US"/>
              <a:t>amynail@honestat.com</a:t>
            </a:r>
          </a:p>
        </p:txBody>
      </p:sp>
      <p:sp>
        <p:nvSpPr>
          <p:cNvPr id="7" name="Slide Number Placeholder 6">
            <a:extLst>
              <a:ext uri="{FF2B5EF4-FFF2-40B4-BE49-F238E27FC236}">
                <a16:creationId xmlns:a16="http://schemas.microsoft.com/office/drawing/2014/main" id="{7CDD3CD9-C101-442D-A542-9523BA983F3B}"/>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262361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63F9-AA10-4FED-B626-5F22084625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779F55-C8B6-4341-B433-5F84B576A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7A9DA8-2198-456A-96CF-29622292A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39360-B25A-473C-9D29-9A6366D81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68A338-1863-4926-A7E7-BDFF9E3016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B533F-9D63-45F3-A70F-6F48B9631FD4}"/>
              </a:ext>
            </a:extLst>
          </p:cNvPr>
          <p:cNvSpPr>
            <a:spLocks noGrp="1"/>
          </p:cNvSpPr>
          <p:nvPr>
            <p:ph type="dt" sz="half" idx="10"/>
          </p:nvPr>
        </p:nvSpPr>
        <p:spPr/>
        <p:txBody>
          <a:bodyPr/>
          <a:lstStyle/>
          <a:p>
            <a:fld id="{4C606C69-792D-4A0C-84FA-91D1D83D4DB9}" type="datetime1">
              <a:rPr lang="en-US" smtClean="0"/>
              <a:t>3/16/2018</a:t>
            </a:fld>
            <a:endParaRPr lang="en-US"/>
          </a:p>
        </p:txBody>
      </p:sp>
      <p:sp>
        <p:nvSpPr>
          <p:cNvPr id="8" name="Footer Placeholder 7">
            <a:extLst>
              <a:ext uri="{FF2B5EF4-FFF2-40B4-BE49-F238E27FC236}">
                <a16:creationId xmlns:a16="http://schemas.microsoft.com/office/drawing/2014/main" id="{8D3568BD-9380-474E-8595-DD644C71347E}"/>
              </a:ext>
            </a:extLst>
          </p:cNvPr>
          <p:cNvSpPr>
            <a:spLocks noGrp="1"/>
          </p:cNvSpPr>
          <p:nvPr>
            <p:ph type="ftr" sz="quarter" idx="11"/>
          </p:nvPr>
        </p:nvSpPr>
        <p:spPr/>
        <p:txBody>
          <a:bodyPr/>
          <a:lstStyle/>
          <a:p>
            <a:r>
              <a:rPr lang="en-US"/>
              <a:t>amynail@honestat.com</a:t>
            </a:r>
          </a:p>
        </p:txBody>
      </p:sp>
      <p:sp>
        <p:nvSpPr>
          <p:cNvPr id="9" name="Slide Number Placeholder 8">
            <a:extLst>
              <a:ext uri="{FF2B5EF4-FFF2-40B4-BE49-F238E27FC236}">
                <a16:creationId xmlns:a16="http://schemas.microsoft.com/office/drawing/2014/main" id="{81B5D95C-3D0D-421D-A788-8F2C737A195F}"/>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307684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CD5F-D86A-4B02-A027-149F868893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C2E90C-FF18-4CAB-BF2B-5369FA2FD3FB}"/>
              </a:ext>
            </a:extLst>
          </p:cNvPr>
          <p:cNvSpPr>
            <a:spLocks noGrp="1"/>
          </p:cNvSpPr>
          <p:nvPr>
            <p:ph type="dt" sz="half" idx="10"/>
          </p:nvPr>
        </p:nvSpPr>
        <p:spPr/>
        <p:txBody>
          <a:bodyPr/>
          <a:lstStyle/>
          <a:p>
            <a:fld id="{0E61B817-77FB-4F17-982A-7FA20B3513BA}" type="datetime1">
              <a:rPr lang="en-US" smtClean="0"/>
              <a:t>3/16/2018</a:t>
            </a:fld>
            <a:endParaRPr lang="en-US"/>
          </a:p>
        </p:txBody>
      </p:sp>
      <p:sp>
        <p:nvSpPr>
          <p:cNvPr id="4" name="Footer Placeholder 3">
            <a:extLst>
              <a:ext uri="{FF2B5EF4-FFF2-40B4-BE49-F238E27FC236}">
                <a16:creationId xmlns:a16="http://schemas.microsoft.com/office/drawing/2014/main" id="{E0CEE5D6-CD58-4AE4-91EC-AAF156824365}"/>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0A2FC7E1-1DB7-4D22-A263-CC14D3A1046D}"/>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171300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FCB4F2-4B85-43D1-B305-F4F13284523A}"/>
              </a:ext>
            </a:extLst>
          </p:cNvPr>
          <p:cNvSpPr>
            <a:spLocks noGrp="1"/>
          </p:cNvSpPr>
          <p:nvPr>
            <p:ph type="dt" sz="half" idx="10"/>
          </p:nvPr>
        </p:nvSpPr>
        <p:spPr/>
        <p:txBody>
          <a:bodyPr/>
          <a:lstStyle/>
          <a:p>
            <a:fld id="{5F3CCD67-283F-48F3-A260-760C8EC7D2D3}" type="datetime1">
              <a:rPr lang="en-US" smtClean="0"/>
              <a:t>3/16/2018</a:t>
            </a:fld>
            <a:endParaRPr lang="en-US"/>
          </a:p>
        </p:txBody>
      </p:sp>
      <p:sp>
        <p:nvSpPr>
          <p:cNvPr id="3" name="Footer Placeholder 2">
            <a:extLst>
              <a:ext uri="{FF2B5EF4-FFF2-40B4-BE49-F238E27FC236}">
                <a16:creationId xmlns:a16="http://schemas.microsoft.com/office/drawing/2014/main" id="{FE93BB2D-1897-40C9-80CD-083D5063D1AB}"/>
              </a:ext>
            </a:extLst>
          </p:cNvPr>
          <p:cNvSpPr>
            <a:spLocks noGrp="1"/>
          </p:cNvSpPr>
          <p:nvPr>
            <p:ph type="ftr" sz="quarter" idx="11"/>
          </p:nvPr>
        </p:nvSpPr>
        <p:spPr/>
        <p:txBody>
          <a:bodyPr/>
          <a:lstStyle/>
          <a:p>
            <a:r>
              <a:rPr lang="en-US"/>
              <a:t>amynail@honestat.com</a:t>
            </a:r>
          </a:p>
        </p:txBody>
      </p:sp>
      <p:sp>
        <p:nvSpPr>
          <p:cNvPr id="4" name="Slide Number Placeholder 3">
            <a:extLst>
              <a:ext uri="{FF2B5EF4-FFF2-40B4-BE49-F238E27FC236}">
                <a16:creationId xmlns:a16="http://schemas.microsoft.com/office/drawing/2014/main" id="{E4FA4600-93FF-49B6-9531-71FFFFBD28B2}"/>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201270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04D0-3420-4F95-BEAE-91505579D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BC10CE-BD39-4AEC-9640-9302F027F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9617AA-AE6B-45B4-93CD-4AFD3E566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79CC01-2663-4C70-91AC-B51ACC56242B}"/>
              </a:ext>
            </a:extLst>
          </p:cNvPr>
          <p:cNvSpPr>
            <a:spLocks noGrp="1"/>
          </p:cNvSpPr>
          <p:nvPr>
            <p:ph type="dt" sz="half" idx="10"/>
          </p:nvPr>
        </p:nvSpPr>
        <p:spPr/>
        <p:txBody>
          <a:bodyPr/>
          <a:lstStyle/>
          <a:p>
            <a:fld id="{53428D12-E503-4562-9513-6C171EC56FD5}" type="datetime1">
              <a:rPr lang="en-US" smtClean="0"/>
              <a:t>3/16/2018</a:t>
            </a:fld>
            <a:endParaRPr lang="en-US"/>
          </a:p>
        </p:txBody>
      </p:sp>
      <p:sp>
        <p:nvSpPr>
          <p:cNvPr id="6" name="Footer Placeholder 5">
            <a:extLst>
              <a:ext uri="{FF2B5EF4-FFF2-40B4-BE49-F238E27FC236}">
                <a16:creationId xmlns:a16="http://schemas.microsoft.com/office/drawing/2014/main" id="{12BF7544-B392-4F79-AB8C-95FA7AB15A70}"/>
              </a:ext>
            </a:extLst>
          </p:cNvPr>
          <p:cNvSpPr>
            <a:spLocks noGrp="1"/>
          </p:cNvSpPr>
          <p:nvPr>
            <p:ph type="ftr" sz="quarter" idx="11"/>
          </p:nvPr>
        </p:nvSpPr>
        <p:spPr/>
        <p:txBody>
          <a:bodyPr/>
          <a:lstStyle/>
          <a:p>
            <a:r>
              <a:rPr lang="en-US"/>
              <a:t>amynail@honestat.com</a:t>
            </a:r>
          </a:p>
        </p:txBody>
      </p:sp>
      <p:sp>
        <p:nvSpPr>
          <p:cNvPr id="7" name="Slide Number Placeholder 6">
            <a:extLst>
              <a:ext uri="{FF2B5EF4-FFF2-40B4-BE49-F238E27FC236}">
                <a16:creationId xmlns:a16="http://schemas.microsoft.com/office/drawing/2014/main" id="{6C2A2110-C341-4260-8C04-43F5B7C7C716}"/>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870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007A-3539-477B-BDDF-B941C280B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EEB881-8AEB-4C85-A2C5-26AAEA5EC1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E0284-87A9-4039-91C0-69E2736C4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3D364B-7987-4D8F-A758-C4FEFA046A3D}"/>
              </a:ext>
            </a:extLst>
          </p:cNvPr>
          <p:cNvSpPr>
            <a:spLocks noGrp="1"/>
          </p:cNvSpPr>
          <p:nvPr>
            <p:ph type="dt" sz="half" idx="10"/>
          </p:nvPr>
        </p:nvSpPr>
        <p:spPr/>
        <p:txBody>
          <a:bodyPr/>
          <a:lstStyle/>
          <a:p>
            <a:fld id="{28043B5D-FA0D-41D0-B7B4-E49D9FB32620}" type="datetime1">
              <a:rPr lang="en-US" smtClean="0"/>
              <a:t>3/16/2018</a:t>
            </a:fld>
            <a:endParaRPr lang="en-US"/>
          </a:p>
        </p:txBody>
      </p:sp>
      <p:sp>
        <p:nvSpPr>
          <p:cNvPr id="6" name="Footer Placeholder 5">
            <a:extLst>
              <a:ext uri="{FF2B5EF4-FFF2-40B4-BE49-F238E27FC236}">
                <a16:creationId xmlns:a16="http://schemas.microsoft.com/office/drawing/2014/main" id="{CF9BCDD6-45AE-43A1-A416-8F9FE6983558}"/>
              </a:ext>
            </a:extLst>
          </p:cNvPr>
          <p:cNvSpPr>
            <a:spLocks noGrp="1"/>
          </p:cNvSpPr>
          <p:nvPr>
            <p:ph type="ftr" sz="quarter" idx="11"/>
          </p:nvPr>
        </p:nvSpPr>
        <p:spPr/>
        <p:txBody>
          <a:bodyPr/>
          <a:lstStyle/>
          <a:p>
            <a:r>
              <a:rPr lang="en-US"/>
              <a:t>amynail@honestat.com</a:t>
            </a:r>
          </a:p>
        </p:txBody>
      </p:sp>
      <p:sp>
        <p:nvSpPr>
          <p:cNvPr id="7" name="Slide Number Placeholder 6">
            <a:extLst>
              <a:ext uri="{FF2B5EF4-FFF2-40B4-BE49-F238E27FC236}">
                <a16:creationId xmlns:a16="http://schemas.microsoft.com/office/drawing/2014/main" id="{700A20CB-21DA-4548-9326-A14FC6ADC285}"/>
              </a:ext>
            </a:extLst>
          </p:cNvPr>
          <p:cNvSpPr>
            <a:spLocks noGrp="1"/>
          </p:cNvSpPr>
          <p:nvPr>
            <p:ph type="sldNum" sz="quarter" idx="12"/>
          </p:nvPr>
        </p:nvSpPr>
        <p:spPr/>
        <p:txBody>
          <a:bodyPr/>
          <a:lstStyle/>
          <a:p>
            <a:fld id="{0CBB28CF-CF23-47F2-9BB2-C72020DD2631}" type="slidenum">
              <a:rPr lang="en-US" smtClean="0"/>
              <a:t>‹#›</a:t>
            </a:fld>
            <a:endParaRPr lang="en-US"/>
          </a:p>
        </p:txBody>
      </p:sp>
    </p:spTree>
    <p:extLst>
      <p:ext uri="{BB962C8B-B14F-4D97-AF65-F5344CB8AC3E}">
        <p14:creationId xmlns:p14="http://schemas.microsoft.com/office/powerpoint/2010/main" val="71244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FC34F-FFAF-4067-B628-CEF7294DC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41038-F1E0-4086-8909-D1E3374D4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9442D-BFC2-4F4E-B132-E60F79DFA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A6101-40B0-4BF0-B999-CF51A934BB07}" type="datetime1">
              <a:rPr lang="en-US" smtClean="0"/>
              <a:t>3/16/2018</a:t>
            </a:fld>
            <a:endParaRPr lang="en-US"/>
          </a:p>
        </p:txBody>
      </p:sp>
      <p:sp>
        <p:nvSpPr>
          <p:cNvPr id="5" name="Footer Placeholder 4">
            <a:extLst>
              <a:ext uri="{FF2B5EF4-FFF2-40B4-BE49-F238E27FC236}">
                <a16:creationId xmlns:a16="http://schemas.microsoft.com/office/drawing/2014/main" id="{E875A463-2A76-42AA-870D-562CAD94B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amynail@honestat.com</a:t>
            </a:r>
          </a:p>
        </p:txBody>
      </p:sp>
      <p:sp>
        <p:nvSpPr>
          <p:cNvPr id="6" name="Slide Number Placeholder 5">
            <a:extLst>
              <a:ext uri="{FF2B5EF4-FFF2-40B4-BE49-F238E27FC236}">
                <a16:creationId xmlns:a16="http://schemas.microsoft.com/office/drawing/2014/main" id="{3815FA13-DD1C-443C-8E1C-FEE338CC0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B28CF-CF23-47F2-9BB2-C72020DD2631}" type="slidenum">
              <a:rPr lang="en-US" smtClean="0"/>
              <a:t>‹#›</a:t>
            </a:fld>
            <a:endParaRPr lang="en-US"/>
          </a:p>
        </p:txBody>
      </p:sp>
    </p:spTree>
    <p:extLst>
      <p:ext uri="{BB962C8B-B14F-4D97-AF65-F5344CB8AC3E}">
        <p14:creationId xmlns:p14="http://schemas.microsoft.com/office/powerpoint/2010/main" val="295816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ynail@honesta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onlinelibrary.wiley.com/doi/10.1002/sim.1903/ful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mailto:amynail@honestat.com"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677F-A4FC-4222-90B3-5A193898179C}"/>
              </a:ext>
            </a:extLst>
          </p:cNvPr>
          <p:cNvSpPr>
            <a:spLocks noGrp="1"/>
          </p:cNvSpPr>
          <p:nvPr>
            <p:ph type="ctrTitle"/>
          </p:nvPr>
        </p:nvSpPr>
        <p:spPr>
          <a:xfrm>
            <a:off x="1524000" y="0"/>
            <a:ext cx="9144000" cy="2387600"/>
          </a:xfrm>
        </p:spPr>
        <p:txBody>
          <a:bodyPr>
            <a:normAutofit fontScale="90000"/>
          </a:bodyPr>
          <a:lstStyle/>
          <a:p>
            <a:r>
              <a:rPr lang="en-US" dirty="0"/>
              <a:t>Determining Cause and Effect from Observational Data: </a:t>
            </a:r>
            <a:br>
              <a:rPr lang="en-US" dirty="0"/>
            </a:br>
            <a:r>
              <a:rPr lang="en-US" sz="4900" dirty="0"/>
              <a:t>An Introduction to Causal Inference</a:t>
            </a:r>
          </a:p>
        </p:txBody>
      </p:sp>
      <p:sp>
        <p:nvSpPr>
          <p:cNvPr id="3" name="Subtitle 2">
            <a:extLst>
              <a:ext uri="{FF2B5EF4-FFF2-40B4-BE49-F238E27FC236}">
                <a16:creationId xmlns:a16="http://schemas.microsoft.com/office/drawing/2014/main" id="{7BBA561F-067A-4010-AFE3-5F2D96638F2A}"/>
              </a:ext>
            </a:extLst>
          </p:cNvPr>
          <p:cNvSpPr>
            <a:spLocks noGrp="1"/>
          </p:cNvSpPr>
          <p:nvPr>
            <p:ph type="subTitle" idx="1"/>
          </p:nvPr>
        </p:nvSpPr>
        <p:spPr>
          <a:xfrm>
            <a:off x="1524000" y="2936240"/>
            <a:ext cx="9144000" cy="3606800"/>
          </a:xfrm>
        </p:spPr>
        <p:txBody>
          <a:bodyPr>
            <a:normAutofit/>
          </a:bodyPr>
          <a:lstStyle/>
          <a:p>
            <a:r>
              <a:rPr lang="en-US" sz="4000" dirty="0"/>
              <a:t>Amy Nail, Ph.D.</a:t>
            </a:r>
            <a:endParaRPr lang="en-US" dirty="0"/>
          </a:p>
          <a:p>
            <a:endParaRPr lang="en-US" dirty="0"/>
          </a:p>
          <a:p>
            <a:r>
              <a:rPr lang="en-US" sz="2800" dirty="0"/>
              <a:t>Honestat Statistics &amp; Analytics</a:t>
            </a:r>
          </a:p>
          <a:p>
            <a:r>
              <a:rPr lang="en-US" sz="2800" dirty="0">
                <a:hlinkClick r:id="rId3"/>
              </a:rPr>
              <a:t>amynail@honestat.com</a:t>
            </a:r>
            <a:endParaRPr lang="en-US" sz="2800" dirty="0"/>
          </a:p>
          <a:p>
            <a:endParaRPr lang="en-US" dirty="0"/>
          </a:p>
          <a:p>
            <a:r>
              <a:rPr lang="en-US" dirty="0"/>
              <a:t>Analytics&gt;Forward</a:t>
            </a:r>
          </a:p>
          <a:p>
            <a:r>
              <a:rPr lang="en-US" dirty="0"/>
              <a:t>March 10, 2018</a:t>
            </a:r>
          </a:p>
          <a:p>
            <a:endParaRPr lang="en-US" dirty="0"/>
          </a:p>
        </p:txBody>
      </p:sp>
    </p:spTree>
    <p:extLst>
      <p:ext uri="{BB962C8B-B14F-4D97-AF65-F5344CB8AC3E}">
        <p14:creationId xmlns:p14="http://schemas.microsoft.com/office/powerpoint/2010/main" val="380772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AE0F-CBEF-4423-A1DE-2948E8326CA4}"/>
              </a:ext>
            </a:extLst>
          </p:cNvPr>
          <p:cNvSpPr>
            <a:spLocks noGrp="1"/>
          </p:cNvSpPr>
          <p:nvPr>
            <p:ph type="title"/>
          </p:nvPr>
        </p:nvSpPr>
        <p:spPr/>
        <p:txBody>
          <a:bodyPr/>
          <a:lstStyle/>
          <a:p>
            <a:r>
              <a:rPr lang="en-US" dirty="0"/>
              <a:t>Groups may not be balanced</a:t>
            </a:r>
          </a:p>
        </p:txBody>
      </p:sp>
      <p:sp>
        <p:nvSpPr>
          <p:cNvPr id="3" name="Text Placeholder 2">
            <a:extLst>
              <a:ext uri="{FF2B5EF4-FFF2-40B4-BE49-F238E27FC236}">
                <a16:creationId xmlns:a16="http://schemas.microsoft.com/office/drawing/2014/main" id="{602F2689-3924-453C-8104-1B15B7380564}"/>
              </a:ext>
            </a:extLst>
          </p:cNvPr>
          <p:cNvSpPr>
            <a:spLocks noGrp="1"/>
          </p:cNvSpPr>
          <p:nvPr>
            <p:ph type="body" idx="1"/>
          </p:nvPr>
        </p:nvSpPr>
        <p:spPr/>
        <p:txBody>
          <a:bodyPr/>
          <a:lstStyle/>
          <a:p>
            <a:r>
              <a:rPr lang="en-US" dirty="0"/>
              <a:t>(Historical) Control group</a:t>
            </a:r>
          </a:p>
        </p:txBody>
      </p:sp>
      <p:sp>
        <p:nvSpPr>
          <p:cNvPr id="4" name="Content Placeholder 3">
            <a:extLst>
              <a:ext uri="{FF2B5EF4-FFF2-40B4-BE49-F238E27FC236}">
                <a16:creationId xmlns:a16="http://schemas.microsoft.com/office/drawing/2014/main" id="{88D6D38E-484D-4235-985B-206CB2BEFC86}"/>
              </a:ext>
            </a:extLst>
          </p:cNvPr>
          <p:cNvSpPr>
            <a:spLocks noGrp="1"/>
          </p:cNvSpPr>
          <p:nvPr>
            <p:ph sz="half" idx="2"/>
          </p:nvPr>
        </p:nvSpPr>
        <p:spPr/>
        <p:txBody>
          <a:bodyPr/>
          <a:lstStyle/>
          <a:p>
            <a:r>
              <a:rPr lang="en-US" dirty="0"/>
              <a:t>15 male</a:t>
            </a:r>
          </a:p>
          <a:p>
            <a:r>
              <a:rPr lang="en-US" dirty="0"/>
              <a:t>35 female</a:t>
            </a:r>
          </a:p>
          <a:p>
            <a:endParaRPr lang="en-US" dirty="0"/>
          </a:p>
          <a:p>
            <a:r>
              <a:rPr lang="en-US" dirty="0"/>
              <a:t>Average age: 32 years</a:t>
            </a:r>
          </a:p>
        </p:txBody>
      </p:sp>
      <p:sp>
        <p:nvSpPr>
          <p:cNvPr id="5" name="Text Placeholder 4">
            <a:extLst>
              <a:ext uri="{FF2B5EF4-FFF2-40B4-BE49-F238E27FC236}">
                <a16:creationId xmlns:a16="http://schemas.microsoft.com/office/drawing/2014/main" id="{8779C25A-6ABF-4D41-9730-DF66033A2606}"/>
              </a:ext>
            </a:extLst>
          </p:cNvPr>
          <p:cNvSpPr>
            <a:spLocks noGrp="1"/>
          </p:cNvSpPr>
          <p:nvPr>
            <p:ph type="body" sz="quarter" idx="3"/>
          </p:nvPr>
        </p:nvSpPr>
        <p:spPr/>
        <p:txBody>
          <a:bodyPr/>
          <a:lstStyle/>
          <a:p>
            <a:r>
              <a:rPr lang="en-US" dirty="0"/>
              <a:t>Treatment group</a:t>
            </a:r>
          </a:p>
        </p:txBody>
      </p:sp>
      <p:sp>
        <p:nvSpPr>
          <p:cNvPr id="6" name="Content Placeholder 5">
            <a:extLst>
              <a:ext uri="{FF2B5EF4-FFF2-40B4-BE49-F238E27FC236}">
                <a16:creationId xmlns:a16="http://schemas.microsoft.com/office/drawing/2014/main" id="{2D6EBA07-1FF8-4A38-822F-1BCAB0081430}"/>
              </a:ext>
            </a:extLst>
          </p:cNvPr>
          <p:cNvSpPr>
            <a:spLocks noGrp="1"/>
          </p:cNvSpPr>
          <p:nvPr>
            <p:ph sz="quarter" idx="4"/>
          </p:nvPr>
        </p:nvSpPr>
        <p:spPr/>
        <p:txBody>
          <a:bodyPr/>
          <a:lstStyle/>
          <a:p>
            <a:r>
              <a:rPr lang="en-US" dirty="0"/>
              <a:t>28 male</a:t>
            </a:r>
          </a:p>
          <a:p>
            <a:r>
              <a:rPr lang="en-US" dirty="0"/>
              <a:t>22 female</a:t>
            </a:r>
          </a:p>
          <a:p>
            <a:endParaRPr lang="en-US" dirty="0"/>
          </a:p>
          <a:p>
            <a:r>
              <a:rPr lang="en-US" dirty="0"/>
              <a:t>Average age: 25 years</a:t>
            </a:r>
          </a:p>
        </p:txBody>
      </p:sp>
      <p:sp>
        <p:nvSpPr>
          <p:cNvPr id="7" name="Footer Placeholder 6">
            <a:extLst>
              <a:ext uri="{FF2B5EF4-FFF2-40B4-BE49-F238E27FC236}">
                <a16:creationId xmlns:a16="http://schemas.microsoft.com/office/drawing/2014/main" id="{B8723121-96CE-4C6E-8C24-07A5A971800C}"/>
              </a:ext>
            </a:extLst>
          </p:cNvPr>
          <p:cNvSpPr>
            <a:spLocks noGrp="1"/>
          </p:cNvSpPr>
          <p:nvPr>
            <p:ph type="ftr" sz="quarter" idx="11"/>
          </p:nvPr>
        </p:nvSpPr>
        <p:spPr/>
        <p:txBody>
          <a:bodyPr/>
          <a:lstStyle/>
          <a:p>
            <a:r>
              <a:rPr lang="en-US"/>
              <a:t>amynail@honestat.com</a:t>
            </a:r>
          </a:p>
        </p:txBody>
      </p:sp>
      <p:sp>
        <p:nvSpPr>
          <p:cNvPr id="8" name="Slide Number Placeholder 7">
            <a:extLst>
              <a:ext uri="{FF2B5EF4-FFF2-40B4-BE49-F238E27FC236}">
                <a16:creationId xmlns:a16="http://schemas.microsoft.com/office/drawing/2014/main" id="{3CAF1F64-CD36-4589-B36D-9F56F5BA9C5B}"/>
              </a:ext>
            </a:extLst>
          </p:cNvPr>
          <p:cNvSpPr>
            <a:spLocks noGrp="1"/>
          </p:cNvSpPr>
          <p:nvPr>
            <p:ph type="sldNum" sz="quarter" idx="12"/>
          </p:nvPr>
        </p:nvSpPr>
        <p:spPr/>
        <p:txBody>
          <a:bodyPr/>
          <a:lstStyle/>
          <a:p>
            <a:fld id="{0CBB28CF-CF23-47F2-9BB2-C72020DD2631}" type="slidenum">
              <a:rPr lang="en-US" smtClean="0"/>
              <a:t>10</a:t>
            </a:fld>
            <a:endParaRPr lang="en-US"/>
          </a:p>
        </p:txBody>
      </p:sp>
      <p:sp>
        <p:nvSpPr>
          <p:cNvPr id="9" name="TextBox 8">
            <a:extLst>
              <a:ext uri="{FF2B5EF4-FFF2-40B4-BE49-F238E27FC236}">
                <a16:creationId xmlns:a16="http://schemas.microsoft.com/office/drawing/2014/main" id="{2C288A64-099C-4975-97EC-B09950C0382B}"/>
              </a:ext>
            </a:extLst>
          </p:cNvPr>
          <p:cNvSpPr txBox="1"/>
          <p:nvPr/>
        </p:nvSpPr>
        <p:spPr>
          <a:xfrm>
            <a:off x="839788" y="5313680"/>
            <a:ext cx="8015592" cy="523220"/>
          </a:xfrm>
          <a:prstGeom prst="rect">
            <a:avLst/>
          </a:prstGeom>
          <a:noFill/>
        </p:spPr>
        <p:txBody>
          <a:bodyPr wrap="none" rtlCol="0">
            <a:spAutoFit/>
          </a:bodyPr>
          <a:lstStyle/>
          <a:p>
            <a:r>
              <a:rPr lang="en-US" sz="2800" dirty="0"/>
              <a:t>How can we use probability theory to create balance?</a:t>
            </a:r>
          </a:p>
        </p:txBody>
      </p:sp>
    </p:spTree>
    <p:extLst>
      <p:ext uri="{BB962C8B-B14F-4D97-AF65-F5344CB8AC3E}">
        <p14:creationId xmlns:p14="http://schemas.microsoft.com/office/powerpoint/2010/main" val="233024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7103-1BB9-4A53-81E5-0D31B8151BA7}"/>
              </a:ext>
            </a:extLst>
          </p:cNvPr>
          <p:cNvSpPr>
            <a:spLocks noGrp="1"/>
          </p:cNvSpPr>
          <p:nvPr>
            <p:ph type="title"/>
          </p:nvPr>
        </p:nvSpPr>
        <p:spPr/>
        <p:txBody>
          <a:bodyPr/>
          <a:lstStyle/>
          <a:p>
            <a:r>
              <a:rPr lang="en-US" dirty="0"/>
              <a:t>Counterfactual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6978E-39D8-4F95-8F59-BFD9CF9C0D98}"/>
                  </a:ext>
                </a:extLst>
              </p:cNvPr>
              <p:cNvSpPr>
                <a:spLocks noGrp="1"/>
              </p:cNvSpPr>
              <p:nvPr>
                <p:ph idx="1"/>
              </p:nvPr>
            </p:nvSpPr>
            <p:spPr/>
            <p:txBody>
              <a:bodyPr>
                <a:normAutofit/>
              </a:bodyPr>
              <a:lstStyle/>
              <a:p>
                <a:pPr marL="0" indent="0">
                  <a:buNone/>
                </a:pPr>
                <a14:m>
                  <m:oMath xmlns:m="http://schemas.openxmlformats.org/officeDocument/2006/math">
                    <m:r>
                      <a:rPr lang="en-US" i="1" smtClean="0">
                        <a:latin typeface="Cambria Math" panose="02040503050406030204" pitchFamily="18" charset="0"/>
                      </a:rPr>
                      <m:t>𝑌</m:t>
                    </m:r>
                    <m:r>
                      <a:rPr lang="en-US" b="0" i="1" smtClean="0">
                        <a:latin typeface="Cambria Math" panose="02040503050406030204" pitchFamily="18" charset="0"/>
                      </a:rPr>
                      <m:t>   </m:t>
                    </m:r>
                    <m:r>
                      <a:rPr lang="en-US" dirty="0">
                        <a:latin typeface="Cambria Math" panose="02040503050406030204" pitchFamily="18" charset="0"/>
                        <a:ea typeface="Cambria Math" panose="02040503050406030204" pitchFamily="18" charset="0"/>
                      </a:rPr>
                      <m:t>≡</m:t>
                    </m:r>
                  </m:oMath>
                </a14:m>
                <a:r>
                  <a:rPr lang="en-US" dirty="0"/>
                  <a:t>	What the subject’s CROM </a:t>
                </a:r>
                <a:r>
                  <a:rPr lang="en-US" i="1" dirty="0"/>
                  <a:t>is observed to be</a:t>
                </a:r>
                <a:r>
                  <a:rPr lang="en-US" dirty="0"/>
                  <a:t> after 4 </a:t>
                </a:r>
                <a:r>
                  <a:rPr lang="en-US" dirty="0" err="1"/>
                  <a:t>wks</a:t>
                </a:r>
                <a:endParaRPr lang="en-US" dirty="0"/>
              </a:p>
              <a:p>
                <a:pPr marL="0" indent="0">
                  <a:buNone/>
                </a:pPr>
                <a:endParaRPr lang="en-US"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 ≡</m:t>
                    </m:r>
                  </m:oMath>
                </a14:m>
                <a:r>
                  <a:rPr lang="en-US" dirty="0"/>
                  <a:t>	What the subject’s CROM </a:t>
                </a:r>
                <a:r>
                  <a:rPr lang="en-US" i="1" dirty="0"/>
                  <a:t>would have been </a:t>
                </a:r>
                <a:r>
                  <a:rPr lang="en-US" dirty="0"/>
                  <a:t>after 4 </a:t>
                </a:r>
                <a:r>
                  <a:rPr lang="en-US" dirty="0" err="1"/>
                  <a:t>wks</a:t>
                </a:r>
                <a:r>
                  <a:rPr lang="en-US" dirty="0"/>
                  <a:t> if that 	subject were in the treatment group</a:t>
                </a:r>
              </a:p>
              <a:p>
                <a:pPr marL="0" indent="0">
                  <a:buNone/>
                </a:pPr>
                <a:r>
                  <a:rPr lang="en-US" dirty="0"/>
                  <a:t>	</a:t>
                </a:r>
                <a:r>
                  <a:rPr lang="en-US" sz="2600" dirty="0"/>
                  <a:t>If subject in treatment group,	 </a:t>
                </a:r>
                <a14:m>
                  <m:oMath xmlns:m="http://schemas.openxmlformats.org/officeDocument/2006/math">
                    <m:r>
                      <m:rPr>
                        <m:sty m:val="p"/>
                      </m:rPr>
                      <a:rPr lang="en-US" sz="2600">
                        <a:latin typeface="Cambria Math" panose="02040503050406030204" pitchFamily="18" charset="0"/>
                      </a:rPr>
                      <m:t>Y</m:t>
                    </m:r>
                    <m:r>
                      <a:rPr lang="en-US" sz="260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𝑌</m:t>
                    </m:r>
                    <m:r>
                      <a:rPr lang="en-US" sz="2600" i="1">
                        <a:latin typeface="Cambria Math" panose="02040503050406030204" pitchFamily="18" charset="0"/>
                        <a:ea typeface="Cambria Math" panose="02040503050406030204" pitchFamily="18" charset="0"/>
                      </a:rPr>
                      <m:t>1</m:t>
                    </m:r>
                  </m:oMath>
                </a14:m>
                <a:endParaRPr lang="en-US" sz="2600" dirty="0"/>
              </a:p>
              <a:p>
                <a:pPr marL="0" indent="0">
                  <a:buNone/>
                </a:pPr>
                <a:endParaRPr lang="en-US" dirty="0"/>
              </a:p>
              <a:p>
                <a:pPr marL="0" indent="0">
                  <a:buNone/>
                </a:pPr>
                <a14:m>
                  <m:oMath xmlns:m="http://schemas.openxmlformats.org/officeDocument/2006/math">
                    <m:r>
                      <a:rPr lang="en-US" i="1" smtClean="0">
                        <a:latin typeface="Cambria Math" panose="02040503050406030204" pitchFamily="18" charset="0"/>
                      </a:rPr>
                      <m:t>𝑌</m:t>
                    </m:r>
                    <m:r>
                      <a:rPr lang="en-US" b="0" i="1" smtClean="0">
                        <a:latin typeface="Cambria Math" panose="02040503050406030204" pitchFamily="18" charset="0"/>
                      </a:rPr>
                      <m:t>0</m:t>
                    </m:r>
                    <m:r>
                      <a:rPr lang="en-US" dirty="0">
                        <a:latin typeface="Cambria Math" panose="02040503050406030204" pitchFamily="18" charset="0"/>
                        <a:ea typeface="Cambria Math" panose="02040503050406030204" pitchFamily="18" charset="0"/>
                      </a:rPr>
                      <m:t>≡</m:t>
                    </m:r>
                  </m:oMath>
                </a14:m>
                <a:r>
                  <a:rPr lang="en-US" dirty="0"/>
                  <a:t> 	What the subject’s CROM </a:t>
                </a:r>
                <a:r>
                  <a:rPr lang="en-US" i="1" dirty="0"/>
                  <a:t>would be </a:t>
                </a:r>
                <a:r>
                  <a:rPr lang="en-US" dirty="0"/>
                  <a:t>after 4 </a:t>
                </a:r>
                <a:r>
                  <a:rPr lang="en-US" dirty="0" err="1"/>
                  <a:t>wks</a:t>
                </a:r>
                <a:r>
                  <a:rPr lang="en-US" dirty="0"/>
                  <a:t> if that subject 	were to be in the control group</a:t>
                </a:r>
              </a:p>
              <a:p>
                <a:pPr marL="0" indent="0">
                  <a:buNone/>
                </a:pPr>
                <a:r>
                  <a:rPr lang="en-US" dirty="0"/>
                  <a:t>	If subject in control group,	</a:t>
                </a:r>
                <a14:m>
                  <m:oMath xmlns:m="http://schemas.openxmlformats.org/officeDocument/2006/math">
                    <m:r>
                      <m:rPr>
                        <m:sty m:val="p"/>
                      </m:rPr>
                      <a:rPr lang="en-US">
                        <a:latin typeface="Cambria Math" panose="02040503050406030204" pitchFamily="18" charset="0"/>
                      </a:rPr>
                      <m:t>Y</m:t>
                    </m:r>
                    <m:r>
                      <a:rPr lang="en-US">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0</m:t>
                    </m:r>
                  </m:oMath>
                </a14:m>
                <a:endParaRPr lang="en-US" sz="2400" dirty="0"/>
              </a:p>
            </p:txBody>
          </p:sp>
        </mc:Choice>
        <mc:Fallback xmlns="">
          <p:sp>
            <p:nvSpPr>
              <p:cNvPr id="3" name="Content Placeholder 2">
                <a:extLst>
                  <a:ext uri="{FF2B5EF4-FFF2-40B4-BE49-F238E27FC236}">
                    <a16:creationId xmlns:a16="http://schemas.microsoft.com/office/drawing/2014/main" id="{6AE6978E-39D8-4F95-8F59-BFD9CF9C0D98}"/>
                  </a:ext>
                </a:extLst>
              </p:cNvPr>
              <p:cNvSpPr>
                <a:spLocks noGrp="1" noRot="1" noChangeAspect="1" noMove="1" noResize="1" noEditPoints="1" noAdjustHandles="1" noChangeArrowheads="1" noChangeShapeType="1" noTextEdit="1"/>
              </p:cNvSpPr>
              <p:nvPr>
                <p:ph idx="1"/>
              </p:nvPr>
            </p:nvSpPr>
            <p:spPr>
              <a:blipFill>
                <a:blip r:embed="rId3"/>
                <a:stretch>
                  <a:fillRect t="-2241" b="-30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D561705-63E3-4F6B-ABE3-A3ADC2B421F9}"/>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714183B1-854A-4665-BE82-8DD296AE1569}"/>
              </a:ext>
            </a:extLst>
          </p:cNvPr>
          <p:cNvSpPr>
            <a:spLocks noGrp="1"/>
          </p:cNvSpPr>
          <p:nvPr>
            <p:ph type="sldNum" sz="quarter" idx="12"/>
          </p:nvPr>
        </p:nvSpPr>
        <p:spPr/>
        <p:txBody>
          <a:bodyPr/>
          <a:lstStyle/>
          <a:p>
            <a:fld id="{0CBB28CF-CF23-47F2-9BB2-C72020DD2631}" type="slidenum">
              <a:rPr lang="en-US" smtClean="0"/>
              <a:t>11</a:t>
            </a:fld>
            <a:endParaRPr lang="en-US"/>
          </a:p>
        </p:txBody>
      </p:sp>
    </p:spTree>
    <p:extLst>
      <p:ext uri="{BB962C8B-B14F-4D97-AF65-F5344CB8AC3E}">
        <p14:creationId xmlns:p14="http://schemas.microsoft.com/office/powerpoint/2010/main" val="295803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8B3-414E-431E-AFC6-DCD7DAAA11B7}"/>
              </a:ext>
            </a:extLst>
          </p:cNvPr>
          <p:cNvSpPr>
            <a:spLocks noGrp="1"/>
          </p:cNvSpPr>
          <p:nvPr>
            <p:ph type="title"/>
          </p:nvPr>
        </p:nvSpPr>
        <p:spPr>
          <a:xfrm>
            <a:off x="767080" y="821304"/>
            <a:ext cx="10515600" cy="1754326"/>
          </a:xfrm>
        </p:spPr>
        <p:txBody>
          <a:bodyPr>
            <a:spAutoFit/>
          </a:bodyPr>
          <a:lstStyle/>
          <a:p>
            <a:r>
              <a:rPr lang="en-US" sz="6000" dirty="0"/>
              <a:t>Definition:</a:t>
            </a:r>
            <a:br>
              <a:rPr lang="en-US" sz="6000" dirty="0"/>
            </a:br>
            <a:r>
              <a:rPr lang="en-US" sz="6000" dirty="0"/>
              <a:t>Average Treatment Effect (ATE)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87B2A4-36D7-4E7D-AFA6-76793A368E8E}"/>
                  </a:ext>
                </a:extLst>
              </p:cNvPr>
              <p:cNvSpPr>
                <a:spLocks noGrp="1"/>
              </p:cNvSpPr>
              <p:nvPr>
                <p:ph idx="1"/>
              </p:nvPr>
            </p:nvSpPr>
            <p:spPr>
              <a:xfrm>
                <a:off x="767080" y="2830153"/>
                <a:ext cx="10515600" cy="4684359"/>
              </a:xfrm>
            </p:spPr>
            <p:txBody>
              <a:bodyPr>
                <a:spAutoFit/>
              </a:bodyPr>
              <a:lstStyle/>
              <a:p>
                <a:pPr marL="0" indent="0">
                  <a:buNone/>
                </a:pPr>
                <a:endParaRPr lang="en-US"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480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 </m:t>
                    </m:r>
                    <m:r>
                      <a:rPr lang="en-US" sz="4800" i="1" smtClean="0">
                        <a:latin typeface="Cambria Math" panose="02040503050406030204" pitchFamily="18" charset="0"/>
                        <a:ea typeface="Cambria Math" panose="02040503050406030204" pitchFamily="18" charset="0"/>
                      </a:rPr>
                      <m:t>≡</m:t>
                    </m:r>
                    <m:r>
                      <m:rPr>
                        <m:sty m:val="p"/>
                      </m:rPr>
                      <a:rPr lang="en-US" sz="4800" b="0" i="0" smtClean="0">
                        <a:latin typeface="Cambria Math" panose="02040503050406030204" pitchFamily="18" charset="0"/>
                        <a:ea typeface="Cambria Math" panose="02040503050406030204" pitchFamily="18" charset="0"/>
                      </a:rPr>
                      <m:t>E</m:t>
                    </m:r>
                    <m:d>
                      <m:dPr>
                        <m:ctrlPr>
                          <a:rPr lang="en-US" sz="4800" b="0" i="1" smtClean="0">
                            <a:latin typeface="Cambria Math" panose="02040503050406030204" pitchFamily="18" charset="0"/>
                            <a:ea typeface="Cambria Math" panose="02040503050406030204" pitchFamily="18" charset="0"/>
                          </a:rPr>
                        </m:ctrlPr>
                      </m:dPr>
                      <m:e>
                        <m:r>
                          <a:rPr lang="en-US" sz="4800" b="0" i="1" smtClean="0">
                            <a:latin typeface="Cambria Math" panose="02040503050406030204" pitchFamily="18" charset="0"/>
                            <a:ea typeface="Cambria Math" panose="02040503050406030204" pitchFamily="18" charset="0"/>
                          </a:rPr>
                          <m:t>𝑌</m:t>
                        </m:r>
                        <m:r>
                          <a:rPr lang="en-US" sz="4800" b="0" i="1" smtClean="0">
                            <a:latin typeface="Cambria Math" panose="02040503050406030204" pitchFamily="18" charset="0"/>
                            <a:ea typeface="Cambria Math" panose="02040503050406030204" pitchFamily="18" charset="0"/>
                          </a:rPr>
                          <m:t>1</m:t>
                        </m:r>
                      </m:e>
                    </m:d>
                    <m:r>
                      <a:rPr lang="en-US" sz="4800" b="0" i="0" smtClean="0">
                        <a:latin typeface="Cambria Math" panose="02040503050406030204" pitchFamily="18" charset="0"/>
                        <a:ea typeface="Cambria Math" panose="02040503050406030204" pitchFamily="18" charset="0"/>
                      </a:rPr>
                      <m:t>−</m:t>
                    </m:r>
                  </m:oMath>
                </a14:m>
                <a:r>
                  <a:rPr lang="en-US" sz="4800" dirty="0">
                    <a:ea typeface="Cambria Math" panose="02040503050406030204" pitchFamily="18" charset="0"/>
                  </a:rPr>
                  <a:t> </a:t>
                </a:r>
                <a14:m>
                  <m:oMath xmlns:m="http://schemas.openxmlformats.org/officeDocument/2006/math">
                    <m:r>
                      <m:rPr>
                        <m:sty m:val="p"/>
                      </m:rPr>
                      <a:rPr lang="en-US" sz="4800">
                        <a:latin typeface="Cambria Math" panose="02040503050406030204" pitchFamily="18" charset="0"/>
                        <a:ea typeface="Cambria Math" panose="02040503050406030204" pitchFamily="18" charset="0"/>
                      </a:rPr>
                      <m:t>E</m:t>
                    </m:r>
                    <m:d>
                      <m:dPr>
                        <m:ctrlPr>
                          <a:rPr lang="en-US" sz="4800" i="1">
                            <a:latin typeface="Cambria Math" panose="02040503050406030204" pitchFamily="18" charset="0"/>
                            <a:ea typeface="Cambria Math" panose="02040503050406030204" pitchFamily="18" charset="0"/>
                          </a:rPr>
                        </m:ctrlPr>
                      </m:dPr>
                      <m:e>
                        <m:r>
                          <a:rPr lang="en-US" sz="4800" b="0" i="1" smtClean="0">
                            <a:latin typeface="Cambria Math" panose="02040503050406030204" pitchFamily="18" charset="0"/>
                            <a:ea typeface="Cambria Math" panose="02040503050406030204" pitchFamily="18" charset="0"/>
                          </a:rPr>
                          <m:t>𝑌</m:t>
                        </m:r>
                        <m:r>
                          <a:rPr lang="en-US" sz="4800" b="0" i="1" smtClean="0">
                            <a:latin typeface="Cambria Math" panose="02040503050406030204" pitchFamily="18" charset="0"/>
                            <a:ea typeface="Cambria Math" panose="02040503050406030204" pitchFamily="18" charset="0"/>
                          </a:rPr>
                          <m:t>0</m:t>
                        </m:r>
                      </m:e>
                    </m:d>
                  </m:oMath>
                </a14:m>
                <a:endParaRPr lang="en-US" sz="4800" dirty="0"/>
              </a:p>
              <a:p>
                <a:pPr marL="0" indent="0">
                  <a:buNone/>
                </a:pPr>
                <a:endParaRPr lang="en-US" sz="4800" dirty="0"/>
              </a:p>
              <a:p>
                <a:pPr marL="0" indent="0">
                  <a:buNone/>
                </a:pPr>
                <a:r>
                  <a:rPr lang="en-US" sz="4800" dirty="0"/>
                  <a:t>In English:</a:t>
                </a:r>
              </a:p>
              <a:p>
                <a:pPr marL="0" indent="0">
                  <a:buNone/>
                </a:pPr>
                <a:r>
                  <a:rPr lang="en-US" sz="4800" dirty="0"/>
                  <a:t>ATE </a:t>
                </a:r>
                <a14:m>
                  <m:oMath xmlns:m="http://schemas.openxmlformats.org/officeDocument/2006/math">
                    <m:r>
                      <a:rPr lang="en-US" sz="4800" i="1" smtClean="0">
                        <a:latin typeface="Cambria Math" panose="02040503050406030204" pitchFamily="18" charset="0"/>
                        <a:ea typeface="Cambria Math" panose="02040503050406030204" pitchFamily="18" charset="0"/>
                      </a:rPr>
                      <m:t>≡</m:t>
                    </m:r>
                  </m:oMath>
                </a14:m>
                <a:r>
                  <a:rPr lang="en-US" sz="4800" dirty="0"/>
                  <a:t> Mean Y1 – Mean Y0</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187B2A4-36D7-4E7D-AFA6-76793A368E8E}"/>
                  </a:ext>
                </a:extLst>
              </p:cNvPr>
              <p:cNvSpPr>
                <a:spLocks noGrp="1" noRot="1" noChangeAspect="1" noMove="1" noResize="1" noEditPoints="1" noAdjustHandles="1" noChangeArrowheads="1" noChangeShapeType="1" noTextEdit="1"/>
              </p:cNvSpPr>
              <p:nvPr>
                <p:ph idx="1"/>
              </p:nvPr>
            </p:nvSpPr>
            <p:spPr>
              <a:xfrm>
                <a:off x="767080" y="2830153"/>
                <a:ext cx="10515600" cy="4684359"/>
              </a:xfrm>
              <a:blipFill>
                <a:blip r:embed="rId3"/>
                <a:stretch>
                  <a:fillRect l="-26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321A0D7-625A-4B1B-A0FD-6A7172032C8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1F0F3141-582E-4BD2-AC76-B5709EEB490C}"/>
              </a:ext>
            </a:extLst>
          </p:cNvPr>
          <p:cNvSpPr>
            <a:spLocks noGrp="1"/>
          </p:cNvSpPr>
          <p:nvPr>
            <p:ph type="sldNum" sz="quarter" idx="12"/>
          </p:nvPr>
        </p:nvSpPr>
        <p:spPr/>
        <p:txBody>
          <a:bodyPr/>
          <a:lstStyle/>
          <a:p>
            <a:fld id="{0CBB28CF-CF23-47F2-9BB2-C72020DD2631}" type="slidenum">
              <a:rPr lang="en-US" smtClean="0"/>
              <a:t>12</a:t>
            </a:fld>
            <a:endParaRPr lang="en-US"/>
          </a:p>
        </p:txBody>
      </p:sp>
    </p:spTree>
    <p:extLst>
      <p:ext uri="{BB962C8B-B14F-4D97-AF65-F5344CB8AC3E}">
        <p14:creationId xmlns:p14="http://schemas.microsoft.com/office/powerpoint/2010/main" val="11836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B3984F3-E50B-4614-9049-1E1470E70326}"/>
                  </a:ext>
                </a:extLst>
              </p:cNvPr>
              <p:cNvSpPr>
                <a:spLocks noGrp="1"/>
              </p:cNvSpPr>
              <p:nvPr>
                <p:ph type="title"/>
              </p:nvPr>
            </p:nvSpPr>
            <p:spPr/>
            <p:txBody>
              <a:bodyPr/>
              <a:lstStyle/>
              <a:p>
                <a:r>
                  <a:rPr lang="en-US" dirty="0"/>
                  <a:t>Estimators of ATE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2" name="Title 1">
                <a:extLst>
                  <a:ext uri="{FF2B5EF4-FFF2-40B4-BE49-F238E27FC236}">
                    <a16:creationId xmlns:a16="http://schemas.microsoft.com/office/drawing/2014/main" id="{7B3984F3-E50B-4614-9049-1E1470E70326}"/>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7B5AB8-7FFA-4C44-B31D-6B5917DF8199}"/>
                  </a:ext>
                </a:extLst>
              </p:cNvPr>
              <p:cNvSpPr>
                <a:spLocks noGrp="1"/>
              </p:cNvSpPr>
              <p:nvPr>
                <p:ph idx="1"/>
              </p:nvPr>
            </p:nvSpPr>
            <p:spPr/>
            <p:txBody>
              <a:bodyPr>
                <a:normAutofit fontScale="77500" lnSpcReduction="20000"/>
              </a:bodyPr>
              <a:lstStyle/>
              <a:p>
                <a:pPr marL="0" indent="0">
                  <a:buNone/>
                </a:pPr>
                <a14:m>
                  <m:oMath xmlns:m="http://schemas.openxmlformats.org/officeDocument/2006/math">
                    <m:sSub>
                      <m:sSubPr>
                        <m:ctrlPr>
                          <a:rPr lang="en-US" sz="3600" i="1" smtClean="0">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b="0" i="1" smtClean="0">
                            <a:latin typeface="Cambria Math" panose="02040503050406030204" pitchFamily="18" charset="0"/>
                            <a:ea typeface="Cambria Math" panose="02040503050406030204" pitchFamily="18" charset="0"/>
                          </a:rPr>
                          <m:t>1</m:t>
                        </m:r>
                      </m:sub>
                    </m:sSub>
                  </m:oMath>
                </a14:m>
                <a:r>
                  <a:rPr lang="en-US" sz="3600" dirty="0"/>
                  <a:t>		Difference of means</a:t>
                </a:r>
              </a:p>
              <a:p>
                <a:pPr marL="0" indent="0">
                  <a:buNone/>
                </a:pPr>
                <a:endParaRPr lang="en-US" sz="360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3600" i="1" smtClean="0">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b="0" i="1" smtClean="0">
                            <a:latin typeface="Cambria Math" panose="02040503050406030204" pitchFamily="18" charset="0"/>
                            <a:ea typeface="Cambria Math" panose="02040503050406030204" pitchFamily="18" charset="0"/>
                          </a:rPr>
                          <m:t>1</m:t>
                        </m:r>
                        <m:r>
                          <a:rPr lang="en-US" sz="3600" b="0" i="1" smtClean="0">
                            <a:latin typeface="Cambria Math" panose="02040503050406030204" pitchFamily="18" charset="0"/>
                            <a:ea typeface="Cambria Math" panose="02040503050406030204" pitchFamily="18" charset="0"/>
                          </a:rPr>
                          <m:t>𝑅</m:t>
                        </m:r>
                      </m:sub>
                    </m:sSub>
                  </m:oMath>
                </a14:m>
                <a:r>
                  <a:rPr lang="en-US" sz="3600" dirty="0"/>
                  <a:t>		</a:t>
                </a:r>
                <a:r>
                  <a:rPr lang="en-US" sz="3600" dirty="0">
                    <a:ea typeface="Cambria Math" panose="02040503050406030204" pitchFamily="18" charset="0"/>
                  </a:rPr>
                  <a:t>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 </m:t>
                    </m:r>
                  </m:oMath>
                </a14:m>
                <a:r>
                  <a:rPr lang="en-US" sz="3600" dirty="0"/>
                  <a:t>with regression-adjustment</a:t>
                </a:r>
              </a:p>
              <a:p>
                <a:pPr marL="0" indent="0">
                  <a:buNone/>
                </a:pPr>
                <a:endParaRPr lang="en-US" sz="19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i="1">
                            <a:latin typeface="Cambria Math" panose="02040503050406030204" pitchFamily="18" charset="0"/>
                            <a:ea typeface="Cambria Math" panose="02040503050406030204" pitchFamily="18" charset="0"/>
                          </a:rPr>
                          <m:t>𝑆</m:t>
                        </m:r>
                      </m:sub>
                    </m:sSub>
                  </m:oMath>
                </a14:m>
                <a:r>
                  <a:rPr lang="en-US" sz="3600" dirty="0"/>
                  <a:t>		Stratification estimator</a:t>
                </a:r>
              </a:p>
              <a:p>
                <a:pPr marL="0" indent="0">
                  <a:buNone/>
                </a:pPr>
                <a:endParaRPr lang="en-US" sz="19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b="0" i="1" smtClean="0">
                            <a:latin typeface="Cambria Math" panose="02040503050406030204" pitchFamily="18" charset="0"/>
                            <a:ea typeface="Cambria Math" panose="02040503050406030204" pitchFamily="18" charset="0"/>
                          </a:rPr>
                          <m:t>𝑆𝑅</m:t>
                        </m:r>
                      </m:sub>
                    </m:sSub>
                  </m:oMath>
                </a14:m>
                <a:r>
                  <a:rPr lang="en-US" sz="3600" dirty="0"/>
                  <a:t>		</a:t>
                </a:r>
                <a:r>
                  <a:rPr lang="en-US" sz="3600" dirty="0">
                    <a:ea typeface="Cambria Math" panose="02040503050406030204" pitchFamily="18" charset="0"/>
                  </a:rPr>
                  <a:t>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i="1">
                            <a:latin typeface="Cambria Math" panose="02040503050406030204" pitchFamily="18" charset="0"/>
                            <a:ea typeface="Cambria Math" panose="02040503050406030204" pitchFamily="18" charset="0"/>
                          </a:rPr>
                          <m:t>𝑆</m:t>
                        </m:r>
                      </m:sub>
                    </m:sSub>
                  </m:oMath>
                </a14:m>
                <a:r>
                  <a:rPr lang="en-US" sz="3600" dirty="0"/>
                  <a:t> with regression-adjustment</a:t>
                </a:r>
              </a:p>
              <a:p>
                <a:pPr marL="0" indent="0">
                  <a:buNone/>
                </a:pPr>
                <a:endParaRPr lang="en-US" sz="19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i="1">
                            <a:latin typeface="Cambria Math" panose="02040503050406030204" pitchFamily="18" charset="0"/>
                            <a:ea typeface="Cambria Math" panose="02040503050406030204" pitchFamily="18" charset="0"/>
                          </a:rPr>
                          <m:t>𝐼𝑃𝑊</m:t>
                        </m:r>
                      </m:sub>
                    </m:sSub>
                  </m:oMath>
                </a14:m>
                <a:r>
                  <a:rPr lang="en-US" sz="3600" dirty="0"/>
                  <a:t>		Inverse-probability-weighting</a:t>
                </a:r>
              </a:p>
              <a:p>
                <a:pPr marL="0" indent="0">
                  <a:buNone/>
                </a:pPr>
                <a:endParaRPr lang="en-US" sz="18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b="0" i="1" smtClean="0">
                            <a:latin typeface="Cambria Math" panose="02040503050406030204" pitchFamily="18" charset="0"/>
                            <a:ea typeface="Cambria Math" panose="02040503050406030204" pitchFamily="18" charset="0"/>
                          </a:rPr>
                          <m:t>𝐷</m:t>
                        </m:r>
                        <m:r>
                          <a:rPr lang="en-US" sz="3600" i="1">
                            <a:latin typeface="Cambria Math" panose="02040503050406030204" pitchFamily="18" charset="0"/>
                            <a:ea typeface="Cambria Math" panose="02040503050406030204" pitchFamily="18" charset="0"/>
                          </a:rPr>
                          <m:t>𝑅</m:t>
                        </m:r>
                      </m:sub>
                    </m:sSub>
                  </m:oMath>
                </a14:m>
                <a:r>
                  <a:rPr lang="en-US" sz="3600" dirty="0"/>
                  <a:t>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m:t>
                            </m:r>
                          </m:e>
                        </m:acc>
                      </m:e>
                      <m:sub>
                        <m:r>
                          <a:rPr lang="en-US" sz="3600" i="1">
                            <a:latin typeface="Cambria Math" panose="02040503050406030204" pitchFamily="18" charset="0"/>
                            <a:ea typeface="Cambria Math" panose="02040503050406030204" pitchFamily="18" charset="0"/>
                          </a:rPr>
                          <m:t>𝐼𝑃𝑊</m:t>
                        </m:r>
                      </m:sub>
                    </m:sSub>
                  </m:oMath>
                </a14:m>
                <a:r>
                  <a:rPr lang="en-US" sz="3600" dirty="0"/>
                  <a:t> with regression-adjustment (Doubly-robust)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7B5AB8-7FFA-4C44-B31D-6B5917DF8199}"/>
                  </a:ext>
                </a:extLst>
              </p:cNvPr>
              <p:cNvSpPr>
                <a:spLocks noGrp="1" noRot="1" noChangeAspect="1" noMove="1" noResize="1" noEditPoints="1" noAdjustHandles="1" noChangeArrowheads="1" noChangeShapeType="1" noTextEdit="1"/>
              </p:cNvSpPr>
              <p:nvPr>
                <p:ph idx="1"/>
              </p:nvPr>
            </p:nvSpPr>
            <p:spPr>
              <a:blipFill>
                <a:blip r:embed="rId4"/>
                <a:stretch>
                  <a:fillRect t="-36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ABB15AA-2A6C-4C6C-9BCA-4069FC7FE4B4}"/>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B499EF59-4F6A-4F79-8F5C-C19385927814}"/>
              </a:ext>
            </a:extLst>
          </p:cNvPr>
          <p:cNvSpPr>
            <a:spLocks noGrp="1"/>
          </p:cNvSpPr>
          <p:nvPr>
            <p:ph type="sldNum" sz="quarter" idx="12"/>
          </p:nvPr>
        </p:nvSpPr>
        <p:spPr/>
        <p:txBody>
          <a:bodyPr/>
          <a:lstStyle/>
          <a:p>
            <a:fld id="{0CBB28CF-CF23-47F2-9BB2-C72020DD2631}" type="slidenum">
              <a:rPr lang="en-US" smtClean="0"/>
              <a:t>13</a:t>
            </a:fld>
            <a:endParaRPr lang="en-US"/>
          </a:p>
        </p:txBody>
      </p:sp>
    </p:spTree>
    <p:extLst>
      <p:ext uri="{BB962C8B-B14F-4D97-AF65-F5344CB8AC3E}">
        <p14:creationId xmlns:p14="http://schemas.microsoft.com/office/powerpoint/2010/main" val="129835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A7A8-5E3D-4B65-929D-3D28A752D1B5}"/>
              </a:ext>
            </a:extLst>
          </p:cNvPr>
          <p:cNvSpPr>
            <a:spLocks noGrp="1"/>
          </p:cNvSpPr>
          <p:nvPr>
            <p:ph type="title"/>
          </p:nvPr>
        </p:nvSpPr>
        <p:spPr/>
        <p:txBody>
          <a:bodyPr/>
          <a:lstStyle/>
          <a:p>
            <a:r>
              <a:rPr lang="en-US" dirty="0"/>
              <a:t>Things we need for each estimator</a:t>
            </a:r>
          </a:p>
        </p:txBody>
      </p:sp>
      <p:sp>
        <p:nvSpPr>
          <p:cNvPr id="3" name="Content Placeholder 2">
            <a:extLst>
              <a:ext uri="{FF2B5EF4-FFF2-40B4-BE49-F238E27FC236}">
                <a16:creationId xmlns:a16="http://schemas.microsoft.com/office/drawing/2014/main" id="{3ADCF650-3105-4337-82C7-5EE37E33D357}"/>
              </a:ext>
            </a:extLst>
          </p:cNvPr>
          <p:cNvSpPr>
            <a:spLocks noGrp="1"/>
          </p:cNvSpPr>
          <p:nvPr>
            <p:ph idx="1"/>
          </p:nvPr>
        </p:nvSpPr>
        <p:spPr>
          <a:xfrm>
            <a:off x="838200" y="1825625"/>
            <a:ext cx="10515600" cy="2564805"/>
          </a:xfrm>
        </p:spPr>
        <p:txBody>
          <a:bodyPr>
            <a:spAutoFit/>
          </a:bodyPr>
          <a:lstStyle/>
          <a:p>
            <a:pPr marL="0" indent="0">
              <a:buNone/>
            </a:pPr>
            <a:endParaRPr lang="en-US" sz="4000" dirty="0"/>
          </a:p>
          <a:p>
            <a:pPr marL="742950" indent="-742950">
              <a:buAutoNum type="arabicPeriod"/>
            </a:pPr>
            <a:r>
              <a:rPr lang="en-US" sz="4000" dirty="0"/>
              <a:t>Formula or method to calculate estimate</a:t>
            </a:r>
          </a:p>
          <a:p>
            <a:pPr marL="742950" indent="-742950">
              <a:buAutoNum type="arabicPeriod"/>
            </a:pPr>
            <a:r>
              <a:rPr lang="en-US" sz="4000" dirty="0"/>
              <a:t>Formula or method to get confidence intervals (CI)</a:t>
            </a:r>
          </a:p>
        </p:txBody>
      </p:sp>
      <p:sp>
        <p:nvSpPr>
          <p:cNvPr id="4" name="Footer Placeholder 3">
            <a:extLst>
              <a:ext uri="{FF2B5EF4-FFF2-40B4-BE49-F238E27FC236}">
                <a16:creationId xmlns:a16="http://schemas.microsoft.com/office/drawing/2014/main" id="{7082491B-C080-4038-82C5-0691543710E1}"/>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7EA80708-8A4D-495B-A01D-F7518D92E27C}"/>
              </a:ext>
            </a:extLst>
          </p:cNvPr>
          <p:cNvSpPr>
            <a:spLocks noGrp="1"/>
          </p:cNvSpPr>
          <p:nvPr>
            <p:ph type="sldNum" sz="quarter" idx="12"/>
          </p:nvPr>
        </p:nvSpPr>
        <p:spPr/>
        <p:txBody>
          <a:bodyPr/>
          <a:lstStyle/>
          <a:p>
            <a:fld id="{0CBB28CF-CF23-47F2-9BB2-C72020DD2631}" type="slidenum">
              <a:rPr lang="en-US" smtClean="0"/>
              <a:t>14</a:t>
            </a:fld>
            <a:endParaRPr lang="en-US"/>
          </a:p>
        </p:txBody>
      </p:sp>
    </p:spTree>
    <p:extLst>
      <p:ext uri="{BB962C8B-B14F-4D97-AF65-F5344CB8AC3E}">
        <p14:creationId xmlns:p14="http://schemas.microsoft.com/office/powerpoint/2010/main" val="294747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A7A8-5E3D-4B65-929D-3D28A752D1B5}"/>
              </a:ext>
            </a:extLst>
          </p:cNvPr>
          <p:cNvSpPr>
            <a:spLocks noGrp="1"/>
          </p:cNvSpPr>
          <p:nvPr>
            <p:ph type="title"/>
          </p:nvPr>
        </p:nvSpPr>
        <p:spPr/>
        <p:txBody>
          <a:bodyPr/>
          <a:lstStyle/>
          <a:p>
            <a:r>
              <a:rPr lang="en-US" dirty="0"/>
              <a:t>How to compare estimators</a:t>
            </a:r>
          </a:p>
        </p:txBody>
      </p:sp>
      <p:sp>
        <p:nvSpPr>
          <p:cNvPr id="3" name="Content Placeholder 2">
            <a:extLst>
              <a:ext uri="{FF2B5EF4-FFF2-40B4-BE49-F238E27FC236}">
                <a16:creationId xmlns:a16="http://schemas.microsoft.com/office/drawing/2014/main" id="{3ADCF650-3105-4337-82C7-5EE37E33D357}"/>
              </a:ext>
            </a:extLst>
          </p:cNvPr>
          <p:cNvSpPr>
            <a:spLocks noGrp="1"/>
          </p:cNvSpPr>
          <p:nvPr>
            <p:ph idx="1"/>
          </p:nvPr>
        </p:nvSpPr>
        <p:spPr>
          <a:xfrm>
            <a:off x="838200" y="1825625"/>
            <a:ext cx="10515600" cy="3929281"/>
          </a:xfrm>
        </p:spPr>
        <p:txBody>
          <a:bodyPr>
            <a:spAutoFit/>
          </a:bodyPr>
          <a:lstStyle/>
          <a:p>
            <a:pPr marL="0" indent="0">
              <a:buNone/>
            </a:pPr>
            <a:endParaRPr lang="en-US" sz="4000" dirty="0"/>
          </a:p>
          <a:p>
            <a:pPr marL="742950" indent="-742950">
              <a:buAutoNum type="arabicPeriod"/>
            </a:pPr>
            <a:r>
              <a:rPr lang="en-US" sz="4000" dirty="0"/>
              <a:t>Want to minimize bias</a:t>
            </a:r>
          </a:p>
          <a:p>
            <a:pPr marL="742950" indent="-742950">
              <a:buAutoNum type="arabicPeriod"/>
            </a:pPr>
            <a:r>
              <a:rPr lang="en-US" sz="4000" dirty="0"/>
              <a:t>Want to minimize variance of estimator </a:t>
            </a:r>
          </a:p>
          <a:p>
            <a:pPr marL="0" indent="0">
              <a:buNone/>
            </a:pPr>
            <a:r>
              <a:rPr lang="en-US" sz="4000" dirty="0"/>
              <a:t>	(e.g., width of CI)</a:t>
            </a:r>
          </a:p>
          <a:p>
            <a:pPr marL="742950" indent="-742950">
              <a:buFont typeface="+mj-lt"/>
              <a:buAutoNum type="arabicPeriod" startAt="3"/>
            </a:pPr>
            <a:r>
              <a:rPr lang="en-US" sz="4000" dirty="0"/>
              <a:t>Want a 95% CI to have 95% coverage probability</a:t>
            </a:r>
            <a:endParaRPr lang="en-US" sz="3600" dirty="0"/>
          </a:p>
        </p:txBody>
      </p:sp>
      <p:sp>
        <p:nvSpPr>
          <p:cNvPr id="4" name="Footer Placeholder 3">
            <a:extLst>
              <a:ext uri="{FF2B5EF4-FFF2-40B4-BE49-F238E27FC236}">
                <a16:creationId xmlns:a16="http://schemas.microsoft.com/office/drawing/2014/main" id="{7082491B-C080-4038-82C5-0691543710E1}"/>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7EA80708-8A4D-495B-A01D-F7518D92E27C}"/>
              </a:ext>
            </a:extLst>
          </p:cNvPr>
          <p:cNvSpPr>
            <a:spLocks noGrp="1"/>
          </p:cNvSpPr>
          <p:nvPr>
            <p:ph type="sldNum" sz="quarter" idx="12"/>
          </p:nvPr>
        </p:nvSpPr>
        <p:spPr/>
        <p:txBody>
          <a:bodyPr/>
          <a:lstStyle/>
          <a:p>
            <a:fld id="{0CBB28CF-CF23-47F2-9BB2-C72020DD2631}" type="slidenum">
              <a:rPr lang="en-US" smtClean="0"/>
              <a:t>15</a:t>
            </a:fld>
            <a:endParaRPr lang="en-US"/>
          </a:p>
        </p:txBody>
      </p:sp>
    </p:spTree>
    <p:extLst>
      <p:ext uri="{BB962C8B-B14F-4D97-AF65-F5344CB8AC3E}">
        <p14:creationId xmlns:p14="http://schemas.microsoft.com/office/powerpoint/2010/main" val="59650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3992-CA4C-463F-9D3B-7F5FFCA576F1}"/>
              </a:ext>
            </a:extLst>
          </p:cNvPr>
          <p:cNvSpPr>
            <a:spLocks noGrp="1"/>
          </p:cNvSpPr>
          <p:nvPr>
            <p:ph type="title"/>
          </p:nvPr>
        </p:nvSpPr>
        <p:spPr/>
        <p:txBody>
          <a:bodyPr/>
          <a:lstStyle/>
          <a:p>
            <a:r>
              <a:rPr lang="en-US" dirty="0"/>
              <a:t>Why I chose these estimators</a:t>
            </a:r>
          </a:p>
        </p:txBody>
      </p:sp>
      <p:sp>
        <p:nvSpPr>
          <p:cNvPr id="3" name="Content Placeholder 2">
            <a:extLst>
              <a:ext uri="{FF2B5EF4-FFF2-40B4-BE49-F238E27FC236}">
                <a16:creationId xmlns:a16="http://schemas.microsoft.com/office/drawing/2014/main" id="{23F80F34-4D8D-4823-9E19-145B233C3F8B}"/>
              </a:ext>
            </a:extLst>
          </p:cNvPr>
          <p:cNvSpPr>
            <a:spLocks noGrp="1"/>
          </p:cNvSpPr>
          <p:nvPr>
            <p:ph idx="1"/>
          </p:nvPr>
        </p:nvSpPr>
        <p:spPr>
          <a:xfrm>
            <a:off x="838200" y="1825625"/>
            <a:ext cx="10515600" cy="3247043"/>
          </a:xfrm>
        </p:spPr>
        <p:txBody>
          <a:bodyPr>
            <a:spAutoFit/>
          </a:bodyPr>
          <a:lstStyle/>
          <a:p>
            <a:r>
              <a:rPr lang="en-US" sz="4000" dirty="0"/>
              <a:t>There is a head-to-head comparison of these in Lunceford &amp; Davidian 2004</a:t>
            </a:r>
          </a:p>
          <a:p>
            <a:endParaRPr lang="en-US" sz="4000" dirty="0"/>
          </a:p>
          <a:p>
            <a:r>
              <a:rPr lang="en-US" sz="4000" dirty="0"/>
              <a:t>Extensive section with theoretical results</a:t>
            </a:r>
          </a:p>
          <a:p>
            <a:r>
              <a:rPr lang="en-US" sz="4000" dirty="0"/>
              <a:t>Extensive simulation study to back up the theory</a:t>
            </a:r>
          </a:p>
        </p:txBody>
      </p:sp>
      <p:sp>
        <p:nvSpPr>
          <p:cNvPr id="4" name="Footer Placeholder 3">
            <a:extLst>
              <a:ext uri="{FF2B5EF4-FFF2-40B4-BE49-F238E27FC236}">
                <a16:creationId xmlns:a16="http://schemas.microsoft.com/office/drawing/2014/main" id="{06CC3D24-C28E-4049-935A-87BB9EC9229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37E602ED-BE84-4EB9-A082-7801BB41270B}"/>
              </a:ext>
            </a:extLst>
          </p:cNvPr>
          <p:cNvSpPr>
            <a:spLocks noGrp="1"/>
          </p:cNvSpPr>
          <p:nvPr>
            <p:ph type="sldNum" sz="quarter" idx="12"/>
          </p:nvPr>
        </p:nvSpPr>
        <p:spPr/>
        <p:txBody>
          <a:bodyPr/>
          <a:lstStyle/>
          <a:p>
            <a:fld id="{0CBB28CF-CF23-47F2-9BB2-C72020DD2631}" type="slidenum">
              <a:rPr lang="en-US" smtClean="0"/>
              <a:t>16</a:t>
            </a:fld>
            <a:endParaRPr lang="en-US"/>
          </a:p>
        </p:txBody>
      </p:sp>
    </p:spTree>
    <p:extLst>
      <p:ext uri="{BB962C8B-B14F-4D97-AF65-F5344CB8AC3E}">
        <p14:creationId xmlns:p14="http://schemas.microsoft.com/office/powerpoint/2010/main" val="247569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D39783-669A-46CF-B2E3-EBBAAF49CB41}"/>
                  </a:ext>
                </a:extLst>
              </p:cNvPr>
              <p:cNvSpPr>
                <a:spLocks noGrp="1"/>
              </p:cNvSpPr>
              <p:nvPr>
                <p:ph type="title"/>
              </p:nvPr>
            </p:nvSpPr>
            <p:spPr/>
            <p:txBody>
              <a:bodyPr>
                <a:norm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b="0" i="1" smtClean="0">
                            <a:latin typeface="Cambria Math" panose="02040503050406030204" pitchFamily="18" charset="0"/>
                            <a:ea typeface="Cambria Math" panose="02040503050406030204" pitchFamily="18" charset="0"/>
                          </a:rPr>
                          <m:t>1</m:t>
                        </m:r>
                      </m:sub>
                    </m:sSub>
                  </m:oMath>
                </a14:m>
                <a:r>
                  <a:rPr lang="en-US" dirty="0"/>
                  <a:t>		Difference of means    </a:t>
                </a:r>
              </a:p>
            </p:txBody>
          </p:sp>
        </mc:Choice>
        <mc:Fallback xmlns="">
          <p:sp>
            <p:nvSpPr>
              <p:cNvPr id="2" name="Title 1">
                <a:extLst>
                  <a:ext uri="{FF2B5EF4-FFF2-40B4-BE49-F238E27FC236}">
                    <a16:creationId xmlns:a16="http://schemas.microsoft.com/office/drawing/2014/main" id="{2ED39783-669A-46CF-B2E3-EBBAAF49CB41}"/>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172431-7DBC-49E1-BBCC-074BB4702A81}"/>
                  </a:ext>
                </a:extLst>
              </p:cNvPr>
              <p:cNvSpPr>
                <a:spLocks noGrp="1"/>
              </p:cNvSpPr>
              <p:nvPr>
                <p:ph idx="1"/>
              </p:nvPr>
            </p:nvSpPr>
            <p:spPr/>
            <p:txBody>
              <a:bodyPr>
                <a:normAutofit/>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4000" i="1">
                              <a:latin typeface="Cambria Math" panose="02040503050406030204" pitchFamily="18" charset="0"/>
                              <a:ea typeface="Cambria Math" panose="02040503050406030204" pitchFamily="18" charset="0"/>
                            </a:rPr>
                          </m:ctrlPr>
                        </m:sSubPr>
                        <m:e>
                          <m:acc>
                            <m:accPr>
                              <m:chr m:val="̂"/>
                              <m:ctrlPr>
                                <a:rPr lang="en-US" sz="4000" i="1">
                                  <a:latin typeface="Cambria Math" panose="02040503050406030204" pitchFamily="18" charset="0"/>
                                  <a:ea typeface="Cambria Math" panose="02040503050406030204" pitchFamily="18" charset="0"/>
                                </a:rPr>
                              </m:ctrlPr>
                            </m:accPr>
                            <m:e>
                              <m:r>
                                <a:rPr lang="en-US" sz="4000" i="1">
                                  <a:latin typeface="Cambria Math" panose="02040503050406030204" pitchFamily="18" charset="0"/>
                                  <a:ea typeface="Cambria Math" panose="02040503050406030204" pitchFamily="18" charset="0"/>
                                </a:rPr>
                                <m:t>∆</m:t>
                              </m:r>
                            </m:e>
                          </m:acc>
                        </m:e>
                        <m:sub>
                          <m:r>
                            <a:rPr lang="en-US" sz="4000" i="1">
                              <a:latin typeface="Cambria Math" panose="02040503050406030204" pitchFamily="18" charset="0"/>
                              <a:ea typeface="Cambria Math" panose="02040503050406030204" pitchFamily="18" charset="0"/>
                            </a:rPr>
                            <m:t>1</m:t>
                          </m:r>
                        </m:sub>
                      </m:sSub>
                      <m:r>
                        <a:rPr lang="en-US" sz="4000" b="0" i="1" smtClean="0">
                          <a:latin typeface="Cambria Math" panose="02040503050406030204" pitchFamily="18" charset="0"/>
                          <a:ea typeface="Cambria Math" panose="02040503050406030204" pitchFamily="18" charset="0"/>
                        </a:rPr>
                        <m:t>    ≡   </m:t>
                      </m:r>
                      <m:f>
                        <m:fPr>
                          <m:ctrlPr>
                            <a:rPr lang="en-US" sz="4000" i="1">
                              <a:latin typeface="Cambria Math" panose="02040503050406030204" pitchFamily="18" charset="0"/>
                              <a:ea typeface="Cambria Math" panose="02040503050406030204" pitchFamily="18" charset="0"/>
                            </a:rPr>
                          </m:ctrlPr>
                        </m:fPr>
                        <m:num>
                          <m:r>
                            <a:rPr lang="en-US" sz="4000" i="1">
                              <a:latin typeface="Cambria Math" panose="02040503050406030204" pitchFamily="18" charset="0"/>
                              <a:ea typeface="Cambria Math" panose="02040503050406030204" pitchFamily="18" charset="0"/>
                            </a:rPr>
                            <m:t>1</m:t>
                          </m:r>
                        </m:num>
                        <m:den>
                          <m:r>
                            <a:rPr lang="en-US" sz="4000" i="1">
                              <a:latin typeface="Cambria Math" panose="02040503050406030204" pitchFamily="18" charset="0"/>
                              <a:ea typeface="Cambria Math" panose="02040503050406030204" pitchFamily="18" charset="0"/>
                            </a:rPr>
                            <m:t>50</m:t>
                          </m:r>
                        </m:den>
                      </m:f>
                      <m:nary>
                        <m:naryPr>
                          <m:chr m:val="∑"/>
                          <m:ctrlPr>
                            <a:rPr lang="en-US" sz="4000" b="0" i="1" smtClean="0">
                              <a:latin typeface="Cambria Math" panose="02040503050406030204" pitchFamily="18" charset="0"/>
                              <a:ea typeface="Cambria Math" panose="02040503050406030204" pitchFamily="18" charset="0"/>
                            </a:rPr>
                          </m:ctrlPr>
                        </m:naryPr>
                        <m:sub>
                          <m:eqArr>
                            <m:eqArrPr>
                              <m:ctrlPr>
                                <a:rPr lang="en-US" sz="4000" b="0" i="1" smtClean="0">
                                  <a:latin typeface="Cambria Math" panose="02040503050406030204" pitchFamily="18" charset="0"/>
                                  <a:ea typeface="Cambria Math" panose="02040503050406030204" pitchFamily="18" charset="0"/>
                                </a:rPr>
                              </m:ctrlPr>
                            </m:eqArrPr>
                            <m:e>
                              <m:r>
                                <m:rPr>
                                  <m:brk m:alnAt="23"/>
                                </m:rPr>
                                <a:rPr lang="en-US" sz="4000" b="0" i="1" smtClean="0">
                                  <a:latin typeface="Cambria Math" panose="02040503050406030204" pitchFamily="18" charset="0"/>
                                  <a:ea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𝑟𝑡</m:t>
                              </m:r>
                            </m:e>
                            <m:e>
                              <m:r>
                                <a:rPr lang="en-US" sz="4000" b="0" i="1" smtClean="0">
                                  <a:latin typeface="Cambria Math" panose="02040503050406030204" pitchFamily="18" charset="0"/>
                                  <a:ea typeface="Cambria Math" panose="02040503050406030204" pitchFamily="18" charset="0"/>
                                </a:rPr>
                                <m:t>𝑔𝑟𝑜𝑢𝑝</m:t>
                              </m:r>
                            </m:e>
                          </m:eqArr>
                        </m:sub>
                        <m:sup/>
                        <m:e>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𝑌</m:t>
                              </m:r>
                            </m:e>
                            <m:sub>
                              <m:r>
                                <a:rPr lang="en-US" sz="4000" b="0" i="1" smtClean="0">
                                  <a:latin typeface="Cambria Math" panose="02040503050406030204" pitchFamily="18" charset="0"/>
                                  <a:ea typeface="Cambria Math" panose="02040503050406030204" pitchFamily="18" charset="0"/>
                                </a:rPr>
                                <m:t>𝑖</m:t>
                              </m:r>
                            </m:sub>
                          </m:sSub>
                        </m:e>
                      </m:nary>
                      <m:r>
                        <a:rPr lang="en-US" sz="4000" b="0" i="1" smtClean="0">
                          <a:latin typeface="Cambria Math" panose="02040503050406030204" pitchFamily="18" charset="0"/>
                          <a:ea typeface="Cambria Math" panose="02040503050406030204" pitchFamily="18" charset="0"/>
                        </a:rPr>
                        <m:t>    −   </m:t>
                      </m:r>
                      <m:f>
                        <m:fPr>
                          <m:ctrlPr>
                            <a:rPr lang="en-US" sz="4000" i="1">
                              <a:latin typeface="Cambria Math" panose="02040503050406030204" pitchFamily="18" charset="0"/>
                              <a:ea typeface="Cambria Math" panose="02040503050406030204" pitchFamily="18" charset="0"/>
                            </a:rPr>
                          </m:ctrlPr>
                        </m:fPr>
                        <m:num>
                          <m:r>
                            <a:rPr lang="en-US" sz="4000" i="1">
                              <a:latin typeface="Cambria Math" panose="02040503050406030204" pitchFamily="18" charset="0"/>
                              <a:ea typeface="Cambria Math" panose="02040503050406030204" pitchFamily="18" charset="0"/>
                            </a:rPr>
                            <m:t>1</m:t>
                          </m:r>
                        </m:num>
                        <m:den>
                          <m:r>
                            <a:rPr lang="en-US" sz="4000" i="1">
                              <a:latin typeface="Cambria Math" panose="02040503050406030204" pitchFamily="18" charset="0"/>
                              <a:ea typeface="Cambria Math" panose="02040503050406030204" pitchFamily="18" charset="0"/>
                            </a:rPr>
                            <m:t>50</m:t>
                          </m:r>
                        </m:den>
                      </m:f>
                      <m:nary>
                        <m:naryPr>
                          <m:chr m:val="∑"/>
                          <m:ctrlPr>
                            <a:rPr lang="en-US" sz="4000" i="1">
                              <a:latin typeface="Cambria Math" panose="02040503050406030204" pitchFamily="18" charset="0"/>
                              <a:ea typeface="Cambria Math" panose="02040503050406030204" pitchFamily="18" charset="0"/>
                            </a:rPr>
                          </m:ctrlPr>
                        </m:naryPr>
                        <m:sub>
                          <m:eqArr>
                            <m:eqArrPr>
                              <m:ctrlPr>
                                <a:rPr lang="en-US" sz="4000" i="1">
                                  <a:latin typeface="Cambria Math" panose="02040503050406030204" pitchFamily="18" charset="0"/>
                                  <a:ea typeface="Cambria Math" panose="02040503050406030204" pitchFamily="18" charset="0"/>
                                </a:rPr>
                              </m:ctrlPr>
                            </m:eqArrPr>
                            <m:e>
                              <m:r>
                                <a:rPr lang="en-US" sz="4000" b="0" i="1" smtClean="0">
                                  <a:latin typeface="Cambria Math" panose="02040503050406030204" pitchFamily="18" charset="0"/>
                                  <a:ea typeface="Cambria Math" panose="02040503050406030204" pitchFamily="18" charset="0"/>
                                </a:rPr>
                                <m:t>𝑐</m:t>
                              </m:r>
                              <m:r>
                                <m:rPr>
                                  <m:brk m:alnAt="23"/>
                                </m:rPr>
                                <a:rPr lang="en-US" sz="4000" i="1">
                                  <a:latin typeface="Cambria Math" panose="02040503050406030204" pitchFamily="18" charset="0"/>
                                  <a:ea typeface="Cambria Math" panose="02040503050406030204" pitchFamily="18" charset="0"/>
                                </a:rPr>
                                <m:t>𝑡</m:t>
                              </m:r>
                              <m:r>
                                <a:rPr lang="en-US" sz="4000" i="1">
                                  <a:latin typeface="Cambria Math" panose="02040503050406030204" pitchFamily="18" charset="0"/>
                                  <a:ea typeface="Cambria Math" panose="02040503050406030204" pitchFamily="18" charset="0"/>
                                </a:rPr>
                                <m:t>𝑟</m:t>
                              </m:r>
                              <m:r>
                                <a:rPr lang="en-US" sz="4000" b="0" i="1" smtClean="0">
                                  <a:latin typeface="Cambria Math" panose="02040503050406030204" pitchFamily="18" charset="0"/>
                                  <a:ea typeface="Cambria Math" panose="02040503050406030204" pitchFamily="18" charset="0"/>
                                </a:rPr>
                                <m:t>𝑙</m:t>
                              </m:r>
                            </m:e>
                            <m:e>
                              <m:r>
                                <a:rPr lang="en-US" sz="4000" i="1">
                                  <a:latin typeface="Cambria Math" panose="02040503050406030204" pitchFamily="18" charset="0"/>
                                  <a:ea typeface="Cambria Math" panose="02040503050406030204" pitchFamily="18" charset="0"/>
                                </a:rPr>
                                <m:t>𝑔𝑟𝑜𝑢𝑝</m:t>
                              </m:r>
                            </m:e>
                          </m:eqArr>
                        </m:sub>
                        <m:sup/>
                        <m:e>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𝑌</m:t>
                              </m:r>
                            </m:e>
                            <m:sub>
                              <m:r>
                                <a:rPr lang="en-US" sz="4000" i="1">
                                  <a:latin typeface="Cambria Math" panose="02040503050406030204" pitchFamily="18" charset="0"/>
                                  <a:ea typeface="Cambria Math" panose="02040503050406030204" pitchFamily="18" charset="0"/>
                                </a:rPr>
                                <m:t>𝑖</m:t>
                              </m:r>
                            </m:sub>
                          </m:sSub>
                        </m:e>
                      </m:nary>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3D172431-7DBC-49E1-BBCC-074BB4702A81}"/>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194D9CF-CA16-4C2F-9E21-8502F5E99EE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F25A8900-D600-42AE-9F21-53EECEAB0C4A}"/>
              </a:ext>
            </a:extLst>
          </p:cNvPr>
          <p:cNvSpPr>
            <a:spLocks noGrp="1"/>
          </p:cNvSpPr>
          <p:nvPr>
            <p:ph type="sldNum" sz="quarter" idx="12"/>
          </p:nvPr>
        </p:nvSpPr>
        <p:spPr/>
        <p:txBody>
          <a:bodyPr/>
          <a:lstStyle/>
          <a:p>
            <a:fld id="{0CBB28CF-CF23-47F2-9BB2-C72020DD2631}" type="slidenum">
              <a:rPr lang="en-US" smtClean="0"/>
              <a:t>17</a:t>
            </a:fld>
            <a:endParaRPr lang="en-US"/>
          </a:p>
        </p:txBody>
      </p:sp>
    </p:spTree>
    <p:extLst>
      <p:ext uri="{BB962C8B-B14F-4D97-AF65-F5344CB8AC3E}">
        <p14:creationId xmlns:p14="http://schemas.microsoft.com/office/powerpoint/2010/main" val="288966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9D4-F50F-4FF5-A56F-96E0AEE0DE98}"/>
              </a:ext>
            </a:extLst>
          </p:cNvPr>
          <p:cNvSpPr>
            <a:spLocks noGrp="1"/>
          </p:cNvSpPr>
          <p:nvPr>
            <p:ph type="title"/>
          </p:nvPr>
        </p:nvSpPr>
        <p:spPr/>
        <p:txBody>
          <a:bodyPr/>
          <a:lstStyle/>
          <a:p>
            <a:r>
              <a:rPr lang="en-US" dirty="0"/>
              <a:t>More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4D48E3-8862-4365-9E64-8EDBA8CB2230}"/>
                  </a:ext>
                </a:extLst>
              </p:cNvPr>
              <p:cNvSpPr>
                <a:spLocks noGrp="1"/>
              </p:cNvSpPr>
              <p:nvPr>
                <p:ph idx="1"/>
              </p:nvPr>
            </p:nvSpPr>
            <p:spPr>
              <a:xfrm>
                <a:off x="838200" y="1825625"/>
                <a:ext cx="10515600" cy="4230618"/>
              </a:xfrm>
            </p:spPr>
            <p:txBody>
              <a:bodyPr>
                <a:normAutofit/>
              </a:bodyPr>
              <a:lstStyle/>
              <a:p>
                <a:pPr marL="0" indent="0">
                  <a:buNone/>
                </a:pPr>
                <a:r>
                  <a:rPr lang="en-US" sz="4300" dirty="0"/>
                  <a:t>Z = 	1 	if subject in treatment group</a:t>
                </a:r>
              </a:p>
              <a:p>
                <a:pPr marL="0" indent="0">
                  <a:buNone/>
                </a:pPr>
                <a:r>
                  <a:rPr lang="en-US" sz="4300" dirty="0"/>
                  <a:t>	0 	otherwise</a:t>
                </a:r>
              </a:p>
              <a:p>
                <a:pPr marL="0" indent="0">
                  <a:buNone/>
                </a:pPr>
                <a:endParaRPr lang="en-US" dirty="0"/>
              </a:p>
              <a:p>
                <a:pPr marL="0" indent="0">
                  <a:buNone/>
                </a:pPr>
                <a:r>
                  <a:rPr lang="en-US" sz="4300" dirty="0"/>
                  <a:t>X = 	The vector of potential confounders </a:t>
                </a:r>
              </a:p>
              <a:p>
                <a:pPr marL="0" indent="0">
                  <a:buNone/>
                </a:pPr>
                <a:r>
                  <a:rPr lang="en-US" sz="4300" dirty="0"/>
                  <a:t>	</a:t>
                </a:r>
                <a14:m>
                  <m:oMath xmlns:m="http://schemas.openxmlformats.org/officeDocument/2006/math">
                    <m:r>
                      <a:rPr lang="en-US" sz="4300" b="0" i="1" smtClean="0">
                        <a:latin typeface="Cambria Math" panose="02040503050406030204" pitchFamily="18" charset="0"/>
                      </a:rPr>
                      <m:t>(</m:t>
                    </m:r>
                    <m:sSub>
                      <m:sSubPr>
                        <m:ctrlPr>
                          <a:rPr lang="en-US" sz="4300" b="0" i="1" smtClean="0">
                            <a:latin typeface="Cambria Math" panose="02040503050406030204" pitchFamily="18" charset="0"/>
                          </a:rPr>
                        </m:ctrlPr>
                      </m:sSubPr>
                      <m:e>
                        <m:r>
                          <a:rPr lang="en-US" sz="4300" b="0" i="1" smtClean="0">
                            <a:latin typeface="Cambria Math" panose="02040503050406030204" pitchFamily="18" charset="0"/>
                          </a:rPr>
                          <m:t>𝑋</m:t>
                        </m:r>
                      </m:e>
                      <m:sub>
                        <m:r>
                          <a:rPr lang="en-US" sz="4300" b="0" i="1" smtClean="0">
                            <a:latin typeface="Cambria Math" panose="02040503050406030204" pitchFamily="18" charset="0"/>
                          </a:rPr>
                          <m:t>1</m:t>
                        </m:r>
                      </m:sub>
                    </m:sSub>
                    <m:r>
                      <a:rPr lang="en-US" sz="4300" b="0" i="1" smtClean="0">
                        <a:latin typeface="Cambria Math" panose="02040503050406030204" pitchFamily="18" charset="0"/>
                      </a:rPr>
                      <m:t>, </m:t>
                    </m:r>
                    <m:sSub>
                      <m:sSubPr>
                        <m:ctrlPr>
                          <a:rPr lang="en-US" sz="4300" b="0" i="1" smtClean="0">
                            <a:latin typeface="Cambria Math" panose="02040503050406030204" pitchFamily="18" charset="0"/>
                          </a:rPr>
                        </m:ctrlPr>
                      </m:sSubPr>
                      <m:e>
                        <m:r>
                          <a:rPr lang="en-US" sz="4300" b="0" i="1" smtClean="0">
                            <a:latin typeface="Cambria Math" panose="02040503050406030204" pitchFamily="18" charset="0"/>
                          </a:rPr>
                          <m:t>𝑋</m:t>
                        </m:r>
                      </m:e>
                      <m:sub>
                        <m:r>
                          <a:rPr lang="en-US" sz="4300" b="0" i="1" smtClean="0">
                            <a:latin typeface="Cambria Math" panose="02040503050406030204" pitchFamily="18" charset="0"/>
                          </a:rPr>
                          <m:t>2</m:t>
                        </m:r>
                      </m:sub>
                    </m:sSub>
                    <m:r>
                      <a:rPr lang="en-US" sz="4300" b="0" i="1" smtClean="0">
                        <a:latin typeface="Cambria Math" panose="02040503050406030204" pitchFamily="18" charset="0"/>
                      </a:rPr>
                      <m:t>)</m:t>
                    </m:r>
                  </m:oMath>
                </a14:m>
                <a:endParaRPr lang="en-US" sz="4300" dirty="0"/>
              </a:p>
              <a:p>
                <a:pPr marL="0" indent="0">
                  <a:buNone/>
                </a:pPr>
                <a:r>
                  <a:rPr lang="en-US" sz="4300" dirty="0"/>
                  <a:t>	Gender,   age</a:t>
                </a:r>
              </a:p>
            </p:txBody>
          </p:sp>
        </mc:Choice>
        <mc:Fallback xmlns="">
          <p:sp>
            <p:nvSpPr>
              <p:cNvPr id="3" name="Content Placeholder 2">
                <a:extLst>
                  <a:ext uri="{FF2B5EF4-FFF2-40B4-BE49-F238E27FC236}">
                    <a16:creationId xmlns:a16="http://schemas.microsoft.com/office/drawing/2014/main" id="{E64D48E3-8862-4365-9E64-8EDBA8CB2230}"/>
                  </a:ext>
                </a:extLst>
              </p:cNvPr>
              <p:cNvSpPr>
                <a:spLocks noGrp="1" noRot="1" noChangeAspect="1" noMove="1" noResize="1" noEditPoints="1" noAdjustHandles="1" noChangeArrowheads="1" noChangeShapeType="1" noTextEdit="1"/>
              </p:cNvSpPr>
              <p:nvPr>
                <p:ph idx="1"/>
              </p:nvPr>
            </p:nvSpPr>
            <p:spPr>
              <a:xfrm>
                <a:off x="838200" y="1825625"/>
                <a:ext cx="10515600" cy="4230618"/>
              </a:xfrm>
              <a:blipFill>
                <a:blip r:embed="rId3"/>
                <a:stretch>
                  <a:fillRect l="-2319" t="-4467" b="-273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0D6BCEA-8963-4134-9FAC-3288B9B7DD40}"/>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BDB5A18A-F0AF-49EC-BB73-0E6B3FF695B4}"/>
              </a:ext>
            </a:extLst>
          </p:cNvPr>
          <p:cNvSpPr>
            <a:spLocks noGrp="1"/>
          </p:cNvSpPr>
          <p:nvPr>
            <p:ph type="sldNum" sz="quarter" idx="12"/>
          </p:nvPr>
        </p:nvSpPr>
        <p:spPr/>
        <p:txBody>
          <a:bodyPr/>
          <a:lstStyle/>
          <a:p>
            <a:fld id="{0CBB28CF-CF23-47F2-9BB2-C72020DD2631}" type="slidenum">
              <a:rPr lang="en-US" smtClean="0"/>
              <a:t>18</a:t>
            </a:fld>
            <a:endParaRPr lang="en-US"/>
          </a:p>
        </p:txBody>
      </p:sp>
    </p:spTree>
    <p:extLst>
      <p:ext uri="{BB962C8B-B14F-4D97-AF65-F5344CB8AC3E}">
        <p14:creationId xmlns:p14="http://schemas.microsoft.com/office/powerpoint/2010/main" val="2544469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D39783-669A-46CF-B2E3-EBBAAF49CB41}"/>
                  </a:ext>
                </a:extLst>
              </p:cNvPr>
              <p:cNvSpPr>
                <a:spLocks noGrp="1"/>
              </p:cNvSpPr>
              <p:nvPr>
                <p:ph type="title"/>
              </p:nvPr>
            </p:nvSpPr>
            <p:spPr/>
            <p:txBody>
              <a:bodyPr>
                <a:normAutofit/>
              </a:bodyPr>
              <a:lstStyle/>
              <a:p>
                <a:r>
                  <a:rPr lang="en-US" dirty="0">
                    <a:ea typeface="Cambria Math" panose="02040503050406030204" pitchFamily="18" charset="0"/>
                  </a:rPr>
                  <a:t>Another way to calculate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b="0" i="1" smtClean="0">
                            <a:latin typeface="Cambria Math" panose="02040503050406030204" pitchFamily="18" charset="0"/>
                            <a:ea typeface="Cambria Math" panose="02040503050406030204" pitchFamily="18" charset="0"/>
                          </a:rPr>
                          <m:t>1</m:t>
                        </m:r>
                      </m:sub>
                    </m:sSub>
                  </m:oMath>
                </a14:m>
                <a:r>
                  <a:rPr lang="en-US" dirty="0"/>
                  <a:t>  </a:t>
                </a:r>
              </a:p>
            </p:txBody>
          </p:sp>
        </mc:Choice>
        <mc:Fallback xmlns="">
          <p:sp>
            <p:nvSpPr>
              <p:cNvPr id="2" name="Title 1">
                <a:extLst>
                  <a:ext uri="{FF2B5EF4-FFF2-40B4-BE49-F238E27FC236}">
                    <a16:creationId xmlns:a16="http://schemas.microsoft.com/office/drawing/2014/main" id="{2ED39783-669A-46CF-B2E3-EBBAAF49CB41}"/>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172431-7DBC-49E1-BBCC-074BB4702A81}"/>
                  </a:ext>
                </a:extLst>
              </p:cNvPr>
              <p:cNvSpPr>
                <a:spLocks noGrp="1"/>
              </p:cNvSpPr>
              <p:nvPr>
                <p:ph idx="1"/>
              </p:nvPr>
            </p:nvSpPr>
            <p:spPr/>
            <p:txBody>
              <a:bodyPr>
                <a:normAutofit/>
              </a:bodyPr>
              <a:lstStyle/>
              <a:p>
                <a:pPr marL="0" indent="0">
                  <a:buNone/>
                </a:pPr>
                <a:r>
                  <a:rPr lang="en-US" sz="4000" dirty="0"/>
                  <a:t>Notice if we fit the model</a:t>
                </a:r>
              </a:p>
              <a:p>
                <a:pPr marL="0" indent="0">
                  <a:buNone/>
                </a:pPr>
                <a:endParaRPr lang="en-US" sz="2000" dirty="0"/>
              </a:p>
              <a:p>
                <a:pPr marL="0" indent="0">
                  <a:buNone/>
                </a:pPr>
                <a14:m>
                  <m:oMath xmlns:m="http://schemas.openxmlformats.org/officeDocument/2006/math">
                    <m:r>
                      <a:rPr lang="en-US" sz="3600" i="1">
                        <a:latin typeface="Cambria Math" panose="02040503050406030204" pitchFamily="18" charset="0"/>
                      </a:rPr>
                      <m:t>𝑌</m:t>
                    </m:r>
                    <m:r>
                      <a:rPr lang="en-US" sz="3600" i="1">
                        <a:latin typeface="Cambria Math" panose="02040503050406030204" pitchFamily="18" charset="0"/>
                      </a:rPr>
                      <m:t>= </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𝛽</m:t>
                        </m:r>
                      </m:e>
                      <m:sub>
                        <m:r>
                          <a:rPr lang="en-US" sz="3600" i="1">
                            <a:latin typeface="Cambria Math" panose="02040503050406030204" pitchFamily="18" charset="0"/>
                            <a:ea typeface="Cambria Math" panose="02040503050406030204" pitchFamily="18" charset="0"/>
                          </a:rPr>
                          <m:t>0</m:t>
                        </m:r>
                      </m:sub>
                    </m:sSub>
                    <m:r>
                      <a:rPr lang="en-US" sz="3600" i="1">
                        <a:latin typeface="Cambria Math" panose="02040503050406030204" pitchFamily="18" charset="0"/>
                        <a:ea typeface="Cambria Math" panose="02040503050406030204" pitchFamily="18" charset="0"/>
                      </a:rPr>
                      <m:t>+</m:t>
                    </m:r>
                  </m:oMath>
                </a14:m>
                <a:r>
                  <a:rPr lang="en-US" sz="3600" dirty="0">
                    <a:ea typeface="Cambria Math" panose="02040503050406030204" pitchFamily="18" charset="0"/>
                  </a:rPr>
                  <a:t>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𝛽</m:t>
                        </m:r>
                      </m:e>
                      <m:sub>
                        <m:r>
                          <a:rPr lang="en-US" sz="3600" i="1">
                            <a:latin typeface="Cambria Math" panose="02040503050406030204" pitchFamily="18" charset="0"/>
                            <a:ea typeface="Cambria Math" panose="02040503050406030204" pitchFamily="18" charset="0"/>
                          </a:rPr>
                          <m:t>𝑍</m:t>
                        </m:r>
                      </m:sub>
                    </m:sSub>
                    <m:r>
                      <a:rPr lang="en-US" sz="3600" i="1">
                        <a:latin typeface="Cambria Math" panose="02040503050406030204" pitchFamily="18" charset="0"/>
                        <a:ea typeface="Cambria Math" panose="02040503050406030204" pitchFamily="18" charset="0"/>
                      </a:rPr>
                      <m:t>𝑍</m:t>
                    </m:r>
                    <m:r>
                      <a:rPr lang="en-US" sz="3600" b="0" i="1" smtClean="0">
                        <a:latin typeface="Cambria Math" panose="02040503050406030204" pitchFamily="18" charset="0"/>
                        <a:ea typeface="Cambria Math" panose="02040503050406030204" pitchFamily="18" charset="0"/>
                      </a:rPr>
                      <m:t> </m:t>
                    </m:r>
                  </m:oMath>
                </a14:m>
                <a:endParaRPr lang="en-US" dirty="0"/>
              </a:p>
              <a:p>
                <a:pPr marL="0" indent="0">
                  <a:buNone/>
                </a:pPr>
                <a:endParaRPr lang="en-US" dirty="0"/>
              </a:p>
              <a:p>
                <a:pPr marL="0" indent="0">
                  <a:buNone/>
                </a:pPr>
                <a:r>
                  <a:rPr lang="en-US" sz="4000" dirty="0"/>
                  <a:t>Then</a:t>
                </a:r>
              </a:p>
              <a:p>
                <a:pPr marL="0" indent="0">
                  <a:buNone/>
                </a:pPr>
                <a:endParaRPr lang="en-US" sz="2000" dirty="0"/>
              </a:p>
              <a:p>
                <a:pPr marL="0" indent="0">
                  <a:buNone/>
                </a:pPr>
                <a14:m>
                  <m:oMath xmlns:m="http://schemas.openxmlformats.org/officeDocument/2006/math">
                    <m:sSub>
                      <m:sSubPr>
                        <m:ctrlPr>
                          <a:rPr lang="en-US" sz="4400" i="1">
                            <a:latin typeface="Cambria Math" panose="02040503050406030204" pitchFamily="18" charset="0"/>
                            <a:ea typeface="Cambria Math" panose="02040503050406030204" pitchFamily="18" charset="0"/>
                          </a:rPr>
                        </m:ctrlPr>
                      </m:sSubPr>
                      <m:e>
                        <m:acc>
                          <m:accPr>
                            <m:chr m:val="̂"/>
                            <m:ctrlPr>
                              <a:rPr lang="en-US" sz="4400" i="1">
                                <a:latin typeface="Cambria Math" panose="02040503050406030204" pitchFamily="18" charset="0"/>
                                <a:ea typeface="Cambria Math" panose="02040503050406030204" pitchFamily="18" charset="0"/>
                              </a:rPr>
                            </m:ctrlPr>
                          </m:accPr>
                          <m:e>
                            <m:r>
                              <a:rPr lang="en-US" sz="4400" i="1">
                                <a:latin typeface="Cambria Math" panose="02040503050406030204" pitchFamily="18" charset="0"/>
                                <a:ea typeface="Cambria Math" panose="02040503050406030204" pitchFamily="18" charset="0"/>
                              </a:rPr>
                              <m:t>∆</m:t>
                            </m:r>
                          </m:e>
                        </m:acc>
                      </m:e>
                      <m:sub>
                        <m:r>
                          <a:rPr lang="en-US" sz="4400" b="0" i="1" smtClean="0">
                            <a:latin typeface="Cambria Math" panose="02040503050406030204" pitchFamily="18" charset="0"/>
                            <a:ea typeface="Cambria Math" panose="02040503050406030204" pitchFamily="18" charset="0"/>
                          </a:rPr>
                          <m:t>1</m:t>
                        </m:r>
                      </m:sub>
                    </m:sSub>
                    <m:r>
                      <a:rPr lang="en-US" sz="4400" b="0" i="1" smtClean="0">
                        <a:latin typeface="Cambria Math" panose="02040503050406030204" pitchFamily="18" charset="0"/>
                        <a:ea typeface="Cambria Math" panose="02040503050406030204" pitchFamily="18" charset="0"/>
                      </a:rPr>
                      <m:t>=</m:t>
                    </m:r>
                  </m:oMath>
                </a14:m>
                <a:r>
                  <a:rPr lang="en-US" sz="4400" dirty="0">
                    <a:ea typeface="Cambria Math" panose="02040503050406030204" pitchFamily="18" charset="0"/>
                  </a:rPr>
                  <a:t> </a:t>
                </a:r>
                <a14:m>
                  <m:oMath xmlns:m="http://schemas.openxmlformats.org/officeDocument/2006/math">
                    <m:acc>
                      <m:accPr>
                        <m:chr m:val="̂"/>
                        <m:ctrlPr>
                          <a:rPr lang="en-US" sz="4400" i="1" smtClean="0">
                            <a:latin typeface="Cambria Math" panose="02040503050406030204" pitchFamily="18" charset="0"/>
                            <a:ea typeface="Cambria Math" panose="02040503050406030204" pitchFamily="18" charset="0"/>
                          </a:rPr>
                        </m:ctrlPr>
                      </m:accPr>
                      <m:e>
                        <m:sSub>
                          <m:sSubPr>
                            <m:ctrlPr>
                              <a:rPr lang="en-US" sz="4400" i="1" smtClean="0">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𝛽</m:t>
                            </m:r>
                          </m:e>
                          <m:sub>
                            <m:r>
                              <a:rPr lang="en-US" sz="4400" i="1" smtClean="0">
                                <a:latin typeface="Cambria Math" panose="02040503050406030204" pitchFamily="18" charset="0"/>
                                <a:ea typeface="Cambria Math" panose="02040503050406030204" pitchFamily="18" charset="0"/>
                              </a:rPr>
                              <m:t>𝑍</m:t>
                            </m:r>
                          </m:sub>
                        </m:sSub>
                      </m:e>
                    </m:acc>
                  </m:oMath>
                </a14:m>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3D172431-7DBC-49E1-BBCC-074BB4702A81}"/>
                  </a:ext>
                </a:extLst>
              </p:cNvPr>
              <p:cNvSpPr>
                <a:spLocks noGrp="1" noRot="1" noChangeAspect="1" noMove="1" noResize="1" noEditPoints="1" noAdjustHandles="1" noChangeArrowheads="1" noChangeShapeType="1" noTextEdit="1"/>
              </p:cNvSpPr>
              <p:nvPr>
                <p:ph idx="1"/>
              </p:nvPr>
            </p:nvSpPr>
            <p:spPr>
              <a:blipFill>
                <a:blip r:embed="rId4"/>
                <a:stretch>
                  <a:fillRect l="-2087" t="-392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194D9CF-CA16-4C2F-9E21-8502F5E99EE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F25A8900-D600-42AE-9F21-53EECEAB0C4A}"/>
              </a:ext>
            </a:extLst>
          </p:cNvPr>
          <p:cNvSpPr>
            <a:spLocks noGrp="1"/>
          </p:cNvSpPr>
          <p:nvPr>
            <p:ph type="sldNum" sz="quarter" idx="12"/>
          </p:nvPr>
        </p:nvSpPr>
        <p:spPr/>
        <p:txBody>
          <a:bodyPr/>
          <a:lstStyle/>
          <a:p>
            <a:fld id="{0CBB28CF-CF23-47F2-9BB2-C72020DD2631}" type="slidenum">
              <a:rPr lang="en-US" smtClean="0"/>
              <a:t>19</a:t>
            </a:fld>
            <a:endParaRPr lang="en-US"/>
          </a:p>
        </p:txBody>
      </p:sp>
    </p:spTree>
    <p:extLst>
      <p:ext uri="{BB962C8B-B14F-4D97-AF65-F5344CB8AC3E}">
        <p14:creationId xmlns:p14="http://schemas.microsoft.com/office/powerpoint/2010/main" val="254579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8D99-6C96-46E7-B14B-51E2D6F4CE53}"/>
              </a:ext>
            </a:extLst>
          </p:cNvPr>
          <p:cNvSpPr>
            <a:spLocks noGrp="1"/>
          </p:cNvSpPr>
          <p:nvPr>
            <p:ph type="title"/>
          </p:nvPr>
        </p:nvSpPr>
        <p:spPr/>
        <p:txBody>
          <a:bodyPr/>
          <a:lstStyle/>
          <a:p>
            <a:r>
              <a:rPr lang="en-US" dirty="0"/>
              <a:t>Example: Plantar fasciitis</a:t>
            </a:r>
          </a:p>
        </p:txBody>
      </p:sp>
      <p:sp>
        <p:nvSpPr>
          <p:cNvPr id="3" name="Content Placeholder 2">
            <a:extLst>
              <a:ext uri="{FF2B5EF4-FFF2-40B4-BE49-F238E27FC236}">
                <a16:creationId xmlns:a16="http://schemas.microsoft.com/office/drawing/2014/main" id="{278C16AC-2AB4-49C3-B874-532792D75DF9}"/>
              </a:ext>
            </a:extLst>
          </p:cNvPr>
          <p:cNvSpPr>
            <a:spLocks noGrp="1"/>
          </p:cNvSpPr>
          <p:nvPr>
            <p:ph idx="1"/>
          </p:nvPr>
        </p:nvSpPr>
        <p:spPr/>
        <p:txBody>
          <a:bodyPr>
            <a:normAutofit/>
          </a:bodyPr>
          <a:lstStyle/>
          <a:p>
            <a:r>
              <a:rPr lang="en-US" dirty="0"/>
              <a:t>Pain on the bottom of the foot and on the heel</a:t>
            </a:r>
          </a:p>
          <a:p>
            <a:r>
              <a:rPr lang="en-US" dirty="0"/>
              <a:t>Hurts when getting out of bed in the morning</a:t>
            </a:r>
          </a:p>
          <a:p>
            <a:r>
              <a:rPr lang="en-US" dirty="0"/>
              <a:t>Hurts when standing up after sitting for a while</a:t>
            </a:r>
          </a:p>
          <a:p>
            <a:r>
              <a:rPr lang="en-US" dirty="0"/>
              <a:t>Hurts a few hours after walking, running,  hiking, rock climbing </a:t>
            </a:r>
            <a:r>
              <a:rPr lang="en-US" dirty="0">
                <a:sym typeface="Wingdings" panose="05000000000000000000" pitchFamily="2" charset="2"/>
              </a:rPr>
              <a:t></a:t>
            </a:r>
          </a:p>
          <a:p>
            <a:r>
              <a:rPr lang="en-US" dirty="0">
                <a:sym typeface="Wingdings" panose="05000000000000000000" pitchFamily="2" charset="2"/>
              </a:rPr>
              <a:t>When severe, hurts during these activities </a:t>
            </a:r>
          </a:p>
          <a:p>
            <a:endParaRPr lang="en-US" dirty="0"/>
          </a:p>
          <a:p>
            <a:r>
              <a:rPr lang="en-US" dirty="0"/>
              <a:t>The pain can keep you from participating in fun things </a:t>
            </a:r>
            <a:r>
              <a:rPr lang="en-US" dirty="0">
                <a:sym typeface="Wingdings" panose="05000000000000000000" pitchFamily="2" charset="2"/>
              </a:rPr>
              <a:t></a:t>
            </a:r>
            <a:endParaRPr lang="en-US" dirty="0"/>
          </a:p>
          <a:p>
            <a:endParaRPr lang="en-US" dirty="0"/>
          </a:p>
        </p:txBody>
      </p:sp>
      <p:sp>
        <p:nvSpPr>
          <p:cNvPr id="4" name="Footer Placeholder 3">
            <a:extLst>
              <a:ext uri="{FF2B5EF4-FFF2-40B4-BE49-F238E27FC236}">
                <a16:creationId xmlns:a16="http://schemas.microsoft.com/office/drawing/2014/main" id="{5B82E6DA-ABCB-4073-A5A2-3C94FF21975C}"/>
              </a:ext>
            </a:extLst>
          </p:cNvPr>
          <p:cNvSpPr>
            <a:spLocks noGrp="1"/>
          </p:cNvSpPr>
          <p:nvPr>
            <p:ph type="ftr" sz="quarter" idx="11"/>
          </p:nvPr>
        </p:nvSpPr>
        <p:spPr/>
        <p:txBody>
          <a:bodyPr/>
          <a:lstStyle/>
          <a:p>
            <a:r>
              <a:rPr lang="en-US" dirty="0"/>
              <a:t>amynail@honestat.com</a:t>
            </a:r>
          </a:p>
        </p:txBody>
      </p:sp>
      <p:sp>
        <p:nvSpPr>
          <p:cNvPr id="5" name="Slide Number Placeholder 4">
            <a:extLst>
              <a:ext uri="{FF2B5EF4-FFF2-40B4-BE49-F238E27FC236}">
                <a16:creationId xmlns:a16="http://schemas.microsoft.com/office/drawing/2014/main" id="{A9325A5F-2A62-4FD4-979D-DB4DE81F0AA5}"/>
              </a:ext>
            </a:extLst>
          </p:cNvPr>
          <p:cNvSpPr>
            <a:spLocks noGrp="1"/>
          </p:cNvSpPr>
          <p:nvPr>
            <p:ph type="sldNum" sz="quarter" idx="12"/>
          </p:nvPr>
        </p:nvSpPr>
        <p:spPr/>
        <p:txBody>
          <a:bodyPr/>
          <a:lstStyle/>
          <a:p>
            <a:fld id="{0CBB28CF-CF23-47F2-9BB2-C72020DD2631}" type="slidenum">
              <a:rPr lang="en-US" smtClean="0"/>
              <a:t>2</a:t>
            </a:fld>
            <a:endParaRPr lang="en-US" dirty="0"/>
          </a:p>
        </p:txBody>
      </p:sp>
    </p:spTree>
    <p:extLst>
      <p:ext uri="{BB962C8B-B14F-4D97-AF65-F5344CB8AC3E}">
        <p14:creationId xmlns:p14="http://schemas.microsoft.com/office/powerpoint/2010/main" val="404493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D39783-669A-46CF-B2E3-EBBAAF49CB41}"/>
                  </a:ext>
                </a:extLst>
              </p:cNvPr>
              <p:cNvSpPr>
                <a:spLocks noGrp="1"/>
              </p:cNvSpPr>
              <p:nvPr>
                <p:ph type="title"/>
              </p:nvPr>
            </p:nvSpPr>
            <p:spPr/>
            <p:txBody>
              <a:bodyPr>
                <a:norm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𝑅</m:t>
                        </m:r>
                      </m:sub>
                    </m:sSub>
                  </m:oMath>
                </a14:m>
                <a:r>
                  <a:rPr lang="en-US" dirty="0"/>
                  <a:t>		Regression-adjustment estimator</a:t>
                </a:r>
              </a:p>
            </p:txBody>
          </p:sp>
        </mc:Choice>
        <mc:Fallback xmlns="">
          <p:sp>
            <p:nvSpPr>
              <p:cNvPr id="2" name="Title 1">
                <a:extLst>
                  <a:ext uri="{FF2B5EF4-FFF2-40B4-BE49-F238E27FC236}">
                    <a16:creationId xmlns:a16="http://schemas.microsoft.com/office/drawing/2014/main" id="{2ED39783-669A-46CF-B2E3-EBBAAF49CB41}"/>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172431-7DBC-49E1-BBCC-074BB4702A81}"/>
                  </a:ext>
                </a:extLst>
              </p:cNvPr>
              <p:cNvSpPr>
                <a:spLocks noGrp="1"/>
              </p:cNvSpPr>
              <p:nvPr>
                <p:ph idx="1"/>
              </p:nvPr>
            </p:nvSpPr>
            <p:spPr/>
            <p:txBody>
              <a:bodyPr>
                <a:normAutofit/>
              </a:bodyPr>
              <a:lstStyle/>
              <a:p>
                <a:pPr marL="0" indent="0">
                  <a:buNone/>
                </a:pPr>
                <a:r>
                  <a:rPr lang="en-US" sz="4000" dirty="0"/>
                  <a:t>Fit the model</a:t>
                </a:r>
              </a:p>
              <a:p>
                <a:pPr marL="0" indent="0">
                  <a:buNone/>
                </a:pPr>
                <a:endParaRPr lang="en-US" sz="2000" dirty="0"/>
              </a:p>
              <a:p>
                <a:pPr marL="0" indent="0">
                  <a:buNone/>
                </a:pPr>
                <a14:m>
                  <m:oMath xmlns:m="http://schemas.openxmlformats.org/officeDocument/2006/math">
                    <m:r>
                      <a:rPr lang="en-US" sz="3600" i="1">
                        <a:latin typeface="Cambria Math" panose="02040503050406030204" pitchFamily="18" charset="0"/>
                      </a:rPr>
                      <m:t>𝑌</m:t>
                    </m:r>
                    <m:r>
                      <a:rPr lang="en-US" sz="3600" i="1">
                        <a:latin typeface="Cambria Math" panose="02040503050406030204" pitchFamily="18" charset="0"/>
                      </a:rPr>
                      <m:t>= </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𝛽</m:t>
                        </m:r>
                      </m:e>
                      <m:sub>
                        <m:r>
                          <a:rPr lang="en-US" sz="3600" i="1">
                            <a:latin typeface="Cambria Math" panose="02040503050406030204" pitchFamily="18" charset="0"/>
                            <a:ea typeface="Cambria Math" panose="02040503050406030204" pitchFamily="18" charset="0"/>
                          </a:rPr>
                          <m:t>0</m:t>
                        </m:r>
                      </m:sub>
                    </m:sSub>
                    <m:r>
                      <a:rPr lang="en-US" sz="3600" i="1">
                        <a:latin typeface="Cambria Math" panose="02040503050406030204" pitchFamily="18" charset="0"/>
                        <a:ea typeface="Cambria Math" panose="02040503050406030204" pitchFamily="18" charset="0"/>
                      </a:rPr>
                      <m:t>+</m:t>
                    </m:r>
                  </m:oMath>
                </a14:m>
                <a:r>
                  <a:rPr lang="en-US" sz="3600" dirty="0">
                    <a:ea typeface="Cambria Math" panose="02040503050406030204" pitchFamily="18" charset="0"/>
                  </a:rPr>
                  <a:t>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𝛽</m:t>
                        </m:r>
                      </m:e>
                      <m:sub>
                        <m:r>
                          <a:rPr lang="en-US" sz="3600" i="1">
                            <a:latin typeface="Cambria Math" panose="02040503050406030204" pitchFamily="18" charset="0"/>
                            <a:ea typeface="Cambria Math" panose="02040503050406030204" pitchFamily="18" charset="0"/>
                          </a:rPr>
                          <m:t>𝑍</m:t>
                        </m:r>
                      </m:sub>
                    </m:sSub>
                    <m:r>
                      <a:rPr lang="en-US" sz="3600" i="1">
                        <a:latin typeface="Cambria Math" panose="02040503050406030204" pitchFamily="18" charset="0"/>
                        <a:ea typeface="Cambria Math" panose="02040503050406030204" pitchFamily="18" charset="0"/>
                      </a:rPr>
                      <m:t>𝑍</m:t>
                    </m:r>
                    <m:r>
                      <a:rPr lang="en-US" sz="3600" b="0" i="1" smtClean="0">
                        <a:latin typeface="Cambria Math" panose="02040503050406030204" pitchFamily="18" charset="0"/>
                        <a:ea typeface="Cambria Math" panose="02040503050406030204" pitchFamily="18" charset="0"/>
                      </a:rPr>
                      <m:t> </m:t>
                    </m:r>
                    <m:r>
                      <a:rPr lang="en-US" sz="3600" i="1">
                        <a:latin typeface="Cambria Math" panose="02040503050406030204" pitchFamily="18" charset="0"/>
                        <a:ea typeface="Cambria Math" panose="02040503050406030204" pitchFamily="18" charset="0"/>
                      </a:rPr>
                      <m:t>+</m:t>
                    </m:r>
                  </m:oMath>
                </a14:m>
                <a:r>
                  <a:rPr lang="en-US" sz="3600" dirty="0">
                    <a:ea typeface="Cambria Math" panose="02040503050406030204" pitchFamily="18" charset="0"/>
                  </a:rPr>
                  <a:t>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  </m:t>
                        </m:r>
                        <m:r>
                          <a:rPr lang="en-US" sz="3600" i="1">
                            <a:latin typeface="Cambria Math" panose="02040503050406030204" pitchFamily="18" charset="0"/>
                            <a:ea typeface="Cambria Math" panose="02040503050406030204" pitchFamily="18" charset="0"/>
                          </a:rPr>
                          <m:t>𝛽</m:t>
                        </m:r>
                      </m:e>
                      <m:sub>
                        <m:r>
                          <a:rPr lang="en-US" sz="3600" i="1">
                            <a:latin typeface="Cambria Math" panose="02040503050406030204" pitchFamily="18" charset="0"/>
                            <a:ea typeface="Cambria Math" panose="02040503050406030204" pitchFamily="18" charset="0"/>
                          </a:rPr>
                          <m:t>1</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𝑋</m:t>
                        </m:r>
                      </m:e>
                      <m:sub>
                        <m:r>
                          <a:rPr lang="en-US" sz="3600" i="1">
                            <a:latin typeface="Cambria Math" panose="02040503050406030204" pitchFamily="18" charset="0"/>
                            <a:ea typeface="Cambria Math" panose="02040503050406030204" pitchFamily="18" charset="0"/>
                          </a:rPr>
                          <m:t>1</m:t>
                        </m:r>
                      </m:sub>
                    </m:sSub>
                  </m:oMath>
                </a14:m>
                <a:r>
                  <a:rPr lang="en-US" sz="3600" dirty="0"/>
                  <a:t> +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𝛽</m:t>
                        </m:r>
                      </m:e>
                      <m:sub>
                        <m:r>
                          <a:rPr lang="en-US" sz="3600" i="1">
                            <a:latin typeface="Cambria Math" panose="02040503050406030204" pitchFamily="18" charset="0"/>
                            <a:ea typeface="Cambria Math" panose="02040503050406030204" pitchFamily="18" charset="0"/>
                          </a:rPr>
                          <m:t>2</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𝑋</m:t>
                        </m:r>
                      </m:e>
                      <m:sub>
                        <m:r>
                          <a:rPr lang="en-US" sz="3600" i="1">
                            <a:latin typeface="Cambria Math" panose="02040503050406030204" pitchFamily="18" charset="0"/>
                            <a:ea typeface="Cambria Math" panose="02040503050406030204" pitchFamily="18" charset="0"/>
                          </a:rPr>
                          <m:t>2</m:t>
                        </m:r>
                      </m:sub>
                    </m:sSub>
                  </m:oMath>
                </a14:m>
                <a:endParaRPr lang="en-US" dirty="0"/>
              </a:p>
              <a:p>
                <a:pPr marL="0" indent="0">
                  <a:buNone/>
                </a:pPr>
                <a:endParaRPr lang="en-US" dirty="0"/>
              </a:p>
              <a:p>
                <a:pPr marL="0" indent="0">
                  <a:buNone/>
                </a:pPr>
                <a:r>
                  <a:rPr lang="en-US" sz="4400" dirty="0"/>
                  <a:t>Use </a:t>
                </a:r>
              </a:p>
              <a:p>
                <a:pPr marL="0" indent="0">
                  <a:buNone/>
                </a:pPr>
                <a14:m>
                  <m:oMath xmlns:m="http://schemas.openxmlformats.org/officeDocument/2006/math">
                    <m:sSub>
                      <m:sSubPr>
                        <m:ctrlPr>
                          <a:rPr lang="en-US" sz="4400" i="1">
                            <a:latin typeface="Cambria Math" panose="02040503050406030204" pitchFamily="18" charset="0"/>
                            <a:ea typeface="Cambria Math" panose="02040503050406030204" pitchFamily="18" charset="0"/>
                          </a:rPr>
                        </m:ctrlPr>
                      </m:sSubPr>
                      <m:e>
                        <m:acc>
                          <m:accPr>
                            <m:chr m:val="̂"/>
                            <m:ctrlPr>
                              <a:rPr lang="en-US" sz="4400" i="1">
                                <a:latin typeface="Cambria Math" panose="02040503050406030204" pitchFamily="18" charset="0"/>
                                <a:ea typeface="Cambria Math" panose="02040503050406030204" pitchFamily="18" charset="0"/>
                              </a:rPr>
                            </m:ctrlPr>
                          </m:accPr>
                          <m:e>
                            <m:r>
                              <a:rPr lang="en-US" sz="4400" i="1">
                                <a:latin typeface="Cambria Math" panose="02040503050406030204" pitchFamily="18" charset="0"/>
                                <a:ea typeface="Cambria Math" panose="02040503050406030204" pitchFamily="18" charset="0"/>
                              </a:rPr>
                              <m:t>∆</m:t>
                            </m:r>
                          </m:e>
                        </m:acc>
                      </m:e>
                      <m:sub>
                        <m:r>
                          <a:rPr lang="en-US" sz="4400" b="0" i="1" smtClean="0">
                            <a:latin typeface="Cambria Math" panose="02040503050406030204" pitchFamily="18" charset="0"/>
                            <a:ea typeface="Cambria Math" panose="02040503050406030204" pitchFamily="18" charset="0"/>
                          </a:rPr>
                          <m:t>1</m:t>
                        </m:r>
                        <m:r>
                          <a:rPr lang="en-US" sz="4400" i="1">
                            <a:latin typeface="Cambria Math" panose="02040503050406030204" pitchFamily="18" charset="0"/>
                            <a:ea typeface="Cambria Math" panose="02040503050406030204" pitchFamily="18" charset="0"/>
                          </a:rPr>
                          <m:t>𝑅</m:t>
                        </m:r>
                      </m:sub>
                    </m:sSub>
                    <m:r>
                      <a:rPr lang="en-US" sz="4400" i="1">
                        <a:latin typeface="Cambria Math" panose="02040503050406030204" pitchFamily="18" charset="0"/>
                        <a:ea typeface="Cambria Math" panose="02040503050406030204" pitchFamily="18" charset="0"/>
                      </a:rPr>
                      <m:t>≡</m:t>
                    </m:r>
                  </m:oMath>
                </a14:m>
                <a:r>
                  <a:rPr lang="en-US" sz="4400" dirty="0">
                    <a:ea typeface="Cambria Math" panose="02040503050406030204" pitchFamily="18" charset="0"/>
                  </a:rPr>
                  <a:t> </a:t>
                </a:r>
                <a14:m>
                  <m:oMath xmlns:m="http://schemas.openxmlformats.org/officeDocument/2006/math">
                    <m:acc>
                      <m:accPr>
                        <m:chr m:val="̂"/>
                        <m:ctrlPr>
                          <a:rPr lang="en-US" sz="4400" i="1" smtClean="0">
                            <a:latin typeface="Cambria Math" panose="02040503050406030204" pitchFamily="18" charset="0"/>
                            <a:ea typeface="Cambria Math" panose="02040503050406030204" pitchFamily="18" charset="0"/>
                          </a:rPr>
                        </m:ctrlPr>
                      </m:accPr>
                      <m:e>
                        <m:sSub>
                          <m:sSubPr>
                            <m:ctrlPr>
                              <a:rPr lang="en-US" sz="4400" i="1" smtClean="0">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𝛽</m:t>
                            </m:r>
                          </m:e>
                          <m:sub>
                            <m:r>
                              <a:rPr lang="en-US" sz="4400" i="1" smtClean="0">
                                <a:latin typeface="Cambria Math" panose="02040503050406030204" pitchFamily="18" charset="0"/>
                                <a:ea typeface="Cambria Math" panose="02040503050406030204" pitchFamily="18" charset="0"/>
                              </a:rPr>
                              <m:t>𝑍</m:t>
                            </m:r>
                          </m:sub>
                        </m:sSub>
                      </m:e>
                    </m:acc>
                  </m:oMath>
                </a14:m>
                <a:endParaRPr lang="en-US" dirty="0"/>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3D172431-7DBC-49E1-BBCC-074BB4702A81}"/>
                  </a:ext>
                </a:extLst>
              </p:cNvPr>
              <p:cNvSpPr>
                <a:spLocks noGrp="1" noRot="1" noChangeAspect="1" noMove="1" noResize="1" noEditPoints="1" noAdjustHandles="1" noChangeArrowheads="1" noChangeShapeType="1" noTextEdit="1"/>
              </p:cNvSpPr>
              <p:nvPr>
                <p:ph idx="1"/>
              </p:nvPr>
            </p:nvSpPr>
            <p:spPr>
              <a:blipFill>
                <a:blip r:embed="rId4"/>
                <a:stretch>
                  <a:fillRect l="-2377" t="-392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194D9CF-CA16-4C2F-9E21-8502F5E99EE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F25A8900-D600-42AE-9F21-53EECEAB0C4A}"/>
              </a:ext>
            </a:extLst>
          </p:cNvPr>
          <p:cNvSpPr>
            <a:spLocks noGrp="1"/>
          </p:cNvSpPr>
          <p:nvPr>
            <p:ph type="sldNum" sz="quarter" idx="12"/>
          </p:nvPr>
        </p:nvSpPr>
        <p:spPr/>
        <p:txBody>
          <a:bodyPr/>
          <a:lstStyle/>
          <a:p>
            <a:fld id="{0CBB28CF-CF23-47F2-9BB2-C72020DD2631}" type="slidenum">
              <a:rPr lang="en-US" smtClean="0"/>
              <a:t>20</a:t>
            </a:fld>
            <a:endParaRPr lang="en-US"/>
          </a:p>
        </p:txBody>
      </p:sp>
    </p:spTree>
    <p:extLst>
      <p:ext uri="{BB962C8B-B14F-4D97-AF65-F5344CB8AC3E}">
        <p14:creationId xmlns:p14="http://schemas.microsoft.com/office/powerpoint/2010/main" val="431598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8A0C-25AA-4D53-B2E8-0E0DADD5070E}"/>
              </a:ext>
            </a:extLst>
          </p:cNvPr>
          <p:cNvSpPr>
            <a:spLocks noGrp="1"/>
          </p:cNvSpPr>
          <p:nvPr>
            <p:ph type="title"/>
          </p:nvPr>
        </p:nvSpPr>
        <p:spPr/>
        <p:txBody>
          <a:bodyPr/>
          <a:lstStyle/>
          <a:p>
            <a:r>
              <a:rPr lang="en-US" dirty="0"/>
              <a:t>What we know so far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039B4F-B8C7-47A4-9D9B-C72C5F7906D0}"/>
                  </a:ext>
                </a:extLst>
              </p:cNvPr>
              <p:cNvSpPr>
                <a:spLocks noGrp="1"/>
              </p:cNvSpPr>
              <p:nvPr>
                <p:ph idx="1"/>
              </p:nvPr>
            </p:nvSpPr>
            <p:spPr>
              <a:xfrm>
                <a:off x="838200" y="1825625"/>
                <a:ext cx="10515600" cy="4895892"/>
              </a:xfrm>
            </p:spPr>
            <p:txBody>
              <a:bodyPr>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6000" i="1" smtClean="0">
                              <a:latin typeface="Cambria Math" panose="02040503050406030204" pitchFamily="18" charset="0"/>
                              <a:ea typeface="Cambria Math" panose="02040503050406030204" pitchFamily="18" charset="0"/>
                            </a:rPr>
                          </m:ctrlPr>
                        </m:sSubPr>
                        <m:e>
                          <m:r>
                            <a:rPr lang="en-US" sz="6000" i="1">
                              <a:latin typeface="Cambria Math" panose="02040503050406030204" pitchFamily="18" charset="0"/>
                              <a:ea typeface="Cambria Math" panose="02040503050406030204" pitchFamily="18" charset="0"/>
                            </a:rPr>
                            <m:t>𝐵𝑖𝑎𝑠</m:t>
                          </m:r>
                          <m:r>
                            <a:rPr lang="en-US" sz="6000" i="1">
                              <a:latin typeface="Cambria Math" panose="02040503050406030204" pitchFamily="18" charset="0"/>
                              <a:ea typeface="Cambria Math" panose="02040503050406030204" pitchFamily="18" charset="0"/>
                            </a:rPr>
                            <m:t>(</m:t>
                          </m:r>
                          <m:acc>
                            <m:accPr>
                              <m:chr m:val="̂"/>
                              <m:ctrlPr>
                                <a:rPr lang="en-US" sz="6000" i="1">
                                  <a:latin typeface="Cambria Math" panose="02040503050406030204" pitchFamily="18" charset="0"/>
                                  <a:ea typeface="Cambria Math" panose="02040503050406030204" pitchFamily="18" charset="0"/>
                                </a:rPr>
                              </m:ctrlPr>
                            </m:accPr>
                            <m:e>
                              <m:r>
                                <a:rPr lang="en-US" sz="6000" i="1">
                                  <a:latin typeface="Cambria Math" panose="02040503050406030204" pitchFamily="18" charset="0"/>
                                  <a:ea typeface="Cambria Math" panose="02040503050406030204" pitchFamily="18" charset="0"/>
                                </a:rPr>
                                <m:t>∆</m:t>
                              </m:r>
                            </m:e>
                          </m:acc>
                        </m:e>
                        <m:sub>
                          <m:r>
                            <a:rPr lang="en-US" sz="6000" i="1">
                              <a:latin typeface="Cambria Math" panose="02040503050406030204" pitchFamily="18" charset="0"/>
                              <a:ea typeface="Cambria Math" panose="02040503050406030204" pitchFamily="18" charset="0"/>
                            </a:rPr>
                            <m:t>1</m:t>
                          </m:r>
                          <m:r>
                            <a:rPr lang="en-US" sz="6000" b="0" i="1" smtClean="0">
                              <a:latin typeface="Cambria Math" panose="02040503050406030204" pitchFamily="18" charset="0"/>
                              <a:ea typeface="Cambria Math" panose="02040503050406030204" pitchFamily="18" charset="0"/>
                            </a:rPr>
                            <m:t>𝑅</m:t>
                          </m:r>
                        </m:sub>
                      </m:sSub>
                      <m:r>
                        <a:rPr lang="en-US" sz="6000" i="1">
                          <a:latin typeface="Cambria Math" panose="02040503050406030204" pitchFamily="18" charset="0"/>
                          <a:ea typeface="Cambria Math" panose="02040503050406030204" pitchFamily="18" charset="0"/>
                        </a:rPr>
                        <m:t>)</m:t>
                      </m:r>
                      <m:r>
                        <a:rPr lang="en-US" sz="6000" b="0" i="1" smtClean="0">
                          <a:latin typeface="Cambria Math" panose="02040503050406030204" pitchFamily="18" charset="0"/>
                          <a:ea typeface="Cambria Math" panose="02040503050406030204" pitchFamily="18" charset="0"/>
                        </a:rPr>
                        <m:t>&lt; </m:t>
                      </m:r>
                      <m:sSub>
                        <m:sSubPr>
                          <m:ctrlPr>
                            <a:rPr lang="en-US" sz="600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𝐵𝑖𝑎𝑠</m:t>
                          </m:r>
                          <m:r>
                            <a:rPr lang="en-US" sz="6000" b="0" i="1" smtClean="0">
                              <a:latin typeface="Cambria Math" panose="02040503050406030204" pitchFamily="18" charset="0"/>
                              <a:ea typeface="Cambria Math" panose="02040503050406030204" pitchFamily="18" charset="0"/>
                            </a:rPr>
                            <m:t>(</m:t>
                          </m:r>
                          <m:acc>
                            <m:accPr>
                              <m:chr m:val="̂"/>
                              <m:ctrlPr>
                                <a:rPr lang="en-US" sz="6000" i="1">
                                  <a:latin typeface="Cambria Math" panose="02040503050406030204" pitchFamily="18" charset="0"/>
                                  <a:ea typeface="Cambria Math" panose="02040503050406030204" pitchFamily="18" charset="0"/>
                                </a:rPr>
                              </m:ctrlPr>
                            </m:accPr>
                            <m:e>
                              <m:r>
                                <a:rPr lang="en-US" sz="6000" i="1">
                                  <a:latin typeface="Cambria Math" panose="02040503050406030204" pitchFamily="18" charset="0"/>
                                  <a:ea typeface="Cambria Math" panose="02040503050406030204" pitchFamily="18" charset="0"/>
                                </a:rPr>
                                <m:t>∆</m:t>
                              </m:r>
                            </m:e>
                          </m:acc>
                        </m:e>
                        <m:sub>
                          <m:r>
                            <a:rPr lang="en-US" sz="6000" i="1">
                              <a:latin typeface="Cambria Math" panose="02040503050406030204" pitchFamily="18" charset="0"/>
                              <a:ea typeface="Cambria Math" panose="02040503050406030204" pitchFamily="18" charset="0"/>
                            </a:rPr>
                            <m:t>1</m:t>
                          </m:r>
                        </m:sub>
                      </m:sSub>
                      <m:r>
                        <a:rPr lang="en-US" sz="6000"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endParaRPr lang="en-US" dirty="0"/>
              </a:p>
              <a:p>
                <a:pPr marL="0" indent="0">
                  <a:buNone/>
                </a:pPr>
                <a:r>
                  <a:rPr lang="en-US" sz="3600" b="1" dirty="0"/>
                  <a:t>Conditions (both required):</a:t>
                </a:r>
              </a:p>
              <a:p>
                <a:pPr marL="742950" indent="-742950">
                  <a:buFont typeface="+mj-lt"/>
                  <a:buAutoNum type="arabicPeriod"/>
                </a:pPr>
                <a:r>
                  <a:rPr lang="en-US" sz="3600" dirty="0"/>
                  <a:t>No missing confounders</a:t>
                </a:r>
              </a:p>
              <a:p>
                <a:pPr marL="742950" indent="-742950">
                  <a:buFont typeface="+mj-lt"/>
                  <a:buAutoNum type="arabicPeriod"/>
                </a:pPr>
                <a:r>
                  <a:rPr lang="en-US" sz="3600" dirty="0"/>
                  <a:t>Regression model is correctly specified</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3039B4F-B8C7-47A4-9D9B-C72C5F7906D0}"/>
                  </a:ext>
                </a:extLst>
              </p:cNvPr>
              <p:cNvSpPr>
                <a:spLocks noGrp="1" noRot="1" noChangeAspect="1" noMove="1" noResize="1" noEditPoints="1" noAdjustHandles="1" noChangeArrowheads="1" noChangeShapeType="1" noTextEdit="1"/>
              </p:cNvSpPr>
              <p:nvPr>
                <p:ph idx="1"/>
              </p:nvPr>
            </p:nvSpPr>
            <p:spPr>
              <a:xfrm>
                <a:off x="838200" y="1825625"/>
                <a:ext cx="10515600" cy="4895892"/>
              </a:xfrm>
              <a:blipFill>
                <a:blip r:embed="rId2"/>
                <a:stretch>
                  <a:fillRect l="-17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445737B-E489-455C-89E1-513D9184E334}"/>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CBD4B209-7593-416B-A4B6-DE1CA8E9AE10}"/>
              </a:ext>
            </a:extLst>
          </p:cNvPr>
          <p:cNvSpPr>
            <a:spLocks noGrp="1"/>
          </p:cNvSpPr>
          <p:nvPr>
            <p:ph type="sldNum" sz="quarter" idx="12"/>
          </p:nvPr>
        </p:nvSpPr>
        <p:spPr/>
        <p:txBody>
          <a:bodyPr/>
          <a:lstStyle/>
          <a:p>
            <a:fld id="{0CBB28CF-CF23-47F2-9BB2-C72020DD2631}" type="slidenum">
              <a:rPr lang="en-US" smtClean="0"/>
              <a:t>21</a:t>
            </a:fld>
            <a:endParaRPr lang="en-US"/>
          </a:p>
        </p:txBody>
      </p:sp>
    </p:spTree>
    <p:extLst>
      <p:ext uri="{BB962C8B-B14F-4D97-AF65-F5344CB8AC3E}">
        <p14:creationId xmlns:p14="http://schemas.microsoft.com/office/powerpoint/2010/main" val="324885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9FDA-06F7-4A90-8520-CEA3B20A09D8}"/>
              </a:ext>
            </a:extLst>
          </p:cNvPr>
          <p:cNvSpPr>
            <a:spLocks noGrp="1"/>
          </p:cNvSpPr>
          <p:nvPr>
            <p:ph type="title"/>
          </p:nvPr>
        </p:nvSpPr>
        <p:spPr/>
        <p:txBody>
          <a:bodyPr/>
          <a:lstStyle/>
          <a:p>
            <a:r>
              <a:rPr lang="en-US" dirty="0"/>
              <a:t>Assumption of no missing confounders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64FF6C-25E6-46ED-B506-070EA39B21F6}"/>
                  </a:ext>
                </a:extLst>
              </p:cNvPr>
              <p:cNvSpPr>
                <a:spLocks noGrp="1"/>
              </p:cNvSpPr>
              <p:nvPr>
                <p:ph idx="1"/>
              </p:nvPr>
            </p:nvSpPr>
            <p:spPr/>
            <p:txBody>
              <a:bodyPr>
                <a:normAutofit fontScale="92500" lnSpcReduction="10000"/>
              </a:bodyPr>
              <a:lstStyle/>
              <a:p>
                <a:pPr marL="0" indent="0">
                  <a:buNone/>
                </a:pPr>
                <a:r>
                  <a:rPr lang="en-US" sz="3600" dirty="0"/>
                  <a:t>In English (using our example):</a:t>
                </a:r>
              </a:p>
              <a:p>
                <a:pPr marL="457200" lvl="1" indent="0">
                  <a:buNone/>
                </a:pPr>
                <a:r>
                  <a:rPr lang="en-US" sz="3200" dirty="0"/>
                  <a:t>The vector </a:t>
                </a:r>
                <a14:m>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oMath>
                </a14:m>
                <a:r>
                  <a:rPr lang="en-US" sz="3200" dirty="0"/>
                  <a:t> = (gender, age)  contains all variables that are related to </a:t>
                </a:r>
                <a:r>
                  <a:rPr lang="en-US" sz="3200" b="1" i="1" dirty="0"/>
                  <a:t>both</a:t>
                </a:r>
                <a:r>
                  <a:rPr lang="en-US" sz="3200" dirty="0"/>
                  <a:t> the outcome Y and the treatment assignment Z</a:t>
                </a:r>
              </a:p>
              <a:p>
                <a:endParaRPr lang="en-US" dirty="0"/>
              </a:p>
              <a:p>
                <a:pPr marL="0" indent="0">
                  <a:buNone/>
                </a:pPr>
                <a:r>
                  <a:rPr lang="en-US" sz="3600" dirty="0"/>
                  <a:t>In Statistics jargon:</a:t>
                </a:r>
              </a:p>
              <a:p>
                <a:pPr marL="457200" lvl="1" indent="0">
                  <a:buNone/>
                </a:pPr>
                <a:r>
                  <a:rPr lang="en-US" sz="3200" dirty="0"/>
                  <a:t>The potential outcome vector is independent of treatment assignment given X</a:t>
                </a:r>
              </a:p>
              <a:p>
                <a:pPr marL="457200" lvl="1" indent="0">
                  <a:buNone/>
                </a:pPr>
                <a:endParaRPr lang="en-US" sz="3200" dirty="0"/>
              </a:p>
              <a:p>
                <a:pPr marL="0" indent="0">
                  <a:buNone/>
                </a:pPr>
                <a:r>
                  <a:rPr lang="en-US" sz="3200" dirty="0"/>
                  <a:t>In symbols:  </a:t>
                </a:r>
                <a14:m>
                  <m:oMath xmlns:m="http://schemas.openxmlformats.org/officeDocument/2006/math">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𝑍</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𝑋</m:t>
                    </m:r>
                  </m:oMath>
                </a14:m>
                <a:endParaRPr lang="en-US" sz="3200" dirty="0"/>
              </a:p>
            </p:txBody>
          </p:sp>
        </mc:Choice>
        <mc:Fallback xmlns="">
          <p:sp>
            <p:nvSpPr>
              <p:cNvPr id="3" name="Content Placeholder 2">
                <a:extLst>
                  <a:ext uri="{FF2B5EF4-FFF2-40B4-BE49-F238E27FC236}">
                    <a16:creationId xmlns:a16="http://schemas.microsoft.com/office/drawing/2014/main" id="{1A64FF6C-25E6-46ED-B506-070EA39B21F6}"/>
                  </a:ext>
                </a:extLst>
              </p:cNvPr>
              <p:cNvSpPr>
                <a:spLocks noGrp="1" noRot="1" noChangeAspect="1" noMove="1" noResize="1" noEditPoints="1" noAdjustHandles="1" noChangeArrowheads="1" noChangeShapeType="1" noTextEdit="1"/>
              </p:cNvSpPr>
              <p:nvPr>
                <p:ph idx="1"/>
              </p:nvPr>
            </p:nvSpPr>
            <p:spPr>
              <a:blipFill>
                <a:blip r:embed="rId3"/>
                <a:stretch>
                  <a:fillRect l="-1565" t="-3782" b="-448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B4F08D6-E3FC-4743-BA3C-1555DDD89340}"/>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076FAB1E-A131-499B-8C46-4905594C3FDB}"/>
              </a:ext>
            </a:extLst>
          </p:cNvPr>
          <p:cNvSpPr>
            <a:spLocks noGrp="1"/>
          </p:cNvSpPr>
          <p:nvPr>
            <p:ph type="sldNum" sz="quarter" idx="12"/>
          </p:nvPr>
        </p:nvSpPr>
        <p:spPr/>
        <p:txBody>
          <a:bodyPr/>
          <a:lstStyle/>
          <a:p>
            <a:fld id="{0CBB28CF-CF23-47F2-9BB2-C72020DD2631}" type="slidenum">
              <a:rPr lang="en-US" smtClean="0"/>
              <a:t>22</a:t>
            </a:fld>
            <a:endParaRPr lang="en-US"/>
          </a:p>
        </p:txBody>
      </p:sp>
    </p:spTree>
    <p:extLst>
      <p:ext uri="{BB962C8B-B14F-4D97-AF65-F5344CB8AC3E}">
        <p14:creationId xmlns:p14="http://schemas.microsoft.com/office/powerpoint/2010/main" val="74746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D170-8693-4A79-96DD-15D1F89CD42F}"/>
              </a:ext>
            </a:extLst>
          </p:cNvPr>
          <p:cNvSpPr>
            <a:spLocks noGrp="1"/>
          </p:cNvSpPr>
          <p:nvPr>
            <p:ph type="title"/>
          </p:nvPr>
        </p:nvSpPr>
        <p:spPr/>
        <p:txBody>
          <a:bodyPr/>
          <a:lstStyle/>
          <a:p>
            <a:r>
              <a:rPr lang="en-US" dirty="0"/>
              <a:t>Why is this assumption important?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50AAD6-D68E-4E57-B9FE-D2284D9C4D89}"/>
                  </a:ext>
                </a:extLst>
              </p:cNvPr>
              <p:cNvSpPr>
                <a:spLocks noGrp="1"/>
              </p:cNvSpPr>
              <p:nvPr>
                <p:ph idx="1"/>
              </p:nvPr>
            </p:nvSpPr>
            <p:spPr/>
            <p:txBody>
              <a:bodyPr>
                <a:normAutofit/>
              </a:bodyPr>
              <a:lstStyle/>
              <a:p>
                <a:r>
                  <a:rPr lang="en-US" dirty="0"/>
                  <a:t>For two (or more) people who have the </a:t>
                </a:r>
                <a:r>
                  <a:rPr lang="en-US" b="1" i="1" dirty="0"/>
                  <a:t>exact same </a:t>
                </a:r>
                <a:r>
                  <a:rPr lang="en-US" dirty="0"/>
                  <a:t>values of X, we can calculate ATE!</a:t>
                </a:r>
              </a:p>
              <a:p>
                <a:pPr marL="457200" lvl="1" indent="0">
                  <a:buNone/>
                </a:pPr>
                <a:r>
                  <a:rPr lang="en-US" dirty="0"/>
                  <a:t>Female		24 years old</a:t>
                </a:r>
              </a:p>
              <a:p>
                <a:pPr lvl="1"/>
                <a:endParaRPr lang="en-US" dirty="0"/>
              </a:p>
              <a:p>
                <a:r>
                  <a:rPr lang="en-US" dirty="0"/>
                  <a:t>Calculate mean CROM for all such people in treatment group,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e>
                    </m:acc>
                  </m:oMath>
                </a14:m>
                <a:endParaRPr lang="en-US" dirty="0"/>
              </a:p>
              <a:p>
                <a:r>
                  <a:rPr lang="en-US" dirty="0"/>
                  <a:t>Calculate mean CROM for all such people in control group,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0</m:t>
                            </m:r>
                          </m:sub>
                        </m:sSub>
                      </m:e>
                    </m:acc>
                  </m:oMath>
                </a14:m>
                <a:endParaRPr lang="en-US" dirty="0"/>
              </a:p>
              <a:p>
                <a:r>
                  <a:rPr lang="en-US" dirty="0"/>
                  <a:t>For this group, </a:t>
                </a:r>
              </a:p>
              <a:p>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r>
                      <a:rPr lang="en-US" i="1">
                        <a:latin typeface="Cambria Math" panose="02040503050406030204" pitchFamily="18" charset="0"/>
                        <a:ea typeface="Cambria Math" panose="02040503050406030204" pitchFamily="18" charset="0"/>
                      </a:rPr>
                      <m:t> ≡</m:t>
                    </m:r>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e>
                    </m:acc>
                    <m: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0</m:t>
                            </m:r>
                          </m:sub>
                        </m:sSub>
                      </m:e>
                    </m:acc>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350AAD6-D68E-4E57-B9FE-D2284D9C4D8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937D3DB-2470-4AF7-87C9-F8EF89393D62}"/>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F971F071-CB36-49BB-89A2-36C75733F14B}"/>
              </a:ext>
            </a:extLst>
          </p:cNvPr>
          <p:cNvSpPr>
            <a:spLocks noGrp="1"/>
          </p:cNvSpPr>
          <p:nvPr>
            <p:ph type="sldNum" sz="quarter" idx="12"/>
          </p:nvPr>
        </p:nvSpPr>
        <p:spPr/>
        <p:txBody>
          <a:bodyPr/>
          <a:lstStyle/>
          <a:p>
            <a:fld id="{0CBB28CF-CF23-47F2-9BB2-C72020DD2631}" type="slidenum">
              <a:rPr lang="en-US" smtClean="0"/>
              <a:t>23</a:t>
            </a:fld>
            <a:endParaRPr lang="en-US"/>
          </a:p>
        </p:txBody>
      </p:sp>
    </p:spTree>
    <p:extLst>
      <p:ext uri="{BB962C8B-B14F-4D97-AF65-F5344CB8AC3E}">
        <p14:creationId xmlns:p14="http://schemas.microsoft.com/office/powerpoint/2010/main" val="28989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29BDE-C94E-452E-AF25-4A3ACC07F353}"/>
              </a:ext>
            </a:extLst>
          </p:cNvPr>
          <p:cNvSpPr>
            <a:spLocks noGrp="1"/>
          </p:cNvSpPr>
          <p:nvPr>
            <p:ph idx="1"/>
          </p:nvPr>
        </p:nvSpPr>
        <p:spPr>
          <a:xfrm>
            <a:off x="838200" y="662609"/>
            <a:ext cx="10515600" cy="4585358"/>
          </a:xfrm>
        </p:spPr>
        <p:txBody>
          <a:bodyPr>
            <a:spAutoFit/>
          </a:bodyPr>
          <a:lstStyle/>
          <a:p>
            <a:pPr marL="0" indent="0">
              <a:buNone/>
            </a:pPr>
            <a:r>
              <a:rPr lang="en-US" sz="4800" dirty="0"/>
              <a:t>Problem</a:t>
            </a:r>
          </a:p>
          <a:p>
            <a:pPr lvl="1"/>
            <a:r>
              <a:rPr lang="en-US" sz="4000" dirty="0"/>
              <a:t>We will not get exact matches</a:t>
            </a:r>
          </a:p>
          <a:p>
            <a:pPr lvl="1"/>
            <a:endParaRPr lang="en-US" dirty="0"/>
          </a:p>
          <a:p>
            <a:pPr lvl="1"/>
            <a:endParaRPr lang="en-US" dirty="0"/>
          </a:p>
          <a:p>
            <a:pPr marL="0" indent="0">
              <a:buNone/>
            </a:pPr>
            <a:r>
              <a:rPr lang="en-US" sz="4800" dirty="0"/>
              <a:t>Solution</a:t>
            </a:r>
          </a:p>
          <a:p>
            <a:pPr lvl="1"/>
            <a:r>
              <a:rPr lang="en-US" sz="3600" dirty="0"/>
              <a:t>Use </a:t>
            </a:r>
            <a:r>
              <a:rPr lang="en-US" sz="3600" b="1" dirty="0"/>
              <a:t>groups</a:t>
            </a:r>
            <a:r>
              <a:rPr lang="en-US" sz="3600" dirty="0"/>
              <a:t> that are </a:t>
            </a:r>
            <a:r>
              <a:rPr lang="en-US" sz="3600" b="1" dirty="0"/>
              <a:t>close</a:t>
            </a:r>
            <a:r>
              <a:rPr lang="en-US" sz="3600" dirty="0"/>
              <a:t> to being alike</a:t>
            </a:r>
          </a:p>
          <a:p>
            <a:pPr lvl="1"/>
            <a:r>
              <a:rPr lang="en-US" sz="3600" dirty="0"/>
              <a:t>Use multi-dimensional distance metrics to create groups</a:t>
            </a:r>
          </a:p>
        </p:txBody>
      </p:sp>
      <p:sp>
        <p:nvSpPr>
          <p:cNvPr id="4" name="Footer Placeholder 3">
            <a:extLst>
              <a:ext uri="{FF2B5EF4-FFF2-40B4-BE49-F238E27FC236}">
                <a16:creationId xmlns:a16="http://schemas.microsoft.com/office/drawing/2014/main" id="{34450F88-BF55-4EDA-98DE-6C7E46A892C2}"/>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F56F17DA-AEA3-4744-AE92-F82B9857F5CE}"/>
              </a:ext>
            </a:extLst>
          </p:cNvPr>
          <p:cNvSpPr>
            <a:spLocks noGrp="1"/>
          </p:cNvSpPr>
          <p:nvPr>
            <p:ph type="sldNum" sz="quarter" idx="12"/>
          </p:nvPr>
        </p:nvSpPr>
        <p:spPr/>
        <p:txBody>
          <a:bodyPr/>
          <a:lstStyle/>
          <a:p>
            <a:fld id="{0CBB28CF-CF23-47F2-9BB2-C72020DD2631}" type="slidenum">
              <a:rPr lang="en-US" smtClean="0"/>
              <a:t>24</a:t>
            </a:fld>
            <a:endParaRPr lang="en-US"/>
          </a:p>
        </p:txBody>
      </p:sp>
    </p:spTree>
    <p:extLst>
      <p:ext uri="{BB962C8B-B14F-4D97-AF65-F5344CB8AC3E}">
        <p14:creationId xmlns:p14="http://schemas.microsoft.com/office/powerpoint/2010/main" val="3559653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6475-9F33-4952-A30C-9BE250CA7CBF}"/>
              </a:ext>
            </a:extLst>
          </p:cNvPr>
          <p:cNvSpPr>
            <a:spLocks noGrp="1"/>
          </p:cNvSpPr>
          <p:nvPr>
            <p:ph type="title"/>
          </p:nvPr>
        </p:nvSpPr>
        <p:spPr/>
        <p:txBody>
          <a:bodyPr/>
          <a:lstStyle/>
          <a:p>
            <a:r>
              <a:rPr lang="en-US" dirty="0"/>
              <a:t>Even better solution—introducing the…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C12451-92D2-4A5A-A8E3-69CF7A7360D0}"/>
                  </a:ext>
                </a:extLst>
              </p:cNvPr>
              <p:cNvSpPr>
                <a:spLocks noGrp="1"/>
              </p:cNvSpPr>
              <p:nvPr>
                <p:ph idx="1"/>
              </p:nvPr>
            </p:nvSpPr>
            <p:spPr>
              <a:xfrm>
                <a:off x="838200" y="1825625"/>
                <a:ext cx="10515600" cy="4325800"/>
              </a:xfrm>
            </p:spPr>
            <p:txBody>
              <a:bodyPr>
                <a:spAutoFit/>
              </a:bodyPr>
              <a:lstStyle/>
              <a:p>
                <a:pPr marL="0" indent="0">
                  <a:buNone/>
                </a:pPr>
                <a:r>
                  <a:rPr lang="en-US" sz="4000" b="1" dirty="0"/>
                  <a:t>Propensity score, </a:t>
                </a:r>
                <a14:m>
                  <m:oMath xmlns:m="http://schemas.openxmlformats.org/officeDocument/2006/math">
                    <m:r>
                      <a:rPr lang="en-US" sz="4000" b="1" i="1">
                        <a:latin typeface="Cambria Math" panose="02040503050406030204" pitchFamily="18" charset="0"/>
                      </a:rPr>
                      <m:t>𝒆</m:t>
                    </m:r>
                    <m:r>
                      <a:rPr lang="en-US" sz="4000" b="1" i="1">
                        <a:latin typeface="Cambria Math" panose="02040503050406030204" pitchFamily="18" charset="0"/>
                      </a:rPr>
                      <m:t>(</m:t>
                    </m:r>
                    <m:r>
                      <a:rPr lang="en-US" sz="4000" b="1" i="1">
                        <a:latin typeface="Cambria Math" panose="02040503050406030204" pitchFamily="18" charset="0"/>
                      </a:rPr>
                      <m:t>𝑿</m:t>
                    </m:r>
                    <m:r>
                      <a:rPr lang="en-US" sz="4000" b="1" i="1">
                        <a:latin typeface="Cambria Math" panose="02040503050406030204" pitchFamily="18" charset="0"/>
                      </a:rPr>
                      <m:t>)</m:t>
                    </m:r>
                  </m:oMath>
                </a14:m>
                <a:r>
                  <a:rPr lang="en-US" sz="4000" b="1" dirty="0"/>
                  <a:t>:</a:t>
                </a:r>
              </a:p>
              <a:p>
                <a:pPr marL="0" indent="0">
                  <a:buNone/>
                </a:pPr>
                <a:r>
                  <a:rPr lang="en-US" sz="3600" dirty="0"/>
                  <a:t>The probability that a given person is in the treatment group</a:t>
                </a:r>
              </a:p>
              <a:p>
                <a:endParaRPr lang="en-US" dirty="0"/>
              </a:p>
              <a:p>
                <a:pPr marL="0" indent="0">
                  <a:buNone/>
                </a:pPr>
                <a:r>
                  <a:rPr lang="en-US" sz="3600" dirty="0"/>
                  <a:t>Use a </a:t>
                </a:r>
                <a:r>
                  <a:rPr lang="en-US" sz="3600" b="1" i="1" dirty="0"/>
                  <a:t>propensity model</a:t>
                </a:r>
                <a:r>
                  <a:rPr lang="en-US" sz="3600" dirty="0"/>
                  <a:t> to calculate </a:t>
                </a:r>
                <a14:m>
                  <m:oMath xmlns:m="http://schemas.openxmlformats.org/officeDocument/2006/math">
                    <m:r>
                      <a:rPr lang="en-US" sz="3600" i="1">
                        <a:latin typeface="Cambria Math" panose="02040503050406030204" pitchFamily="18" charset="0"/>
                      </a:rPr>
                      <m:t>𝑒</m:t>
                    </m:r>
                    <m:r>
                      <a:rPr lang="en-US" sz="3600" i="1">
                        <a:latin typeface="Cambria Math" panose="02040503050406030204" pitchFamily="18" charset="0"/>
                      </a:rPr>
                      <m:t>(</m:t>
                    </m:r>
                    <m:r>
                      <a:rPr lang="en-US" sz="3600" i="1">
                        <a:latin typeface="Cambria Math" panose="02040503050406030204" pitchFamily="18" charset="0"/>
                      </a:rPr>
                      <m:t>𝑋</m:t>
                    </m:r>
                    <m:r>
                      <a:rPr lang="en-US" sz="3600" i="1">
                        <a:latin typeface="Cambria Math" panose="02040503050406030204" pitchFamily="18" charset="0"/>
                      </a:rPr>
                      <m:t>)</m:t>
                    </m:r>
                  </m:oMath>
                </a14:m>
                <a:endParaRPr lang="en-US" sz="3600" dirty="0"/>
              </a:p>
              <a:p>
                <a:pPr lvl="1"/>
                <a:r>
                  <a:rPr lang="en-US" sz="3200" dirty="0"/>
                  <a:t>Use logistic regression</a:t>
                </a:r>
                <a:endParaRPr lang="en-US" sz="3200" b="1" i="1" dirty="0"/>
              </a:p>
              <a:p>
                <a:pPr lvl="1"/>
                <a:r>
                  <a:rPr lang="en-US" sz="2800" dirty="0"/>
                  <a:t>Response variable: treatment status, Z</a:t>
                </a:r>
              </a:p>
              <a:p>
                <a:pPr lvl="1"/>
                <a:r>
                  <a:rPr lang="en-US" sz="2800" dirty="0"/>
                  <a:t>Input variables: gender, age,  X</a:t>
                </a:r>
              </a:p>
            </p:txBody>
          </p:sp>
        </mc:Choice>
        <mc:Fallback>
          <p:sp>
            <p:nvSpPr>
              <p:cNvPr id="3" name="Content Placeholder 2">
                <a:extLst>
                  <a:ext uri="{FF2B5EF4-FFF2-40B4-BE49-F238E27FC236}">
                    <a16:creationId xmlns:a16="http://schemas.microsoft.com/office/drawing/2014/main" id="{B8C12451-92D2-4A5A-A8E3-69CF7A7360D0}"/>
                  </a:ext>
                </a:extLst>
              </p:cNvPr>
              <p:cNvSpPr>
                <a:spLocks noGrp="1" noRot="1" noChangeAspect="1" noMove="1" noResize="1" noEditPoints="1" noAdjustHandles="1" noChangeArrowheads="1" noChangeShapeType="1" noTextEdit="1"/>
              </p:cNvSpPr>
              <p:nvPr>
                <p:ph idx="1"/>
              </p:nvPr>
            </p:nvSpPr>
            <p:spPr>
              <a:xfrm>
                <a:off x="838200" y="1825625"/>
                <a:ext cx="10515600" cy="4325800"/>
              </a:xfrm>
              <a:blipFill>
                <a:blip r:embed="rId3"/>
                <a:stretch>
                  <a:fillRect l="-2087" t="-3944" b="-29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230DE43-AF11-4226-8C35-D767FEEF8922}"/>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5A61F290-11DB-441E-A47E-7C19A7CD3996}"/>
              </a:ext>
            </a:extLst>
          </p:cNvPr>
          <p:cNvSpPr>
            <a:spLocks noGrp="1"/>
          </p:cNvSpPr>
          <p:nvPr>
            <p:ph type="sldNum" sz="quarter" idx="12"/>
          </p:nvPr>
        </p:nvSpPr>
        <p:spPr/>
        <p:txBody>
          <a:bodyPr/>
          <a:lstStyle/>
          <a:p>
            <a:fld id="{0CBB28CF-CF23-47F2-9BB2-C72020DD2631}" type="slidenum">
              <a:rPr lang="en-US" smtClean="0"/>
              <a:t>25</a:t>
            </a:fld>
            <a:endParaRPr lang="en-US"/>
          </a:p>
        </p:txBody>
      </p:sp>
    </p:spTree>
    <p:extLst>
      <p:ext uri="{BB962C8B-B14F-4D97-AF65-F5344CB8AC3E}">
        <p14:creationId xmlns:p14="http://schemas.microsoft.com/office/powerpoint/2010/main" val="124654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CC7E-2DC2-4E44-8C94-9F74E09C799C}"/>
              </a:ext>
            </a:extLst>
          </p:cNvPr>
          <p:cNvSpPr>
            <a:spLocks noGrp="1"/>
          </p:cNvSpPr>
          <p:nvPr>
            <p:ph type="title"/>
          </p:nvPr>
        </p:nvSpPr>
        <p:spPr/>
        <p:txBody>
          <a:bodyPr/>
          <a:lstStyle/>
          <a:p>
            <a:r>
              <a:rPr lang="en-US" dirty="0"/>
              <a:t>Powerful result    (for statisticians)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BB488D-30C9-4474-83A6-9097B4F078A1}"/>
                  </a:ext>
                </a:extLst>
              </p:cNvPr>
              <p:cNvSpPr>
                <a:spLocks noGrp="1"/>
              </p:cNvSpPr>
              <p:nvPr>
                <p:ph idx="1"/>
              </p:nvPr>
            </p:nvSpPr>
            <p:spPr/>
            <p:txBody>
              <a:bodyPr/>
              <a:lstStyle/>
              <a:p>
                <a:pPr marL="0" indent="0">
                  <a:buNone/>
                </a:pPr>
                <a:r>
                  <a:rPr lang="en-US" sz="3600" dirty="0"/>
                  <a:t>Rosenbaum &amp; Rubin 1983 (using probability theory) showed that</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sz="3600" dirty="0"/>
                  <a:t>In words: the confounders are independent of treatment status given the propensity score</a:t>
                </a:r>
              </a:p>
            </p:txBody>
          </p:sp>
        </mc:Choice>
        <mc:Fallback xmlns="">
          <p:sp>
            <p:nvSpPr>
              <p:cNvPr id="3" name="Content Placeholder 2">
                <a:extLst>
                  <a:ext uri="{FF2B5EF4-FFF2-40B4-BE49-F238E27FC236}">
                    <a16:creationId xmlns:a16="http://schemas.microsoft.com/office/drawing/2014/main" id="{47BB488D-30C9-4474-83A6-9097B4F078A1}"/>
                  </a:ext>
                </a:extLst>
              </p:cNvPr>
              <p:cNvSpPr>
                <a:spLocks noGrp="1" noRot="1" noChangeAspect="1" noMove="1" noResize="1" noEditPoints="1" noAdjustHandles="1" noChangeArrowheads="1" noChangeShapeType="1" noTextEdit="1"/>
              </p:cNvSpPr>
              <p:nvPr>
                <p:ph idx="1"/>
              </p:nvPr>
            </p:nvSpPr>
            <p:spPr>
              <a:blipFill>
                <a:blip r:embed="rId2"/>
                <a:stretch>
                  <a:fillRect l="-1797" t="-33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F620964-1B40-4CE9-84E7-93124F3A6860}"/>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D1F4B1D7-05AD-4B9F-A1CD-3C7AB243ADB0}"/>
              </a:ext>
            </a:extLst>
          </p:cNvPr>
          <p:cNvSpPr>
            <a:spLocks noGrp="1"/>
          </p:cNvSpPr>
          <p:nvPr>
            <p:ph type="sldNum" sz="quarter" idx="12"/>
          </p:nvPr>
        </p:nvSpPr>
        <p:spPr/>
        <p:txBody>
          <a:bodyPr/>
          <a:lstStyle/>
          <a:p>
            <a:fld id="{0CBB28CF-CF23-47F2-9BB2-C72020DD2631}" type="slidenum">
              <a:rPr lang="en-US" smtClean="0"/>
              <a:t>26</a:t>
            </a:fld>
            <a:endParaRPr lang="en-US"/>
          </a:p>
        </p:txBody>
      </p:sp>
    </p:spTree>
    <p:extLst>
      <p:ext uri="{BB962C8B-B14F-4D97-AF65-F5344CB8AC3E}">
        <p14:creationId xmlns:p14="http://schemas.microsoft.com/office/powerpoint/2010/main" val="2918850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6D22-1A1B-4041-AE86-EB51FFD90926}"/>
              </a:ext>
            </a:extLst>
          </p:cNvPr>
          <p:cNvSpPr>
            <a:spLocks noGrp="1"/>
          </p:cNvSpPr>
          <p:nvPr>
            <p:ph type="title"/>
          </p:nvPr>
        </p:nvSpPr>
        <p:spPr/>
        <p:txBody>
          <a:bodyPr/>
          <a:lstStyle/>
          <a:p>
            <a:r>
              <a:rPr lang="en-US" dirty="0"/>
              <a:t>What does that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97921A-E27F-4F57-9666-AECDC4D36D1D}"/>
                  </a:ext>
                </a:extLst>
              </p:cNvPr>
              <p:cNvSpPr>
                <a:spLocks noGrp="1"/>
              </p:cNvSpPr>
              <p:nvPr>
                <p:ph idx="1"/>
              </p:nvPr>
            </p:nvSpPr>
            <p:spPr/>
            <p:txBody>
              <a:bodyPr>
                <a:normAutofit/>
              </a:bodyPr>
              <a:lstStyle/>
              <a:p>
                <a:r>
                  <a:rPr lang="en-US" sz="4400" dirty="0"/>
                  <a:t>The propensity score, </a:t>
                </a:r>
                <a14:m>
                  <m:oMath xmlns:m="http://schemas.openxmlformats.org/officeDocument/2006/math">
                    <m:r>
                      <a:rPr lang="en-US" sz="4400" b="0" i="1" smtClean="0">
                        <a:latin typeface="Cambria Math" panose="02040503050406030204" pitchFamily="18" charset="0"/>
                      </a:rPr>
                      <m:t>𝑒</m:t>
                    </m:r>
                    <m:r>
                      <a:rPr lang="en-US" sz="4400" b="0" i="1" smtClean="0">
                        <a:latin typeface="Cambria Math" panose="02040503050406030204" pitchFamily="18" charset="0"/>
                      </a:rPr>
                      <m:t>(</m:t>
                    </m:r>
                    <m:r>
                      <a:rPr lang="en-US" sz="4400" b="0" i="1" smtClean="0">
                        <a:latin typeface="Cambria Math" panose="02040503050406030204" pitchFamily="18" charset="0"/>
                      </a:rPr>
                      <m:t>𝑋</m:t>
                    </m:r>
                    <m:r>
                      <a:rPr lang="en-US" sz="4400" b="0" i="1" smtClean="0">
                        <a:latin typeface="Cambria Math" panose="02040503050406030204" pitchFamily="18" charset="0"/>
                      </a:rPr>
                      <m:t>)</m:t>
                    </m:r>
                  </m:oMath>
                </a14:m>
                <a:r>
                  <a:rPr lang="en-US" sz="4400" dirty="0"/>
                  <a:t>, is a single number that can be used to represent the entire covariate vector </a:t>
                </a:r>
                <a14:m>
                  <m:oMath xmlns:m="http://schemas.openxmlformats.org/officeDocument/2006/math">
                    <m:r>
                      <a:rPr lang="en-US" sz="4400" b="0" i="1" smtClean="0">
                        <a:latin typeface="Cambria Math" panose="02040503050406030204" pitchFamily="18" charset="0"/>
                      </a:rPr>
                      <m:t>𝑋</m:t>
                    </m:r>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𝑋</m:t>
                        </m:r>
                      </m:e>
                      <m:sub>
                        <m:r>
                          <a:rPr lang="en-US" sz="4400" b="0" i="1" smtClean="0">
                            <a:latin typeface="Cambria Math" panose="02040503050406030204" pitchFamily="18" charset="0"/>
                          </a:rPr>
                          <m:t>1</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𝑋</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m:t>
                    </m:r>
                  </m:oMath>
                </a14:m>
                <a:endParaRPr lang="en-US" sz="4400" dirty="0"/>
              </a:p>
              <a:p>
                <a:endParaRPr lang="en-US" sz="4400" dirty="0"/>
              </a:p>
              <a:p>
                <a:r>
                  <a:rPr lang="en-US" sz="4400" dirty="0"/>
                  <a:t>It has probabilistic properties that distance metrics don’t have.</a:t>
                </a:r>
              </a:p>
            </p:txBody>
          </p:sp>
        </mc:Choice>
        <mc:Fallback xmlns="">
          <p:sp>
            <p:nvSpPr>
              <p:cNvPr id="3" name="Content Placeholder 2">
                <a:extLst>
                  <a:ext uri="{FF2B5EF4-FFF2-40B4-BE49-F238E27FC236}">
                    <a16:creationId xmlns:a16="http://schemas.microsoft.com/office/drawing/2014/main" id="{A997921A-E27F-4F57-9666-AECDC4D36D1D}"/>
                  </a:ext>
                </a:extLst>
              </p:cNvPr>
              <p:cNvSpPr>
                <a:spLocks noGrp="1" noRot="1" noChangeAspect="1" noMove="1" noResize="1" noEditPoints="1" noAdjustHandles="1" noChangeArrowheads="1" noChangeShapeType="1" noTextEdit="1"/>
              </p:cNvSpPr>
              <p:nvPr>
                <p:ph idx="1"/>
              </p:nvPr>
            </p:nvSpPr>
            <p:spPr>
              <a:blipFill>
                <a:blip r:embed="rId3"/>
                <a:stretch>
                  <a:fillRect l="-2145" t="-434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5996B01-A098-466C-8AFE-3D23EB2F91F0}"/>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B15AE41F-9223-44C2-A454-C5C7E656471A}"/>
              </a:ext>
            </a:extLst>
          </p:cNvPr>
          <p:cNvSpPr>
            <a:spLocks noGrp="1"/>
          </p:cNvSpPr>
          <p:nvPr>
            <p:ph type="sldNum" sz="quarter" idx="12"/>
          </p:nvPr>
        </p:nvSpPr>
        <p:spPr/>
        <p:txBody>
          <a:bodyPr/>
          <a:lstStyle/>
          <a:p>
            <a:fld id="{0CBB28CF-CF23-47F2-9BB2-C72020DD2631}" type="slidenum">
              <a:rPr lang="en-US" smtClean="0"/>
              <a:t>27</a:t>
            </a:fld>
            <a:endParaRPr lang="en-US"/>
          </a:p>
        </p:txBody>
      </p:sp>
    </p:spTree>
    <p:extLst>
      <p:ext uri="{BB962C8B-B14F-4D97-AF65-F5344CB8AC3E}">
        <p14:creationId xmlns:p14="http://schemas.microsoft.com/office/powerpoint/2010/main" val="1447959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CC2DFAE-7471-425A-9A9B-E2441278B7CD}"/>
                  </a:ext>
                </a:extLst>
              </p:cNvPr>
              <p:cNvSpPr>
                <a:spLocks noGrp="1"/>
              </p:cNvSpPr>
              <p:nvPr>
                <p:ph type="title"/>
              </p:nvPr>
            </p:nvSpPr>
            <p:spPr/>
            <p:txBody>
              <a:bodyPr/>
              <a:lstStyle/>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𝑆</m:t>
                        </m:r>
                      </m:sub>
                    </m:sSub>
                  </m:oMath>
                </a14:m>
                <a:r>
                  <a:rPr lang="en-US" dirty="0"/>
                  <a:t>	Stratification estimator</a:t>
                </a:r>
              </a:p>
            </p:txBody>
          </p:sp>
        </mc:Choice>
        <mc:Fallback xmlns="">
          <p:sp>
            <p:nvSpPr>
              <p:cNvPr id="2" name="Title 1">
                <a:extLst>
                  <a:ext uri="{FF2B5EF4-FFF2-40B4-BE49-F238E27FC236}">
                    <a16:creationId xmlns:a16="http://schemas.microsoft.com/office/drawing/2014/main" id="{6CC2DFAE-7471-425A-9A9B-E2441278B7C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3F5A81-A0D3-466B-8511-4F92C097FBA8}"/>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Divide the dataset into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oMath>
                </a14:m>
                <a:r>
                  <a:rPr lang="en-US" dirty="0"/>
                  <a:t>evenly-spaced strata based on the propensity score.  Here, </a:t>
                </a:r>
                <a14:m>
                  <m:oMath xmlns:m="http://schemas.openxmlformats.org/officeDocument/2006/math">
                    <m:r>
                      <a:rPr lang="en-US" i="1" dirty="0" smtClean="0">
                        <a:latin typeface="Cambria Math" panose="02040503050406030204" pitchFamily="18" charset="0"/>
                      </a:rPr>
                      <m:t>𝐾</m:t>
                    </m:r>
                    <m:r>
                      <a:rPr lang="en-US" i="1" dirty="0" smtClean="0">
                        <a:latin typeface="Cambria Math" panose="02040503050406030204" pitchFamily="18" charset="0"/>
                      </a:rPr>
                      <m:t>=5</m:t>
                    </m:r>
                  </m:oMath>
                </a14:m>
                <a:endParaRPr lang="en-US" dirty="0"/>
              </a:p>
              <a:p>
                <a:pPr marL="0" indent="0">
                  <a:buNone/>
                </a:pPr>
                <a:r>
                  <a:rPr lang="en-US" dirty="0"/>
                  <a:t>	[0,0.2), [0.2,0.4), [0.4, 0.6), [0.6, 0.8), [0.8, 1]</a:t>
                </a:r>
              </a:p>
              <a:p>
                <a:pPr marL="514350" indent="-514350">
                  <a:buFont typeface="+mj-lt"/>
                  <a:buAutoNum type="arabicPeriod" startAt="2"/>
                </a:pPr>
                <a:r>
                  <a:rPr lang="en-US" dirty="0"/>
                  <a:t>Within each stratum, calculate the treatment effect,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Δ</m:t>
                            </m:r>
                          </m:e>
                        </m:acc>
                      </m:e>
                      <m:sub>
                        <m:r>
                          <a:rPr lang="en-US" i="1">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 …</m:t>
                    </m:r>
                    <m:r>
                      <a:rPr lang="en-US" b="0" i="1" smtClean="0">
                        <a:latin typeface="Cambria Math" panose="02040503050406030204" pitchFamily="18" charset="0"/>
                      </a:rPr>
                      <m:t>𝐾</m:t>
                    </m:r>
                  </m:oMath>
                </a14:m>
                <a:endParaRPr lang="en-US" dirty="0"/>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Δ</m:t>
                            </m:r>
                          </m:e>
                        </m:acc>
                      </m:e>
                      <m:sub>
                        <m:r>
                          <a:rPr lang="en-US" b="0" i="1" smtClean="0">
                            <a:latin typeface="Cambria Math" panose="02040503050406030204" pitchFamily="18" charset="0"/>
                          </a:rPr>
                          <m:t>𝑗</m:t>
                        </m:r>
                      </m:sub>
                    </m:sSub>
                    <m:r>
                      <a:rPr lang="en-US" b="0" i="1" smtClean="0">
                        <a:latin typeface="Cambria Math" panose="02040503050406030204" pitchFamily="18" charset="0"/>
                      </a:rPr>
                      <m:t> =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𝑛𝑡</m:t>
                            </m:r>
                          </m:e>
                          <m:sub>
                            <m:r>
                              <a:rPr lang="en-US" b="0" i="1" smtClean="0">
                                <a:latin typeface="Cambria Math" panose="02040503050406030204" pitchFamily="18" charset="0"/>
                                <a:ea typeface="Cambria Math" panose="02040503050406030204" pitchFamily="18" charset="0"/>
                              </a:rPr>
                              <m:t>𝑗</m:t>
                            </m:r>
                          </m:sub>
                        </m:sSub>
                      </m:den>
                    </m:f>
                    <m:nary>
                      <m:naryPr>
                        <m:chr m:val="∑"/>
                        <m:ctrlPr>
                          <a:rPr lang="en-US" i="1">
                            <a:latin typeface="Cambria Math" panose="02040503050406030204" pitchFamily="18" charset="0"/>
                            <a:ea typeface="Cambria Math" panose="02040503050406030204" pitchFamily="18" charset="0"/>
                          </a:rPr>
                        </m:ctrlPr>
                      </m:naryPr>
                      <m:sub>
                        <m:eqArr>
                          <m:eqArrPr>
                            <m:ctrlPr>
                              <a:rPr lang="en-US" i="1">
                                <a:latin typeface="Cambria Math" panose="02040503050406030204" pitchFamily="18" charset="0"/>
                                <a:ea typeface="Cambria Math" panose="02040503050406030204" pitchFamily="18" charset="0"/>
                              </a:rPr>
                            </m:ctrlPr>
                          </m:eqArrPr>
                          <m:e>
                            <m:r>
                              <m:rPr>
                                <m:brk m:alnAt="23"/>
                              </m:rP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𝑟𝑡</m:t>
                            </m:r>
                          </m:e>
                          <m:e>
                            <m:r>
                              <a:rPr lang="en-US" i="1">
                                <a:latin typeface="Cambria Math" panose="02040503050406030204" pitchFamily="18" charset="0"/>
                                <a:ea typeface="Cambria Math" panose="02040503050406030204" pitchFamily="18" charset="0"/>
                              </a:rPr>
                              <m:t>𝑔𝑟𝑜𝑢𝑝</m:t>
                            </m:r>
                          </m:e>
                        </m:eqAr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Sub>
                      </m:e>
                    </m:nary>
                    <m:r>
                      <a:rPr lang="en-US" i="1">
                        <a:latin typeface="Cambria Math" panose="02040503050406030204" pitchFamily="18" charset="0"/>
                        <a:ea typeface="Cambria Math" panose="02040503050406030204" pitchFamily="18" charset="0"/>
                      </a:rPr>
                      <m:t>    −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𝑗</m:t>
                            </m:r>
                          </m:sub>
                        </m:sSub>
                      </m:den>
                    </m:f>
                    <m:nary>
                      <m:naryPr>
                        <m:chr m:val="∑"/>
                        <m:ctrlPr>
                          <a:rPr lang="en-US" i="1">
                            <a:latin typeface="Cambria Math" panose="02040503050406030204" pitchFamily="18" charset="0"/>
                            <a:ea typeface="Cambria Math" panose="02040503050406030204" pitchFamily="18" charset="0"/>
                          </a:rPr>
                        </m:ctrlPr>
                      </m:naryPr>
                      <m:sub>
                        <m:eqArr>
                          <m:eqArrPr>
                            <m:ctrlPr>
                              <a:rPr lang="en-US" i="1">
                                <a:latin typeface="Cambria Math" panose="02040503050406030204" pitchFamily="18" charset="0"/>
                                <a:ea typeface="Cambria Math" panose="02040503050406030204" pitchFamily="18" charset="0"/>
                              </a:rPr>
                            </m:ctrlPr>
                          </m:eqArrPr>
                          <m:e>
                            <m:r>
                              <a:rPr lang="en-US" i="1">
                                <a:latin typeface="Cambria Math" panose="02040503050406030204" pitchFamily="18" charset="0"/>
                                <a:ea typeface="Cambria Math" panose="02040503050406030204" pitchFamily="18" charset="0"/>
                              </a:rPr>
                              <m:t>𝑐</m:t>
                            </m:r>
                            <m:r>
                              <m:rPr>
                                <m:brk m:alnAt="23"/>
                              </m:rP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𝑟𝑙</m:t>
                            </m:r>
                          </m:e>
                          <m:e>
                            <m:r>
                              <a:rPr lang="en-US" i="1">
                                <a:latin typeface="Cambria Math" panose="02040503050406030204" pitchFamily="18" charset="0"/>
                                <a:ea typeface="Cambria Math" panose="02040503050406030204" pitchFamily="18" charset="0"/>
                              </a:rPr>
                              <m:t>𝑔𝑟𝑜𝑢𝑝</m:t>
                            </m:r>
                          </m:e>
                        </m:eqAr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Sub>
                      </m:e>
                    </m:nary>
                  </m:oMath>
                </a14:m>
                <a:endParaRPr lang="en-US" dirty="0"/>
              </a:p>
              <a:p>
                <a:pPr marL="514350" indent="-514350">
                  <a:buFont typeface="+mj-lt"/>
                  <a:buAutoNum type="arabicPeriod" startAt="3"/>
                </a:pPr>
                <a:r>
                  <a:rPr lang="en-US" dirty="0"/>
                  <a:t>The average of the stratum-specific treatment effects is the overall treatment effect</a:t>
                </a:r>
              </a:p>
              <a:p>
                <a:pPr marL="457200" lvl="1" indent="0">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m:t>
                              </m:r>
                            </m:e>
                          </m:acc>
                        </m:e>
                        <m:sub>
                          <m:r>
                            <a:rPr lang="en-US" sz="2800" i="1">
                              <a:latin typeface="Cambria Math" panose="02040503050406030204" pitchFamily="18" charset="0"/>
                              <a:ea typeface="Cambria Math" panose="02040503050406030204" pitchFamily="18" charset="0"/>
                            </a:rPr>
                            <m:t>𝑆</m:t>
                          </m:r>
                        </m:sub>
                      </m:sSub>
                      <m:r>
                        <a:rPr lang="en-US" sz="2800" b="0" i="1" smtClean="0">
                          <a:latin typeface="Cambria Math" panose="02040503050406030204" pitchFamily="18" charset="0"/>
                          <a:ea typeface="Cambria Math" panose="02040503050406030204" pitchFamily="18" charset="0"/>
                        </a:rPr>
                        <m:t> ≡</m:t>
                      </m:r>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𝐾</m:t>
                          </m:r>
                        </m:sup>
                        <m:e>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m:rPr>
                                      <m:sty m:val="p"/>
                                    </m:rPr>
                                    <a:rPr lang="el-GR" sz="2800" i="1">
                                      <a:latin typeface="Cambria Math" panose="02040503050406030204" pitchFamily="18" charset="0"/>
                                      <a:ea typeface="Cambria Math" panose="02040503050406030204" pitchFamily="18" charset="0"/>
                                    </a:rPr>
                                    <m:t>Δ</m:t>
                                  </m:r>
                                </m:e>
                              </m:acc>
                            </m:e>
                            <m:sub>
                              <m:r>
                                <a:rPr lang="en-US" sz="2800" i="1">
                                  <a:latin typeface="Cambria Math" panose="02040503050406030204" pitchFamily="18" charset="0"/>
                                </a:rPr>
                                <m:t>𝑗</m:t>
                              </m:r>
                            </m:sub>
                          </m:sSub>
                        </m:e>
                      </m:nary>
                    </m:oMath>
                  </m:oMathPara>
                </a14:m>
                <a:endParaRPr lang="en-US" dirty="0"/>
              </a:p>
              <a:p>
                <a:pPr marL="514350" indent="-514350">
                  <a:buFont typeface="+mj-lt"/>
                  <a:buAutoNum type="arabicPeriod" startAt="3"/>
                </a:pPr>
                <a:endParaRPr lang="en-US" dirty="0"/>
              </a:p>
              <a:p>
                <a:pPr marL="514350" indent="-514350">
                  <a:buFont typeface="+mj-lt"/>
                  <a:buAutoNum type="arabicPeriod" startAt="2"/>
                </a:pPr>
                <a:endParaRPr lang="en-US" dirty="0"/>
              </a:p>
            </p:txBody>
          </p:sp>
        </mc:Choice>
        <mc:Fallback xmlns="">
          <p:sp>
            <p:nvSpPr>
              <p:cNvPr id="3" name="Content Placeholder 2">
                <a:extLst>
                  <a:ext uri="{FF2B5EF4-FFF2-40B4-BE49-F238E27FC236}">
                    <a16:creationId xmlns:a16="http://schemas.microsoft.com/office/drawing/2014/main" id="{AC3F5A81-A0D3-466B-8511-4F92C097FBA8}"/>
                  </a:ext>
                </a:extLst>
              </p:cNvPr>
              <p:cNvSpPr>
                <a:spLocks noGrp="1" noRot="1" noChangeAspect="1" noMove="1" noResize="1" noEditPoints="1" noAdjustHandles="1" noChangeArrowheads="1" noChangeShapeType="1" noTextEdit="1"/>
              </p:cNvSpPr>
              <p:nvPr>
                <p:ph idx="1"/>
              </p:nvPr>
            </p:nvSpPr>
            <p:spPr>
              <a:blipFill>
                <a:blip r:embed="rId4"/>
                <a:stretch>
                  <a:fillRect l="-1101" t="-29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69F5364-C373-4F9D-93AC-94BA3BBECC56}"/>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05549FE0-8F1D-4F2A-A207-62295975972E}"/>
              </a:ext>
            </a:extLst>
          </p:cNvPr>
          <p:cNvSpPr>
            <a:spLocks noGrp="1"/>
          </p:cNvSpPr>
          <p:nvPr>
            <p:ph type="sldNum" sz="quarter" idx="12"/>
          </p:nvPr>
        </p:nvSpPr>
        <p:spPr/>
        <p:txBody>
          <a:bodyPr/>
          <a:lstStyle/>
          <a:p>
            <a:fld id="{0CBB28CF-CF23-47F2-9BB2-C72020DD2631}" type="slidenum">
              <a:rPr lang="en-US" smtClean="0"/>
              <a:t>28</a:t>
            </a:fld>
            <a:endParaRPr lang="en-US"/>
          </a:p>
        </p:txBody>
      </p:sp>
    </p:spTree>
    <p:extLst>
      <p:ext uri="{BB962C8B-B14F-4D97-AF65-F5344CB8AC3E}">
        <p14:creationId xmlns:p14="http://schemas.microsoft.com/office/powerpoint/2010/main" val="427456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B62B1-EDC9-4A0F-98E5-93A55B4D3468}"/>
              </a:ext>
            </a:extLst>
          </p:cNvPr>
          <p:cNvSpPr>
            <a:spLocks noGrp="1"/>
          </p:cNvSpPr>
          <p:nvPr>
            <p:ph idx="1"/>
          </p:nvPr>
        </p:nvSpPr>
        <p:spPr/>
        <p:txBody>
          <a:bodyPr/>
          <a:lstStyle/>
          <a:p>
            <a:pPr marL="0" indent="0">
              <a:buNone/>
            </a:pPr>
            <a:r>
              <a:rPr lang="en-US" sz="4000" dirty="0"/>
              <a:t>Problem with stratification estimator</a:t>
            </a:r>
          </a:p>
          <a:p>
            <a:pPr marL="457200" lvl="1" indent="0">
              <a:buNone/>
            </a:pPr>
            <a:r>
              <a:rPr lang="en-US" sz="3600" dirty="0"/>
              <a:t>The strata can be too large, and the degree of homogeneity may be low within a stratum.</a:t>
            </a:r>
          </a:p>
          <a:p>
            <a:pPr lvl="1"/>
            <a:endParaRPr lang="en-US" dirty="0"/>
          </a:p>
          <a:p>
            <a:pPr lvl="1"/>
            <a:endParaRPr lang="en-US" dirty="0"/>
          </a:p>
          <a:p>
            <a:pPr marL="0" indent="0">
              <a:buNone/>
            </a:pPr>
            <a:r>
              <a:rPr lang="en-US" sz="4000" dirty="0"/>
              <a:t>Solution</a:t>
            </a:r>
          </a:p>
          <a:p>
            <a:pPr marL="457200" lvl="1" indent="0">
              <a:buNone/>
            </a:pPr>
            <a:r>
              <a:rPr lang="en-US" sz="3600" dirty="0"/>
              <a:t>Do regression adjustment within each stratum</a:t>
            </a:r>
          </a:p>
        </p:txBody>
      </p:sp>
      <p:sp>
        <p:nvSpPr>
          <p:cNvPr id="4" name="Footer Placeholder 3">
            <a:extLst>
              <a:ext uri="{FF2B5EF4-FFF2-40B4-BE49-F238E27FC236}">
                <a16:creationId xmlns:a16="http://schemas.microsoft.com/office/drawing/2014/main" id="{BF51D283-20D5-45BB-8757-0109C3671EB2}"/>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133960F9-A4E6-4E39-914E-587B8F21CD92}"/>
              </a:ext>
            </a:extLst>
          </p:cNvPr>
          <p:cNvSpPr>
            <a:spLocks noGrp="1"/>
          </p:cNvSpPr>
          <p:nvPr>
            <p:ph type="sldNum" sz="quarter" idx="12"/>
          </p:nvPr>
        </p:nvSpPr>
        <p:spPr/>
        <p:txBody>
          <a:bodyPr/>
          <a:lstStyle/>
          <a:p>
            <a:fld id="{0CBB28CF-CF23-47F2-9BB2-C72020DD2631}" type="slidenum">
              <a:rPr lang="en-US" smtClean="0"/>
              <a:t>29</a:t>
            </a:fld>
            <a:endParaRPr lang="en-US"/>
          </a:p>
        </p:txBody>
      </p:sp>
    </p:spTree>
    <p:extLst>
      <p:ext uri="{BB962C8B-B14F-4D97-AF65-F5344CB8AC3E}">
        <p14:creationId xmlns:p14="http://schemas.microsoft.com/office/powerpoint/2010/main" val="53009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C3CB-5388-4566-BAAE-141D22364768}"/>
              </a:ext>
            </a:extLst>
          </p:cNvPr>
          <p:cNvSpPr>
            <a:spLocks noGrp="1"/>
          </p:cNvSpPr>
          <p:nvPr>
            <p:ph type="title"/>
          </p:nvPr>
        </p:nvSpPr>
        <p:spPr/>
        <p:txBody>
          <a:bodyPr/>
          <a:lstStyle/>
          <a:p>
            <a:r>
              <a:rPr lang="en-US" dirty="0"/>
              <a:t>Goal: compare new treatment to old</a:t>
            </a:r>
          </a:p>
        </p:txBody>
      </p:sp>
      <p:sp>
        <p:nvSpPr>
          <p:cNvPr id="3" name="Text Placeholder 2">
            <a:extLst>
              <a:ext uri="{FF2B5EF4-FFF2-40B4-BE49-F238E27FC236}">
                <a16:creationId xmlns:a16="http://schemas.microsoft.com/office/drawing/2014/main" id="{0AEFFF9A-1E41-49B1-A7BB-E0FC3DD67476}"/>
              </a:ext>
            </a:extLst>
          </p:cNvPr>
          <p:cNvSpPr>
            <a:spLocks noGrp="1"/>
          </p:cNvSpPr>
          <p:nvPr>
            <p:ph type="body" idx="1"/>
          </p:nvPr>
        </p:nvSpPr>
        <p:spPr/>
        <p:txBody>
          <a:bodyPr/>
          <a:lstStyle/>
          <a:p>
            <a:r>
              <a:rPr lang="en-US" dirty="0"/>
              <a:t>Old treatment (control)	</a:t>
            </a:r>
          </a:p>
        </p:txBody>
      </p:sp>
      <p:sp>
        <p:nvSpPr>
          <p:cNvPr id="4" name="Content Placeholder 3">
            <a:extLst>
              <a:ext uri="{FF2B5EF4-FFF2-40B4-BE49-F238E27FC236}">
                <a16:creationId xmlns:a16="http://schemas.microsoft.com/office/drawing/2014/main" id="{2CA32232-C1C2-4C39-997C-B5F7351B6104}"/>
              </a:ext>
            </a:extLst>
          </p:cNvPr>
          <p:cNvSpPr>
            <a:spLocks noGrp="1"/>
          </p:cNvSpPr>
          <p:nvPr>
            <p:ph sz="half" idx="2"/>
          </p:nvPr>
        </p:nvSpPr>
        <p:spPr/>
        <p:txBody>
          <a:bodyPr/>
          <a:lstStyle/>
          <a:p>
            <a:r>
              <a:rPr lang="en-US" dirty="0"/>
              <a:t>Stretching &amp; strengthening exercises</a:t>
            </a:r>
          </a:p>
        </p:txBody>
      </p:sp>
      <p:sp>
        <p:nvSpPr>
          <p:cNvPr id="5" name="Text Placeholder 4">
            <a:extLst>
              <a:ext uri="{FF2B5EF4-FFF2-40B4-BE49-F238E27FC236}">
                <a16:creationId xmlns:a16="http://schemas.microsoft.com/office/drawing/2014/main" id="{885CF211-BC67-4C70-98FD-11F7AD8CE717}"/>
              </a:ext>
            </a:extLst>
          </p:cNvPr>
          <p:cNvSpPr>
            <a:spLocks noGrp="1"/>
          </p:cNvSpPr>
          <p:nvPr>
            <p:ph type="body" sz="quarter" idx="3"/>
          </p:nvPr>
        </p:nvSpPr>
        <p:spPr/>
        <p:txBody>
          <a:bodyPr/>
          <a:lstStyle/>
          <a:p>
            <a:r>
              <a:rPr lang="en-US" dirty="0"/>
              <a:t>New treatment (treatment)</a:t>
            </a:r>
          </a:p>
        </p:txBody>
      </p:sp>
      <p:sp>
        <p:nvSpPr>
          <p:cNvPr id="6" name="Content Placeholder 5">
            <a:extLst>
              <a:ext uri="{FF2B5EF4-FFF2-40B4-BE49-F238E27FC236}">
                <a16:creationId xmlns:a16="http://schemas.microsoft.com/office/drawing/2014/main" id="{9AD97F52-D960-4DB8-B104-181E815FE8A0}"/>
              </a:ext>
            </a:extLst>
          </p:cNvPr>
          <p:cNvSpPr>
            <a:spLocks noGrp="1"/>
          </p:cNvSpPr>
          <p:nvPr>
            <p:ph sz="quarter" idx="4"/>
          </p:nvPr>
        </p:nvSpPr>
        <p:spPr/>
        <p:txBody>
          <a:bodyPr/>
          <a:lstStyle/>
          <a:p>
            <a:r>
              <a:rPr lang="en-US" dirty="0"/>
              <a:t>Same as old, PLUS</a:t>
            </a:r>
          </a:p>
          <a:p>
            <a:r>
              <a:rPr lang="en-US" dirty="0"/>
              <a:t>Trigger-point dry-needling of calf muscles</a:t>
            </a:r>
          </a:p>
        </p:txBody>
      </p:sp>
      <p:sp>
        <p:nvSpPr>
          <p:cNvPr id="7" name="Footer Placeholder 6">
            <a:extLst>
              <a:ext uri="{FF2B5EF4-FFF2-40B4-BE49-F238E27FC236}">
                <a16:creationId xmlns:a16="http://schemas.microsoft.com/office/drawing/2014/main" id="{D6BD0A45-F543-4D80-A380-070EAF4CDFB3}"/>
              </a:ext>
            </a:extLst>
          </p:cNvPr>
          <p:cNvSpPr>
            <a:spLocks noGrp="1"/>
          </p:cNvSpPr>
          <p:nvPr>
            <p:ph type="ftr" sz="quarter" idx="11"/>
          </p:nvPr>
        </p:nvSpPr>
        <p:spPr/>
        <p:txBody>
          <a:bodyPr/>
          <a:lstStyle/>
          <a:p>
            <a:r>
              <a:rPr lang="en-US" dirty="0"/>
              <a:t>amynail@honestat.com</a:t>
            </a:r>
          </a:p>
        </p:txBody>
      </p:sp>
      <p:sp>
        <p:nvSpPr>
          <p:cNvPr id="8" name="Slide Number Placeholder 7">
            <a:extLst>
              <a:ext uri="{FF2B5EF4-FFF2-40B4-BE49-F238E27FC236}">
                <a16:creationId xmlns:a16="http://schemas.microsoft.com/office/drawing/2014/main" id="{B97F6CC4-C4E3-43EC-9806-8B923924C08D}"/>
              </a:ext>
            </a:extLst>
          </p:cNvPr>
          <p:cNvSpPr>
            <a:spLocks noGrp="1"/>
          </p:cNvSpPr>
          <p:nvPr>
            <p:ph type="sldNum" sz="quarter" idx="12"/>
          </p:nvPr>
        </p:nvSpPr>
        <p:spPr/>
        <p:txBody>
          <a:bodyPr/>
          <a:lstStyle/>
          <a:p>
            <a:fld id="{0CBB28CF-CF23-47F2-9BB2-C72020DD2631}" type="slidenum">
              <a:rPr lang="en-US" smtClean="0"/>
              <a:t>3</a:t>
            </a:fld>
            <a:endParaRPr lang="en-US" dirty="0"/>
          </a:p>
        </p:txBody>
      </p:sp>
    </p:spTree>
    <p:extLst>
      <p:ext uri="{BB962C8B-B14F-4D97-AF65-F5344CB8AC3E}">
        <p14:creationId xmlns:p14="http://schemas.microsoft.com/office/powerpoint/2010/main" val="837782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CC2DFAE-7471-425A-9A9B-E2441278B7CD}"/>
                  </a:ext>
                </a:extLst>
              </p:cNvPr>
              <p:cNvSpPr>
                <a:spLocks noGrp="1"/>
              </p:cNvSpPr>
              <p:nvPr>
                <p:ph type="title"/>
              </p:nvPr>
            </p:nvSpPr>
            <p:spPr/>
            <p:txBody>
              <a:bodyPr>
                <a:normAutofit fontScale="90000"/>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𝑅</m:t>
                        </m:r>
                      </m:sub>
                    </m:sSub>
                  </m:oMath>
                </a14:m>
                <a:r>
                  <a:rPr lang="en-US" dirty="0"/>
                  <a:t>	  Stratification with regression adjustment </a:t>
                </a:r>
              </a:p>
            </p:txBody>
          </p:sp>
        </mc:Choice>
        <mc:Fallback xmlns="">
          <p:sp>
            <p:nvSpPr>
              <p:cNvPr id="2" name="Title 1">
                <a:extLst>
                  <a:ext uri="{FF2B5EF4-FFF2-40B4-BE49-F238E27FC236}">
                    <a16:creationId xmlns:a16="http://schemas.microsoft.com/office/drawing/2014/main" id="{6CC2DFAE-7471-425A-9A9B-E2441278B7C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3F5A81-A0D3-466B-8511-4F92C097FBA8}"/>
                  </a:ext>
                </a:extLst>
              </p:cNvPr>
              <p:cNvSpPr>
                <a:spLocks noGrp="1"/>
              </p:cNvSpPr>
              <p:nvPr>
                <p:ph idx="1"/>
              </p:nvPr>
            </p:nvSpPr>
            <p:spPr/>
            <p:txBody>
              <a:bodyPr>
                <a:normAutofit/>
              </a:bodyPr>
              <a:lstStyle/>
              <a:p>
                <a:pPr marL="514350" indent="-514350">
                  <a:buFont typeface="+mj-lt"/>
                  <a:buAutoNum type="arabicPeriod"/>
                </a:pPr>
                <a:r>
                  <a:rPr lang="en-US" dirty="0"/>
                  <a:t>Divide the dataset into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oMath>
                </a14:m>
                <a:r>
                  <a:rPr lang="en-US" dirty="0"/>
                  <a:t>evenly-spaced strata based on </a:t>
                </a:r>
                <a14:m>
                  <m:oMath xmlns:m="http://schemas.openxmlformats.org/officeDocument/2006/math">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oMath>
                </a14:m>
                <a:endParaRPr lang="en-US" dirty="0"/>
              </a:p>
              <a:p>
                <a:pPr marL="514350" indent="-514350">
                  <a:buFont typeface="+mj-lt"/>
                  <a:buAutoNum type="arabicPeriod"/>
                </a:pPr>
                <a:r>
                  <a:rPr lang="en-US" dirty="0"/>
                  <a:t> Within each stratum, fit a regression model </a:t>
                </a:r>
              </a:p>
              <a:p>
                <a:pPr marL="0" indent="0">
                  <a:buNone/>
                </a:pPr>
                <a:r>
                  <a:rPr lang="en-US" dirty="0"/>
                  <a:t>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𝑍</m:t>
                        </m:r>
                      </m:sub>
                    </m:sSub>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2</m:t>
                        </m:r>
                      </m:sub>
                    </m:sSub>
                  </m:oMath>
                </a14:m>
                <a:endParaRPr lang="en-US" dirty="0"/>
              </a:p>
              <a:p>
                <a:pPr marL="514350" indent="-514350">
                  <a:buFont typeface="+mj-lt"/>
                  <a:buAutoNum type="arabicPeriod"/>
                </a:pPr>
                <a:endParaRPr lang="en-US" dirty="0"/>
              </a:p>
              <a:p>
                <a:pPr marL="514350" indent="-514350">
                  <a:buFont typeface="+mj-lt"/>
                  <a:buAutoNum type="arabicPeriod" startAt="3"/>
                </a:pPr>
                <a:r>
                  <a:rPr lang="en-US" dirty="0"/>
                  <a:t>The stratum-specific treatment effect will be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Δ</m:t>
                            </m:r>
                          </m:e>
                        </m:acc>
                      </m:e>
                      <m:sub>
                        <m:r>
                          <a:rPr lang="en-US" b="0" i="1" smtClean="0">
                            <a:latin typeface="Cambria Math" panose="02040503050406030204" pitchFamily="18" charset="0"/>
                          </a:rPr>
                          <m:t>𝑗</m:t>
                        </m:r>
                      </m:sub>
                    </m:sSub>
                    <m:r>
                      <a:rPr lang="en-US" b="0" i="1" smtClean="0">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𝑍</m:t>
                            </m:r>
                          </m:sub>
                        </m:sSub>
                      </m:e>
                    </m:acc>
                  </m:oMath>
                </a14:m>
                <a:endParaRPr lang="en-US" dirty="0"/>
              </a:p>
              <a:p>
                <a:pPr marL="514350" indent="-514350">
                  <a:buFont typeface="+mj-lt"/>
                  <a:buAutoNum type="arabicPeriod" startAt="3"/>
                </a:pPr>
                <a:r>
                  <a:rPr lang="en-US" dirty="0"/>
                  <a:t>The overall treatment effect is the average</a:t>
                </a:r>
              </a:p>
              <a:p>
                <a:pPr marL="457200" lvl="1" indent="0">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m:t>
                              </m:r>
                            </m:e>
                          </m:acc>
                        </m:e>
                        <m:sub>
                          <m:r>
                            <a:rPr lang="en-US" sz="2800" i="1">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𝑅</m:t>
                          </m:r>
                        </m:sub>
                      </m:sSub>
                      <m:r>
                        <a:rPr lang="en-US" sz="2800" b="0" i="1" smtClean="0">
                          <a:latin typeface="Cambria Math" panose="02040503050406030204" pitchFamily="18" charset="0"/>
                          <a:ea typeface="Cambria Math" panose="02040503050406030204" pitchFamily="18" charset="0"/>
                        </a:rPr>
                        <m:t> ≡</m:t>
                      </m:r>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𝐾</m:t>
                          </m:r>
                        </m:sup>
                        <m:e>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m:rPr>
                                      <m:sty m:val="p"/>
                                    </m:rPr>
                                    <a:rPr lang="el-GR" sz="2800" i="1">
                                      <a:latin typeface="Cambria Math" panose="02040503050406030204" pitchFamily="18" charset="0"/>
                                      <a:ea typeface="Cambria Math" panose="02040503050406030204" pitchFamily="18" charset="0"/>
                                    </a:rPr>
                                    <m:t>Δ</m:t>
                                  </m:r>
                                </m:e>
                              </m:acc>
                            </m:e>
                            <m:sub>
                              <m:r>
                                <a:rPr lang="en-US" sz="2800" i="1">
                                  <a:latin typeface="Cambria Math" panose="02040503050406030204" pitchFamily="18" charset="0"/>
                                </a:rPr>
                                <m:t>𝑗</m:t>
                              </m:r>
                            </m:sub>
                          </m:sSub>
                        </m:e>
                      </m:nary>
                    </m:oMath>
                  </m:oMathPara>
                </a14:m>
                <a:endParaRPr lang="en-US" dirty="0"/>
              </a:p>
              <a:p>
                <a:pPr marL="514350" indent="-514350">
                  <a:buFont typeface="+mj-lt"/>
                  <a:buAutoNum type="arabicPeriod" startAt="3"/>
                </a:pPr>
                <a:endParaRPr lang="en-US" dirty="0"/>
              </a:p>
              <a:p>
                <a:pPr marL="514350" indent="-514350">
                  <a:buFont typeface="+mj-lt"/>
                  <a:buAutoNum type="arabicPeriod" startAt="2"/>
                </a:pPr>
                <a:endParaRPr lang="en-US" dirty="0"/>
              </a:p>
            </p:txBody>
          </p:sp>
        </mc:Choice>
        <mc:Fallback xmlns="">
          <p:sp>
            <p:nvSpPr>
              <p:cNvPr id="3" name="Content Placeholder 2">
                <a:extLst>
                  <a:ext uri="{FF2B5EF4-FFF2-40B4-BE49-F238E27FC236}">
                    <a16:creationId xmlns:a16="http://schemas.microsoft.com/office/drawing/2014/main" id="{AC3F5A81-A0D3-466B-8511-4F92C097FBA8}"/>
                  </a:ext>
                </a:extLst>
              </p:cNvPr>
              <p:cNvSpPr>
                <a:spLocks noGrp="1" noRot="1" noChangeAspect="1" noMove="1" noResize="1" noEditPoints="1" noAdjustHandles="1" noChangeArrowheads="1" noChangeShapeType="1" noTextEdit="1"/>
              </p:cNvSpPr>
              <p:nvPr>
                <p:ph idx="1"/>
              </p:nvPr>
            </p:nvSpPr>
            <p:spPr>
              <a:blipFill>
                <a:blip r:embed="rId4"/>
                <a:stretch>
                  <a:fillRect l="-1217"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69F5364-C373-4F9D-93AC-94BA3BBECC56}"/>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05549FE0-8F1D-4F2A-A207-62295975972E}"/>
              </a:ext>
            </a:extLst>
          </p:cNvPr>
          <p:cNvSpPr>
            <a:spLocks noGrp="1"/>
          </p:cNvSpPr>
          <p:nvPr>
            <p:ph type="sldNum" sz="quarter" idx="12"/>
          </p:nvPr>
        </p:nvSpPr>
        <p:spPr/>
        <p:txBody>
          <a:bodyPr/>
          <a:lstStyle/>
          <a:p>
            <a:fld id="{0CBB28CF-CF23-47F2-9BB2-C72020DD2631}" type="slidenum">
              <a:rPr lang="en-US" smtClean="0"/>
              <a:t>30</a:t>
            </a:fld>
            <a:endParaRPr lang="en-US"/>
          </a:p>
        </p:txBody>
      </p:sp>
    </p:spTree>
    <p:extLst>
      <p:ext uri="{BB962C8B-B14F-4D97-AF65-F5344CB8AC3E}">
        <p14:creationId xmlns:p14="http://schemas.microsoft.com/office/powerpoint/2010/main" val="3657715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8A0C-25AA-4D53-B2E8-0E0DADD5070E}"/>
              </a:ext>
            </a:extLst>
          </p:cNvPr>
          <p:cNvSpPr>
            <a:spLocks noGrp="1"/>
          </p:cNvSpPr>
          <p:nvPr>
            <p:ph type="title"/>
          </p:nvPr>
        </p:nvSpPr>
        <p:spPr/>
        <p:txBody>
          <a:bodyPr/>
          <a:lstStyle/>
          <a:p>
            <a:r>
              <a:rPr lang="en-US" dirty="0"/>
              <a:t>What we know so far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039B4F-B8C7-47A4-9D9B-C72C5F7906D0}"/>
                  </a:ext>
                </a:extLst>
              </p:cNvPr>
              <p:cNvSpPr>
                <a:spLocks noGrp="1"/>
              </p:cNvSpPr>
              <p:nvPr>
                <p:ph idx="1"/>
              </p:nvPr>
            </p:nvSpPr>
            <p:spPr>
              <a:xfrm>
                <a:off x="838200" y="1825625"/>
                <a:ext cx="10515600" cy="4336636"/>
              </a:xfrm>
            </p:spPr>
            <p:txBody>
              <a:bodyPr>
                <a:normAutofit/>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6000" i="1">
                              <a:latin typeface="Cambria Math" panose="02040503050406030204" pitchFamily="18" charset="0"/>
                              <a:ea typeface="Cambria Math" panose="02040503050406030204" pitchFamily="18" charset="0"/>
                            </a:rPr>
                          </m:ctrlPr>
                        </m:sSubPr>
                        <m:e>
                          <m:r>
                            <a:rPr lang="en-US" sz="6000" i="1">
                              <a:latin typeface="Cambria Math" panose="02040503050406030204" pitchFamily="18" charset="0"/>
                              <a:ea typeface="Cambria Math" panose="02040503050406030204" pitchFamily="18" charset="0"/>
                            </a:rPr>
                            <m:t>𝐵𝑖𝑎𝑠</m:t>
                          </m:r>
                          <m:r>
                            <a:rPr lang="en-US" sz="6000" i="1">
                              <a:latin typeface="Cambria Math" panose="02040503050406030204" pitchFamily="18" charset="0"/>
                              <a:ea typeface="Cambria Math" panose="02040503050406030204" pitchFamily="18" charset="0"/>
                            </a:rPr>
                            <m:t>(</m:t>
                          </m:r>
                          <m:acc>
                            <m:accPr>
                              <m:chr m:val="̂"/>
                              <m:ctrlPr>
                                <a:rPr lang="en-US" sz="6000" i="1">
                                  <a:latin typeface="Cambria Math" panose="02040503050406030204" pitchFamily="18" charset="0"/>
                                  <a:ea typeface="Cambria Math" panose="02040503050406030204" pitchFamily="18" charset="0"/>
                                </a:rPr>
                              </m:ctrlPr>
                            </m:accPr>
                            <m:e>
                              <m:r>
                                <a:rPr lang="en-US" sz="6000" i="1">
                                  <a:latin typeface="Cambria Math" panose="02040503050406030204" pitchFamily="18" charset="0"/>
                                  <a:ea typeface="Cambria Math" panose="02040503050406030204" pitchFamily="18" charset="0"/>
                                </a:rPr>
                                <m:t>∆</m:t>
                              </m:r>
                            </m:e>
                          </m:acc>
                        </m:e>
                        <m:sub>
                          <m:r>
                            <a:rPr lang="en-US" sz="6000" b="0" i="1" smtClean="0">
                              <a:latin typeface="Cambria Math" panose="02040503050406030204" pitchFamily="18" charset="0"/>
                              <a:ea typeface="Cambria Math" panose="02040503050406030204" pitchFamily="18" charset="0"/>
                            </a:rPr>
                            <m:t>𝑆</m:t>
                          </m:r>
                          <m:r>
                            <a:rPr lang="en-US" sz="6000" i="1">
                              <a:latin typeface="Cambria Math" panose="02040503050406030204" pitchFamily="18" charset="0"/>
                              <a:ea typeface="Cambria Math" panose="02040503050406030204" pitchFamily="18" charset="0"/>
                            </a:rPr>
                            <m:t>𝑅</m:t>
                          </m:r>
                        </m:sub>
                      </m:sSub>
                      <m:r>
                        <a:rPr lang="en-US" sz="6000" i="1">
                          <a:latin typeface="Cambria Math" panose="02040503050406030204" pitchFamily="18" charset="0"/>
                          <a:ea typeface="Cambria Math" panose="02040503050406030204" pitchFamily="18" charset="0"/>
                        </a:rPr>
                        <m:t>)&lt; </m:t>
                      </m:r>
                      <m:sSub>
                        <m:sSubPr>
                          <m:ctrlPr>
                            <a:rPr lang="en-US" sz="6000" i="1">
                              <a:latin typeface="Cambria Math" panose="02040503050406030204" pitchFamily="18" charset="0"/>
                              <a:ea typeface="Cambria Math" panose="02040503050406030204" pitchFamily="18" charset="0"/>
                            </a:rPr>
                          </m:ctrlPr>
                        </m:sSubPr>
                        <m:e>
                          <m:r>
                            <a:rPr lang="en-US" sz="6000" i="1">
                              <a:latin typeface="Cambria Math" panose="02040503050406030204" pitchFamily="18" charset="0"/>
                              <a:ea typeface="Cambria Math" panose="02040503050406030204" pitchFamily="18" charset="0"/>
                            </a:rPr>
                            <m:t>𝐵𝑖𝑎𝑠</m:t>
                          </m:r>
                          <m:r>
                            <a:rPr lang="en-US" sz="6000" i="1">
                              <a:latin typeface="Cambria Math" panose="02040503050406030204" pitchFamily="18" charset="0"/>
                              <a:ea typeface="Cambria Math" panose="02040503050406030204" pitchFamily="18" charset="0"/>
                            </a:rPr>
                            <m:t>(</m:t>
                          </m:r>
                          <m:acc>
                            <m:accPr>
                              <m:chr m:val="̂"/>
                              <m:ctrlPr>
                                <a:rPr lang="en-US" sz="6000" i="1">
                                  <a:latin typeface="Cambria Math" panose="02040503050406030204" pitchFamily="18" charset="0"/>
                                  <a:ea typeface="Cambria Math" panose="02040503050406030204" pitchFamily="18" charset="0"/>
                                </a:rPr>
                              </m:ctrlPr>
                            </m:accPr>
                            <m:e>
                              <m:r>
                                <a:rPr lang="en-US" sz="6000" i="1">
                                  <a:latin typeface="Cambria Math" panose="02040503050406030204" pitchFamily="18" charset="0"/>
                                  <a:ea typeface="Cambria Math" panose="02040503050406030204" pitchFamily="18" charset="0"/>
                                </a:rPr>
                                <m:t>∆</m:t>
                              </m:r>
                            </m:e>
                          </m:acc>
                        </m:e>
                        <m:sub>
                          <m:r>
                            <a:rPr lang="en-US" sz="6000" b="0" i="1" smtClean="0">
                              <a:latin typeface="Cambria Math" panose="02040503050406030204" pitchFamily="18" charset="0"/>
                              <a:ea typeface="Cambria Math" panose="02040503050406030204" pitchFamily="18" charset="0"/>
                            </a:rPr>
                            <m:t>𝑠</m:t>
                          </m:r>
                        </m:sub>
                      </m:sSub>
                      <m:r>
                        <a:rPr lang="en-US" sz="6000" i="1">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sz="3200" b="1" dirty="0"/>
                  <a:t>Conditions (all required):</a:t>
                </a:r>
              </a:p>
              <a:p>
                <a:pPr marL="514350" indent="-514350">
                  <a:buFont typeface="+mj-lt"/>
                  <a:buAutoNum type="arabicPeriod"/>
                </a:pPr>
                <a:r>
                  <a:rPr lang="en-US" sz="3200" dirty="0"/>
                  <a:t>No missing confounders</a:t>
                </a:r>
              </a:p>
              <a:p>
                <a:pPr marL="514350" indent="-514350">
                  <a:buFont typeface="+mj-lt"/>
                  <a:buAutoNum type="arabicPeriod"/>
                </a:pPr>
                <a:r>
                  <a:rPr lang="en-US" sz="3200" dirty="0"/>
                  <a:t>Propensity model is correctly specified</a:t>
                </a:r>
              </a:p>
              <a:p>
                <a:pPr marL="514350" indent="-514350">
                  <a:buFont typeface="+mj-lt"/>
                  <a:buAutoNum type="arabicPeriod"/>
                </a:pPr>
                <a:r>
                  <a:rPr lang="en-US" sz="3200" dirty="0"/>
                  <a:t>Regression model is correctly specified</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3039B4F-B8C7-47A4-9D9B-C72C5F7906D0}"/>
                  </a:ext>
                </a:extLst>
              </p:cNvPr>
              <p:cNvSpPr>
                <a:spLocks noGrp="1" noRot="1" noChangeAspect="1" noMove="1" noResize="1" noEditPoints="1" noAdjustHandles="1" noChangeArrowheads="1" noChangeShapeType="1" noTextEdit="1"/>
              </p:cNvSpPr>
              <p:nvPr>
                <p:ph idx="1"/>
              </p:nvPr>
            </p:nvSpPr>
            <p:spPr>
              <a:xfrm>
                <a:off x="838200" y="1825625"/>
                <a:ext cx="10515600" cy="4336636"/>
              </a:xfrm>
              <a:blipFill>
                <a:blip r:embed="rId2"/>
                <a:stretch>
                  <a:fillRect l="-15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445737B-E489-455C-89E1-513D9184E334}"/>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CBD4B209-7593-416B-A4B6-DE1CA8E9AE10}"/>
              </a:ext>
            </a:extLst>
          </p:cNvPr>
          <p:cNvSpPr>
            <a:spLocks noGrp="1"/>
          </p:cNvSpPr>
          <p:nvPr>
            <p:ph type="sldNum" sz="quarter" idx="12"/>
          </p:nvPr>
        </p:nvSpPr>
        <p:spPr/>
        <p:txBody>
          <a:bodyPr/>
          <a:lstStyle/>
          <a:p>
            <a:fld id="{0CBB28CF-CF23-47F2-9BB2-C72020DD2631}" type="slidenum">
              <a:rPr lang="en-US" smtClean="0"/>
              <a:t>31</a:t>
            </a:fld>
            <a:endParaRPr lang="en-US"/>
          </a:p>
        </p:txBody>
      </p:sp>
    </p:spTree>
    <p:extLst>
      <p:ext uri="{BB962C8B-B14F-4D97-AF65-F5344CB8AC3E}">
        <p14:creationId xmlns:p14="http://schemas.microsoft.com/office/powerpoint/2010/main" val="328761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283-FAEE-478F-9008-11055F47FCD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1B9B67A-46CF-4C2B-B7D8-502C041DD4C1}"/>
              </a:ext>
            </a:extLst>
          </p:cNvPr>
          <p:cNvSpPr>
            <a:spLocks noGrp="1"/>
          </p:cNvSpPr>
          <p:nvPr>
            <p:ph idx="1"/>
          </p:nvPr>
        </p:nvSpPr>
        <p:spPr/>
        <p:txBody>
          <a:bodyPr>
            <a:normAutofit/>
          </a:bodyPr>
          <a:lstStyle/>
          <a:p>
            <a:r>
              <a:rPr lang="en-US" sz="4400" dirty="0"/>
              <a:t>Done with</a:t>
            </a:r>
          </a:p>
          <a:p>
            <a:pPr lvl="1"/>
            <a:r>
              <a:rPr lang="en-US" sz="4000" dirty="0"/>
              <a:t>Stratification estimators</a:t>
            </a:r>
          </a:p>
          <a:p>
            <a:pPr lvl="1"/>
            <a:endParaRPr lang="en-US" sz="4000" dirty="0"/>
          </a:p>
          <a:p>
            <a:r>
              <a:rPr lang="en-US" sz="4400" dirty="0"/>
              <a:t>Move on to</a:t>
            </a:r>
          </a:p>
          <a:p>
            <a:pPr lvl="1"/>
            <a:r>
              <a:rPr lang="en-US" sz="4000" dirty="0"/>
              <a:t>Weighting estimators</a:t>
            </a:r>
          </a:p>
        </p:txBody>
      </p:sp>
      <p:sp>
        <p:nvSpPr>
          <p:cNvPr id="4" name="Footer Placeholder 3">
            <a:extLst>
              <a:ext uri="{FF2B5EF4-FFF2-40B4-BE49-F238E27FC236}">
                <a16:creationId xmlns:a16="http://schemas.microsoft.com/office/drawing/2014/main" id="{DCB011CD-C670-46BF-BFE1-AE3CF1BEEDB0}"/>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FA383CEC-EADB-4EBA-A720-462E6F5A312F}"/>
              </a:ext>
            </a:extLst>
          </p:cNvPr>
          <p:cNvSpPr>
            <a:spLocks noGrp="1"/>
          </p:cNvSpPr>
          <p:nvPr>
            <p:ph type="sldNum" sz="quarter" idx="12"/>
          </p:nvPr>
        </p:nvSpPr>
        <p:spPr/>
        <p:txBody>
          <a:bodyPr/>
          <a:lstStyle/>
          <a:p>
            <a:fld id="{0CBB28CF-CF23-47F2-9BB2-C72020DD2631}" type="slidenum">
              <a:rPr lang="en-US" smtClean="0"/>
              <a:t>32</a:t>
            </a:fld>
            <a:endParaRPr lang="en-US"/>
          </a:p>
        </p:txBody>
      </p:sp>
    </p:spTree>
    <p:extLst>
      <p:ext uri="{BB962C8B-B14F-4D97-AF65-F5344CB8AC3E}">
        <p14:creationId xmlns:p14="http://schemas.microsoft.com/office/powerpoint/2010/main" val="923625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486B5DF-86EB-444E-9326-F7BE037EDBF3}"/>
                  </a:ext>
                </a:extLst>
              </p:cNvPr>
              <p:cNvSpPr>
                <a:spLocks noGrp="1"/>
              </p:cNvSpPr>
              <p:nvPr>
                <p:ph type="title"/>
              </p:nvPr>
            </p:nvSpPr>
            <p:spPr/>
            <p:txBody>
              <a:bodyPr/>
              <a:lstStyle/>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𝐼𝑃𝑊</m:t>
                        </m:r>
                      </m:sub>
                    </m:sSub>
                  </m:oMath>
                </a14:m>
                <a:r>
                  <a:rPr lang="en-US" dirty="0"/>
                  <a:t>	Inverse-probability-weighting</a:t>
                </a:r>
              </a:p>
            </p:txBody>
          </p:sp>
        </mc:Choice>
        <mc:Fallback xmlns="">
          <p:sp>
            <p:nvSpPr>
              <p:cNvPr id="2" name="Title 1">
                <a:extLst>
                  <a:ext uri="{FF2B5EF4-FFF2-40B4-BE49-F238E27FC236}">
                    <a16:creationId xmlns:a16="http://schemas.microsoft.com/office/drawing/2014/main" id="{9486B5DF-86EB-444E-9326-F7BE037EDBF3}"/>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678F1D-8C10-48E8-9008-690F4EB6CCDF}"/>
                  </a:ext>
                </a:extLst>
              </p:cNvPr>
              <p:cNvSpPr>
                <a:spLocks noGrp="1"/>
              </p:cNvSpPr>
              <p:nvPr>
                <p:ph idx="1"/>
              </p:nvPr>
            </p:nvSpPr>
            <p:spPr/>
            <p:txBody>
              <a:bodyPr>
                <a:normAutofit/>
              </a:bodyPr>
              <a:lstStyle/>
              <a:p>
                <a:pPr marL="0" indent="0">
                  <a:buNone/>
                </a:pPr>
                <a:r>
                  <a:rPr lang="en-US" sz="3200" dirty="0"/>
                  <a:t>Recall the definition of ATE:		 </a:t>
                </a:r>
                <a14:m>
                  <m:oMath xmlns:m="http://schemas.openxmlformats.org/officeDocument/2006/math">
                    <m:r>
                      <a:rPr lang="en-US" sz="3200" i="1">
                        <a:latin typeface="Cambria Math" panose="02040503050406030204" pitchFamily="18" charset="0"/>
                        <a:ea typeface="Cambria Math" panose="02040503050406030204" pitchFamily="18" charset="0"/>
                      </a:rPr>
                      <m:t>∆ ≡</m:t>
                    </m:r>
                    <m:r>
                      <m:rPr>
                        <m:sty m:val="p"/>
                      </m:rPr>
                      <a:rPr lang="en-US" sz="3200">
                        <a:latin typeface="Cambria Math" panose="02040503050406030204" pitchFamily="18" charset="0"/>
                        <a:ea typeface="Cambria Math" panose="02040503050406030204" pitchFamily="18" charset="0"/>
                      </a:rPr>
                      <m:t>E</m:t>
                    </m:r>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𝑌</m:t>
                        </m:r>
                        <m:r>
                          <a:rPr lang="en-US" sz="3200" b="0" i="1" smtClean="0">
                            <a:latin typeface="Cambria Math" panose="02040503050406030204" pitchFamily="18" charset="0"/>
                            <a:ea typeface="Cambria Math" panose="02040503050406030204" pitchFamily="18" charset="0"/>
                          </a:rPr>
                          <m:t>1</m:t>
                        </m:r>
                      </m:e>
                    </m:d>
                    <m:r>
                      <a:rPr lang="en-US" sz="3200">
                        <a:latin typeface="Cambria Math" panose="02040503050406030204" pitchFamily="18" charset="0"/>
                        <a:ea typeface="Cambria Math" panose="02040503050406030204" pitchFamily="18" charset="0"/>
                      </a:rPr>
                      <m:t>−</m:t>
                    </m:r>
                  </m:oMath>
                </a14:m>
                <a:r>
                  <a:rPr lang="en-US" sz="3200" dirty="0">
                    <a:ea typeface="Cambria Math" panose="02040503050406030204" pitchFamily="18" charset="0"/>
                  </a:rPr>
                  <a:t> </a:t>
                </a:r>
                <a14:m>
                  <m:oMath xmlns:m="http://schemas.openxmlformats.org/officeDocument/2006/math">
                    <m:r>
                      <m:rPr>
                        <m:sty m:val="p"/>
                      </m:rPr>
                      <a:rPr lang="en-US" sz="3200">
                        <a:latin typeface="Cambria Math" panose="02040503050406030204" pitchFamily="18" charset="0"/>
                        <a:ea typeface="Cambria Math" panose="02040503050406030204" pitchFamily="18" charset="0"/>
                      </a:rPr>
                      <m:t>E</m:t>
                    </m:r>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𝑌</m:t>
                        </m:r>
                        <m:r>
                          <a:rPr lang="en-US" sz="3200" b="0" i="1" smtClean="0">
                            <a:latin typeface="Cambria Math" panose="02040503050406030204" pitchFamily="18" charset="0"/>
                            <a:ea typeface="Cambria Math" panose="02040503050406030204" pitchFamily="18" charset="0"/>
                          </a:rPr>
                          <m:t>0</m:t>
                        </m:r>
                      </m:e>
                    </m:d>
                  </m:oMath>
                </a14:m>
                <a:endParaRPr lang="en-US" sz="3200" dirty="0"/>
              </a:p>
              <a:p>
                <a:pPr marL="0" indent="0">
                  <a:buNone/>
                </a:pPr>
                <a:endParaRPr lang="en-US" sz="3200" dirty="0"/>
              </a:p>
              <a:p>
                <a:pPr marL="0" indent="0">
                  <a:buNone/>
                </a:pPr>
                <a:endParaRPr lang="en-US" sz="2400" dirty="0"/>
              </a:p>
              <a:p>
                <a:pPr marL="0" indent="0">
                  <a:buNone/>
                </a:pPr>
                <a14:m>
                  <m:oMathPara xmlns:m="http://schemas.openxmlformats.org/officeDocument/2006/math">
                    <m:oMathParaPr>
                      <m:jc m:val="left"/>
                    </m:oMathParaPr>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m:t>
                              </m:r>
                            </m:e>
                          </m:acc>
                        </m:e>
                        <m:sub>
                          <m:r>
                            <a:rPr lang="en-US" sz="3200" i="1">
                              <a:latin typeface="Cambria Math" panose="02040503050406030204" pitchFamily="18" charset="0"/>
                              <a:ea typeface="Cambria Math" panose="02040503050406030204" pitchFamily="18" charset="0"/>
                            </a:rPr>
                            <m:t>𝐼𝑃𝑊</m:t>
                          </m:r>
                        </m:sub>
                      </m:sSub>
                      <m:r>
                        <a:rPr lang="en-US" sz="3200" b="0" i="1" smtClean="0">
                          <a:latin typeface="Cambria Math" panose="02040503050406030204" pitchFamily="18" charset="0"/>
                          <a:ea typeface="Cambria Math" panose="02040503050406030204" pitchFamily="18" charset="0"/>
                        </a:rPr>
                        <m:t>   </m:t>
                      </m:r>
                      <m:r>
                        <a:rPr lang="en-US" sz="3200" i="1">
                          <a:latin typeface="Cambria Math" panose="02040503050406030204" pitchFamily="18" charset="0"/>
                        </a:rPr>
                        <m:t>=</m:t>
                      </m:r>
                      <m:r>
                        <a:rPr lang="en-US" sz="3200" b="0" i="1" smtClean="0">
                          <a:latin typeface="Cambria Math" panose="02040503050406030204" pitchFamily="18" charset="0"/>
                        </a:rPr>
                        <m:t>    </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50</m:t>
                          </m:r>
                        </m:den>
                      </m:f>
                      <m:nary>
                        <m:naryPr>
                          <m:chr m:val="∑"/>
                          <m:supHide m:val="on"/>
                          <m:ctrlPr>
                            <a:rPr lang="en-US" sz="3200" i="1">
                              <a:latin typeface="Cambria Math" panose="02040503050406030204" pitchFamily="18" charset="0"/>
                            </a:rPr>
                          </m:ctrlPr>
                        </m:naryPr>
                        <m:sub>
                          <m:eqArr>
                            <m:eqArrPr>
                              <m:ctrlPr>
                                <a:rPr lang="en-US" sz="3200" i="1" smtClean="0">
                                  <a:latin typeface="Cambria Math" panose="02040503050406030204" pitchFamily="18" charset="0"/>
                                </a:rPr>
                              </m:ctrlPr>
                            </m:eqArrPr>
                            <m:e>
                              <m:r>
                                <a:rPr lang="en-US" sz="3200" b="0" i="1" smtClean="0">
                                  <a:latin typeface="Cambria Math" panose="02040503050406030204" pitchFamily="18" charset="0"/>
                                </a:rPr>
                                <m:t>𝑡𝑟𝑡</m:t>
                              </m:r>
                            </m:e>
                            <m:e>
                              <m:r>
                                <a:rPr lang="en-US" sz="3200" b="0" i="1" smtClean="0">
                                  <a:latin typeface="Cambria Math" panose="02040503050406030204" pitchFamily="18" charset="0"/>
                                </a:rPr>
                                <m:t>𝑔𝑟𝑜𝑢𝑝</m:t>
                              </m:r>
                            </m:e>
                          </m:eqArr>
                        </m:sub>
                        <m:sup/>
                        <m:e>
                          <m:f>
                            <m:fPr>
                              <m:ctrlPr>
                                <a:rPr lang="en-US" sz="3200" i="1">
                                  <a:latin typeface="Cambria Math" panose="02040503050406030204" pitchFamily="18" charset="0"/>
                                </a:rPr>
                              </m:ctrlPr>
                            </m:fPr>
                            <m:num>
                              <m:r>
                                <a:rPr lang="en-US" sz="3200" b="0" i="1" smtClean="0">
                                  <a:latin typeface="Cambria Math" panose="02040503050406030204" pitchFamily="18" charset="0"/>
                                </a:rPr>
                                <m:t>1</m:t>
                              </m:r>
                            </m:num>
                            <m:den>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panose="02040503050406030204" pitchFamily="18" charset="0"/>
                                        </a:rPr>
                                        <m:t>𝑒</m:t>
                                      </m:r>
                                    </m:e>
                                    <m:sub>
                                      <m:r>
                                        <a:rPr lang="en-US" sz="3200" i="1">
                                          <a:latin typeface="Cambria Math" panose="02040503050406030204" pitchFamily="18" charset="0"/>
                                        </a:rPr>
                                        <m:t>𝑖</m:t>
                                      </m:r>
                                    </m:sub>
                                  </m:sSub>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m:t>
                                  </m:r>
                                </m:e>
                              </m:acc>
                            </m:den>
                          </m:f>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𝑖</m:t>
                              </m:r>
                            </m:sub>
                          </m:sSub>
                        </m:e>
                      </m:nary>
                      <m:r>
                        <a:rPr lang="en-US" sz="3200" b="0" i="1" smtClean="0">
                          <a:latin typeface="Cambria Math" panose="02040503050406030204" pitchFamily="18" charset="0"/>
                        </a:rPr>
                        <m:t>      −      </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50</m:t>
                          </m:r>
                        </m:den>
                      </m:f>
                      <m:nary>
                        <m:naryPr>
                          <m:chr m:val="∑"/>
                          <m:ctrlPr>
                            <a:rPr lang="en-US" sz="3200" i="1">
                              <a:latin typeface="Cambria Math" panose="02040503050406030204" pitchFamily="18" charset="0"/>
                            </a:rPr>
                          </m:ctrlPr>
                        </m:naryPr>
                        <m:sub>
                          <m:eqArr>
                            <m:eqArrPr>
                              <m:ctrlPr>
                                <a:rPr lang="en-US" sz="3200" i="1">
                                  <a:latin typeface="Cambria Math" panose="02040503050406030204" pitchFamily="18" charset="0"/>
                                </a:rPr>
                              </m:ctrlPr>
                            </m:eqArrPr>
                            <m:e>
                              <m:r>
                                <a:rPr lang="en-US" sz="3200" b="0" i="1" smtClean="0">
                                  <a:latin typeface="Cambria Math" panose="02040503050406030204" pitchFamily="18" charset="0"/>
                                </a:rPr>
                                <m:t>𝑐𝑡𝑟𝑙</m:t>
                              </m:r>
                            </m:e>
                            <m:e>
                              <m:r>
                                <a:rPr lang="en-US" sz="3200" b="0" i="1" smtClean="0">
                                  <a:latin typeface="Cambria Math" panose="02040503050406030204" pitchFamily="18" charset="0"/>
                                </a:rPr>
                                <m:t>𝑔𝑟𝑜𝑢𝑝</m:t>
                              </m:r>
                            </m:e>
                          </m:eqArr>
                        </m:sub>
                        <m:sup>
                          <m:r>
                            <a:rPr lang="en-US" sz="3200" i="1">
                              <a:latin typeface="Cambria Math" panose="02040503050406030204" pitchFamily="18" charset="0"/>
                            </a:rPr>
                            <m:t>50</m:t>
                          </m:r>
                        </m:sup>
                        <m:e>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m:t>
                              </m:r>
                              <m:acc>
                                <m:accPr>
                                  <m:chr m:val="̂"/>
                                  <m:ctrlPr>
                                    <a:rPr lang="en-US" sz="3200" i="1">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panose="02040503050406030204" pitchFamily="18" charset="0"/>
                                        </a:rPr>
                                        <m:t>𝑒</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𝑋</m:t>
                                  </m:r>
                                  <m:r>
                                    <a:rPr lang="en-US" sz="3200" i="1">
                                      <a:latin typeface="Cambria Math" panose="02040503050406030204" pitchFamily="18" charset="0"/>
                                    </a:rPr>
                                    <m:t>)</m:t>
                                  </m:r>
                                </m:e>
                              </m:acc>
                            </m:den>
                          </m:f>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𝑖</m:t>
                              </m:r>
                            </m:sub>
                          </m:sSub>
                        </m:e>
                      </m:nary>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7678F1D-8C10-48E8-9008-690F4EB6CCDF}"/>
                  </a:ext>
                </a:extLst>
              </p:cNvPr>
              <p:cNvSpPr>
                <a:spLocks noGrp="1" noRot="1" noChangeAspect="1" noMove="1" noResize="1" noEditPoints="1" noAdjustHandles="1" noChangeArrowheads="1" noChangeShapeType="1" noTextEdit="1"/>
              </p:cNvSpPr>
              <p:nvPr>
                <p:ph idx="1"/>
              </p:nvPr>
            </p:nvSpPr>
            <p:spPr>
              <a:blipFill>
                <a:blip r:embed="rId4"/>
                <a:stretch>
                  <a:fillRect l="-1507" t="-28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BE03B82-3357-4A80-9DA2-E01F69E2D5E2}"/>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FAA171F3-3C90-4183-BBF5-5F8BD752E276}"/>
              </a:ext>
            </a:extLst>
          </p:cNvPr>
          <p:cNvSpPr>
            <a:spLocks noGrp="1"/>
          </p:cNvSpPr>
          <p:nvPr>
            <p:ph type="sldNum" sz="quarter" idx="12"/>
          </p:nvPr>
        </p:nvSpPr>
        <p:spPr/>
        <p:txBody>
          <a:bodyPr/>
          <a:lstStyle/>
          <a:p>
            <a:fld id="{0CBB28CF-CF23-47F2-9BB2-C72020DD2631}" type="slidenum">
              <a:rPr lang="en-US" smtClean="0"/>
              <a:t>33</a:t>
            </a:fld>
            <a:endParaRPr lang="en-US"/>
          </a:p>
        </p:txBody>
      </p:sp>
    </p:spTree>
    <p:extLst>
      <p:ext uri="{BB962C8B-B14F-4D97-AF65-F5344CB8AC3E}">
        <p14:creationId xmlns:p14="http://schemas.microsoft.com/office/powerpoint/2010/main" val="36809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Simpler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extLst>
              <p:ext uri="{D42A27DB-BD31-4B8C-83A1-F6EECF244321}">
                <p14:modId xmlns:p14="http://schemas.microsoft.com/office/powerpoint/2010/main" val="132271366"/>
              </p:ext>
            </p:extLst>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lnR w="12700" cap="flat" cmpd="sng" algn="ctr">
                      <a:solidFill>
                        <a:schemeClr val="tx1"/>
                      </a:solidFill>
                      <a:prstDash val="solid"/>
                      <a:round/>
                      <a:headEnd type="none" w="med" len="med"/>
                      <a:tailEnd type="none" w="med" len="med"/>
                    </a:lnR>
                  </a:tcPr>
                </a:tc>
                <a:tc>
                  <a:txBody>
                    <a:bodyPr/>
                    <a:lstStyle/>
                    <a:p>
                      <a:r>
                        <a:rPr lang="en-US" sz="2800" dirty="0"/>
                        <a:t>Treatment</a:t>
                      </a:r>
                    </a:p>
                  </a:txBody>
                  <a:tcPr>
                    <a:lnL w="12700" cap="flat" cmpd="sng" algn="ctr">
                      <a:solidFill>
                        <a:schemeClr val="tx1"/>
                      </a:solidFill>
                      <a:prstDash val="solid"/>
                      <a:round/>
                      <a:headEnd type="none" w="med" len="med"/>
                      <a:tailEnd type="none" w="med" len="med"/>
                    </a:lnL>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lnR w="12700" cap="flat" cmpd="sng" algn="ctr">
                      <a:solidFill>
                        <a:schemeClr val="tx1"/>
                      </a:solidFill>
                      <a:prstDash val="solid"/>
                      <a:round/>
                      <a:headEnd type="none" w="med" len="med"/>
                      <a:tailEnd type="none" w="med" len="med"/>
                    </a:lnR>
                  </a:tcPr>
                </a:tc>
                <a:tc>
                  <a:txBody>
                    <a:bodyPr/>
                    <a:lstStyle/>
                    <a:p>
                      <a:r>
                        <a:rPr lang="en-US" sz="2800" dirty="0"/>
                        <a:t>6 </a:t>
                      </a:r>
                    </a:p>
                  </a:txBody>
                  <a:tcPr>
                    <a:lnL w="12700" cap="flat" cmpd="sng" algn="ctr">
                      <a:solidFill>
                        <a:schemeClr val="tx1"/>
                      </a:solidFill>
                      <a:prstDash val="solid"/>
                      <a:round/>
                      <a:headEnd type="none" w="med" len="med"/>
                      <a:tailEnd type="none" w="med" len="med"/>
                    </a:lnL>
                  </a:tcPr>
                </a:tc>
                <a:tc>
                  <a:txBody>
                    <a:bodyPr/>
                    <a:lstStyle/>
                    <a:p>
                      <a:r>
                        <a:rPr lang="en-US" sz="2800" dirty="0"/>
                        <a:t>4  </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lnR w="12700" cap="flat" cmpd="sng" algn="ctr">
                      <a:solidFill>
                        <a:schemeClr val="tx1"/>
                      </a:solidFill>
                      <a:prstDash val="solid"/>
                      <a:round/>
                      <a:headEnd type="none" w="med" len="med"/>
                      <a:tailEnd type="none" w="med" len="med"/>
                    </a:lnR>
                  </a:tcPr>
                </a:tc>
                <a:tc>
                  <a:txBody>
                    <a:bodyPr/>
                    <a:lstStyle/>
                    <a:p>
                      <a:r>
                        <a:rPr lang="en-US" sz="2800" dirty="0"/>
                        <a:t>5</a:t>
                      </a:r>
                    </a:p>
                  </a:txBody>
                  <a:tcPr>
                    <a:lnL w="12700" cap="flat" cmpd="sng" algn="ctr">
                      <a:solidFill>
                        <a:schemeClr val="tx1"/>
                      </a:solidFill>
                      <a:prstDash val="solid"/>
                      <a:round/>
                      <a:headEnd type="none" w="med" len="med"/>
                      <a:tailEnd type="none" w="med" len="med"/>
                    </a:lnL>
                  </a:tcPr>
                </a:tc>
                <a:tc>
                  <a:txBody>
                    <a:bodyPr/>
                    <a:lstStyle/>
                    <a:p>
                      <a:r>
                        <a:rPr lang="en-US" sz="2800" dirty="0"/>
                        <a:t>15</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34</a:t>
            </a:fld>
            <a:endParaRPr lang="en-US"/>
          </a:p>
        </p:txBody>
      </p:sp>
    </p:spTree>
    <p:extLst>
      <p:ext uri="{BB962C8B-B14F-4D97-AF65-F5344CB8AC3E}">
        <p14:creationId xmlns:p14="http://schemas.microsoft.com/office/powerpoint/2010/main" val="1800788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extLst>
              <p:ext uri="{D42A27DB-BD31-4B8C-83A1-F6EECF244321}">
                <p14:modId xmlns:p14="http://schemas.microsoft.com/office/powerpoint/2010/main" val="2143885686"/>
              </p:ext>
            </p:extLst>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tc>
                <a:tc>
                  <a:txBody>
                    <a:bodyPr/>
                    <a:lstStyle/>
                    <a:p>
                      <a:r>
                        <a:rPr lang="en-US" sz="2800" dirty="0"/>
                        <a:t>Treatment</a:t>
                      </a:r>
                    </a:p>
                  </a:txBody>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tc>
                <a:tc>
                  <a:txBody>
                    <a:bodyPr/>
                    <a:lstStyle/>
                    <a:p>
                      <a:r>
                        <a:rPr lang="en-US" sz="2800" dirty="0"/>
                        <a:t>6</a:t>
                      </a:r>
                    </a:p>
                  </a:txBody>
                  <a:tcPr/>
                </a:tc>
                <a:tc>
                  <a:txBody>
                    <a:bodyPr/>
                    <a:lstStyle/>
                    <a:p>
                      <a:r>
                        <a:rPr lang="en-US" sz="2800" dirty="0"/>
                        <a:t>4</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tc>
                <a:tc>
                  <a:txBody>
                    <a:bodyPr/>
                    <a:lstStyle/>
                    <a:p>
                      <a:r>
                        <a:rPr lang="en-US" sz="2800" dirty="0"/>
                        <a:t>5</a:t>
                      </a:r>
                    </a:p>
                  </a:txBody>
                  <a:tcPr/>
                </a:tc>
                <a:tc>
                  <a:txBody>
                    <a:bodyPr/>
                    <a:lstStyle/>
                    <a:p>
                      <a:r>
                        <a:rPr lang="en-US" sz="2800" dirty="0"/>
                        <a:t>15</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35</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B0AD42-75BA-478E-AD81-D69EFA21630B}"/>
                  </a:ext>
                </a:extLst>
              </p:cNvPr>
              <p:cNvSpPr txBox="1"/>
              <p:nvPr/>
            </p:nvSpPr>
            <p:spPr>
              <a:xfrm>
                <a:off x="980660" y="3606314"/>
                <a:ext cx="10257183" cy="8752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𝑚𝑎𝑙𝑒</m:t>
                      </m:r>
                      <m:r>
                        <a:rPr lang="en-US" sz="2800" b="0" i="1" smtClean="0">
                          <a:latin typeface="Cambria Math" panose="02040503050406030204" pitchFamily="18" charset="0"/>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10</m:t>
                              </m:r>
                            </m:den>
                          </m:f>
                        </m:e>
                      </m:box>
                    </m:oMath>
                  </m:oMathPara>
                </a14:m>
                <a:endParaRPr lang="en-US" sz="2800" dirty="0"/>
              </a:p>
              <a:p>
                <a:endParaRPr lang="en-US" dirty="0"/>
              </a:p>
            </p:txBody>
          </p:sp>
        </mc:Choice>
        <mc:Fallback xmlns="">
          <p:sp>
            <p:nvSpPr>
              <p:cNvPr id="7" name="TextBox 6">
                <a:extLst>
                  <a:ext uri="{FF2B5EF4-FFF2-40B4-BE49-F238E27FC236}">
                    <a16:creationId xmlns:a16="http://schemas.microsoft.com/office/drawing/2014/main" id="{ABB0AD42-75BA-478E-AD81-D69EFA21630B}"/>
                  </a:ext>
                </a:extLst>
              </p:cNvPr>
              <p:cNvSpPr txBox="1">
                <a:spLocks noRot="1" noChangeAspect="1" noMove="1" noResize="1" noEditPoints="1" noAdjustHandles="1" noChangeArrowheads="1" noChangeShapeType="1" noTextEdit="1"/>
              </p:cNvSpPr>
              <p:nvPr/>
            </p:nvSpPr>
            <p:spPr>
              <a:xfrm>
                <a:off x="980660" y="3606314"/>
                <a:ext cx="10257183" cy="8752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9126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extLst>
              <p:ext uri="{D42A27DB-BD31-4B8C-83A1-F6EECF244321}">
                <p14:modId xmlns:p14="http://schemas.microsoft.com/office/powerpoint/2010/main" val="2892973966"/>
              </p:ext>
            </p:extLst>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tc>
                <a:tc>
                  <a:txBody>
                    <a:bodyPr/>
                    <a:lstStyle/>
                    <a:p>
                      <a:r>
                        <a:rPr lang="en-US" sz="2800" dirty="0"/>
                        <a:t>Treatment</a:t>
                      </a:r>
                    </a:p>
                  </a:txBody>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tc>
                <a:tc>
                  <a:txBody>
                    <a:bodyPr/>
                    <a:lstStyle/>
                    <a:p>
                      <a:r>
                        <a:rPr lang="en-US" sz="2800" dirty="0"/>
                        <a:t>6 * 10/6  =  10</a:t>
                      </a:r>
                    </a:p>
                  </a:txBody>
                  <a:tcPr/>
                </a:tc>
                <a:tc>
                  <a:txBody>
                    <a:bodyPr/>
                    <a:lstStyle/>
                    <a:p>
                      <a:r>
                        <a:rPr lang="en-US" sz="2800" dirty="0"/>
                        <a:t>4</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tc>
                <a:tc>
                  <a:txBody>
                    <a:bodyPr/>
                    <a:lstStyle/>
                    <a:p>
                      <a:r>
                        <a:rPr lang="en-US" sz="2800" dirty="0"/>
                        <a:t>5</a:t>
                      </a:r>
                    </a:p>
                  </a:txBody>
                  <a:tcPr/>
                </a:tc>
                <a:tc>
                  <a:txBody>
                    <a:bodyPr/>
                    <a:lstStyle/>
                    <a:p>
                      <a:r>
                        <a:rPr lang="en-US" sz="2800" dirty="0"/>
                        <a:t>15</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36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B0AD42-75BA-478E-AD81-D69EFA21630B}"/>
                  </a:ext>
                </a:extLst>
              </p:cNvPr>
              <p:cNvSpPr txBox="1"/>
              <p:nvPr/>
            </p:nvSpPr>
            <p:spPr>
              <a:xfrm>
                <a:off x="980660" y="3606314"/>
                <a:ext cx="10257183" cy="124457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𝑚𝑎𝑙𝑒</m:t>
                      </m:r>
                      <m:r>
                        <a:rPr lang="en-US" sz="2800" b="0" i="1" smtClean="0">
                          <a:latin typeface="Cambria Math" panose="02040503050406030204" pitchFamily="18" charset="0"/>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10</m:t>
                              </m:r>
                            </m:den>
                          </m:f>
                        </m:e>
                      </m:box>
                    </m:oMath>
                  </m:oMathPara>
                </a14:m>
                <a:endParaRPr lang="en-US" sz="2800" dirty="0"/>
              </a:p>
              <a:p>
                <a:endParaRPr lang="en-US" dirty="0"/>
              </a:p>
              <a:p>
                <a:endParaRPr lang="en-US" sz="2400" dirty="0"/>
              </a:p>
            </p:txBody>
          </p:sp>
        </mc:Choice>
        <mc:Fallback xmlns="">
          <p:sp>
            <p:nvSpPr>
              <p:cNvPr id="7" name="TextBox 6">
                <a:extLst>
                  <a:ext uri="{FF2B5EF4-FFF2-40B4-BE49-F238E27FC236}">
                    <a16:creationId xmlns:a16="http://schemas.microsoft.com/office/drawing/2014/main" id="{ABB0AD42-75BA-478E-AD81-D69EFA21630B}"/>
                  </a:ext>
                </a:extLst>
              </p:cNvPr>
              <p:cNvSpPr txBox="1">
                <a:spLocks noRot="1" noChangeAspect="1" noMove="1" noResize="1" noEditPoints="1" noAdjustHandles="1" noChangeArrowheads="1" noChangeShapeType="1" noTextEdit="1"/>
              </p:cNvSpPr>
              <p:nvPr/>
            </p:nvSpPr>
            <p:spPr>
              <a:xfrm>
                <a:off x="980660" y="3606314"/>
                <a:ext cx="10257183" cy="124457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7619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extLst>
              <p:ext uri="{D42A27DB-BD31-4B8C-83A1-F6EECF244321}">
                <p14:modId xmlns:p14="http://schemas.microsoft.com/office/powerpoint/2010/main" val="111789948"/>
              </p:ext>
            </p:extLst>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tc>
                <a:tc>
                  <a:txBody>
                    <a:bodyPr/>
                    <a:lstStyle/>
                    <a:p>
                      <a:r>
                        <a:rPr lang="en-US" sz="2800" dirty="0"/>
                        <a:t>Treatment</a:t>
                      </a:r>
                    </a:p>
                  </a:txBody>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tc>
                <a:tc>
                  <a:txBody>
                    <a:bodyPr/>
                    <a:lstStyle/>
                    <a:p>
                      <a:r>
                        <a:rPr lang="en-US" sz="2800" dirty="0"/>
                        <a:t>6 * 10/6  =  10</a:t>
                      </a:r>
                    </a:p>
                  </a:txBody>
                  <a:tcPr/>
                </a:tc>
                <a:tc>
                  <a:txBody>
                    <a:bodyPr/>
                    <a:lstStyle/>
                    <a:p>
                      <a:r>
                        <a:rPr lang="en-US" sz="2800" dirty="0"/>
                        <a:t>4</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tc>
                <a:tc>
                  <a:txBody>
                    <a:bodyPr/>
                    <a:lstStyle/>
                    <a:p>
                      <a:r>
                        <a:rPr lang="en-US" sz="2800" dirty="0"/>
                        <a:t>5</a:t>
                      </a:r>
                    </a:p>
                  </a:txBody>
                  <a:tcPr/>
                </a:tc>
                <a:tc>
                  <a:txBody>
                    <a:bodyPr/>
                    <a:lstStyle/>
                    <a:p>
                      <a:r>
                        <a:rPr lang="en-US" sz="2800" dirty="0"/>
                        <a:t>15</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37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B0AD42-75BA-478E-AD81-D69EFA21630B}"/>
                  </a:ext>
                </a:extLst>
              </p:cNvPr>
              <p:cNvSpPr txBox="1"/>
              <p:nvPr/>
            </p:nvSpPr>
            <p:spPr>
              <a:xfrm>
                <a:off x="980660" y="3606314"/>
                <a:ext cx="10257183" cy="165635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𝑚𝑎𝑙𝑒</m:t>
                      </m:r>
                      <m:r>
                        <a:rPr lang="en-US" sz="2800" b="0" i="1" smtClean="0">
                          <a:latin typeface="Cambria Math" panose="02040503050406030204" pitchFamily="18" charset="0"/>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1−</m:t>
                      </m:r>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i="1">
                          <a:latin typeface="Cambria Math" panose="02040503050406030204" pitchFamily="18" charset="0"/>
                        </a:rPr>
                        <m:t>(</m:t>
                      </m:r>
                      <m:r>
                        <a:rPr lang="en-US" sz="2800" i="1">
                          <a:latin typeface="Cambria Math" panose="02040503050406030204" pitchFamily="18" charset="0"/>
                        </a:rPr>
                        <m:t>𝑚𝑎𝑙𝑒</m:t>
                      </m:r>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i="1">
                                  <a:latin typeface="Cambria Math" panose="02040503050406030204" pitchFamily="18" charset="0"/>
                                </a:rPr>
                                <m:t>4</m:t>
                              </m:r>
                            </m:num>
                            <m:den>
                              <m:r>
                                <a:rPr lang="en-US" sz="2800" i="1">
                                  <a:latin typeface="Cambria Math" panose="02040503050406030204" pitchFamily="18" charset="0"/>
                                </a:rPr>
                                <m:t>10</m:t>
                              </m:r>
                            </m:den>
                          </m:f>
                        </m:e>
                      </m:box>
                    </m:oMath>
                  </m:oMathPara>
                </a14:m>
                <a:endParaRPr lang="en-US" sz="2800" dirty="0"/>
              </a:p>
              <a:p>
                <a:endParaRPr lang="en-US" dirty="0"/>
              </a:p>
            </p:txBody>
          </p:sp>
        </mc:Choice>
        <mc:Fallback xmlns="">
          <p:sp>
            <p:nvSpPr>
              <p:cNvPr id="7" name="TextBox 6">
                <a:extLst>
                  <a:ext uri="{FF2B5EF4-FFF2-40B4-BE49-F238E27FC236}">
                    <a16:creationId xmlns:a16="http://schemas.microsoft.com/office/drawing/2014/main" id="{ABB0AD42-75BA-478E-AD81-D69EFA21630B}"/>
                  </a:ext>
                </a:extLst>
              </p:cNvPr>
              <p:cNvSpPr txBox="1">
                <a:spLocks noRot="1" noChangeAspect="1" noMove="1" noResize="1" noEditPoints="1" noAdjustHandles="1" noChangeArrowheads="1" noChangeShapeType="1" noTextEdit="1"/>
              </p:cNvSpPr>
              <p:nvPr/>
            </p:nvSpPr>
            <p:spPr>
              <a:xfrm>
                <a:off x="980660" y="3606314"/>
                <a:ext cx="10257183" cy="165635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2978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extLst>
              <p:ext uri="{D42A27DB-BD31-4B8C-83A1-F6EECF244321}">
                <p14:modId xmlns:p14="http://schemas.microsoft.com/office/powerpoint/2010/main" val="1028220006"/>
              </p:ext>
            </p:extLst>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tc>
                <a:tc>
                  <a:txBody>
                    <a:bodyPr/>
                    <a:lstStyle/>
                    <a:p>
                      <a:r>
                        <a:rPr lang="en-US" sz="2800" dirty="0"/>
                        <a:t>Treatment</a:t>
                      </a:r>
                    </a:p>
                  </a:txBody>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tc>
                <a:tc>
                  <a:txBody>
                    <a:bodyPr/>
                    <a:lstStyle/>
                    <a:p>
                      <a:r>
                        <a:rPr lang="en-US" sz="2800" dirty="0"/>
                        <a:t>6 * 10/6  =  10</a:t>
                      </a:r>
                    </a:p>
                  </a:txBody>
                  <a:tcPr/>
                </a:tc>
                <a:tc>
                  <a:txBody>
                    <a:bodyPr/>
                    <a:lstStyle/>
                    <a:p>
                      <a:r>
                        <a:rPr lang="en-US" sz="2800" dirty="0"/>
                        <a:t>4   * 10/4    = 10</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tc>
                <a:tc>
                  <a:txBody>
                    <a:bodyPr/>
                    <a:lstStyle/>
                    <a:p>
                      <a:r>
                        <a:rPr lang="en-US" sz="2800" dirty="0"/>
                        <a:t>5</a:t>
                      </a:r>
                    </a:p>
                  </a:txBody>
                  <a:tcPr/>
                </a:tc>
                <a:tc>
                  <a:txBody>
                    <a:bodyPr/>
                    <a:lstStyle/>
                    <a:p>
                      <a:r>
                        <a:rPr lang="en-US" sz="2800" dirty="0"/>
                        <a:t>15</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38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B0AD42-75BA-478E-AD81-D69EFA21630B}"/>
                  </a:ext>
                </a:extLst>
              </p:cNvPr>
              <p:cNvSpPr txBox="1"/>
              <p:nvPr/>
            </p:nvSpPr>
            <p:spPr>
              <a:xfrm>
                <a:off x="980660" y="3606314"/>
                <a:ext cx="10257183" cy="165635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𝑚𝑎𝑙𝑒</m:t>
                      </m:r>
                      <m:r>
                        <a:rPr lang="en-US" sz="2800" b="0" i="1" smtClean="0">
                          <a:latin typeface="Cambria Math" panose="02040503050406030204" pitchFamily="18" charset="0"/>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1−</m:t>
                      </m:r>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i="1">
                          <a:latin typeface="Cambria Math" panose="02040503050406030204" pitchFamily="18" charset="0"/>
                        </a:rPr>
                        <m:t>(</m:t>
                      </m:r>
                      <m:r>
                        <a:rPr lang="en-US" sz="2800" i="1">
                          <a:latin typeface="Cambria Math" panose="02040503050406030204" pitchFamily="18" charset="0"/>
                        </a:rPr>
                        <m:t>𝑚𝑎𝑙𝑒</m:t>
                      </m:r>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i="1">
                                  <a:latin typeface="Cambria Math" panose="02040503050406030204" pitchFamily="18" charset="0"/>
                                </a:rPr>
                                <m:t>4</m:t>
                              </m:r>
                            </m:num>
                            <m:den>
                              <m:r>
                                <a:rPr lang="en-US" sz="2800" i="1">
                                  <a:latin typeface="Cambria Math" panose="02040503050406030204" pitchFamily="18" charset="0"/>
                                </a:rPr>
                                <m:t>10</m:t>
                              </m:r>
                            </m:den>
                          </m:f>
                        </m:e>
                      </m:box>
                    </m:oMath>
                  </m:oMathPara>
                </a14:m>
                <a:endParaRPr lang="en-US" sz="2800" dirty="0"/>
              </a:p>
              <a:p>
                <a:endParaRPr lang="en-US" dirty="0"/>
              </a:p>
            </p:txBody>
          </p:sp>
        </mc:Choice>
        <mc:Fallback xmlns="">
          <p:sp>
            <p:nvSpPr>
              <p:cNvPr id="7" name="TextBox 6">
                <a:extLst>
                  <a:ext uri="{FF2B5EF4-FFF2-40B4-BE49-F238E27FC236}">
                    <a16:creationId xmlns:a16="http://schemas.microsoft.com/office/drawing/2014/main" id="{ABB0AD42-75BA-478E-AD81-D69EFA21630B}"/>
                  </a:ext>
                </a:extLst>
              </p:cNvPr>
              <p:cNvSpPr txBox="1">
                <a:spLocks noRot="1" noChangeAspect="1" noMove="1" noResize="1" noEditPoints="1" noAdjustHandles="1" noChangeArrowheads="1" noChangeShapeType="1" noTextEdit="1"/>
              </p:cNvSpPr>
              <p:nvPr/>
            </p:nvSpPr>
            <p:spPr>
              <a:xfrm>
                <a:off x="980660" y="3606314"/>
                <a:ext cx="10257183" cy="165635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9631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extLst>
              <p:ext uri="{D42A27DB-BD31-4B8C-83A1-F6EECF244321}">
                <p14:modId xmlns:p14="http://schemas.microsoft.com/office/powerpoint/2010/main" val="3778024196"/>
              </p:ext>
            </p:extLst>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tc>
                <a:tc>
                  <a:txBody>
                    <a:bodyPr/>
                    <a:lstStyle/>
                    <a:p>
                      <a:r>
                        <a:rPr lang="en-US" sz="2800" dirty="0"/>
                        <a:t>Treatment</a:t>
                      </a:r>
                    </a:p>
                  </a:txBody>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tc>
                <a:tc>
                  <a:txBody>
                    <a:bodyPr/>
                    <a:lstStyle/>
                    <a:p>
                      <a:r>
                        <a:rPr lang="en-US" sz="2800" dirty="0"/>
                        <a:t>6 * 10/6  =  10</a:t>
                      </a:r>
                    </a:p>
                  </a:txBody>
                  <a:tcPr/>
                </a:tc>
                <a:tc>
                  <a:txBody>
                    <a:bodyPr/>
                    <a:lstStyle/>
                    <a:p>
                      <a:r>
                        <a:rPr lang="en-US" sz="2800" dirty="0"/>
                        <a:t>4   * 10/4    = 10</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tc>
                <a:tc>
                  <a:txBody>
                    <a:bodyPr/>
                    <a:lstStyle/>
                    <a:p>
                      <a:r>
                        <a:rPr lang="en-US" sz="2800" dirty="0"/>
                        <a:t>5</a:t>
                      </a:r>
                    </a:p>
                  </a:txBody>
                  <a:tcPr/>
                </a:tc>
                <a:tc>
                  <a:txBody>
                    <a:bodyPr/>
                    <a:lstStyle/>
                    <a:p>
                      <a:r>
                        <a:rPr lang="en-US" sz="2800" dirty="0"/>
                        <a:t>15</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dirty="0"/>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39</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B0AD42-75BA-478E-AD81-D69EFA21630B}"/>
                  </a:ext>
                </a:extLst>
              </p:cNvPr>
              <p:cNvSpPr txBox="1"/>
              <p:nvPr/>
            </p:nvSpPr>
            <p:spPr>
              <a:xfrm>
                <a:off x="980660" y="3606314"/>
                <a:ext cx="10257183" cy="28147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𝑚𝑎𝑙𝑒</m:t>
                      </m:r>
                      <m:r>
                        <a:rPr lang="en-US" sz="2800" b="0" i="1" smtClean="0">
                          <a:latin typeface="Cambria Math" panose="02040503050406030204" pitchFamily="18" charset="0"/>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1−</m:t>
                      </m:r>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i="1">
                          <a:latin typeface="Cambria Math" panose="02040503050406030204" pitchFamily="18" charset="0"/>
                        </a:rPr>
                        <m:t>(</m:t>
                      </m:r>
                      <m:r>
                        <a:rPr lang="en-US" sz="2800" i="1">
                          <a:latin typeface="Cambria Math" panose="02040503050406030204" pitchFamily="18" charset="0"/>
                        </a:rPr>
                        <m:t>𝑚𝑎𝑙𝑒</m:t>
                      </m:r>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i="1">
                                  <a:latin typeface="Cambria Math" panose="02040503050406030204" pitchFamily="18" charset="0"/>
                                </a:rPr>
                                <m:t>4</m:t>
                              </m:r>
                            </m:num>
                            <m:den>
                              <m:r>
                                <a:rPr lang="en-US" sz="2800" i="1">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𝑓𝑒𝑚𝑎𝑙𝑒</m:t>
                      </m:r>
                      <m:r>
                        <a:rPr lang="en-US" sz="2800" i="1">
                          <a:latin typeface="Cambria Math" panose="02040503050406030204" pitchFamily="18" charset="0"/>
                        </a:rPr>
                        <m:t>) =</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20</m:t>
                              </m:r>
                            </m:den>
                          </m:f>
                        </m:e>
                      </m:box>
                    </m:oMath>
                  </m:oMathPara>
                </a14:m>
                <a:endParaRPr lang="en-US" sz="2800" dirty="0"/>
              </a:p>
              <a:p>
                <a:endParaRPr lang="en-US" dirty="0"/>
              </a:p>
              <a:p>
                <a:endParaRPr lang="en-US" sz="2400" dirty="0"/>
              </a:p>
            </p:txBody>
          </p:sp>
        </mc:Choice>
        <mc:Fallback xmlns="">
          <p:sp>
            <p:nvSpPr>
              <p:cNvPr id="7" name="TextBox 6">
                <a:extLst>
                  <a:ext uri="{FF2B5EF4-FFF2-40B4-BE49-F238E27FC236}">
                    <a16:creationId xmlns:a16="http://schemas.microsoft.com/office/drawing/2014/main" id="{ABB0AD42-75BA-478E-AD81-D69EFA21630B}"/>
                  </a:ext>
                </a:extLst>
              </p:cNvPr>
              <p:cNvSpPr txBox="1">
                <a:spLocks noRot="1" noChangeAspect="1" noMove="1" noResize="1" noEditPoints="1" noAdjustHandles="1" noChangeArrowheads="1" noChangeShapeType="1" noTextEdit="1"/>
              </p:cNvSpPr>
              <p:nvPr/>
            </p:nvSpPr>
            <p:spPr>
              <a:xfrm>
                <a:off x="980660" y="3606314"/>
                <a:ext cx="10257183" cy="28147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360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6095-A7A5-4FC8-8565-CF6F4D96E41D}"/>
              </a:ext>
            </a:extLst>
          </p:cNvPr>
          <p:cNvSpPr>
            <a:spLocks noGrp="1"/>
          </p:cNvSpPr>
          <p:nvPr>
            <p:ph type="title"/>
          </p:nvPr>
        </p:nvSpPr>
        <p:spPr/>
        <p:txBody>
          <a:bodyPr>
            <a:normAutofit/>
          </a:bodyPr>
          <a:lstStyle/>
          <a:p>
            <a:r>
              <a:rPr lang="en-US" dirty="0"/>
              <a:t>Response variable:</a:t>
            </a:r>
          </a:p>
        </p:txBody>
      </p:sp>
      <p:sp>
        <p:nvSpPr>
          <p:cNvPr id="3" name="Content Placeholder 2">
            <a:extLst>
              <a:ext uri="{FF2B5EF4-FFF2-40B4-BE49-F238E27FC236}">
                <a16:creationId xmlns:a16="http://schemas.microsoft.com/office/drawing/2014/main" id="{FD0BEACE-5CC0-4478-8575-226EE7638B09}"/>
              </a:ext>
            </a:extLst>
          </p:cNvPr>
          <p:cNvSpPr>
            <a:spLocks noGrp="1"/>
          </p:cNvSpPr>
          <p:nvPr>
            <p:ph idx="1"/>
          </p:nvPr>
        </p:nvSpPr>
        <p:spPr>
          <a:xfrm>
            <a:off x="838200" y="2300288"/>
            <a:ext cx="10515600" cy="3570721"/>
          </a:xfrm>
        </p:spPr>
        <p:txBody>
          <a:bodyPr>
            <a:spAutoFit/>
          </a:bodyPr>
          <a:lstStyle/>
          <a:p>
            <a:pPr marL="0" indent="0">
              <a:buNone/>
            </a:pPr>
            <a:r>
              <a:rPr lang="en-US" sz="3600" dirty="0"/>
              <a:t>Change in range of motion (CROM) of ankle joint in dorsiflexion after 4 </a:t>
            </a:r>
            <a:r>
              <a:rPr lang="en-US" sz="3600" dirty="0" err="1"/>
              <a:t>wks</a:t>
            </a:r>
            <a:r>
              <a:rPr lang="en-US" sz="3600" dirty="0"/>
              <a:t> of treatment</a:t>
            </a:r>
          </a:p>
          <a:p>
            <a:pPr marL="0" indent="0">
              <a:buNone/>
            </a:pPr>
            <a:endParaRPr lang="en-US" sz="3600" dirty="0"/>
          </a:p>
          <a:p>
            <a:pPr marL="457200" lvl="1" indent="0">
              <a:buNone/>
            </a:pPr>
            <a:r>
              <a:rPr lang="en-US" sz="4000" dirty="0"/>
              <a:t>CROM = 4wk ROM – baseline ROM</a:t>
            </a:r>
          </a:p>
          <a:p>
            <a:pPr marL="457200" lvl="1" indent="0">
              <a:buNone/>
            </a:pPr>
            <a:endParaRPr lang="en-US" sz="4000" dirty="0"/>
          </a:p>
          <a:p>
            <a:pPr marL="457200" lvl="1" indent="0">
              <a:buNone/>
            </a:pPr>
            <a:r>
              <a:rPr lang="en-US" sz="4000" dirty="0"/>
              <a:t>Bigger is better</a:t>
            </a:r>
            <a:endParaRPr lang="en-US" sz="3200" dirty="0"/>
          </a:p>
        </p:txBody>
      </p:sp>
      <p:sp>
        <p:nvSpPr>
          <p:cNvPr id="4" name="Footer Placeholder 3">
            <a:extLst>
              <a:ext uri="{FF2B5EF4-FFF2-40B4-BE49-F238E27FC236}">
                <a16:creationId xmlns:a16="http://schemas.microsoft.com/office/drawing/2014/main" id="{254EA5A9-CB85-4C52-96E8-345BDE401491}"/>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30455EF2-BF6E-4184-A3E3-F6E20B138E8B}"/>
              </a:ext>
            </a:extLst>
          </p:cNvPr>
          <p:cNvSpPr>
            <a:spLocks noGrp="1"/>
          </p:cNvSpPr>
          <p:nvPr>
            <p:ph type="sldNum" sz="quarter" idx="12"/>
          </p:nvPr>
        </p:nvSpPr>
        <p:spPr/>
        <p:txBody>
          <a:bodyPr/>
          <a:lstStyle/>
          <a:p>
            <a:fld id="{0CBB28CF-CF23-47F2-9BB2-C72020DD2631}" type="slidenum">
              <a:rPr lang="en-US" smtClean="0"/>
              <a:t>4</a:t>
            </a:fld>
            <a:endParaRPr lang="en-US"/>
          </a:p>
        </p:txBody>
      </p:sp>
    </p:spTree>
    <p:extLst>
      <p:ext uri="{BB962C8B-B14F-4D97-AF65-F5344CB8AC3E}">
        <p14:creationId xmlns:p14="http://schemas.microsoft.com/office/powerpoint/2010/main" val="4226475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extLst>
              <p:ext uri="{D42A27DB-BD31-4B8C-83A1-F6EECF244321}">
                <p14:modId xmlns:p14="http://schemas.microsoft.com/office/powerpoint/2010/main" val="1993839557"/>
              </p:ext>
            </p:extLst>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tc>
                <a:tc>
                  <a:txBody>
                    <a:bodyPr/>
                    <a:lstStyle/>
                    <a:p>
                      <a:r>
                        <a:rPr lang="en-US" sz="2800" dirty="0"/>
                        <a:t>Treatment</a:t>
                      </a:r>
                    </a:p>
                  </a:txBody>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tc>
                <a:tc>
                  <a:txBody>
                    <a:bodyPr/>
                    <a:lstStyle/>
                    <a:p>
                      <a:r>
                        <a:rPr lang="en-US" sz="2800" dirty="0"/>
                        <a:t>6 * 10/6  =  10</a:t>
                      </a:r>
                    </a:p>
                  </a:txBody>
                  <a:tcPr/>
                </a:tc>
                <a:tc>
                  <a:txBody>
                    <a:bodyPr/>
                    <a:lstStyle/>
                    <a:p>
                      <a:r>
                        <a:rPr lang="en-US" sz="2800" dirty="0"/>
                        <a:t>4   * 10/4    = 10</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tc>
                <a:tc>
                  <a:txBody>
                    <a:bodyPr/>
                    <a:lstStyle/>
                    <a:p>
                      <a:r>
                        <a:rPr lang="en-US" sz="2800" dirty="0"/>
                        <a:t>5 * 20/5  =  20</a:t>
                      </a:r>
                    </a:p>
                  </a:txBody>
                  <a:tcPr/>
                </a:tc>
                <a:tc>
                  <a:txBody>
                    <a:bodyPr/>
                    <a:lstStyle/>
                    <a:p>
                      <a:r>
                        <a:rPr lang="en-US" sz="2800" dirty="0"/>
                        <a:t>15</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dirty="0"/>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40</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B0AD42-75BA-478E-AD81-D69EFA21630B}"/>
                  </a:ext>
                </a:extLst>
              </p:cNvPr>
              <p:cNvSpPr txBox="1"/>
              <p:nvPr/>
            </p:nvSpPr>
            <p:spPr>
              <a:xfrm>
                <a:off x="980660" y="3606314"/>
                <a:ext cx="10257183" cy="21684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𝑚𝑎𝑙𝑒</m:t>
                      </m:r>
                      <m:r>
                        <a:rPr lang="en-US" sz="2800" b="0" i="1" smtClean="0">
                          <a:latin typeface="Cambria Math" panose="02040503050406030204" pitchFamily="18" charset="0"/>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1−</m:t>
                      </m:r>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i="1">
                          <a:latin typeface="Cambria Math" panose="02040503050406030204" pitchFamily="18" charset="0"/>
                        </a:rPr>
                        <m:t>(</m:t>
                      </m:r>
                      <m:r>
                        <a:rPr lang="en-US" sz="2800" i="1">
                          <a:latin typeface="Cambria Math" panose="02040503050406030204" pitchFamily="18" charset="0"/>
                        </a:rPr>
                        <m:t>𝑚𝑎𝑙𝑒</m:t>
                      </m:r>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i="1">
                                  <a:latin typeface="Cambria Math" panose="02040503050406030204" pitchFamily="18" charset="0"/>
                                </a:rPr>
                                <m:t>4</m:t>
                              </m:r>
                            </m:num>
                            <m:den>
                              <m:r>
                                <a:rPr lang="en-US" sz="2800" i="1">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𝑓𝑒𝑚𝑎𝑙𝑒</m:t>
                      </m:r>
                      <m:r>
                        <a:rPr lang="en-US" sz="2800" i="1">
                          <a:latin typeface="Cambria Math" panose="02040503050406030204" pitchFamily="18" charset="0"/>
                        </a:rPr>
                        <m:t>) =</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20</m:t>
                              </m:r>
                            </m:den>
                          </m:f>
                        </m:e>
                      </m:box>
                    </m:oMath>
                  </m:oMathPara>
                </a14:m>
                <a:endParaRPr lang="en-US" sz="2800" dirty="0"/>
              </a:p>
            </p:txBody>
          </p:sp>
        </mc:Choice>
        <mc:Fallback xmlns="">
          <p:sp>
            <p:nvSpPr>
              <p:cNvPr id="7" name="TextBox 6">
                <a:extLst>
                  <a:ext uri="{FF2B5EF4-FFF2-40B4-BE49-F238E27FC236}">
                    <a16:creationId xmlns:a16="http://schemas.microsoft.com/office/drawing/2014/main" id="{ABB0AD42-75BA-478E-AD81-D69EFA21630B}"/>
                  </a:ext>
                </a:extLst>
              </p:cNvPr>
              <p:cNvSpPr txBox="1">
                <a:spLocks noRot="1" noChangeAspect="1" noMove="1" noResize="1" noEditPoints="1" noAdjustHandles="1" noChangeArrowheads="1" noChangeShapeType="1" noTextEdit="1"/>
              </p:cNvSpPr>
              <p:nvPr/>
            </p:nvSpPr>
            <p:spPr>
              <a:xfrm>
                <a:off x="980660" y="3606314"/>
                <a:ext cx="10257183" cy="216841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1467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extLst>
              <p:ext uri="{D42A27DB-BD31-4B8C-83A1-F6EECF244321}">
                <p14:modId xmlns:p14="http://schemas.microsoft.com/office/powerpoint/2010/main" val="3088329493"/>
              </p:ext>
            </p:extLst>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tc>
                <a:tc>
                  <a:txBody>
                    <a:bodyPr/>
                    <a:lstStyle/>
                    <a:p>
                      <a:r>
                        <a:rPr lang="en-US" sz="2800" dirty="0"/>
                        <a:t>Treatment</a:t>
                      </a:r>
                    </a:p>
                  </a:txBody>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tc>
                <a:tc>
                  <a:txBody>
                    <a:bodyPr/>
                    <a:lstStyle/>
                    <a:p>
                      <a:r>
                        <a:rPr lang="en-US" sz="2800" dirty="0"/>
                        <a:t>6 * 10/6  =  10</a:t>
                      </a:r>
                    </a:p>
                  </a:txBody>
                  <a:tcPr/>
                </a:tc>
                <a:tc>
                  <a:txBody>
                    <a:bodyPr/>
                    <a:lstStyle/>
                    <a:p>
                      <a:r>
                        <a:rPr lang="en-US" sz="2800" dirty="0"/>
                        <a:t>4   * 10/4    = 10</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tc>
                <a:tc>
                  <a:txBody>
                    <a:bodyPr/>
                    <a:lstStyle/>
                    <a:p>
                      <a:r>
                        <a:rPr lang="en-US" sz="2800" dirty="0"/>
                        <a:t>5 * 20/5  =  20</a:t>
                      </a:r>
                    </a:p>
                  </a:txBody>
                  <a:tcPr/>
                </a:tc>
                <a:tc>
                  <a:txBody>
                    <a:bodyPr/>
                    <a:lstStyle/>
                    <a:p>
                      <a:r>
                        <a:rPr lang="en-US" sz="2800" dirty="0"/>
                        <a:t>15</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dirty="0"/>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41</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B0AD42-75BA-478E-AD81-D69EFA21630B}"/>
                  </a:ext>
                </a:extLst>
              </p:cNvPr>
              <p:cNvSpPr txBox="1"/>
              <p:nvPr/>
            </p:nvSpPr>
            <p:spPr>
              <a:xfrm>
                <a:off x="980660" y="3606314"/>
                <a:ext cx="10257183" cy="29815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𝑚𝑎𝑙𝑒</m:t>
                      </m:r>
                      <m:r>
                        <a:rPr lang="en-US" sz="2800" b="0" i="1" smtClean="0">
                          <a:latin typeface="Cambria Math" panose="02040503050406030204" pitchFamily="18" charset="0"/>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1−</m:t>
                      </m:r>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i="1">
                          <a:latin typeface="Cambria Math" panose="02040503050406030204" pitchFamily="18" charset="0"/>
                        </a:rPr>
                        <m:t>(</m:t>
                      </m:r>
                      <m:r>
                        <a:rPr lang="en-US" sz="2800" i="1">
                          <a:latin typeface="Cambria Math" panose="02040503050406030204" pitchFamily="18" charset="0"/>
                        </a:rPr>
                        <m:t>𝑚𝑎𝑙𝑒</m:t>
                      </m:r>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i="1">
                                  <a:latin typeface="Cambria Math" panose="02040503050406030204" pitchFamily="18" charset="0"/>
                                </a:rPr>
                                <m:t>4</m:t>
                              </m:r>
                            </m:num>
                            <m:den>
                              <m:r>
                                <a:rPr lang="en-US" sz="2800" i="1">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𝑓𝑒𝑚𝑎𝑙𝑒</m:t>
                      </m:r>
                      <m:r>
                        <a:rPr lang="en-US" sz="2800" i="1">
                          <a:latin typeface="Cambria Math" panose="02040503050406030204" pitchFamily="18" charset="0"/>
                        </a:rPr>
                        <m:t>) =</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20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1−</m:t>
                      </m:r>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i="1">
                          <a:latin typeface="Cambria Math" panose="02040503050406030204" pitchFamily="18" charset="0"/>
                        </a:rPr>
                        <m:t>(</m:t>
                      </m:r>
                      <m:r>
                        <a:rPr lang="en-US" sz="2800" b="0" i="1" smtClean="0">
                          <a:latin typeface="Cambria Math" panose="02040503050406030204" pitchFamily="18" charset="0"/>
                        </a:rPr>
                        <m:t>𝑓𝑒</m:t>
                      </m:r>
                      <m:r>
                        <a:rPr lang="en-US" sz="2800" i="1">
                          <a:latin typeface="Cambria Math" panose="02040503050406030204" pitchFamily="18" charset="0"/>
                        </a:rPr>
                        <m:t>𝑚𝑎𝑙𝑒</m:t>
                      </m:r>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2</m:t>
                              </m:r>
                              <m:r>
                                <a:rPr lang="en-US" sz="2800" i="1">
                                  <a:latin typeface="Cambria Math" panose="02040503050406030204" pitchFamily="18" charset="0"/>
                                </a:rPr>
                                <m:t>0</m:t>
                              </m:r>
                            </m:den>
                          </m:f>
                        </m:e>
                      </m:box>
                    </m:oMath>
                  </m:oMathPara>
                </a14:m>
                <a:endParaRPr lang="en-US" sz="2400" dirty="0"/>
              </a:p>
            </p:txBody>
          </p:sp>
        </mc:Choice>
        <mc:Fallback xmlns="">
          <p:sp>
            <p:nvSpPr>
              <p:cNvPr id="7" name="TextBox 6">
                <a:extLst>
                  <a:ext uri="{FF2B5EF4-FFF2-40B4-BE49-F238E27FC236}">
                    <a16:creationId xmlns:a16="http://schemas.microsoft.com/office/drawing/2014/main" id="{ABB0AD42-75BA-478E-AD81-D69EFA21630B}"/>
                  </a:ext>
                </a:extLst>
              </p:cNvPr>
              <p:cNvSpPr txBox="1">
                <a:spLocks noRot="1" noChangeAspect="1" noMove="1" noResize="1" noEditPoints="1" noAdjustHandles="1" noChangeArrowheads="1" noChangeShapeType="1" noTextEdit="1"/>
              </p:cNvSpPr>
              <p:nvPr/>
            </p:nvSpPr>
            <p:spPr>
              <a:xfrm>
                <a:off x="980660" y="3606314"/>
                <a:ext cx="10257183" cy="298152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5913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91E7-B121-4077-B154-4CFF3F6FE3FC}"/>
              </a:ext>
            </a:extLst>
          </p:cNvPr>
          <p:cNvSpPr>
            <a:spLocks noGrp="1"/>
          </p:cNvSpPr>
          <p:nvPr>
            <p:ph type="title"/>
          </p:nvPr>
        </p:nvSpPr>
        <p:spPr/>
        <p:txBody>
          <a:bodyPr/>
          <a:lstStyle/>
          <a:p>
            <a:r>
              <a:rPr lang="en-US" dirty="0"/>
              <a:t>Why does IPW make sense? Simple example.</a:t>
            </a:r>
          </a:p>
        </p:txBody>
      </p:sp>
      <p:graphicFrame>
        <p:nvGraphicFramePr>
          <p:cNvPr id="6" name="Content Placeholder 5">
            <a:extLst>
              <a:ext uri="{FF2B5EF4-FFF2-40B4-BE49-F238E27FC236}">
                <a16:creationId xmlns:a16="http://schemas.microsoft.com/office/drawing/2014/main" id="{2E45B23E-4B8C-49BA-9B2C-8A588D1F299B}"/>
              </a:ext>
            </a:extLst>
          </p:cNvPr>
          <p:cNvGraphicFramePr>
            <a:graphicFrameLocks noGrp="1"/>
          </p:cNvGraphicFramePr>
          <p:nvPr>
            <p:ph idx="1"/>
          </p:nvPr>
        </p:nvGraphicFramePr>
        <p:xfrm>
          <a:off x="838199" y="1825625"/>
          <a:ext cx="9153940" cy="1554480"/>
        </p:xfrm>
        <a:graphic>
          <a:graphicData uri="http://schemas.openxmlformats.org/drawingml/2006/table">
            <a:tbl>
              <a:tblPr firstRow="1" bandRow="1">
                <a:tableStyleId>{5C22544A-7EE6-4342-B048-85BDC9FD1C3A}</a:tableStyleId>
              </a:tblPr>
              <a:tblGrid>
                <a:gridCol w="1662814">
                  <a:extLst>
                    <a:ext uri="{9D8B030D-6E8A-4147-A177-3AD203B41FA5}">
                      <a16:colId xmlns:a16="http://schemas.microsoft.com/office/drawing/2014/main" val="2458214161"/>
                    </a:ext>
                  </a:extLst>
                </a:gridCol>
                <a:gridCol w="1517190">
                  <a:extLst>
                    <a:ext uri="{9D8B030D-6E8A-4147-A177-3AD203B41FA5}">
                      <a16:colId xmlns:a16="http://schemas.microsoft.com/office/drawing/2014/main" val="2310522950"/>
                    </a:ext>
                  </a:extLst>
                </a:gridCol>
                <a:gridCol w="3007287">
                  <a:extLst>
                    <a:ext uri="{9D8B030D-6E8A-4147-A177-3AD203B41FA5}">
                      <a16:colId xmlns:a16="http://schemas.microsoft.com/office/drawing/2014/main" val="2755097419"/>
                    </a:ext>
                  </a:extLst>
                </a:gridCol>
                <a:gridCol w="2966649">
                  <a:extLst>
                    <a:ext uri="{9D8B030D-6E8A-4147-A177-3AD203B41FA5}">
                      <a16:colId xmlns:a16="http://schemas.microsoft.com/office/drawing/2014/main" val="890062684"/>
                    </a:ext>
                  </a:extLst>
                </a:gridCol>
              </a:tblGrid>
              <a:tr h="370840">
                <a:tc>
                  <a:txBody>
                    <a:bodyPr/>
                    <a:lstStyle/>
                    <a:p>
                      <a:endParaRPr lang="en-US" sz="2800" dirty="0"/>
                    </a:p>
                  </a:txBody>
                  <a:tcPr/>
                </a:tc>
                <a:tc>
                  <a:txBody>
                    <a:bodyPr/>
                    <a:lstStyle/>
                    <a:p>
                      <a:r>
                        <a:rPr lang="en-US" sz="2800" dirty="0"/>
                        <a:t>Total</a:t>
                      </a:r>
                    </a:p>
                  </a:txBody>
                  <a:tcPr/>
                </a:tc>
                <a:tc>
                  <a:txBody>
                    <a:bodyPr/>
                    <a:lstStyle/>
                    <a:p>
                      <a:r>
                        <a:rPr lang="en-US" sz="2800" dirty="0"/>
                        <a:t>Treatment</a:t>
                      </a:r>
                    </a:p>
                  </a:txBody>
                  <a:tcPr/>
                </a:tc>
                <a:tc>
                  <a:txBody>
                    <a:bodyPr/>
                    <a:lstStyle/>
                    <a:p>
                      <a:r>
                        <a:rPr lang="en-US" sz="2800" dirty="0"/>
                        <a:t>Control</a:t>
                      </a:r>
                    </a:p>
                  </a:txBody>
                  <a:tcPr/>
                </a:tc>
                <a:extLst>
                  <a:ext uri="{0D108BD9-81ED-4DB2-BD59-A6C34878D82A}">
                    <a16:rowId xmlns:a16="http://schemas.microsoft.com/office/drawing/2014/main" val="3862502187"/>
                  </a:ext>
                </a:extLst>
              </a:tr>
              <a:tr h="370840">
                <a:tc>
                  <a:txBody>
                    <a:bodyPr/>
                    <a:lstStyle/>
                    <a:p>
                      <a:r>
                        <a:rPr lang="en-US" sz="2800" dirty="0"/>
                        <a:t>Male</a:t>
                      </a:r>
                    </a:p>
                  </a:txBody>
                  <a:tcPr/>
                </a:tc>
                <a:tc>
                  <a:txBody>
                    <a:bodyPr/>
                    <a:lstStyle/>
                    <a:p>
                      <a:r>
                        <a:rPr lang="en-US" sz="2800" dirty="0"/>
                        <a:t>10</a:t>
                      </a:r>
                    </a:p>
                  </a:txBody>
                  <a:tcPr/>
                </a:tc>
                <a:tc>
                  <a:txBody>
                    <a:bodyPr/>
                    <a:lstStyle/>
                    <a:p>
                      <a:r>
                        <a:rPr lang="en-US" sz="2800" dirty="0"/>
                        <a:t>6 * 10/6  =  10</a:t>
                      </a:r>
                    </a:p>
                  </a:txBody>
                  <a:tcPr/>
                </a:tc>
                <a:tc>
                  <a:txBody>
                    <a:bodyPr/>
                    <a:lstStyle/>
                    <a:p>
                      <a:r>
                        <a:rPr lang="en-US" sz="2800" dirty="0"/>
                        <a:t>4   * 10/4    = 10</a:t>
                      </a:r>
                    </a:p>
                  </a:txBody>
                  <a:tcPr/>
                </a:tc>
                <a:extLst>
                  <a:ext uri="{0D108BD9-81ED-4DB2-BD59-A6C34878D82A}">
                    <a16:rowId xmlns:a16="http://schemas.microsoft.com/office/drawing/2014/main" val="2693681174"/>
                  </a:ext>
                </a:extLst>
              </a:tr>
              <a:tr h="370840">
                <a:tc>
                  <a:txBody>
                    <a:bodyPr/>
                    <a:lstStyle/>
                    <a:p>
                      <a:r>
                        <a:rPr lang="en-US" sz="2800" dirty="0"/>
                        <a:t>Female</a:t>
                      </a:r>
                    </a:p>
                  </a:txBody>
                  <a:tcPr/>
                </a:tc>
                <a:tc>
                  <a:txBody>
                    <a:bodyPr/>
                    <a:lstStyle/>
                    <a:p>
                      <a:r>
                        <a:rPr lang="en-US" sz="2800" dirty="0"/>
                        <a:t>20</a:t>
                      </a:r>
                    </a:p>
                  </a:txBody>
                  <a:tcPr/>
                </a:tc>
                <a:tc>
                  <a:txBody>
                    <a:bodyPr/>
                    <a:lstStyle/>
                    <a:p>
                      <a:r>
                        <a:rPr lang="en-US" sz="2800" dirty="0"/>
                        <a:t>5 * 20/5  =  20</a:t>
                      </a:r>
                    </a:p>
                  </a:txBody>
                  <a:tcPr/>
                </a:tc>
                <a:tc>
                  <a:txBody>
                    <a:bodyPr/>
                    <a:lstStyle/>
                    <a:p>
                      <a:r>
                        <a:rPr lang="en-US" sz="2800" dirty="0"/>
                        <a:t>15 * 20/15  = 20</a:t>
                      </a:r>
                    </a:p>
                  </a:txBody>
                  <a:tcPr/>
                </a:tc>
                <a:extLst>
                  <a:ext uri="{0D108BD9-81ED-4DB2-BD59-A6C34878D82A}">
                    <a16:rowId xmlns:a16="http://schemas.microsoft.com/office/drawing/2014/main" val="3412895631"/>
                  </a:ext>
                </a:extLst>
              </a:tr>
            </a:tbl>
          </a:graphicData>
        </a:graphic>
      </p:graphicFrame>
      <p:sp>
        <p:nvSpPr>
          <p:cNvPr id="4" name="Footer Placeholder 3">
            <a:extLst>
              <a:ext uri="{FF2B5EF4-FFF2-40B4-BE49-F238E27FC236}">
                <a16:creationId xmlns:a16="http://schemas.microsoft.com/office/drawing/2014/main" id="{A27F79D2-D416-4998-AB07-F784B96F694A}"/>
              </a:ext>
            </a:extLst>
          </p:cNvPr>
          <p:cNvSpPr>
            <a:spLocks noGrp="1"/>
          </p:cNvSpPr>
          <p:nvPr>
            <p:ph type="ftr" sz="quarter" idx="11"/>
          </p:nvPr>
        </p:nvSpPr>
        <p:spPr/>
        <p:txBody>
          <a:bodyPr/>
          <a:lstStyle/>
          <a:p>
            <a:r>
              <a:rPr lang="en-US" dirty="0"/>
              <a:t>amynail@honestat.com</a:t>
            </a:r>
          </a:p>
        </p:txBody>
      </p:sp>
      <p:sp>
        <p:nvSpPr>
          <p:cNvPr id="5" name="Slide Number Placeholder 4">
            <a:extLst>
              <a:ext uri="{FF2B5EF4-FFF2-40B4-BE49-F238E27FC236}">
                <a16:creationId xmlns:a16="http://schemas.microsoft.com/office/drawing/2014/main" id="{CA38D6CD-A773-4AE1-B7A8-991EB112AEEB}"/>
              </a:ext>
            </a:extLst>
          </p:cNvPr>
          <p:cNvSpPr>
            <a:spLocks noGrp="1"/>
          </p:cNvSpPr>
          <p:nvPr>
            <p:ph type="sldNum" sz="quarter" idx="12"/>
          </p:nvPr>
        </p:nvSpPr>
        <p:spPr/>
        <p:txBody>
          <a:bodyPr/>
          <a:lstStyle/>
          <a:p>
            <a:fld id="{0CBB28CF-CF23-47F2-9BB2-C72020DD2631}" type="slidenum">
              <a:rPr lang="en-US" smtClean="0"/>
              <a:t>42</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B0AD42-75BA-478E-AD81-D69EFA21630B}"/>
                  </a:ext>
                </a:extLst>
              </p:cNvPr>
              <p:cNvSpPr txBox="1"/>
              <p:nvPr/>
            </p:nvSpPr>
            <p:spPr>
              <a:xfrm>
                <a:off x="980660" y="3606314"/>
                <a:ext cx="10257183" cy="29815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𝑚𝑎𝑙𝑒</m:t>
                      </m:r>
                      <m:r>
                        <a:rPr lang="en-US" sz="2800" b="0" i="1" smtClean="0">
                          <a:latin typeface="Cambria Math" panose="02040503050406030204" pitchFamily="18" charset="0"/>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1−</m:t>
                      </m:r>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i="1">
                          <a:latin typeface="Cambria Math" panose="02040503050406030204" pitchFamily="18" charset="0"/>
                        </a:rPr>
                        <m:t>(</m:t>
                      </m:r>
                      <m:r>
                        <a:rPr lang="en-US" sz="2800" i="1">
                          <a:latin typeface="Cambria Math" panose="02040503050406030204" pitchFamily="18" charset="0"/>
                        </a:rPr>
                        <m:t>𝑚𝑎𝑙𝑒</m:t>
                      </m:r>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i="1">
                                  <a:latin typeface="Cambria Math" panose="02040503050406030204" pitchFamily="18" charset="0"/>
                                </a:rPr>
                                <m:t>4</m:t>
                              </m:r>
                            </m:num>
                            <m:den>
                              <m:r>
                                <a:rPr lang="en-US" sz="2800" i="1">
                                  <a:latin typeface="Cambria Math" panose="02040503050406030204" pitchFamily="18" charset="0"/>
                                </a:rPr>
                                <m:t>10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b="0" i="1" smtClean="0">
                          <a:latin typeface="Cambria Math" panose="02040503050406030204" pitchFamily="18" charset="0"/>
                        </a:rPr>
                        <m:t>(</m:t>
                      </m:r>
                      <m:r>
                        <a:rPr lang="en-US" sz="2800" b="0" i="1" smtClean="0">
                          <a:latin typeface="Cambria Math" panose="02040503050406030204" pitchFamily="18" charset="0"/>
                        </a:rPr>
                        <m:t>𝑓𝑒𝑚𝑎𝑙𝑒</m:t>
                      </m:r>
                      <m:r>
                        <a:rPr lang="en-US" sz="2800" i="1">
                          <a:latin typeface="Cambria Math" panose="02040503050406030204" pitchFamily="18" charset="0"/>
                        </a:rPr>
                        <m:t>) =</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20</m:t>
                              </m:r>
                            </m:den>
                          </m:f>
                        </m:e>
                      </m:box>
                    </m:oMath>
                  </m:oMathPara>
                </a14:m>
                <a:endParaRPr lang="en-US" sz="2800" dirty="0"/>
              </a:p>
              <a:p>
                <a:endParaRPr lang="en-US" dirty="0"/>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1−</m:t>
                      </m:r>
                      <m:acc>
                        <m:accPr>
                          <m:chr m:val="̂"/>
                          <m:ctrlPr>
                            <a:rPr lang="en-US" sz="2800" i="1">
                              <a:latin typeface="Cambria Math" panose="02040503050406030204" pitchFamily="18" charset="0"/>
                            </a:rPr>
                          </m:ctrlPr>
                        </m:accPr>
                        <m:e>
                          <m:r>
                            <a:rPr lang="en-US" sz="2800" i="1">
                              <a:latin typeface="Cambria Math" panose="02040503050406030204" pitchFamily="18" charset="0"/>
                            </a:rPr>
                            <m:t>𝑒</m:t>
                          </m:r>
                        </m:e>
                      </m:acc>
                      <m:r>
                        <a:rPr lang="en-US" sz="2800" i="1">
                          <a:latin typeface="Cambria Math" panose="02040503050406030204" pitchFamily="18" charset="0"/>
                        </a:rPr>
                        <m:t>(</m:t>
                      </m:r>
                      <m:r>
                        <a:rPr lang="en-US" sz="2800" b="0" i="1" smtClean="0">
                          <a:latin typeface="Cambria Math" panose="02040503050406030204" pitchFamily="18" charset="0"/>
                        </a:rPr>
                        <m:t>𝑓𝑒</m:t>
                      </m:r>
                      <m:r>
                        <a:rPr lang="en-US" sz="2800" i="1">
                          <a:latin typeface="Cambria Math" panose="02040503050406030204" pitchFamily="18" charset="0"/>
                        </a:rPr>
                        <m:t>𝑚𝑎𝑙𝑒</m:t>
                      </m:r>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2</m:t>
                              </m:r>
                              <m:r>
                                <a:rPr lang="en-US" sz="2800" i="1">
                                  <a:latin typeface="Cambria Math" panose="02040503050406030204" pitchFamily="18" charset="0"/>
                                </a:rPr>
                                <m:t>0</m:t>
                              </m:r>
                            </m:den>
                          </m:f>
                        </m:e>
                      </m:box>
                    </m:oMath>
                  </m:oMathPara>
                </a14:m>
                <a:endParaRPr lang="en-US" sz="2400" dirty="0"/>
              </a:p>
            </p:txBody>
          </p:sp>
        </mc:Choice>
        <mc:Fallback xmlns="">
          <p:sp>
            <p:nvSpPr>
              <p:cNvPr id="7" name="TextBox 6">
                <a:extLst>
                  <a:ext uri="{FF2B5EF4-FFF2-40B4-BE49-F238E27FC236}">
                    <a16:creationId xmlns:a16="http://schemas.microsoft.com/office/drawing/2014/main" id="{ABB0AD42-75BA-478E-AD81-D69EFA21630B}"/>
                  </a:ext>
                </a:extLst>
              </p:cNvPr>
              <p:cNvSpPr txBox="1">
                <a:spLocks noRot="1" noChangeAspect="1" noMove="1" noResize="1" noEditPoints="1" noAdjustHandles="1" noChangeArrowheads="1" noChangeShapeType="1" noTextEdit="1"/>
              </p:cNvSpPr>
              <p:nvPr/>
            </p:nvSpPr>
            <p:spPr>
              <a:xfrm>
                <a:off x="980660" y="3606314"/>
                <a:ext cx="10257183" cy="298152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3636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015918A-5AE7-46A9-B453-EC7E4DF4B66C}"/>
                  </a:ext>
                </a:extLst>
              </p:cNvPr>
              <p:cNvSpPr>
                <a:spLocks noGrp="1"/>
              </p:cNvSpPr>
              <p:nvPr>
                <p:ph type="title"/>
              </p:nvPr>
            </p:nvSpPr>
            <p:spPr/>
            <p:txBody>
              <a:bodyPr/>
              <a:lstStyle/>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𝐼𝑃𝑊</m:t>
                        </m:r>
                      </m:sub>
                    </m:sSub>
                  </m:oMath>
                </a14:m>
                <a:r>
                  <a:rPr lang="en-US" dirty="0"/>
                  <a:t> has some problems, however</a:t>
                </a:r>
              </a:p>
            </p:txBody>
          </p:sp>
        </mc:Choice>
        <mc:Fallback xmlns="">
          <p:sp>
            <p:nvSpPr>
              <p:cNvPr id="2" name="Title 1">
                <a:extLst>
                  <a:ext uri="{FF2B5EF4-FFF2-40B4-BE49-F238E27FC236}">
                    <a16:creationId xmlns:a16="http://schemas.microsoft.com/office/drawing/2014/main" id="{D015918A-5AE7-46A9-B453-EC7E4DF4B66C}"/>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959306-7E0B-418A-A9F6-D89FFCA267D5}"/>
                  </a:ext>
                </a:extLst>
              </p:cNvPr>
              <p:cNvSpPr>
                <a:spLocks noGrp="1"/>
              </p:cNvSpPr>
              <p:nvPr>
                <p:ph idx="1"/>
              </p:nvPr>
            </p:nvSpPr>
            <p:spPr>
              <a:xfrm>
                <a:off x="838200" y="1825625"/>
                <a:ext cx="10515600" cy="4500591"/>
              </a:xfrm>
            </p:spPr>
            <p:txBody>
              <a:bodyPr>
                <a:spAutoFit/>
              </a:bodyPr>
              <a:lstStyle/>
              <a:p>
                <a:r>
                  <a:rPr lang="en-US" sz="3200" dirty="0"/>
                  <a:t>Suppose you get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𝑒</m:t>
                        </m:r>
                      </m:e>
                    </m:acc>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=0.000000001.</m:t>
                    </m:r>
                  </m:oMath>
                </a14:m>
                <a:endParaRPr lang="en-US" sz="3200" b="0" dirty="0"/>
              </a:p>
              <a:p>
                <a:pPr lvl="1"/>
                <a:r>
                  <a:rPr lang="en-US" sz="2800" dirty="0"/>
                  <a:t>(That is, probability of being treated very close to 0.)</a:t>
                </a:r>
                <a:endParaRPr lang="en-US" sz="2800" b="0" dirty="0"/>
              </a:p>
              <a:p>
                <a:r>
                  <a:rPr lang="en-US" sz="3200" dirty="0"/>
                  <a:t>Then </a:t>
                </a:r>
                <a14:m>
                  <m:oMath xmlns:m="http://schemas.openxmlformats.org/officeDocument/2006/math">
                    <m:f>
                      <m:fPr>
                        <m:type m:val="skw"/>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acc>
                          <m:accPr>
                            <m:chr m:val="̂"/>
                            <m:ctrlPr>
                              <a:rPr lang="en-US" sz="3200" i="1">
                                <a:latin typeface="Cambria Math" panose="02040503050406030204" pitchFamily="18" charset="0"/>
                              </a:rPr>
                            </m:ctrlPr>
                          </m:accPr>
                          <m:e>
                            <m:r>
                              <a:rPr lang="en-US" sz="3200" i="1">
                                <a:latin typeface="Cambria Math" panose="02040503050406030204" pitchFamily="18" charset="0"/>
                              </a:rPr>
                              <m:t>𝑒</m:t>
                            </m:r>
                          </m:e>
                        </m:acc>
                        <m:d>
                          <m:dPr>
                            <m:ctrlPr>
                              <a:rPr lang="en-US" sz="3200" i="1">
                                <a:latin typeface="Cambria Math" panose="02040503050406030204" pitchFamily="18" charset="0"/>
                              </a:rPr>
                            </m:ctrlPr>
                          </m:dPr>
                          <m:e>
                            <m:r>
                              <a:rPr lang="en-US" sz="3200" i="1">
                                <a:latin typeface="Cambria Math" panose="02040503050406030204" pitchFamily="18" charset="0"/>
                              </a:rPr>
                              <m:t>𝑋</m:t>
                            </m:r>
                          </m:e>
                        </m:d>
                      </m:den>
                    </m:f>
                    <m:r>
                      <a:rPr lang="en-US" sz="3200" b="0" i="1" smtClean="0">
                        <a:latin typeface="Cambria Math" panose="02040503050406030204" pitchFamily="18" charset="0"/>
                      </a:rPr>
                      <m:t>=</m:t>
                    </m:r>
                    <m:f>
                      <m:fPr>
                        <m:type m:val="skw"/>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0.</m:t>
                        </m:r>
                        <m:r>
                          <a:rPr lang="en-US" sz="3200" i="1">
                            <a:latin typeface="Cambria Math" panose="02040503050406030204" pitchFamily="18" charset="0"/>
                          </a:rPr>
                          <m:t>00000000</m:t>
                        </m:r>
                        <m:r>
                          <a:rPr lang="en-US" sz="3200" b="0" i="1" smtClean="0">
                            <a:latin typeface="Cambria Math" panose="02040503050406030204" pitchFamily="18" charset="0"/>
                          </a:rPr>
                          <m:t>1</m:t>
                        </m:r>
                      </m:den>
                    </m:f>
                    <m:r>
                      <a:rPr lang="en-US" sz="3200" b="0" i="1" smtClean="0">
                        <a:latin typeface="Cambria Math" panose="02040503050406030204" pitchFamily="18" charset="0"/>
                      </a:rPr>
                      <m:t>=</m:t>
                    </m:r>
                  </m:oMath>
                </a14:m>
                <a:r>
                  <a:rPr lang="en-US" sz="3200" dirty="0"/>
                  <a:t>1,000,000,000</a:t>
                </a:r>
              </a:p>
              <a:p>
                <a:r>
                  <a:rPr lang="en-US" sz="3200" dirty="0"/>
                  <a:t>Applying very large weights to individuals can create numeric instabilities in calculations</a:t>
                </a:r>
              </a:p>
              <a:p>
                <a:endParaRPr lang="en-US" sz="2000" dirty="0"/>
              </a:p>
              <a:p>
                <a:r>
                  <a:rPr lang="en-US" sz="3200" dirty="0"/>
                  <a:t>The same thing happens if probability of being treated is very close to 1, because then the inverse of </a:t>
                </a:r>
                <a14:m>
                  <m:oMath xmlns:m="http://schemas.openxmlformats.org/officeDocument/2006/math">
                    <m:r>
                      <a:rPr lang="en-US" sz="3200" b="0" i="0" smtClean="0">
                        <a:latin typeface="Cambria Math" panose="02040503050406030204" pitchFamily="18" charset="0"/>
                      </a:rPr>
                      <m:t>1−</m:t>
                    </m:r>
                    <m:acc>
                      <m:accPr>
                        <m:chr m:val="̂"/>
                        <m:ctrlPr>
                          <a:rPr lang="en-US" sz="3200" i="1">
                            <a:latin typeface="Cambria Math" panose="02040503050406030204" pitchFamily="18" charset="0"/>
                          </a:rPr>
                        </m:ctrlPr>
                      </m:accPr>
                      <m:e>
                        <m:r>
                          <a:rPr lang="en-US" sz="3200" i="1">
                            <a:latin typeface="Cambria Math" panose="02040503050406030204" pitchFamily="18" charset="0"/>
                          </a:rPr>
                          <m:t>𝑒</m:t>
                        </m:r>
                      </m:e>
                    </m:acc>
                    <m:d>
                      <m:dPr>
                        <m:ctrlPr>
                          <a:rPr lang="en-US" sz="3200" i="1">
                            <a:latin typeface="Cambria Math" panose="02040503050406030204" pitchFamily="18" charset="0"/>
                          </a:rPr>
                        </m:ctrlPr>
                      </m:dPr>
                      <m:e>
                        <m:r>
                          <a:rPr lang="en-US" sz="3200" i="1">
                            <a:latin typeface="Cambria Math" panose="02040503050406030204" pitchFamily="18" charset="0"/>
                          </a:rPr>
                          <m:t>𝑋</m:t>
                        </m:r>
                      </m:e>
                    </m:d>
                  </m:oMath>
                </a14:m>
                <a:r>
                  <a:rPr lang="en-US" sz="3200" dirty="0"/>
                  <a:t> gets very large.</a:t>
                </a:r>
              </a:p>
            </p:txBody>
          </p:sp>
        </mc:Choice>
        <mc:Fallback xmlns="">
          <p:sp>
            <p:nvSpPr>
              <p:cNvPr id="3" name="Content Placeholder 2">
                <a:extLst>
                  <a:ext uri="{FF2B5EF4-FFF2-40B4-BE49-F238E27FC236}">
                    <a16:creationId xmlns:a16="http://schemas.microsoft.com/office/drawing/2014/main" id="{2E959306-7E0B-418A-A9F6-D89FFCA267D5}"/>
                  </a:ext>
                </a:extLst>
              </p:cNvPr>
              <p:cNvSpPr>
                <a:spLocks noGrp="1" noRot="1" noChangeAspect="1" noMove="1" noResize="1" noEditPoints="1" noAdjustHandles="1" noChangeArrowheads="1" noChangeShapeType="1" noTextEdit="1"/>
              </p:cNvSpPr>
              <p:nvPr>
                <p:ph idx="1"/>
              </p:nvPr>
            </p:nvSpPr>
            <p:spPr>
              <a:xfrm>
                <a:off x="838200" y="1825625"/>
                <a:ext cx="10515600" cy="4500591"/>
              </a:xfrm>
              <a:blipFill>
                <a:blip r:embed="rId4"/>
                <a:stretch>
                  <a:fillRect l="-1333" t="-2706" r="-2087" b="-351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CDAF144-1583-47D1-8B43-364AA9584EE6}"/>
              </a:ext>
            </a:extLst>
          </p:cNvPr>
          <p:cNvSpPr>
            <a:spLocks noGrp="1"/>
          </p:cNvSpPr>
          <p:nvPr>
            <p:ph type="ftr" sz="quarter" idx="11"/>
          </p:nvPr>
        </p:nvSpPr>
        <p:spPr/>
        <p:txBody>
          <a:bodyPr/>
          <a:lstStyle/>
          <a:p>
            <a:r>
              <a:rPr lang="en-US" dirty="0"/>
              <a:t>amynail@honestat.com</a:t>
            </a:r>
          </a:p>
        </p:txBody>
      </p:sp>
      <p:sp>
        <p:nvSpPr>
          <p:cNvPr id="5" name="Slide Number Placeholder 4">
            <a:extLst>
              <a:ext uri="{FF2B5EF4-FFF2-40B4-BE49-F238E27FC236}">
                <a16:creationId xmlns:a16="http://schemas.microsoft.com/office/drawing/2014/main" id="{8B3F771F-A807-482D-BCF3-F198D7682E62}"/>
              </a:ext>
            </a:extLst>
          </p:cNvPr>
          <p:cNvSpPr>
            <a:spLocks noGrp="1"/>
          </p:cNvSpPr>
          <p:nvPr>
            <p:ph type="sldNum" sz="quarter" idx="12"/>
          </p:nvPr>
        </p:nvSpPr>
        <p:spPr/>
        <p:txBody>
          <a:bodyPr/>
          <a:lstStyle/>
          <a:p>
            <a:fld id="{0CBB28CF-CF23-47F2-9BB2-C72020DD2631}" type="slidenum">
              <a:rPr lang="en-US" smtClean="0"/>
              <a:t>43</a:t>
            </a:fld>
            <a:endParaRPr lang="en-US" dirty="0"/>
          </a:p>
        </p:txBody>
      </p:sp>
    </p:spTree>
    <p:extLst>
      <p:ext uri="{BB962C8B-B14F-4D97-AF65-F5344CB8AC3E}">
        <p14:creationId xmlns:p14="http://schemas.microsoft.com/office/powerpoint/2010/main" val="341556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9CAC415-2FD9-48D7-86EB-CF1BCFFD2E24}"/>
                  </a:ext>
                </a:extLst>
              </p:cNvPr>
              <p:cNvSpPr>
                <a:spLocks noGrp="1"/>
              </p:cNvSpPr>
              <p:nvPr>
                <p:ph type="title"/>
              </p:nvPr>
            </p:nvSpPr>
            <p:spPr/>
            <p:txBody>
              <a:bodyPr>
                <a:normAutofit/>
              </a:bodyPr>
              <a:lstStyle/>
              <a:p>
                <a:r>
                  <a:rPr lang="en-US" dirty="0">
                    <a:ea typeface="Cambria Math" panose="02040503050406030204" pitchFamily="18" charset="0"/>
                  </a:rPr>
                  <a:t>Progression from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𝐼𝑃𝑊</m:t>
                        </m:r>
                      </m:sub>
                    </m:sSub>
                  </m:oMath>
                </a14:m>
                <a:r>
                  <a:rPr lang="en-US" dirty="0">
                    <a:ea typeface="Cambria Math" panose="02040503050406030204" pitchFamily="18" charset="0"/>
                  </a:rPr>
                  <a:t> to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𝐷𝑅</m:t>
                        </m:r>
                      </m:sub>
                    </m:sSub>
                  </m:oMath>
                </a14:m>
                <a:r>
                  <a:rPr lang="en-US" dirty="0"/>
                  <a:t> </a:t>
                </a:r>
                <a:br>
                  <a:rPr lang="en-US" dirty="0"/>
                </a:br>
                <a:r>
                  <a:rPr lang="en-US" dirty="0"/>
                  <a:t>(IPW with regression-adjustment)</a:t>
                </a:r>
              </a:p>
            </p:txBody>
          </p:sp>
        </mc:Choice>
        <mc:Fallback xmlns="">
          <p:sp>
            <p:nvSpPr>
              <p:cNvPr id="2" name="Title 1">
                <a:extLst>
                  <a:ext uri="{FF2B5EF4-FFF2-40B4-BE49-F238E27FC236}">
                    <a16:creationId xmlns:a16="http://schemas.microsoft.com/office/drawing/2014/main" id="{19CAC415-2FD9-48D7-86EB-CF1BCFFD2E24}"/>
                  </a:ext>
                </a:extLst>
              </p:cNvPr>
              <p:cNvSpPr>
                <a:spLocks noGrp="1" noRot="1" noChangeAspect="1" noMove="1" noResize="1" noEditPoints="1" noAdjustHandles="1" noChangeArrowheads="1" noChangeShapeType="1" noTextEdit="1"/>
              </p:cNvSpPr>
              <p:nvPr>
                <p:ph type="title"/>
              </p:nvPr>
            </p:nvSpPr>
            <p:spPr>
              <a:blipFill>
                <a:blip r:embed="rId3"/>
                <a:stretch>
                  <a:fillRect l="-2377" t="-12442"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A32C92-E085-4A0E-B5F9-70E1E85A78C7}"/>
                  </a:ext>
                </a:extLst>
              </p:cNvPr>
              <p:cNvSpPr>
                <a:spLocks noGrp="1"/>
              </p:cNvSpPr>
              <p:nvPr>
                <p:ph idx="1"/>
              </p:nvPr>
            </p:nvSpPr>
            <p:spPr>
              <a:xfrm>
                <a:off x="718930" y="2541242"/>
                <a:ext cx="10515600" cy="3024671"/>
              </a:xfrm>
            </p:spPr>
            <p:txBody>
              <a:bodyPr>
                <a:normAutofit/>
              </a:bodyPr>
              <a:lstStyle/>
              <a:p>
                <a:r>
                  <a:rPr lang="en-US" sz="4000" dirty="0"/>
                  <a:t>Researchers realized that </a:t>
                </a:r>
                <a14:m>
                  <m:oMath xmlns:m="http://schemas.openxmlformats.org/officeDocument/2006/math">
                    <m:sSub>
                      <m:sSubPr>
                        <m:ctrlPr>
                          <a:rPr lang="en-US" sz="4000" i="1">
                            <a:latin typeface="Cambria Math" panose="02040503050406030204" pitchFamily="18" charset="0"/>
                            <a:ea typeface="Cambria Math" panose="02040503050406030204" pitchFamily="18" charset="0"/>
                          </a:rPr>
                        </m:ctrlPr>
                      </m:sSubPr>
                      <m:e>
                        <m:acc>
                          <m:accPr>
                            <m:chr m:val="̂"/>
                            <m:ctrlPr>
                              <a:rPr lang="en-US" sz="4000" i="1">
                                <a:latin typeface="Cambria Math" panose="02040503050406030204" pitchFamily="18" charset="0"/>
                                <a:ea typeface="Cambria Math" panose="02040503050406030204" pitchFamily="18" charset="0"/>
                              </a:rPr>
                            </m:ctrlPr>
                          </m:accPr>
                          <m:e>
                            <m:r>
                              <a:rPr lang="en-US" sz="4000" i="1">
                                <a:latin typeface="Cambria Math" panose="02040503050406030204" pitchFamily="18" charset="0"/>
                                <a:ea typeface="Cambria Math" panose="02040503050406030204" pitchFamily="18" charset="0"/>
                              </a:rPr>
                              <m:t>∆</m:t>
                            </m:r>
                          </m:e>
                        </m:acc>
                      </m:e>
                      <m:sub>
                        <m:r>
                          <a:rPr lang="en-US" sz="4000" i="1">
                            <a:latin typeface="Cambria Math" panose="02040503050406030204" pitchFamily="18" charset="0"/>
                            <a:ea typeface="Cambria Math" panose="02040503050406030204" pitchFamily="18" charset="0"/>
                          </a:rPr>
                          <m:t>𝐼𝑃𝑊</m:t>
                        </m:r>
                      </m:sub>
                    </m:sSub>
                  </m:oMath>
                </a14:m>
                <a:r>
                  <a:rPr lang="en-US" sz="4000" dirty="0"/>
                  <a:t> belonged to a larger class of estimators called </a:t>
                </a:r>
                <a:r>
                  <a:rPr lang="en-US" sz="4000" b="1" i="1" dirty="0"/>
                  <a:t>ratio estimators</a:t>
                </a:r>
              </a:p>
              <a:p>
                <a:endParaRPr lang="en-US" sz="1600" b="1" i="1" dirty="0"/>
              </a:p>
              <a:p>
                <a:r>
                  <a:rPr lang="en-US" sz="4000" dirty="0"/>
                  <a:t>Ratio estimators had been thoroughly examined by missing data researchers</a:t>
                </a:r>
              </a:p>
            </p:txBody>
          </p:sp>
        </mc:Choice>
        <mc:Fallback xmlns="">
          <p:sp>
            <p:nvSpPr>
              <p:cNvPr id="3" name="Content Placeholder 2">
                <a:extLst>
                  <a:ext uri="{FF2B5EF4-FFF2-40B4-BE49-F238E27FC236}">
                    <a16:creationId xmlns:a16="http://schemas.microsoft.com/office/drawing/2014/main" id="{D3A32C92-E085-4A0E-B5F9-70E1E85A78C7}"/>
                  </a:ext>
                </a:extLst>
              </p:cNvPr>
              <p:cNvSpPr>
                <a:spLocks noGrp="1" noRot="1" noChangeAspect="1" noMove="1" noResize="1" noEditPoints="1" noAdjustHandles="1" noChangeArrowheads="1" noChangeShapeType="1" noTextEdit="1"/>
              </p:cNvSpPr>
              <p:nvPr>
                <p:ph idx="1"/>
              </p:nvPr>
            </p:nvSpPr>
            <p:spPr>
              <a:xfrm>
                <a:off x="718930" y="2541242"/>
                <a:ext cx="10515600" cy="3024671"/>
              </a:xfrm>
              <a:blipFill>
                <a:blip r:embed="rId4"/>
                <a:stretch>
                  <a:fillRect l="-1855" t="-4839" r="-232" b="-60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D21D88-1FAD-4B6F-B75E-EA1F82E59851}"/>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13C6C5C3-F91F-4122-9FBE-B24CEC73E241}"/>
              </a:ext>
            </a:extLst>
          </p:cNvPr>
          <p:cNvSpPr>
            <a:spLocks noGrp="1"/>
          </p:cNvSpPr>
          <p:nvPr>
            <p:ph type="sldNum" sz="quarter" idx="12"/>
          </p:nvPr>
        </p:nvSpPr>
        <p:spPr/>
        <p:txBody>
          <a:bodyPr/>
          <a:lstStyle/>
          <a:p>
            <a:fld id="{0CBB28CF-CF23-47F2-9BB2-C72020DD2631}" type="slidenum">
              <a:rPr lang="en-US" smtClean="0"/>
              <a:t>44</a:t>
            </a:fld>
            <a:endParaRPr lang="en-US"/>
          </a:p>
        </p:txBody>
      </p:sp>
    </p:spTree>
    <p:extLst>
      <p:ext uri="{BB962C8B-B14F-4D97-AF65-F5344CB8AC3E}">
        <p14:creationId xmlns:p14="http://schemas.microsoft.com/office/powerpoint/2010/main" val="3818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383198-B15C-4E12-B910-64EC98295126}"/>
                  </a:ext>
                </a:extLst>
              </p:cNvPr>
              <p:cNvSpPr>
                <a:spLocks noGrp="1"/>
              </p:cNvSpPr>
              <p:nvPr>
                <p:ph type="title"/>
              </p:nvPr>
            </p:nvSpPr>
            <p:spPr/>
            <p:txBody>
              <a:bodyPr>
                <a:normAutofit fontScale="90000"/>
              </a:bodyPr>
              <a:lstStyle/>
              <a:p>
                <a:r>
                  <a:rPr lang="en-US" dirty="0"/>
                  <a:t>Is there another ratio estimator with better statistical properties than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𝐼𝑃𝑊</m:t>
                        </m:r>
                      </m:sub>
                    </m:sSub>
                  </m:oMath>
                </a14:m>
                <a:r>
                  <a:rPr lang="en-US" dirty="0"/>
                  <a:t> ?</a:t>
                </a:r>
                <a:br>
                  <a:rPr lang="en-US" dirty="0"/>
                </a:br>
                <a:endParaRPr lang="en-US" dirty="0"/>
              </a:p>
            </p:txBody>
          </p:sp>
        </mc:Choice>
        <mc:Fallback xmlns="">
          <p:sp>
            <p:nvSpPr>
              <p:cNvPr id="2" name="Title 1">
                <a:extLst>
                  <a:ext uri="{FF2B5EF4-FFF2-40B4-BE49-F238E27FC236}">
                    <a16:creationId xmlns:a16="http://schemas.microsoft.com/office/drawing/2014/main" id="{4C383198-B15C-4E12-B910-64EC98295126}"/>
                  </a:ext>
                </a:extLst>
              </p:cNvPr>
              <p:cNvSpPr>
                <a:spLocks noGrp="1" noRot="1" noChangeAspect="1" noMove="1" noResize="1" noEditPoints="1" noAdjustHandles="1" noChangeArrowheads="1" noChangeShapeType="1" noTextEdit="1"/>
              </p:cNvSpPr>
              <p:nvPr>
                <p:ph type="title"/>
              </p:nvPr>
            </p:nvSpPr>
            <p:spPr>
              <a:blipFill>
                <a:blip r:embed="rId2"/>
                <a:stretch>
                  <a:fillRect l="-2087" t="-29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16D843-90E4-47BD-8963-D2D16BB28BE6}"/>
                  </a:ext>
                </a:extLst>
              </p:cNvPr>
              <p:cNvSpPr>
                <a:spLocks noGrp="1"/>
              </p:cNvSpPr>
              <p:nvPr>
                <p:ph idx="1"/>
              </p:nvPr>
            </p:nvSpPr>
            <p:spPr/>
            <p:txBody>
              <a:bodyPr>
                <a:normAutofit lnSpcReduction="10000"/>
              </a:bodyPr>
              <a:lstStyle/>
              <a:p>
                <a:pPr lvl="1"/>
                <a:r>
                  <a:rPr lang="en-US" sz="3600" dirty="0"/>
                  <a:t>Get rid of numerical instability when </a:t>
                </a:r>
                <a14:m>
                  <m:oMath xmlns:m="http://schemas.openxmlformats.org/officeDocument/2006/math">
                    <m:acc>
                      <m:accPr>
                        <m:chr m:val="̂"/>
                        <m:ctrlPr>
                          <a:rPr lang="en-US" sz="3600" i="1">
                            <a:latin typeface="Cambria Math" panose="02040503050406030204" pitchFamily="18" charset="0"/>
                          </a:rPr>
                        </m:ctrlPr>
                      </m:accPr>
                      <m:e>
                        <m:r>
                          <a:rPr lang="en-US" sz="3600" i="1">
                            <a:latin typeface="Cambria Math" panose="02040503050406030204" pitchFamily="18" charset="0"/>
                          </a:rPr>
                          <m:t>𝑒</m:t>
                        </m:r>
                      </m:e>
                    </m:acc>
                    <m:d>
                      <m:dPr>
                        <m:ctrlPr>
                          <a:rPr lang="en-US" sz="3600" i="1">
                            <a:latin typeface="Cambria Math" panose="02040503050406030204" pitchFamily="18" charset="0"/>
                          </a:rPr>
                        </m:ctrlPr>
                      </m:dPr>
                      <m:e>
                        <m:r>
                          <a:rPr lang="en-US" sz="3600" i="1">
                            <a:latin typeface="Cambria Math" panose="02040503050406030204" pitchFamily="18" charset="0"/>
                          </a:rPr>
                          <m:t>𝑋</m:t>
                        </m:r>
                      </m:e>
                    </m:d>
                  </m:oMath>
                </a14:m>
                <a:r>
                  <a:rPr lang="en-US" sz="3600" dirty="0"/>
                  <a:t> close to 0 or 1</a:t>
                </a:r>
              </a:p>
              <a:p>
                <a:pPr lvl="2"/>
                <a:r>
                  <a:rPr lang="en-US" sz="3200" dirty="0"/>
                  <a:t>By using a different, and better ratio for weighting</a:t>
                </a:r>
              </a:p>
              <a:p>
                <a:pPr marL="914400" lvl="2" indent="0">
                  <a:buNone/>
                </a:pPr>
                <a:endParaRPr lang="en-US" sz="3200" dirty="0"/>
              </a:p>
              <a:p>
                <a:pPr lvl="1"/>
                <a:r>
                  <a:rPr lang="en-US" sz="3600" dirty="0"/>
                  <a:t>Lower (or same) bias</a:t>
                </a:r>
              </a:p>
              <a:p>
                <a:pPr lvl="1"/>
                <a:r>
                  <a:rPr lang="en-US" sz="3600" dirty="0"/>
                  <a:t>Lower (or same) variance</a:t>
                </a:r>
              </a:p>
              <a:p>
                <a:pPr lvl="1"/>
                <a:endParaRPr lang="en-US" sz="3600" dirty="0"/>
              </a:p>
              <a:p>
                <a:pPr marL="457200" lvl="1" indent="0">
                  <a:buNone/>
                </a:pPr>
                <a:r>
                  <a:rPr lang="en-US" sz="4000" dirty="0"/>
                  <a:t>YES! There is!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616D843-90E4-47BD-8963-D2D16BB28BE6}"/>
                  </a:ext>
                </a:extLst>
              </p:cNvPr>
              <p:cNvSpPr>
                <a:spLocks noGrp="1" noRot="1" noChangeAspect="1" noMove="1" noResize="1" noEditPoints="1" noAdjustHandles="1" noChangeArrowheads="1" noChangeShapeType="1" noTextEdit="1"/>
              </p:cNvSpPr>
              <p:nvPr>
                <p:ph idx="1"/>
              </p:nvPr>
            </p:nvSpPr>
            <p:spPr>
              <a:blipFill>
                <a:blip r:embed="rId3"/>
                <a:stretch>
                  <a:fillRect t="-434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D06D58E-F483-4F5F-B201-54C4ECD33BE8}"/>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6BA437AE-F017-46F1-B243-9BA6CC5AF8B6}"/>
              </a:ext>
            </a:extLst>
          </p:cNvPr>
          <p:cNvSpPr>
            <a:spLocks noGrp="1"/>
          </p:cNvSpPr>
          <p:nvPr>
            <p:ph type="sldNum" sz="quarter" idx="12"/>
          </p:nvPr>
        </p:nvSpPr>
        <p:spPr/>
        <p:txBody>
          <a:bodyPr/>
          <a:lstStyle/>
          <a:p>
            <a:fld id="{0CBB28CF-CF23-47F2-9BB2-C72020DD2631}" type="slidenum">
              <a:rPr lang="en-US" smtClean="0"/>
              <a:t>45</a:t>
            </a:fld>
            <a:endParaRPr lang="en-US"/>
          </a:p>
        </p:txBody>
      </p:sp>
    </p:spTree>
    <p:extLst>
      <p:ext uri="{BB962C8B-B14F-4D97-AF65-F5344CB8AC3E}">
        <p14:creationId xmlns:p14="http://schemas.microsoft.com/office/powerpoint/2010/main" val="95715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975A2C0-A4EF-4B2B-9019-1F6167CC6327}"/>
                  </a:ext>
                </a:extLst>
              </p:cNvPr>
              <p:cNvSpPr>
                <a:spLocks noGrp="1"/>
              </p:cNvSpPr>
              <p:nvPr>
                <p:ph type="title"/>
              </p:nvPr>
            </p:nvSpPr>
            <p:spPr/>
            <p:txBody>
              <a:bodyPr/>
              <a:lstStyle/>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𝐷𝑅</m:t>
                        </m:r>
                      </m:sub>
                    </m:sSub>
                  </m:oMath>
                </a14:m>
                <a:r>
                  <a:rPr lang="en-US" dirty="0"/>
                  <a:t> 	IPW with regression-adjustment</a:t>
                </a:r>
                <a:br>
                  <a:rPr lang="en-US" dirty="0"/>
                </a:br>
                <a:r>
                  <a:rPr lang="en-US" dirty="0"/>
                  <a:t>		Aka Doubly-robust estimator</a:t>
                </a:r>
              </a:p>
            </p:txBody>
          </p:sp>
        </mc:Choice>
        <mc:Fallback xmlns="">
          <p:sp>
            <p:nvSpPr>
              <p:cNvPr id="2" name="Title 1">
                <a:extLst>
                  <a:ext uri="{FF2B5EF4-FFF2-40B4-BE49-F238E27FC236}">
                    <a16:creationId xmlns:a16="http://schemas.microsoft.com/office/drawing/2014/main" id="{0975A2C0-A4EF-4B2B-9019-1F6167CC6327}"/>
                  </a:ext>
                </a:extLst>
              </p:cNvPr>
              <p:cNvSpPr>
                <a:spLocks noGrp="1" noRot="1" noChangeAspect="1" noMove="1" noResize="1" noEditPoints="1" noAdjustHandles="1" noChangeArrowheads="1" noChangeShapeType="1" noTextEdit="1"/>
              </p:cNvSpPr>
              <p:nvPr>
                <p:ph type="title"/>
              </p:nvPr>
            </p:nvSpPr>
            <p:spPr>
              <a:blipFill>
                <a:blip r:embed="rId3"/>
                <a:stretch>
                  <a:fillRect t="-12442"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6A2B7C-FC08-4C37-997F-ECC0E16C0753}"/>
                  </a:ext>
                </a:extLst>
              </p:cNvPr>
              <p:cNvSpPr>
                <a:spLocks noGrp="1"/>
              </p:cNvSpPr>
              <p:nvPr>
                <p:ph idx="1"/>
              </p:nvPr>
            </p:nvSpPr>
            <p:spPr/>
            <p:txBody>
              <a:bodyPr/>
              <a:lstStyle/>
              <a:p>
                <a:pPr marL="0" indent="0">
                  <a:buNone/>
                </a:pPr>
                <a:endParaRPr lang="en-US" i="1" dirty="0"/>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m:t>
                              </m:r>
                            </m:e>
                          </m:acc>
                        </m:e>
                        <m:sub>
                          <m:r>
                            <a:rPr lang="en-US" i="1">
                              <a:latin typeface="Cambria Math" panose="02040503050406030204" pitchFamily="18" charset="0"/>
                            </a:rPr>
                            <m:t>𝐷𝑅</m:t>
                          </m:r>
                        </m:sub>
                      </m:sSub>
                      <m:r>
                        <a:rPr lang="en-US" i="1">
                          <a:latin typeface="Cambria Math" panose="02040503050406030204" pitchFamily="18" charset="0"/>
                        </a:rPr>
                        <m:t>=</m:t>
                      </m:r>
                    </m:oMath>
                  </m:oMathPara>
                </a14:m>
                <a:endParaRPr lang="en-US" i="1" dirty="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50</m:t>
                          </m:r>
                        </m:den>
                      </m:f>
                      <m:nary>
                        <m:naryPr>
                          <m:chr m:val="∑"/>
                          <m:limLoc m:val="undOvr"/>
                          <m:supHide m:val="on"/>
                          <m:ctrlPr>
                            <a:rPr lang="en-US" i="1">
                              <a:latin typeface="Cambria Math" panose="02040503050406030204" pitchFamily="18" charset="0"/>
                            </a:rPr>
                          </m:ctrlPr>
                        </m:naryPr>
                        <m:sub>
                          <m:eqArr>
                            <m:eqArrPr>
                              <m:ctrlPr>
                                <a:rPr lang="en-US" i="1" smtClean="0">
                                  <a:latin typeface="Cambria Math" panose="02040503050406030204" pitchFamily="18" charset="0"/>
                                </a:rPr>
                              </m:ctrlPr>
                            </m:eqArrPr>
                            <m:e>
                              <m:r>
                                <a:rPr lang="en-US" b="0" i="1" smtClean="0">
                                  <a:latin typeface="Cambria Math" panose="02040503050406030204" pitchFamily="18" charset="0"/>
                                </a:rPr>
                                <m:t>𝑡𝑟𝑡</m:t>
                              </m:r>
                            </m:e>
                            <m:e>
                              <m:r>
                                <a:rPr lang="en-US" b="0" i="1" smtClean="0">
                                  <a:latin typeface="Cambria Math" panose="02040503050406030204" pitchFamily="18" charset="0"/>
                                </a:rPr>
                                <m:t>𝑔𝑟𝑜𝑢𝑝</m:t>
                              </m:r>
                            </m:e>
                          </m:eqAr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𝑒</m:t>
                                          </m:r>
                                        </m:e>
                                      </m:acc>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r>
                                    <a:rPr lang="en-US" i="1">
                                      <a:latin typeface="Cambria Math" panose="02040503050406030204" pitchFamily="18" charset="0"/>
                                    </a:rPr>
                                    <m:t>𝑖</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𝑒</m:t>
                                      </m:r>
                                    </m:e>
                                  </m:acc>
                                </m:e>
                                <m:sub>
                                  <m:r>
                                    <a:rPr lang="en-US" i="1">
                                      <a:latin typeface="Cambria Math" panose="02040503050406030204" pitchFamily="18" charset="0"/>
                                    </a:rPr>
                                    <m:t>𝑖</m:t>
                                  </m:r>
                                </m:sub>
                              </m:sSub>
                            </m:den>
                          </m:f>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50</m:t>
                          </m:r>
                        </m:den>
                      </m:f>
                      <m:nary>
                        <m:naryPr>
                          <m:chr m:val="∑"/>
                          <m:limLoc m:val="undOvr"/>
                          <m:supHide m:val="on"/>
                          <m:ctrlPr>
                            <a:rPr lang="en-US" i="1">
                              <a:latin typeface="Cambria Math" panose="02040503050406030204" pitchFamily="18" charset="0"/>
                            </a:rPr>
                          </m:ctrlPr>
                        </m:naryPr>
                        <m:sub>
                          <m:eqArr>
                            <m:eqArrPr>
                              <m:ctrlPr>
                                <a:rPr lang="en-US" i="1">
                                  <a:latin typeface="Cambria Math" panose="02040503050406030204" pitchFamily="18" charset="0"/>
                                </a:rPr>
                              </m:ctrlPr>
                            </m:eqArrPr>
                            <m:e>
                              <m:r>
                                <a:rPr lang="en-US" b="0" i="1" smtClean="0">
                                  <a:latin typeface="Cambria Math" panose="02040503050406030204" pitchFamily="18" charset="0"/>
                                </a:rPr>
                                <m:t>𝑐𝑡𝑟𝑙</m:t>
                              </m:r>
                              <m:r>
                                <a:rPr lang="en-US" b="0" i="1" smtClean="0">
                                  <a:latin typeface="Cambria Math" panose="02040503050406030204" pitchFamily="18" charset="0"/>
                                </a:rPr>
                                <m:t> </m:t>
                              </m:r>
                            </m:e>
                            <m:e>
                              <m:r>
                                <a:rPr lang="en-US" b="0" i="1" smtClean="0">
                                  <a:latin typeface="Cambria Math" panose="02040503050406030204" pitchFamily="18" charset="0"/>
                                </a:rPr>
                                <m:t>𝑔𝑟𝑜𝑢𝑝</m:t>
                              </m:r>
                            </m:e>
                          </m:eqAr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𝑒</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i="1">
                                      <a:latin typeface="Cambria Math" panose="02040503050406030204" pitchFamily="18" charset="0"/>
                                    </a:rPr>
                                    <m:t>𝑖</m:t>
                                  </m:r>
                                </m:sub>
                              </m:sSub>
                            </m:num>
                            <m:den>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𝑒</m:t>
                                      </m:r>
                                    </m:e>
                                  </m:acc>
                                </m:e>
                                <m:sub>
                                  <m:r>
                                    <a:rPr lang="en-US" i="1">
                                      <a:latin typeface="Cambria Math" panose="02040503050406030204" pitchFamily="18" charset="0"/>
                                    </a:rPr>
                                    <m:t>𝑖</m:t>
                                  </m:r>
                                </m:sub>
                              </m:sSub>
                            </m:den>
                          </m:f>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D6A2B7C-FC08-4C37-997F-ECC0E16C0753}"/>
                  </a:ext>
                </a:extLst>
              </p:cNvPr>
              <p:cNvSpPr>
                <a:spLocks noGrp="1" noRot="1" noChangeAspect="1" noMove="1" noResize="1" noEditPoints="1" noAdjustHandles="1" noChangeArrowheads="1" noChangeShapeType="1" noTextEdit="1"/>
              </p:cNvSpPr>
              <p:nvPr>
                <p:ph idx="1"/>
              </p:nvPr>
            </p:nvSpPr>
            <p:spPr>
              <a:blipFill>
                <a:blip r:embed="rId4"/>
                <a:stretch>
                  <a:fillRect l="-29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8BFC721-B2AB-49B6-B59E-D6CAB5CF39EF}"/>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2C91B147-16B1-43C6-9C03-A91732DE748E}"/>
              </a:ext>
            </a:extLst>
          </p:cNvPr>
          <p:cNvSpPr>
            <a:spLocks noGrp="1"/>
          </p:cNvSpPr>
          <p:nvPr>
            <p:ph type="sldNum" sz="quarter" idx="12"/>
          </p:nvPr>
        </p:nvSpPr>
        <p:spPr/>
        <p:txBody>
          <a:bodyPr/>
          <a:lstStyle/>
          <a:p>
            <a:fld id="{0CBB28CF-CF23-47F2-9BB2-C72020DD2631}" type="slidenum">
              <a:rPr lang="en-US" smtClean="0"/>
              <a:t>46</a:t>
            </a:fld>
            <a:endParaRPr lang="en-US"/>
          </a:p>
        </p:txBody>
      </p:sp>
    </p:spTree>
    <p:extLst>
      <p:ext uri="{BB962C8B-B14F-4D97-AF65-F5344CB8AC3E}">
        <p14:creationId xmlns:p14="http://schemas.microsoft.com/office/powerpoint/2010/main" val="2598369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694F7FB-30B5-4099-B79D-DBADE925777E}"/>
                  </a:ext>
                </a:extLst>
              </p:cNvPr>
              <p:cNvSpPr>
                <a:spLocks noGrp="1"/>
              </p:cNvSpPr>
              <p:nvPr>
                <p:ph type="title"/>
              </p:nvPr>
            </p:nvSpPr>
            <p:spPr/>
            <p:txBody>
              <a:bodyPr/>
              <a:lstStyle/>
              <a:p>
                <a:r>
                  <a:rPr lang="en-US" dirty="0"/>
                  <a:t>Remarkable properties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e>
                      <m:sub>
                        <m:r>
                          <a:rPr lang="en-US" i="1">
                            <a:latin typeface="Cambria Math" panose="02040503050406030204" pitchFamily="18" charset="0"/>
                            <a:ea typeface="Cambria Math" panose="02040503050406030204" pitchFamily="18" charset="0"/>
                          </a:rPr>
                          <m:t>𝐷𝑅</m:t>
                        </m:r>
                      </m:sub>
                    </m:sSub>
                  </m:oMath>
                </a14:m>
                <a:r>
                  <a:rPr lang="en-US" dirty="0"/>
                  <a:t> </a:t>
                </a:r>
              </a:p>
            </p:txBody>
          </p:sp>
        </mc:Choice>
        <mc:Fallback xmlns="">
          <p:sp>
            <p:nvSpPr>
              <p:cNvPr id="2" name="Title 1">
                <a:extLst>
                  <a:ext uri="{FF2B5EF4-FFF2-40B4-BE49-F238E27FC236}">
                    <a16:creationId xmlns:a16="http://schemas.microsoft.com/office/drawing/2014/main" id="{C694F7FB-30B5-4099-B79D-DBADE925777E}"/>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D2C52E-CD60-42AD-8048-EA833ED9C4F2}"/>
                  </a:ext>
                </a:extLst>
              </p:cNvPr>
              <p:cNvSpPr>
                <a:spLocks noGrp="1"/>
              </p:cNvSpPr>
              <p:nvPr>
                <p:ph idx="1"/>
              </p:nvPr>
            </p:nvSpPr>
            <p:spPr>
              <a:xfrm>
                <a:off x="838200" y="1825625"/>
                <a:ext cx="10515600" cy="4477701"/>
              </a:xfrm>
            </p:spPr>
            <p:txBody>
              <a:bodyPr>
                <a:spAutoFit/>
              </a:bodyPr>
              <a:lstStyle/>
              <a:p>
                <a:pPr marL="0" indent="0">
                  <a:buNone/>
                </a:pPr>
                <a:r>
                  <a:rPr lang="en-US" sz="3200" dirty="0"/>
                  <a:t>Out of all possible ratio estimators,</a:t>
                </a:r>
                <a:endParaRPr lang="en-US" sz="320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3200" i="1">
                            <a:highlight>
                              <a:srgbClr val="FFFF00"/>
                            </a:highlight>
                            <a:latin typeface="Cambria Math" panose="02040503050406030204" pitchFamily="18" charset="0"/>
                            <a:ea typeface="Cambria Math" panose="02040503050406030204" pitchFamily="18" charset="0"/>
                          </a:rPr>
                        </m:ctrlPr>
                      </m:sSubPr>
                      <m:e>
                        <m:acc>
                          <m:accPr>
                            <m:chr m:val="̂"/>
                            <m:ctrlPr>
                              <a:rPr lang="en-US" sz="3200" i="1">
                                <a:highlight>
                                  <a:srgbClr val="FFFF00"/>
                                </a:highlight>
                                <a:latin typeface="Cambria Math" panose="02040503050406030204" pitchFamily="18" charset="0"/>
                                <a:ea typeface="Cambria Math" panose="02040503050406030204" pitchFamily="18" charset="0"/>
                              </a:rPr>
                            </m:ctrlPr>
                          </m:accPr>
                          <m:e>
                            <m:r>
                              <a:rPr lang="en-US" sz="3200" i="1">
                                <a:highlight>
                                  <a:srgbClr val="FFFF00"/>
                                </a:highlight>
                                <a:latin typeface="Cambria Math" panose="02040503050406030204" pitchFamily="18" charset="0"/>
                                <a:ea typeface="Cambria Math" panose="02040503050406030204" pitchFamily="18" charset="0"/>
                              </a:rPr>
                              <m:t>∆</m:t>
                            </m:r>
                          </m:e>
                        </m:acc>
                      </m:e>
                      <m:sub>
                        <m:r>
                          <a:rPr lang="en-US" sz="3200" i="1">
                            <a:highlight>
                              <a:srgbClr val="FFFF00"/>
                            </a:highlight>
                            <a:latin typeface="Cambria Math" panose="02040503050406030204" pitchFamily="18" charset="0"/>
                            <a:ea typeface="Cambria Math" panose="02040503050406030204" pitchFamily="18" charset="0"/>
                          </a:rPr>
                          <m:t>𝐷𝑅</m:t>
                        </m:r>
                      </m:sub>
                    </m:sSub>
                  </m:oMath>
                </a14:m>
                <a:r>
                  <a:rPr lang="en-US" sz="3200" dirty="0">
                    <a:highlight>
                      <a:srgbClr val="FFFF00"/>
                    </a:highlight>
                  </a:rPr>
                  <a:t> 	is the minimum variance unbiased estimator </a:t>
                </a:r>
              </a:p>
              <a:p>
                <a:pPr marL="0" indent="0">
                  <a:buNone/>
                </a:pPr>
                <a:r>
                  <a:rPr lang="en-US" sz="3200" dirty="0">
                    <a:highlight>
                      <a:srgbClr val="FFFF00"/>
                    </a:highlight>
                  </a:rPr>
                  <a:t>	(read: statistical holy grail)</a:t>
                </a:r>
              </a:p>
              <a:p>
                <a:pPr marL="0" indent="0">
                  <a:buNone/>
                </a:pPr>
                <a:endParaRPr lang="en-US" dirty="0"/>
              </a:p>
              <a:p>
                <a:pPr marL="0" indent="0">
                  <a:buNone/>
                </a:pPr>
                <a:r>
                  <a:rPr lang="en-US" sz="3200" dirty="0"/>
                  <a:t>Assumptions required</a:t>
                </a:r>
              </a:p>
              <a:p>
                <a:pPr lvl="1"/>
                <a:r>
                  <a:rPr lang="en-US" sz="2800" dirty="0"/>
                  <a:t>No missing confounders</a:t>
                </a:r>
              </a:p>
              <a:p>
                <a:pPr lvl="1"/>
                <a:r>
                  <a:rPr lang="en-US" sz="2800" b="1" i="1" dirty="0">
                    <a:highlight>
                      <a:srgbClr val="FFFF00"/>
                    </a:highlight>
                  </a:rPr>
                  <a:t>One</a:t>
                </a:r>
                <a:r>
                  <a:rPr lang="en-US" sz="2800" dirty="0">
                    <a:highlight>
                      <a:srgbClr val="FFFF00"/>
                    </a:highlight>
                  </a:rPr>
                  <a:t> of the two models is correct</a:t>
                </a:r>
              </a:p>
              <a:p>
                <a:pPr lvl="2"/>
                <a:r>
                  <a:rPr lang="en-US" sz="2400" dirty="0">
                    <a:highlight>
                      <a:srgbClr val="FFFF00"/>
                    </a:highlight>
                  </a:rPr>
                  <a:t>Propensity model OR</a:t>
                </a:r>
              </a:p>
              <a:p>
                <a:pPr lvl="2"/>
                <a:r>
                  <a:rPr lang="en-US" sz="2400" dirty="0">
                    <a:highlight>
                      <a:srgbClr val="FFFF00"/>
                    </a:highlight>
                  </a:rPr>
                  <a:t>Regression-adjustment model</a:t>
                </a:r>
              </a:p>
            </p:txBody>
          </p:sp>
        </mc:Choice>
        <mc:Fallback>
          <p:sp>
            <p:nvSpPr>
              <p:cNvPr id="3" name="Content Placeholder 2">
                <a:extLst>
                  <a:ext uri="{FF2B5EF4-FFF2-40B4-BE49-F238E27FC236}">
                    <a16:creationId xmlns:a16="http://schemas.microsoft.com/office/drawing/2014/main" id="{08D2C52E-CD60-42AD-8048-EA833ED9C4F2}"/>
                  </a:ext>
                </a:extLst>
              </p:cNvPr>
              <p:cNvSpPr>
                <a:spLocks noGrp="1" noRot="1" noChangeAspect="1" noMove="1" noResize="1" noEditPoints="1" noAdjustHandles="1" noChangeArrowheads="1" noChangeShapeType="1" noTextEdit="1"/>
              </p:cNvSpPr>
              <p:nvPr>
                <p:ph idx="1"/>
              </p:nvPr>
            </p:nvSpPr>
            <p:spPr>
              <a:xfrm>
                <a:off x="838200" y="1825625"/>
                <a:ext cx="10515600" cy="4477701"/>
              </a:xfrm>
              <a:blipFill>
                <a:blip r:embed="rId4"/>
                <a:stretch>
                  <a:fillRect l="-1507" t="-2721" b="-20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E73B33C-5405-4E05-AB89-11611C94875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DC99B2E5-C440-4B4C-B9A6-038B7A7B1D32}"/>
              </a:ext>
            </a:extLst>
          </p:cNvPr>
          <p:cNvSpPr>
            <a:spLocks noGrp="1"/>
          </p:cNvSpPr>
          <p:nvPr>
            <p:ph type="sldNum" sz="quarter" idx="12"/>
          </p:nvPr>
        </p:nvSpPr>
        <p:spPr/>
        <p:txBody>
          <a:bodyPr/>
          <a:lstStyle/>
          <a:p>
            <a:fld id="{0CBB28CF-CF23-47F2-9BB2-C72020DD2631}" type="slidenum">
              <a:rPr lang="en-US" smtClean="0"/>
              <a:t>47</a:t>
            </a:fld>
            <a:endParaRPr lang="en-US"/>
          </a:p>
        </p:txBody>
      </p:sp>
    </p:spTree>
    <p:extLst>
      <p:ext uri="{BB962C8B-B14F-4D97-AF65-F5344CB8AC3E}">
        <p14:creationId xmlns:p14="http://schemas.microsoft.com/office/powerpoint/2010/main" val="84440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8A0C-25AA-4D53-B2E8-0E0DADD5070E}"/>
              </a:ext>
            </a:extLst>
          </p:cNvPr>
          <p:cNvSpPr>
            <a:spLocks noGrp="1"/>
          </p:cNvSpPr>
          <p:nvPr>
            <p:ph type="title"/>
          </p:nvPr>
        </p:nvSpPr>
        <p:spPr/>
        <p:txBody>
          <a:bodyPr/>
          <a:lstStyle/>
          <a:p>
            <a:r>
              <a:rPr lang="en-US" dirty="0"/>
              <a:t>What we know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039B4F-B8C7-47A4-9D9B-C72C5F7906D0}"/>
                  </a:ext>
                </a:extLst>
              </p:cNvPr>
              <p:cNvSpPr>
                <a:spLocks noGrp="1"/>
              </p:cNvSpPr>
              <p:nvPr>
                <p:ph idx="1"/>
              </p:nvPr>
            </p:nvSpPr>
            <p:spPr>
              <a:xfrm>
                <a:off x="838200" y="1825625"/>
                <a:ext cx="10515600" cy="4336636"/>
              </a:xfrm>
            </p:spPr>
            <p:txBody>
              <a:bodyPr>
                <a:normAutofit/>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5400" i="1">
                              <a:latin typeface="Cambria Math" panose="02040503050406030204" pitchFamily="18" charset="0"/>
                              <a:ea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𝐵𝑖𝑎𝑠</m:t>
                          </m:r>
                          <m:r>
                            <a:rPr lang="en-US" sz="5400" i="1">
                              <a:latin typeface="Cambria Math" panose="02040503050406030204" pitchFamily="18" charset="0"/>
                              <a:ea typeface="Cambria Math" panose="02040503050406030204" pitchFamily="18" charset="0"/>
                            </a:rPr>
                            <m:t>(</m:t>
                          </m:r>
                          <m:acc>
                            <m:accPr>
                              <m:chr m:val="̂"/>
                              <m:ctrlPr>
                                <a:rPr lang="en-US" sz="5400" i="1">
                                  <a:latin typeface="Cambria Math" panose="02040503050406030204" pitchFamily="18" charset="0"/>
                                  <a:ea typeface="Cambria Math" panose="02040503050406030204" pitchFamily="18" charset="0"/>
                                </a:rPr>
                              </m:ctrlPr>
                            </m:accPr>
                            <m:e>
                              <m:r>
                                <a:rPr lang="en-US" sz="5400" i="1">
                                  <a:latin typeface="Cambria Math" panose="02040503050406030204" pitchFamily="18" charset="0"/>
                                  <a:ea typeface="Cambria Math" panose="02040503050406030204" pitchFamily="18" charset="0"/>
                                </a:rPr>
                                <m:t>∆</m:t>
                              </m:r>
                            </m:e>
                          </m:acc>
                        </m:e>
                        <m:sub>
                          <m:r>
                            <a:rPr lang="en-US" sz="5400" b="0" i="1" smtClean="0">
                              <a:latin typeface="Cambria Math" panose="02040503050406030204" pitchFamily="18" charset="0"/>
                              <a:ea typeface="Cambria Math" panose="02040503050406030204" pitchFamily="18" charset="0"/>
                            </a:rPr>
                            <m:t>𝐷𝑅</m:t>
                          </m:r>
                        </m:sub>
                      </m:sSub>
                      <m:r>
                        <a:rPr lang="en-US" sz="5400" i="1">
                          <a:latin typeface="Cambria Math" panose="02040503050406030204" pitchFamily="18" charset="0"/>
                          <a:ea typeface="Cambria Math" panose="02040503050406030204" pitchFamily="18" charset="0"/>
                        </a:rPr>
                        <m:t>)&lt; </m:t>
                      </m:r>
                      <m:sSub>
                        <m:sSubPr>
                          <m:ctrlPr>
                            <a:rPr lang="en-US" sz="5400" i="1">
                              <a:latin typeface="Cambria Math" panose="02040503050406030204" pitchFamily="18" charset="0"/>
                              <a:ea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𝐵𝑖𝑎𝑠</m:t>
                          </m:r>
                          <m:r>
                            <a:rPr lang="en-US" sz="5400" i="1">
                              <a:latin typeface="Cambria Math" panose="02040503050406030204" pitchFamily="18" charset="0"/>
                              <a:ea typeface="Cambria Math" panose="02040503050406030204" pitchFamily="18" charset="0"/>
                            </a:rPr>
                            <m:t>(</m:t>
                          </m:r>
                          <m:acc>
                            <m:accPr>
                              <m:chr m:val="̂"/>
                              <m:ctrlPr>
                                <a:rPr lang="en-US" sz="5400" i="1">
                                  <a:latin typeface="Cambria Math" panose="02040503050406030204" pitchFamily="18" charset="0"/>
                                  <a:ea typeface="Cambria Math" panose="02040503050406030204" pitchFamily="18" charset="0"/>
                                </a:rPr>
                              </m:ctrlPr>
                            </m:accPr>
                            <m:e>
                              <m:r>
                                <a:rPr lang="en-US" sz="5400" i="1">
                                  <a:latin typeface="Cambria Math" panose="02040503050406030204" pitchFamily="18" charset="0"/>
                                  <a:ea typeface="Cambria Math" panose="02040503050406030204" pitchFamily="18" charset="0"/>
                                </a:rPr>
                                <m:t>∆</m:t>
                              </m:r>
                            </m:e>
                          </m:acc>
                        </m:e>
                        <m:sub>
                          <m:r>
                            <a:rPr lang="en-US" sz="5400" b="0" i="1" smtClean="0">
                              <a:latin typeface="Cambria Math" panose="02040503050406030204" pitchFamily="18" charset="0"/>
                              <a:ea typeface="Cambria Math" panose="02040503050406030204" pitchFamily="18" charset="0"/>
                            </a:rPr>
                            <m:t>𝐼𝑃𝑊</m:t>
                          </m:r>
                        </m:sub>
                      </m:sSub>
                      <m:r>
                        <a:rPr lang="en-US" sz="5400" i="1">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sz="3200" b="1" dirty="0"/>
                  <a:t>Conditions:</a:t>
                </a:r>
              </a:p>
              <a:p>
                <a:pPr marL="514350" indent="-514350">
                  <a:buFont typeface="+mj-lt"/>
                  <a:buAutoNum type="arabicPeriod"/>
                </a:pPr>
                <a:r>
                  <a:rPr lang="en-US" sz="3200" dirty="0"/>
                  <a:t>No missing confounders</a:t>
                </a:r>
              </a:p>
              <a:p>
                <a:pPr marL="514350" indent="-514350">
                  <a:buFont typeface="+mj-lt"/>
                  <a:buAutoNum type="arabicPeriod"/>
                </a:pPr>
                <a:r>
                  <a:rPr lang="en-US" sz="3200" dirty="0"/>
                  <a:t>Propensity model  </a:t>
                </a:r>
                <a:r>
                  <a:rPr lang="en-US" sz="3200" b="1" dirty="0"/>
                  <a:t>OR</a:t>
                </a:r>
                <a:r>
                  <a:rPr lang="en-US" sz="3200" dirty="0"/>
                  <a:t>  regression model is correctly specified</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3039B4F-B8C7-47A4-9D9B-C72C5F7906D0}"/>
                  </a:ext>
                </a:extLst>
              </p:cNvPr>
              <p:cNvSpPr>
                <a:spLocks noGrp="1" noRot="1" noChangeAspect="1" noMove="1" noResize="1" noEditPoints="1" noAdjustHandles="1" noChangeArrowheads="1" noChangeShapeType="1" noTextEdit="1"/>
              </p:cNvSpPr>
              <p:nvPr>
                <p:ph idx="1"/>
              </p:nvPr>
            </p:nvSpPr>
            <p:spPr>
              <a:xfrm>
                <a:off x="838200" y="1825625"/>
                <a:ext cx="10515600" cy="4336636"/>
              </a:xfrm>
              <a:blipFill>
                <a:blip r:embed="rId2"/>
                <a:stretch>
                  <a:fillRect l="-15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445737B-E489-455C-89E1-513D9184E334}"/>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CBD4B209-7593-416B-A4B6-DE1CA8E9AE10}"/>
              </a:ext>
            </a:extLst>
          </p:cNvPr>
          <p:cNvSpPr>
            <a:spLocks noGrp="1"/>
          </p:cNvSpPr>
          <p:nvPr>
            <p:ph type="sldNum" sz="quarter" idx="12"/>
          </p:nvPr>
        </p:nvSpPr>
        <p:spPr/>
        <p:txBody>
          <a:bodyPr/>
          <a:lstStyle/>
          <a:p>
            <a:fld id="{0CBB28CF-CF23-47F2-9BB2-C72020DD2631}" type="slidenum">
              <a:rPr lang="en-US" smtClean="0"/>
              <a:t>48</a:t>
            </a:fld>
            <a:endParaRPr lang="en-US"/>
          </a:p>
        </p:txBody>
      </p:sp>
    </p:spTree>
    <p:extLst>
      <p:ext uri="{BB962C8B-B14F-4D97-AF65-F5344CB8AC3E}">
        <p14:creationId xmlns:p14="http://schemas.microsoft.com/office/powerpoint/2010/main" val="1918780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0734-FD7C-47D6-A7BB-B7A561E801E2}"/>
              </a:ext>
            </a:extLst>
          </p:cNvPr>
          <p:cNvSpPr>
            <a:spLocks noGrp="1"/>
          </p:cNvSpPr>
          <p:nvPr>
            <p:ph type="title"/>
          </p:nvPr>
        </p:nvSpPr>
        <p:spPr/>
        <p:txBody>
          <a:bodyPr/>
          <a:lstStyle/>
          <a:p>
            <a:r>
              <a:rPr lang="en-US" dirty="0"/>
              <a:t>More comparisons are made in </a:t>
            </a:r>
            <a:br>
              <a:rPr lang="en-US" dirty="0"/>
            </a:br>
            <a:r>
              <a:rPr lang="en-US" dirty="0"/>
              <a:t>Lunceford &amp; Davidian 2004</a:t>
            </a:r>
          </a:p>
        </p:txBody>
      </p:sp>
      <p:sp>
        <p:nvSpPr>
          <p:cNvPr id="3" name="Content Placeholder 2">
            <a:extLst>
              <a:ext uri="{FF2B5EF4-FFF2-40B4-BE49-F238E27FC236}">
                <a16:creationId xmlns:a16="http://schemas.microsoft.com/office/drawing/2014/main" id="{B4AA3B7C-29FD-427C-A518-60764B1700FD}"/>
              </a:ext>
            </a:extLst>
          </p:cNvPr>
          <p:cNvSpPr>
            <a:spLocks noGrp="1"/>
          </p:cNvSpPr>
          <p:nvPr>
            <p:ph idx="1"/>
          </p:nvPr>
        </p:nvSpPr>
        <p:spPr/>
        <p:txBody>
          <a:bodyPr>
            <a:normAutofit fontScale="92500" lnSpcReduction="10000"/>
          </a:bodyPr>
          <a:lstStyle/>
          <a:p>
            <a:endParaRPr lang="en-US" dirty="0"/>
          </a:p>
          <a:p>
            <a:r>
              <a:rPr lang="en-US" dirty="0"/>
              <a:t>When all assumptions are satisfied, comparing between all 3 groups</a:t>
            </a:r>
          </a:p>
          <a:p>
            <a:r>
              <a:rPr lang="en-US" dirty="0"/>
              <a:t>When propensity model is not correctly specified (in different ways)</a:t>
            </a:r>
          </a:p>
          <a:p>
            <a:r>
              <a:rPr lang="en-US" dirty="0"/>
              <a:t>When regression model is not correctly specified (in different ways)</a:t>
            </a:r>
          </a:p>
          <a:p>
            <a:r>
              <a:rPr lang="en-US" dirty="0"/>
              <a:t>When extra variables are added</a:t>
            </a:r>
          </a:p>
          <a:p>
            <a:endParaRPr lang="en-US" dirty="0"/>
          </a:p>
          <a:p>
            <a:r>
              <a:rPr lang="en-US" dirty="0"/>
              <a:t>Other comparisons elsewhere: </a:t>
            </a:r>
          </a:p>
          <a:p>
            <a:pPr lvl="1"/>
            <a:r>
              <a:rPr lang="en-US" dirty="0"/>
              <a:t>What if both models are not correctly specified?</a:t>
            </a:r>
          </a:p>
          <a:p>
            <a:endParaRPr lang="en-US" dirty="0"/>
          </a:p>
          <a:p>
            <a:r>
              <a:rPr lang="en-US" dirty="0"/>
              <a:t>Hope you learned from what we had time for!</a:t>
            </a:r>
          </a:p>
        </p:txBody>
      </p:sp>
      <p:sp>
        <p:nvSpPr>
          <p:cNvPr id="4" name="Footer Placeholder 3">
            <a:extLst>
              <a:ext uri="{FF2B5EF4-FFF2-40B4-BE49-F238E27FC236}">
                <a16:creationId xmlns:a16="http://schemas.microsoft.com/office/drawing/2014/main" id="{2247B051-FAE6-4168-83F3-E1F16858E222}"/>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64CEA898-AC9A-462F-AF4F-BD5F090196E8}"/>
              </a:ext>
            </a:extLst>
          </p:cNvPr>
          <p:cNvSpPr>
            <a:spLocks noGrp="1"/>
          </p:cNvSpPr>
          <p:nvPr>
            <p:ph type="sldNum" sz="quarter" idx="12"/>
          </p:nvPr>
        </p:nvSpPr>
        <p:spPr/>
        <p:txBody>
          <a:bodyPr/>
          <a:lstStyle/>
          <a:p>
            <a:fld id="{0CBB28CF-CF23-47F2-9BB2-C72020DD2631}" type="slidenum">
              <a:rPr lang="en-US" smtClean="0"/>
              <a:t>49</a:t>
            </a:fld>
            <a:endParaRPr lang="en-US"/>
          </a:p>
        </p:txBody>
      </p:sp>
    </p:spTree>
    <p:extLst>
      <p:ext uri="{BB962C8B-B14F-4D97-AF65-F5344CB8AC3E}">
        <p14:creationId xmlns:p14="http://schemas.microsoft.com/office/powerpoint/2010/main" val="68369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4BFF-2E26-4F5B-8A5C-EE7416A7FB1B}"/>
              </a:ext>
            </a:extLst>
          </p:cNvPr>
          <p:cNvSpPr>
            <a:spLocks noGrp="1"/>
          </p:cNvSpPr>
          <p:nvPr>
            <p:ph type="title"/>
          </p:nvPr>
        </p:nvSpPr>
        <p:spPr/>
        <p:txBody>
          <a:bodyPr>
            <a:normAutofit fontScale="90000"/>
          </a:bodyPr>
          <a:lstStyle/>
          <a:p>
            <a:r>
              <a:rPr lang="en-US" dirty="0"/>
              <a:t>Other variables that might affect recovery from PF</a:t>
            </a:r>
            <a:br>
              <a:rPr lang="en-US" dirty="0"/>
            </a:br>
            <a:endParaRPr lang="en-US" dirty="0"/>
          </a:p>
        </p:txBody>
      </p:sp>
      <p:sp>
        <p:nvSpPr>
          <p:cNvPr id="3" name="Content Placeholder 2">
            <a:extLst>
              <a:ext uri="{FF2B5EF4-FFF2-40B4-BE49-F238E27FC236}">
                <a16:creationId xmlns:a16="http://schemas.microsoft.com/office/drawing/2014/main" id="{3117D4CB-1EDF-4D12-B76E-5D51D0955EF5}"/>
              </a:ext>
            </a:extLst>
          </p:cNvPr>
          <p:cNvSpPr>
            <a:spLocks noGrp="1"/>
          </p:cNvSpPr>
          <p:nvPr>
            <p:ph idx="1"/>
          </p:nvPr>
        </p:nvSpPr>
        <p:spPr/>
        <p:txBody>
          <a:bodyPr/>
          <a:lstStyle/>
          <a:p>
            <a:pPr lvl="1"/>
            <a:r>
              <a:rPr lang="en-US" sz="4000" dirty="0"/>
              <a:t>Gender</a:t>
            </a:r>
          </a:p>
          <a:p>
            <a:pPr lvl="1"/>
            <a:r>
              <a:rPr lang="en-US" sz="4000" dirty="0"/>
              <a:t>Age</a:t>
            </a:r>
          </a:p>
        </p:txBody>
      </p:sp>
      <p:sp>
        <p:nvSpPr>
          <p:cNvPr id="4" name="Footer Placeholder 3">
            <a:extLst>
              <a:ext uri="{FF2B5EF4-FFF2-40B4-BE49-F238E27FC236}">
                <a16:creationId xmlns:a16="http://schemas.microsoft.com/office/drawing/2014/main" id="{DB49E5BC-B131-445D-AEE9-36F0E460487B}"/>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B6F459EE-2BA6-4F0F-B832-8DBC356A3548}"/>
              </a:ext>
            </a:extLst>
          </p:cNvPr>
          <p:cNvSpPr>
            <a:spLocks noGrp="1"/>
          </p:cNvSpPr>
          <p:nvPr>
            <p:ph type="sldNum" sz="quarter" idx="12"/>
          </p:nvPr>
        </p:nvSpPr>
        <p:spPr/>
        <p:txBody>
          <a:bodyPr/>
          <a:lstStyle/>
          <a:p>
            <a:fld id="{0CBB28CF-CF23-47F2-9BB2-C72020DD2631}" type="slidenum">
              <a:rPr lang="en-US" smtClean="0"/>
              <a:t>5</a:t>
            </a:fld>
            <a:endParaRPr lang="en-US"/>
          </a:p>
        </p:txBody>
      </p:sp>
    </p:spTree>
    <p:extLst>
      <p:ext uri="{BB962C8B-B14F-4D97-AF65-F5344CB8AC3E}">
        <p14:creationId xmlns:p14="http://schemas.microsoft.com/office/powerpoint/2010/main" val="373099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262-0E25-4692-96F9-240C85C098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3882E04-E410-45BD-807F-92CF8AE7D91C}"/>
              </a:ext>
            </a:extLst>
          </p:cNvPr>
          <p:cNvSpPr>
            <a:spLocks noGrp="1"/>
          </p:cNvSpPr>
          <p:nvPr>
            <p:ph idx="1"/>
          </p:nvPr>
        </p:nvSpPr>
        <p:spPr/>
        <p:txBody>
          <a:bodyPr>
            <a:normAutofit fontScale="92500"/>
          </a:bodyPr>
          <a:lstStyle/>
          <a:p>
            <a:pPr marL="0" indent="0">
              <a:buNone/>
            </a:pPr>
            <a:r>
              <a:rPr lang="en-US" dirty="0"/>
              <a:t>Lunceford, Jared K.; Davidian, Marie. 2004 “</a:t>
            </a:r>
            <a:r>
              <a:rPr lang="en-US" dirty="0">
                <a:hlinkClick r:id="rId2"/>
              </a:rPr>
              <a:t>Stratification and weighting via the propensity score in estimation of causal treatment effects: a comparative study</a:t>
            </a:r>
            <a:r>
              <a:rPr lang="en-US" dirty="0"/>
              <a:t>.” </a:t>
            </a:r>
            <a:r>
              <a:rPr lang="en-US" i="1" dirty="0"/>
              <a:t>Statistics in Medicine</a:t>
            </a:r>
            <a:r>
              <a:rPr lang="en-US" dirty="0"/>
              <a:t> 23(19): 2937-2960.</a:t>
            </a:r>
          </a:p>
          <a:p>
            <a:pPr marL="0" indent="0">
              <a:buNone/>
            </a:pPr>
            <a:endParaRPr lang="en-US" dirty="0"/>
          </a:p>
          <a:p>
            <a:pPr marL="0" indent="0">
              <a:buNone/>
            </a:pPr>
            <a:r>
              <a:rPr lang="en-US" dirty="0"/>
              <a:t>Luo, </a:t>
            </a:r>
            <a:r>
              <a:rPr lang="en-US" dirty="0" err="1"/>
              <a:t>Zhehui</a:t>
            </a:r>
            <a:r>
              <a:rPr lang="en-US" dirty="0"/>
              <a:t>; Gardiner, Joseph C.; Bradley, Cathy J. 2010 “Applying propensity score methods in medical research: Pitfalls and prospects.” </a:t>
            </a:r>
            <a:r>
              <a:rPr lang="en-US" i="1" dirty="0"/>
              <a:t>Medical Care Research and Review</a:t>
            </a:r>
            <a:r>
              <a:rPr lang="en-US" dirty="0"/>
              <a:t> 67(5): 528-554. </a:t>
            </a:r>
            <a:r>
              <a:rPr lang="en-US" dirty="0" err="1"/>
              <a:t>Doi</a:t>
            </a:r>
            <a:r>
              <a:rPr lang="en-US" dirty="0"/>
              <a:t>: 10.1177/1077558710361486.</a:t>
            </a:r>
          </a:p>
          <a:p>
            <a:pPr marL="0" indent="0">
              <a:buNone/>
            </a:pPr>
            <a:endParaRPr lang="en-US" dirty="0"/>
          </a:p>
          <a:p>
            <a:pPr marL="0" indent="0">
              <a:buNone/>
            </a:pPr>
            <a:r>
              <a:rPr lang="en-US" dirty="0"/>
              <a:t>Stuart, Elizabeth A. 2010 “Matching methods for causal inference: A review and a look forward.” </a:t>
            </a:r>
            <a:r>
              <a:rPr lang="en-US" i="1" dirty="0"/>
              <a:t>Statistical Science</a:t>
            </a:r>
            <a:r>
              <a:rPr lang="en-US" dirty="0"/>
              <a:t> 25(1): 1-21. </a:t>
            </a:r>
            <a:r>
              <a:rPr lang="en-US" dirty="0" err="1"/>
              <a:t>Doi</a:t>
            </a:r>
            <a:r>
              <a:rPr lang="en-US" dirty="0"/>
              <a:t>: 10.1214/09-STS313.</a:t>
            </a:r>
          </a:p>
          <a:p>
            <a:pPr marL="0" indent="0">
              <a:buNone/>
            </a:pPr>
            <a:endParaRPr lang="en-US" dirty="0"/>
          </a:p>
        </p:txBody>
      </p:sp>
      <p:sp>
        <p:nvSpPr>
          <p:cNvPr id="4" name="Slide Number Placeholder 3">
            <a:extLst>
              <a:ext uri="{FF2B5EF4-FFF2-40B4-BE49-F238E27FC236}">
                <a16:creationId xmlns:a16="http://schemas.microsoft.com/office/drawing/2014/main" id="{E7193358-9D25-4079-8BD1-130166C1ABDE}"/>
              </a:ext>
            </a:extLst>
          </p:cNvPr>
          <p:cNvSpPr>
            <a:spLocks noGrp="1"/>
          </p:cNvSpPr>
          <p:nvPr>
            <p:ph type="sldNum" sz="quarter" idx="12"/>
          </p:nvPr>
        </p:nvSpPr>
        <p:spPr/>
        <p:txBody>
          <a:bodyPr/>
          <a:lstStyle/>
          <a:p>
            <a:fld id="{0CBB28CF-CF23-47F2-9BB2-C72020DD2631}" type="slidenum">
              <a:rPr lang="en-US" smtClean="0"/>
              <a:t>50</a:t>
            </a:fld>
            <a:endParaRPr lang="en-US"/>
          </a:p>
        </p:txBody>
      </p:sp>
      <p:sp>
        <p:nvSpPr>
          <p:cNvPr id="5" name="Footer Placeholder 4">
            <a:extLst>
              <a:ext uri="{FF2B5EF4-FFF2-40B4-BE49-F238E27FC236}">
                <a16:creationId xmlns:a16="http://schemas.microsoft.com/office/drawing/2014/main" id="{426B644D-25D4-4BAD-8898-2B7946EE2104}"/>
              </a:ext>
            </a:extLst>
          </p:cNvPr>
          <p:cNvSpPr>
            <a:spLocks noGrp="1"/>
          </p:cNvSpPr>
          <p:nvPr>
            <p:ph type="ftr" sz="quarter" idx="11"/>
          </p:nvPr>
        </p:nvSpPr>
        <p:spPr/>
        <p:txBody>
          <a:bodyPr/>
          <a:lstStyle/>
          <a:p>
            <a:r>
              <a:rPr lang="en-US"/>
              <a:t>amynail@honestat.com</a:t>
            </a:r>
          </a:p>
        </p:txBody>
      </p:sp>
    </p:spTree>
    <p:extLst>
      <p:ext uri="{BB962C8B-B14F-4D97-AF65-F5344CB8AC3E}">
        <p14:creationId xmlns:p14="http://schemas.microsoft.com/office/powerpoint/2010/main" val="3212516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677F-A4FC-4222-90B3-5A193898179C}"/>
              </a:ext>
            </a:extLst>
          </p:cNvPr>
          <p:cNvSpPr>
            <a:spLocks noGrp="1"/>
          </p:cNvSpPr>
          <p:nvPr>
            <p:ph type="ctrTitle"/>
          </p:nvPr>
        </p:nvSpPr>
        <p:spPr>
          <a:xfrm>
            <a:off x="1524000" y="710193"/>
            <a:ext cx="9144000" cy="1200329"/>
          </a:xfrm>
        </p:spPr>
        <p:txBody>
          <a:bodyPr>
            <a:spAutoFit/>
          </a:bodyPr>
          <a:lstStyle/>
          <a:p>
            <a:r>
              <a:rPr lang="en-US" sz="8000" dirty="0"/>
              <a:t>Thank you</a:t>
            </a:r>
            <a:endParaRPr lang="en-US" sz="6600" dirty="0"/>
          </a:p>
        </p:txBody>
      </p:sp>
      <p:sp>
        <p:nvSpPr>
          <p:cNvPr id="3" name="Subtitle 2">
            <a:extLst>
              <a:ext uri="{FF2B5EF4-FFF2-40B4-BE49-F238E27FC236}">
                <a16:creationId xmlns:a16="http://schemas.microsoft.com/office/drawing/2014/main" id="{7BBA561F-067A-4010-AFE3-5F2D96638F2A}"/>
              </a:ext>
            </a:extLst>
          </p:cNvPr>
          <p:cNvSpPr>
            <a:spLocks noGrp="1"/>
          </p:cNvSpPr>
          <p:nvPr>
            <p:ph type="subTitle" idx="1"/>
          </p:nvPr>
        </p:nvSpPr>
        <p:spPr>
          <a:xfrm>
            <a:off x="1524000" y="2936240"/>
            <a:ext cx="9144000" cy="2942344"/>
          </a:xfrm>
        </p:spPr>
        <p:txBody>
          <a:bodyPr>
            <a:spAutoFit/>
          </a:bodyPr>
          <a:lstStyle/>
          <a:p>
            <a:r>
              <a:rPr lang="en-US" sz="5400" dirty="0"/>
              <a:t>Amy Nail, Ph.D.</a:t>
            </a:r>
            <a:endParaRPr lang="en-US" sz="3600" dirty="0"/>
          </a:p>
          <a:p>
            <a:endParaRPr lang="en-US" sz="3600" dirty="0"/>
          </a:p>
          <a:p>
            <a:r>
              <a:rPr lang="en-US" sz="4400" dirty="0"/>
              <a:t>Honestat Statistics &amp; Analytics</a:t>
            </a:r>
          </a:p>
          <a:p>
            <a:r>
              <a:rPr lang="en-US" sz="4400" dirty="0">
                <a:hlinkClick r:id="rId2"/>
              </a:rPr>
              <a:t>amynail@honestat.com</a:t>
            </a:r>
            <a:endParaRPr lang="en-US" sz="4400" dirty="0"/>
          </a:p>
        </p:txBody>
      </p:sp>
    </p:spTree>
    <p:extLst>
      <p:ext uri="{BB962C8B-B14F-4D97-AF65-F5344CB8AC3E}">
        <p14:creationId xmlns:p14="http://schemas.microsoft.com/office/powerpoint/2010/main" val="3801027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EBC5-9A6F-4CA5-AEF8-84E44E905C30}"/>
              </a:ext>
            </a:extLst>
          </p:cNvPr>
          <p:cNvSpPr>
            <a:spLocks noGrp="1"/>
          </p:cNvSpPr>
          <p:nvPr>
            <p:ph type="title"/>
          </p:nvPr>
        </p:nvSpPr>
        <p:spPr>
          <a:xfrm>
            <a:off x="838200" y="702366"/>
            <a:ext cx="10515600" cy="3389416"/>
          </a:xfrm>
        </p:spPr>
        <p:txBody>
          <a:bodyPr>
            <a:normAutofit/>
          </a:bodyPr>
          <a:lstStyle/>
          <a:p>
            <a:pPr algn="ctr"/>
            <a:r>
              <a:rPr lang="en-US" sz="13800" dirty="0"/>
              <a:t>Bonus slides</a:t>
            </a:r>
            <a:br>
              <a:rPr lang="en-US" sz="13800" dirty="0"/>
            </a:br>
            <a:r>
              <a:rPr lang="en-US" sz="4800" dirty="0"/>
              <a:t>(with additional reference list at the end)</a:t>
            </a:r>
            <a:endParaRPr lang="en-US" sz="13800" dirty="0"/>
          </a:p>
        </p:txBody>
      </p:sp>
      <p:sp>
        <p:nvSpPr>
          <p:cNvPr id="3" name="Footer Placeholder 2">
            <a:extLst>
              <a:ext uri="{FF2B5EF4-FFF2-40B4-BE49-F238E27FC236}">
                <a16:creationId xmlns:a16="http://schemas.microsoft.com/office/drawing/2014/main" id="{FFC7B58A-BC73-4FF7-9973-3B2BA9E0A895}"/>
              </a:ext>
            </a:extLst>
          </p:cNvPr>
          <p:cNvSpPr>
            <a:spLocks noGrp="1"/>
          </p:cNvSpPr>
          <p:nvPr>
            <p:ph type="ftr" sz="quarter" idx="11"/>
          </p:nvPr>
        </p:nvSpPr>
        <p:spPr/>
        <p:txBody>
          <a:bodyPr/>
          <a:lstStyle/>
          <a:p>
            <a:r>
              <a:rPr lang="en-US"/>
              <a:t>amynail@honestat.com</a:t>
            </a:r>
          </a:p>
        </p:txBody>
      </p:sp>
      <p:sp>
        <p:nvSpPr>
          <p:cNvPr id="4" name="Slide Number Placeholder 3">
            <a:extLst>
              <a:ext uri="{FF2B5EF4-FFF2-40B4-BE49-F238E27FC236}">
                <a16:creationId xmlns:a16="http://schemas.microsoft.com/office/drawing/2014/main" id="{462B05AC-3D9A-40ED-A0F7-65A552A3BAB1}"/>
              </a:ext>
            </a:extLst>
          </p:cNvPr>
          <p:cNvSpPr>
            <a:spLocks noGrp="1"/>
          </p:cNvSpPr>
          <p:nvPr>
            <p:ph type="sldNum" sz="quarter" idx="12"/>
          </p:nvPr>
        </p:nvSpPr>
        <p:spPr/>
        <p:txBody>
          <a:bodyPr/>
          <a:lstStyle/>
          <a:p>
            <a:fld id="{0CBB28CF-CF23-47F2-9BB2-C72020DD2631}" type="slidenum">
              <a:rPr lang="en-US" smtClean="0"/>
              <a:t>52</a:t>
            </a:fld>
            <a:endParaRPr lang="en-US"/>
          </a:p>
        </p:txBody>
      </p:sp>
    </p:spTree>
    <p:extLst>
      <p:ext uri="{BB962C8B-B14F-4D97-AF65-F5344CB8AC3E}">
        <p14:creationId xmlns:p14="http://schemas.microsoft.com/office/powerpoint/2010/main" val="1140709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D222-0B3F-4C5A-8F05-C0A1848F1543}"/>
              </a:ext>
            </a:extLst>
          </p:cNvPr>
          <p:cNvSpPr>
            <a:spLocks noGrp="1"/>
          </p:cNvSpPr>
          <p:nvPr>
            <p:ph type="title"/>
          </p:nvPr>
        </p:nvSpPr>
        <p:spPr/>
        <p:txBody>
          <a:bodyPr/>
          <a:lstStyle/>
          <a:p>
            <a:r>
              <a:rPr lang="en-US" dirty="0"/>
              <a:t>Caution: look for nonlinear effects in models</a:t>
            </a:r>
          </a:p>
        </p:txBody>
      </p:sp>
      <p:sp>
        <p:nvSpPr>
          <p:cNvPr id="3" name="Content Placeholder 2">
            <a:extLst>
              <a:ext uri="{FF2B5EF4-FFF2-40B4-BE49-F238E27FC236}">
                <a16:creationId xmlns:a16="http://schemas.microsoft.com/office/drawing/2014/main" id="{218B8AB7-4347-4EB0-A787-2E761A200C10}"/>
              </a:ext>
            </a:extLst>
          </p:cNvPr>
          <p:cNvSpPr>
            <a:spLocks noGrp="1"/>
          </p:cNvSpPr>
          <p:nvPr>
            <p:ph idx="1"/>
          </p:nvPr>
        </p:nvSpPr>
        <p:spPr/>
        <p:txBody>
          <a:bodyPr/>
          <a:lstStyle/>
          <a:p>
            <a:r>
              <a:rPr lang="en-US" dirty="0"/>
              <a:t>Did you look for nonlinear effects in propensity and regression-adjustment models? Do you know what graphs to produce to examine the need for nonlinear effects?</a:t>
            </a:r>
          </a:p>
          <a:p>
            <a:r>
              <a:rPr lang="en-US" dirty="0"/>
              <a:t>Does your software allow nonlinear effects in propensity and regression-adjustment models?</a:t>
            </a:r>
          </a:p>
          <a:p>
            <a:r>
              <a:rPr lang="en-US" dirty="0"/>
              <a:t>Do you know how to model nonlinear effects in these models when your software does allow it OR does not allow it (you can always code it yourself if your software doesn’t do it)?</a:t>
            </a:r>
          </a:p>
          <a:p>
            <a:endParaRPr lang="en-US" dirty="0"/>
          </a:p>
        </p:txBody>
      </p:sp>
      <p:sp>
        <p:nvSpPr>
          <p:cNvPr id="4" name="Footer Placeholder 3">
            <a:extLst>
              <a:ext uri="{FF2B5EF4-FFF2-40B4-BE49-F238E27FC236}">
                <a16:creationId xmlns:a16="http://schemas.microsoft.com/office/drawing/2014/main" id="{320D54C8-4150-492D-AEA0-B405CD77CB10}"/>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333BDCD1-F774-4F63-ACA4-D12E5A861AAC}"/>
              </a:ext>
            </a:extLst>
          </p:cNvPr>
          <p:cNvSpPr>
            <a:spLocks noGrp="1"/>
          </p:cNvSpPr>
          <p:nvPr>
            <p:ph type="sldNum" sz="quarter" idx="12"/>
          </p:nvPr>
        </p:nvSpPr>
        <p:spPr/>
        <p:txBody>
          <a:bodyPr/>
          <a:lstStyle/>
          <a:p>
            <a:fld id="{0CBB28CF-CF23-47F2-9BB2-C72020DD2631}" type="slidenum">
              <a:rPr lang="en-US" smtClean="0"/>
              <a:t>53</a:t>
            </a:fld>
            <a:endParaRPr lang="en-US"/>
          </a:p>
        </p:txBody>
      </p:sp>
    </p:spTree>
    <p:extLst>
      <p:ext uri="{BB962C8B-B14F-4D97-AF65-F5344CB8AC3E}">
        <p14:creationId xmlns:p14="http://schemas.microsoft.com/office/powerpoint/2010/main" val="4027889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734C-DC29-4859-A6A4-1034920BFF95}"/>
              </a:ext>
            </a:extLst>
          </p:cNvPr>
          <p:cNvSpPr>
            <a:spLocks noGrp="1"/>
          </p:cNvSpPr>
          <p:nvPr>
            <p:ph type="title"/>
          </p:nvPr>
        </p:nvSpPr>
        <p:spPr/>
        <p:txBody>
          <a:bodyPr/>
          <a:lstStyle/>
          <a:p>
            <a:r>
              <a:rPr lang="en-US" dirty="0"/>
              <a:t>For confidence intervals…</a:t>
            </a:r>
          </a:p>
        </p:txBody>
      </p:sp>
      <p:sp>
        <p:nvSpPr>
          <p:cNvPr id="3" name="Content Placeholder 2">
            <a:extLst>
              <a:ext uri="{FF2B5EF4-FFF2-40B4-BE49-F238E27FC236}">
                <a16:creationId xmlns:a16="http://schemas.microsoft.com/office/drawing/2014/main" id="{630705AE-1320-472D-8C8B-DD4C2935340B}"/>
              </a:ext>
            </a:extLst>
          </p:cNvPr>
          <p:cNvSpPr>
            <a:spLocks noGrp="1"/>
          </p:cNvSpPr>
          <p:nvPr>
            <p:ph idx="1"/>
          </p:nvPr>
        </p:nvSpPr>
        <p:spPr>
          <a:xfrm>
            <a:off x="838200" y="1825625"/>
            <a:ext cx="10515600" cy="4346318"/>
          </a:xfrm>
        </p:spPr>
        <p:txBody>
          <a:bodyPr>
            <a:normAutofit fontScale="77500" lnSpcReduction="20000"/>
          </a:bodyPr>
          <a:lstStyle/>
          <a:p>
            <a:r>
              <a:rPr lang="en-US" sz="3200" dirty="0"/>
              <a:t>Getting uncertainty quantification (confidence intervals) right is important for decision-making. Getting their width right, and getting their shape right. Not all are symmetric.</a:t>
            </a:r>
          </a:p>
          <a:p>
            <a:r>
              <a:rPr lang="en-US" sz="3200" dirty="0"/>
              <a:t>Can I assume normality, or should I use a bootstrap?</a:t>
            </a:r>
          </a:p>
          <a:p>
            <a:r>
              <a:rPr lang="en-US" sz="3200" dirty="0"/>
              <a:t>Quick answer: if overall sample size is less than 500, use bootstrap CI</a:t>
            </a:r>
          </a:p>
          <a:p>
            <a:r>
              <a:rPr lang="en-US" sz="3200" dirty="0"/>
              <a:t>Caution: This does not mean calculate bootstrap SE and use +/- 1.96*SE</a:t>
            </a:r>
          </a:p>
          <a:p>
            <a:r>
              <a:rPr lang="en-US" sz="3200" dirty="0"/>
              <a:t>Instead, it means use the 2.5</a:t>
            </a:r>
            <a:r>
              <a:rPr lang="en-US" sz="3200" baseline="30000" dirty="0"/>
              <a:t>th</a:t>
            </a:r>
            <a:r>
              <a:rPr lang="en-US" sz="3200" dirty="0"/>
              <a:t> and 97.5</a:t>
            </a:r>
            <a:r>
              <a:rPr lang="en-US" sz="3200" baseline="30000" dirty="0"/>
              <a:t>th</a:t>
            </a:r>
            <a:r>
              <a:rPr lang="en-US" sz="3200" dirty="0"/>
              <a:t> percentiles of bootstrap estimators, because the CI may not be symmetric</a:t>
            </a:r>
          </a:p>
          <a:p>
            <a:r>
              <a:rPr lang="en-US" sz="3200" dirty="0"/>
              <a:t>Devil is in details: </a:t>
            </a:r>
            <a:r>
              <a:rPr lang="en-US" sz="3200" dirty="0" err="1"/>
              <a:t>boostrapping</a:t>
            </a:r>
            <a:r>
              <a:rPr lang="en-US" sz="3200" dirty="0"/>
              <a:t> can be problematic if lots of categorical variables with small numbers in each category</a:t>
            </a:r>
          </a:p>
          <a:p>
            <a:r>
              <a:rPr lang="en-US" sz="3200" dirty="0"/>
              <a:t>If your software doesn’t do bootstrapping and your sample size is small, code it yourself and/or hire someone like myself to guide you in doing this. </a:t>
            </a:r>
          </a:p>
        </p:txBody>
      </p:sp>
      <p:sp>
        <p:nvSpPr>
          <p:cNvPr id="4" name="Footer Placeholder 3">
            <a:extLst>
              <a:ext uri="{FF2B5EF4-FFF2-40B4-BE49-F238E27FC236}">
                <a16:creationId xmlns:a16="http://schemas.microsoft.com/office/drawing/2014/main" id="{0D9549E3-B8CF-4031-BEB6-A6EC5B8130D5}"/>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D1C637C1-1ED8-463F-9691-5B5166BFCAB9}"/>
              </a:ext>
            </a:extLst>
          </p:cNvPr>
          <p:cNvSpPr>
            <a:spLocks noGrp="1"/>
          </p:cNvSpPr>
          <p:nvPr>
            <p:ph type="sldNum" sz="quarter" idx="12"/>
          </p:nvPr>
        </p:nvSpPr>
        <p:spPr/>
        <p:txBody>
          <a:bodyPr/>
          <a:lstStyle/>
          <a:p>
            <a:fld id="{0CBB28CF-CF23-47F2-9BB2-C72020DD2631}" type="slidenum">
              <a:rPr lang="en-US" smtClean="0"/>
              <a:t>54</a:t>
            </a:fld>
            <a:endParaRPr lang="en-US"/>
          </a:p>
        </p:txBody>
      </p:sp>
    </p:spTree>
    <p:extLst>
      <p:ext uri="{BB962C8B-B14F-4D97-AF65-F5344CB8AC3E}">
        <p14:creationId xmlns:p14="http://schemas.microsoft.com/office/powerpoint/2010/main" val="1557611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8991-E3E1-4701-9C98-E9040DA1759C}"/>
              </a:ext>
            </a:extLst>
          </p:cNvPr>
          <p:cNvSpPr>
            <a:spLocks noGrp="1"/>
          </p:cNvSpPr>
          <p:nvPr>
            <p:ph type="title"/>
          </p:nvPr>
        </p:nvSpPr>
        <p:spPr/>
        <p:txBody>
          <a:bodyPr/>
          <a:lstStyle/>
          <a:p>
            <a:r>
              <a:rPr lang="en-US" dirty="0"/>
              <a:t>Time-to-event data			</a:t>
            </a:r>
            <a:br>
              <a:rPr lang="en-US" dirty="0"/>
            </a:br>
            <a:r>
              <a:rPr lang="en-US" dirty="0"/>
              <a:t>(aka Survival analysis)			 1 of 2</a:t>
            </a:r>
          </a:p>
        </p:txBody>
      </p:sp>
      <p:sp>
        <p:nvSpPr>
          <p:cNvPr id="3" name="Content Placeholder 2">
            <a:extLst>
              <a:ext uri="{FF2B5EF4-FFF2-40B4-BE49-F238E27FC236}">
                <a16:creationId xmlns:a16="http://schemas.microsoft.com/office/drawing/2014/main" id="{97AC7287-F1D3-4396-A59B-C2259CC078AA}"/>
              </a:ext>
            </a:extLst>
          </p:cNvPr>
          <p:cNvSpPr>
            <a:spLocks noGrp="1"/>
          </p:cNvSpPr>
          <p:nvPr>
            <p:ph idx="1"/>
          </p:nvPr>
        </p:nvSpPr>
        <p:spPr/>
        <p:txBody>
          <a:bodyPr>
            <a:normAutofit fontScale="92500"/>
          </a:bodyPr>
          <a:lstStyle/>
          <a:p>
            <a:r>
              <a:rPr lang="en-US" dirty="0"/>
              <a:t>Several papers have been written by Peter Austin, but</a:t>
            </a:r>
          </a:p>
          <a:p>
            <a:r>
              <a:rPr lang="en-US" dirty="0"/>
              <a:t>Though he cites Lunceford &amp; Davidian, he doesn’t seem to have read the entire paper. If he had, he would have realized that one of the methods he tests for time-to-event data—stratification--has already been shown not to work well for continuous and binary response variables, but he tests the time-to-event analog anyway. Furthermore, Lunceford &amp; Davidian show that a slight modification—stratification with regression adjustment—works much better than stratification alone for continuous and binary response variables, but he never tests the analog to stratification with regression adjustment for time-to-event data.</a:t>
            </a:r>
          </a:p>
          <a:p>
            <a:r>
              <a:rPr lang="en-US" dirty="0"/>
              <a:t>Austin’s papers do not use doubly robust methods. </a:t>
            </a:r>
          </a:p>
        </p:txBody>
      </p:sp>
      <p:sp>
        <p:nvSpPr>
          <p:cNvPr id="4" name="Footer Placeholder 3">
            <a:extLst>
              <a:ext uri="{FF2B5EF4-FFF2-40B4-BE49-F238E27FC236}">
                <a16:creationId xmlns:a16="http://schemas.microsoft.com/office/drawing/2014/main" id="{E185F7B9-A2A6-4AAE-88C9-22C406134FCE}"/>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F4EF76FA-C732-49F2-A594-322CBC1F86FE}"/>
              </a:ext>
            </a:extLst>
          </p:cNvPr>
          <p:cNvSpPr>
            <a:spLocks noGrp="1"/>
          </p:cNvSpPr>
          <p:nvPr>
            <p:ph type="sldNum" sz="quarter" idx="12"/>
          </p:nvPr>
        </p:nvSpPr>
        <p:spPr/>
        <p:txBody>
          <a:bodyPr/>
          <a:lstStyle/>
          <a:p>
            <a:fld id="{0CBB28CF-CF23-47F2-9BB2-C72020DD2631}" type="slidenum">
              <a:rPr lang="en-US" smtClean="0"/>
              <a:t>55</a:t>
            </a:fld>
            <a:endParaRPr lang="en-US"/>
          </a:p>
        </p:txBody>
      </p:sp>
    </p:spTree>
    <p:extLst>
      <p:ext uri="{BB962C8B-B14F-4D97-AF65-F5344CB8AC3E}">
        <p14:creationId xmlns:p14="http://schemas.microsoft.com/office/powerpoint/2010/main" val="275825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988-C06B-49EC-B923-A5A9785D733B}"/>
              </a:ext>
            </a:extLst>
          </p:cNvPr>
          <p:cNvSpPr>
            <a:spLocks noGrp="1"/>
          </p:cNvSpPr>
          <p:nvPr>
            <p:ph type="title"/>
          </p:nvPr>
        </p:nvSpPr>
        <p:spPr/>
        <p:txBody>
          <a:bodyPr/>
          <a:lstStyle/>
          <a:p>
            <a:r>
              <a:rPr lang="en-US" dirty="0"/>
              <a:t>Time-to-event data			</a:t>
            </a:r>
            <a:br>
              <a:rPr lang="en-US" dirty="0"/>
            </a:br>
            <a:r>
              <a:rPr lang="en-US" dirty="0"/>
              <a:t>(aka Survival analysis)			 2 of 2</a:t>
            </a:r>
          </a:p>
        </p:txBody>
      </p:sp>
      <p:sp>
        <p:nvSpPr>
          <p:cNvPr id="3" name="Content Placeholder 2">
            <a:extLst>
              <a:ext uri="{FF2B5EF4-FFF2-40B4-BE49-F238E27FC236}">
                <a16:creationId xmlns:a16="http://schemas.microsoft.com/office/drawing/2014/main" id="{751C4389-7A0A-4700-B343-4CFC7F1ACA37}"/>
              </a:ext>
            </a:extLst>
          </p:cNvPr>
          <p:cNvSpPr>
            <a:spLocks noGrp="1"/>
          </p:cNvSpPr>
          <p:nvPr>
            <p:ph idx="1"/>
          </p:nvPr>
        </p:nvSpPr>
        <p:spPr/>
        <p:txBody>
          <a:bodyPr/>
          <a:lstStyle/>
          <a:p>
            <a:r>
              <a:rPr lang="en-US" dirty="0"/>
              <a:t>Doubly robust methods are given in </a:t>
            </a:r>
          </a:p>
          <a:p>
            <a:pPr lvl="1"/>
            <a:r>
              <a:rPr lang="en-US" dirty="0"/>
              <a:t>Bai, </a:t>
            </a:r>
            <a:r>
              <a:rPr lang="en-US" dirty="0" err="1"/>
              <a:t>Tsiatis</a:t>
            </a:r>
            <a:r>
              <a:rPr lang="en-US" dirty="0"/>
              <a:t>, and O’Brien 2013, Section 2</a:t>
            </a:r>
          </a:p>
          <a:p>
            <a:pPr lvl="1"/>
            <a:r>
              <a:rPr lang="en-US" dirty="0"/>
              <a:t>Bai 2014  (her dissertation), Chapter 1</a:t>
            </a:r>
          </a:p>
          <a:p>
            <a:endParaRPr lang="en-US" dirty="0"/>
          </a:p>
          <a:p>
            <a:r>
              <a:rPr lang="en-US" dirty="0"/>
              <a:t>How to program these?</a:t>
            </a:r>
          </a:p>
          <a:p>
            <a:pPr lvl="1"/>
            <a:r>
              <a:rPr lang="en-US" dirty="0"/>
              <a:t>No SAS procedure or macro yet</a:t>
            </a:r>
          </a:p>
          <a:p>
            <a:pPr lvl="1"/>
            <a:r>
              <a:rPr lang="en-US" dirty="0"/>
              <a:t>No R package of function yet</a:t>
            </a:r>
          </a:p>
          <a:p>
            <a:pPr lvl="1"/>
            <a:r>
              <a:rPr lang="en-US" dirty="0"/>
              <a:t>No Python package yet</a:t>
            </a:r>
          </a:p>
          <a:p>
            <a:pPr lvl="1"/>
            <a:r>
              <a:rPr lang="en-US" dirty="0"/>
              <a:t>I’ve done it for a client. I may write packages so that others can easily implement these methods. I’d love to find volunteers to help with this effort.</a:t>
            </a:r>
          </a:p>
          <a:p>
            <a:endParaRPr lang="en-US" dirty="0"/>
          </a:p>
        </p:txBody>
      </p:sp>
      <p:sp>
        <p:nvSpPr>
          <p:cNvPr id="4" name="Footer Placeholder 3">
            <a:extLst>
              <a:ext uri="{FF2B5EF4-FFF2-40B4-BE49-F238E27FC236}">
                <a16:creationId xmlns:a16="http://schemas.microsoft.com/office/drawing/2014/main" id="{C8E648D7-FA1A-40AB-BB2A-381D7C8B242F}"/>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4D702982-6EE2-4BE4-AE0A-0CCE6631F912}"/>
              </a:ext>
            </a:extLst>
          </p:cNvPr>
          <p:cNvSpPr>
            <a:spLocks noGrp="1"/>
          </p:cNvSpPr>
          <p:nvPr>
            <p:ph type="sldNum" sz="quarter" idx="12"/>
          </p:nvPr>
        </p:nvSpPr>
        <p:spPr/>
        <p:txBody>
          <a:bodyPr/>
          <a:lstStyle/>
          <a:p>
            <a:fld id="{0CBB28CF-CF23-47F2-9BB2-C72020DD2631}" type="slidenum">
              <a:rPr lang="en-US" smtClean="0"/>
              <a:t>56</a:t>
            </a:fld>
            <a:endParaRPr lang="en-US"/>
          </a:p>
        </p:txBody>
      </p:sp>
    </p:spTree>
    <p:extLst>
      <p:ext uri="{BB962C8B-B14F-4D97-AF65-F5344CB8AC3E}">
        <p14:creationId xmlns:p14="http://schemas.microsoft.com/office/powerpoint/2010/main" val="3637900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54A0-327B-4945-8DD4-BC0E0825C1FA}"/>
              </a:ext>
            </a:extLst>
          </p:cNvPr>
          <p:cNvSpPr>
            <a:spLocks noGrp="1"/>
          </p:cNvSpPr>
          <p:nvPr>
            <p:ph type="title"/>
          </p:nvPr>
        </p:nvSpPr>
        <p:spPr/>
        <p:txBody>
          <a:bodyPr/>
          <a:lstStyle/>
          <a:p>
            <a:r>
              <a:rPr lang="en-US" dirty="0"/>
              <a:t>How to implement methods: SAS 1 of 2</a:t>
            </a:r>
          </a:p>
        </p:txBody>
      </p:sp>
      <p:sp>
        <p:nvSpPr>
          <p:cNvPr id="3" name="Content Placeholder 2">
            <a:extLst>
              <a:ext uri="{FF2B5EF4-FFF2-40B4-BE49-F238E27FC236}">
                <a16:creationId xmlns:a16="http://schemas.microsoft.com/office/drawing/2014/main" id="{8F49A15F-7E2C-4E05-9D67-6AB6990F7266}"/>
              </a:ext>
            </a:extLst>
          </p:cNvPr>
          <p:cNvSpPr>
            <a:spLocks noGrp="1"/>
          </p:cNvSpPr>
          <p:nvPr>
            <p:ph idx="1"/>
          </p:nvPr>
        </p:nvSpPr>
        <p:spPr/>
        <p:txBody>
          <a:bodyPr>
            <a:normAutofit/>
          </a:bodyPr>
          <a:lstStyle/>
          <a:p>
            <a:r>
              <a:rPr lang="en-US" dirty="0"/>
              <a:t>SAS/STAT ® Version 14.2 (SAS 9.4 Maintenance level TS1M4)</a:t>
            </a:r>
          </a:p>
          <a:p>
            <a:pPr lvl="1"/>
            <a:r>
              <a:rPr lang="en-US" dirty="0"/>
              <a:t>Proc CAUSALTRT</a:t>
            </a:r>
          </a:p>
          <a:p>
            <a:pPr lvl="2"/>
            <a:r>
              <a:rPr lang="en-US" dirty="0"/>
              <a:t>For continuous and binary response, not for time-to-event response</a:t>
            </a:r>
          </a:p>
          <a:p>
            <a:pPr lvl="1"/>
            <a:r>
              <a:rPr lang="en-US" dirty="0"/>
              <a:t>Proc  PSMATCH</a:t>
            </a:r>
          </a:p>
          <a:p>
            <a:endParaRPr lang="en-US" dirty="0"/>
          </a:p>
          <a:p>
            <a:r>
              <a:rPr lang="en-US" dirty="0"/>
              <a:t>Doubly robust methods macro (If you don’t have SAS 9.4)</a:t>
            </a:r>
          </a:p>
          <a:p>
            <a:pPr lvl="1"/>
            <a:r>
              <a:rPr lang="en-US" dirty="0"/>
              <a:t>For continuous and binary response variables only</a:t>
            </a:r>
          </a:p>
          <a:p>
            <a:pPr lvl="1"/>
            <a:r>
              <a:rPr lang="en-US" dirty="0"/>
              <a:t>Funk, et al. 2007 paper below describes the macro, and the link to the macro is in the DOWNLOADING &amp; INSTALLING section of the paper</a:t>
            </a:r>
          </a:p>
          <a:p>
            <a:pPr lvl="1"/>
            <a:r>
              <a:rPr lang="en-US" dirty="0"/>
              <a:t>www2.sas.com/proceedings/forum2007/189-2007.pdf</a:t>
            </a:r>
          </a:p>
          <a:p>
            <a:pPr lvl="1"/>
            <a:endParaRPr lang="en-US" dirty="0"/>
          </a:p>
          <a:p>
            <a:endParaRPr lang="en-US" dirty="0"/>
          </a:p>
        </p:txBody>
      </p:sp>
      <p:sp>
        <p:nvSpPr>
          <p:cNvPr id="4" name="Footer Placeholder 3">
            <a:extLst>
              <a:ext uri="{FF2B5EF4-FFF2-40B4-BE49-F238E27FC236}">
                <a16:creationId xmlns:a16="http://schemas.microsoft.com/office/drawing/2014/main" id="{A1FEE796-8B84-4435-80C6-6945CB3B896E}"/>
              </a:ext>
            </a:extLst>
          </p:cNvPr>
          <p:cNvSpPr>
            <a:spLocks noGrp="1"/>
          </p:cNvSpPr>
          <p:nvPr>
            <p:ph type="ftr" sz="quarter" idx="11"/>
          </p:nvPr>
        </p:nvSpPr>
        <p:spPr/>
        <p:txBody>
          <a:bodyPr/>
          <a:lstStyle/>
          <a:p>
            <a:r>
              <a:rPr lang="en-US" dirty="0"/>
              <a:t>amynail@honestat.com</a:t>
            </a:r>
          </a:p>
        </p:txBody>
      </p:sp>
      <p:sp>
        <p:nvSpPr>
          <p:cNvPr id="5" name="Slide Number Placeholder 4">
            <a:extLst>
              <a:ext uri="{FF2B5EF4-FFF2-40B4-BE49-F238E27FC236}">
                <a16:creationId xmlns:a16="http://schemas.microsoft.com/office/drawing/2014/main" id="{2E9CD7F3-0066-4732-A0BF-5E5354D51260}"/>
              </a:ext>
            </a:extLst>
          </p:cNvPr>
          <p:cNvSpPr>
            <a:spLocks noGrp="1"/>
          </p:cNvSpPr>
          <p:nvPr>
            <p:ph type="sldNum" sz="quarter" idx="12"/>
          </p:nvPr>
        </p:nvSpPr>
        <p:spPr/>
        <p:txBody>
          <a:bodyPr/>
          <a:lstStyle/>
          <a:p>
            <a:fld id="{0CBB28CF-CF23-47F2-9BB2-C72020DD2631}" type="slidenum">
              <a:rPr lang="en-US" smtClean="0"/>
              <a:t>57</a:t>
            </a:fld>
            <a:endParaRPr lang="en-US" dirty="0"/>
          </a:p>
        </p:txBody>
      </p:sp>
    </p:spTree>
    <p:extLst>
      <p:ext uri="{BB962C8B-B14F-4D97-AF65-F5344CB8AC3E}">
        <p14:creationId xmlns:p14="http://schemas.microsoft.com/office/powerpoint/2010/main" val="203746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D4D9-42B8-4DF1-A8A7-C1865BA3544E}"/>
              </a:ext>
            </a:extLst>
          </p:cNvPr>
          <p:cNvSpPr>
            <a:spLocks noGrp="1"/>
          </p:cNvSpPr>
          <p:nvPr>
            <p:ph type="title"/>
          </p:nvPr>
        </p:nvSpPr>
        <p:spPr/>
        <p:txBody>
          <a:bodyPr/>
          <a:lstStyle/>
          <a:p>
            <a:r>
              <a:rPr lang="en-US" dirty="0"/>
              <a:t>How to implement methods: SAS 2 of 2</a:t>
            </a:r>
          </a:p>
        </p:txBody>
      </p:sp>
      <p:sp>
        <p:nvSpPr>
          <p:cNvPr id="3" name="Content Placeholder 2">
            <a:extLst>
              <a:ext uri="{FF2B5EF4-FFF2-40B4-BE49-F238E27FC236}">
                <a16:creationId xmlns:a16="http://schemas.microsoft.com/office/drawing/2014/main" id="{96FE851D-F351-4EF4-AB00-983B5A16469C}"/>
              </a:ext>
            </a:extLst>
          </p:cNvPr>
          <p:cNvSpPr>
            <a:spLocks noGrp="1"/>
          </p:cNvSpPr>
          <p:nvPr>
            <p:ph idx="1"/>
          </p:nvPr>
        </p:nvSpPr>
        <p:spPr/>
        <p:txBody>
          <a:bodyPr/>
          <a:lstStyle/>
          <a:p>
            <a:r>
              <a:rPr lang="en-US" dirty="0"/>
              <a:t>For survival analysis, you would have to code any of these methods yourself.</a:t>
            </a:r>
          </a:p>
          <a:p>
            <a:r>
              <a:rPr lang="en-US" dirty="0"/>
              <a:t>I have coded these methods for survival analysis in SAS for a previous client. (SR and DR analogs for time-to-event data)</a:t>
            </a:r>
          </a:p>
        </p:txBody>
      </p:sp>
      <p:sp>
        <p:nvSpPr>
          <p:cNvPr id="4" name="Footer Placeholder 3">
            <a:extLst>
              <a:ext uri="{FF2B5EF4-FFF2-40B4-BE49-F238E27FC236}">
                <a16:creationId xmlns:a16="http://schemas.microsoft.com/office/drawing/2014/main" id="{5795BD45-BEB0-4C62-A446-8C9C18C21903}"/>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760FDB35-C34E-4EFA-9F78-7FCB7EB01467}"/>
              </a:ext>
            </a:extLst>
          </p:cNvPr>
          <p:cNvSpPr>
            <a:spLocks noGrp="1"/>
          </p:cNvSpPr>
          <p:nvPr>
            <p:ph type="sldNum" sz="quarter" idx="12"/>
          </p:nvPr>
        </p:nvSpPr>
        <p:spPr/>
        <p:txBody>
          <a:bodyPr/>
          <a:lstStyle/>
          <a:p>
            <a:fld id="{0CBB28CF-CF23-47F2-9BB2-C72020DD2631}" type="slidenum">
              <a:rPr lang="en-US" smtClean="0"/>
              <a:t>58</a:t>
            </a:fld>
            <a:endParaRPr lang="en-US"/>
          </a:p>
        </p:txBody>
      </p:sp>
    </p:spTree>
    <p:extLst>
      <p:ext uri="{BB962C8B-B14F-4D97-AF65-F5344CB8AC3E}">
        <p14:creationId xmlns:p14="http://schemas.microsoft.com/office/powerpoint/2010/main" val="4928677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91C4-5919-457B-8A33-820D8462EC72}"/>
              </a:ext>
            </a:extLst>
          </p:cNvPr>
          <p:cNvSpPr>
            <a:spLocks noGrp="1"/>
          </p:cNvSpPr>
          <p:nvPr>
            <p:ph type="title"/>
          </p:nvPr>
        </p:nvSpPr>
        <p:spPr/>
        <p:txBody>
          <a:bodyPr/>
          <a:lstStyle/>
          <a:p>
            <a:r>
              <a:rPr lang="en-US" dirty="0"/>
              <a:t>How to implement methods: R</a:t>
            </a:r>
          </a:p>
        </p:txBody>
      </p:sp>
      <p:sp>
        <p:nvSpPr>
          <p:cNvPr id="3" name="Content Placeholder 2">
            <a:extLst>
              <a:ext uri="{FF2B5EF4-FFF2-40B4-BE49-F238E27FC236}">
                <a16:creationId xmlns:a16="http://schemas.microsoft.com/office/drawing/2014/main" id="{FBD15A7D-B645-47C9-BECC-1FC4A186A2BA}"/>
              </a:ext>
            </a:extLst>
          </p:cNvPr>
          <p:cNvSpPr>
            <a:spLocks noGrp="1"/>
          </p:cNvSpPr>
          <p:nvPr>
            <p:ph idx="1"/>
          </p:nvPr>
        </p:nvSpPr>
        <p:spPr/>
        <p:txBody>
          <a:bodyPr>
            <a:normAutofit/>
          </a:bodyPr>
          <a:lstStyle/>
          <a:p>
            <a:r>
              <a:rPr lang="en-US" sz="3600" dirty="0"/>
              <a:t>Packages </a:t>
            </a:r>
          </a:p>
          <a:p>
            <a:pPr lvl="1"/>
            <a:r>
              <a:rPr lang="en-US" sz="3200" dirty="0" err="1"/>
              <a:t>Drgee</a:t>
            </a:r>
            <a:endParaRPr lang="en-US" sz="3200" dirty="0"/>
          </a:p>
          <a:p>
            <a:pPr lvl="1"/>
            <a:r>
              <a:rPr lang="en-US" sz="3200" dirty="0" err="1"/>
              <a:t>Drtmle</a:t>
            </a:r>
            <a:endParaRPr lang="en-US" sz="3200" dirty="0"/>
          </a:p>
          <a:p>
            <a:pPr lvl="1"/>
            <a:endParaRPr lang="en-US" dirty="0"/>
          </a:p>
          <a:p>
            <a:r>
              <a:rPr lang="en-US" sz="3600" dirty="0"/>
              <a:t>Note</a:t>
            </a:r>
          </a:p>
          <a:p>
            <a:pPr lvl="1"/>
            <a:r>
              <a:rPr lang="en-US" sz="3200" dirty="0"/>
              <a:t>Doubly robust methods are also used in the missing data context, so you may find </a:t>
            </a:r>
          </a:p>
          <a:p>
            <a:endParaRPr lang="en-US" dirty="0"/>
          </a:p>
        </p:txBody>
      </p:sp>
      <p:sp>
        <p:nvSpPr>
          <p:cNvPr id="4" name="Footer Placeholder 3">
            <a:extLst>
              <a:ext uri="{FF2B5EF4-FFF2-40B4-BE49-F238E27FC236}">
                <a16:creationId xmlns:a16="http://schemas.microsoft.com/office/drawing/2014/main" id="{E43E783D-220D-4035-839B-ED4AA3B9B256}"/>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D67C8CB1-5A5F-4560-90EB-C9C34E2252E9}"/>
              </a:ext>
            </a:extLst>
          </p:cNvPr>
          <p:cNvSpPr>
            <a:spLocks noGrp="1"/>
          </p:cNvSpPr>
          <p:nvPr>
            <p:ph type="sldNum" sz="quarter" idx="12"/>
          </p:nvPr>
        </p:nvSpPr>
        <p:spPr/>
        <p:txBody>
          <a:bodyPr/>
          <a:lstStyle/>
          <a:p>
            <a:fld id="{0CBB28CF-CF23-47F2-9BB2-C72020DD2631}" type="slidenum">
              <a:rPr lang="en-US" smtClean="0"/>
              <a:t>59</a:t>
            </a:fld>
            <a:endParaRPr lang="en-US"/>
          </a:p>
        </p:txBody>
      </p:sp>
    </p:spTree>
    <p:extLst>
      <p:ext uri="{BB962C8B-B14F-4D97-AF65-F5344CB8AC3E}">
        <p14:creationId xmlns:p14="http://schemas.microsoft.com/office/powerpoint/2010/main" val="77952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3078-26AD-41DB-B974-F36CB79D9C57}"/>
              </a:ext>
            </a:extLst>
          </p:cNvPr>
          <p:cNvSpPr>
            <a:spLocks noGrp="1"/>
          </p:cNvSpPr>
          <p:nvPr>
            <p:ph type="title"/>
          </p:nvPr>
        </p:nvSpPr>
        <p:spPr/>
        <p:txBody>
          <a:bodyPr/>
          <a:lstStyle/>
          <a:p>
            <a:r>
              <a:rPr lang="en-US" dirty="0"/>
              <a:t>Definition of </a:t>
            </a:r>
            <a:r>
              <a:rPr lang="en-US" b="1" dirty="0"/>
              <a:t>confounding variable</a:t>
            </a:r>
          </a:p>
        </p:txBody>
      </p:sp>
      <p:sp>
        <p:nvSpPr>
          <p:cNvPr id="3" name="Content Placeholder 2">
            <a:extLst>
              <a:ext uri="{FF2B5EF4-FFF2-40B4-BE49-F238E27FC236}">
                <a16:creationId xmlns:a16="http://schemas.microsoft.com/office/drawing/2014/main" id="{03F162AF-7126-4B0E-B352-96640FCF1CB5}"/>
              </a:ext>
            </a:extLst>
          </p:cNvPr>
          <p:cNvSpPr>
            <a:spLocks noGrp="1"/>
          </p:cNvSpPr>
          <p:nvPr>
            <p:ph idx="1"/>
          </p:nvPr>
        </p:nvSpPr>
        <p:spPr>
          <a:xfrm>
            <a:off x="838200" y="1825625"/>
            <a:ext cx="10515600" cy="3153684"/>
          </a:xfrm>
        </p:spPr>
        <p:txBody>
          <a:bodyPr>
            <a:spAutoFit/>
          </a:bodyPr>
          <a:lstStyle/>
          <a:p>
            <a:pPr marL="0" indent="0">
              <a:buNone/>
            </a:pPr>
            <a:r>
              <a:rPr lang="en-US" sz="3200" dirty="0"/>
              <a:t>Both must apply</a:t>
            </a:r>
          </a:p>
          <a:p>
            <a:pPr marL="0" indent="0">
              <a:buNone/>
            </a:pPr>
            <a:endParaRPr lang="en-US" sz="3200" dirty="0"/>
          </a:p>
          <a:p>
            <a:pPr marL="514350" indent="-514350">
              <a:buFont typeface="+mj-lt"/>
              <a:buAutoNum type="arabicPeriod"/>
            </a:pPr>
            <a:r>
              <a:rPr lang="en-US" sz="3200" dirty="0"/>
              <a:t>The variable affects the response variable, AND</a:t>
            </a:r>
          </a:p>
          <a:p>
            <a:pPr marL="514350" indent="-514350">
              <a:buFont typeface="+mj-lt"/>
              <a:buAutoNum type="arabicPeriod"/>
            </a:pPr>
            <a:endParaRPr lang="en-US" sz="2400" dirty="0"/>
          </a:p>
          <a:p>
            <a:pPr marL="514350" indent="-514350">
              <a:buFont typeface="+mj-lt"/>
              <a:buAutoNum type="arabicPeriod"/>
            </a:pPr>
            <a:r>
              <a:rPr lang="en-US" sz="3200" dirty="0"/>
              <a:t>The variable is not balanced between treatment and control groups</a:t>
            </a:r>
          </a:p>
        </p:txBody>
      </p:sp>
      <p:sp>
        <p:nvSpPr>
          <p:cNvPr id="4" name="Footer Placeholder 3">
            <a:extLst>
              <a:ext uri="{FF2B5EF4-FFF2-40B4-BE49-F238E27FC236}">
                <a16:creationId xmlns:a16="http://schemas.microsoft.com/office/drawing/2014/main" id="{FF96543B-A7E3-4EE8-9413-E967C794B9BD}"/>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5937D975-2E15-46D9-8F29-9B100C78CECC}"/>
              </a:ext>
            </a:extLst>
          </p:cNvPr>
          <p:cNvSpPr>
            <a:spLocks noGrp="1"/>
          </p:cNvSpPr>
          <p:nvPr>
            <p:ph type="sldNum" sz="quarter" idx="12"/>
          </p:nvPr>
        </p:nvSpPr>
        <p:spPr/>
        <p:txBody>
          <a:bodyPr/>
          <a:lstStyle/>
          <a:p>
            <a:fld id="{0CBB28CF-CF23-47F2-9BB2-C72020DD2631}" type="slidenum">
              <a:rPr lang="en-US" smtClean="0"/>
              <a:t>6</a:t>
            </a:fld>
            <a:endParaRPr lang="en-US"/>
          </a:p>
        </p:txBody>
      </p:sp>
    </p:spTree>
    <p:extLst>
      <p:ext uri="{BB962C8B-B14F-4D97-AF65-F5344CB8AC3E}">
        <p14:creationId xmlns:p14="http://schemas.microsoft.com/office/powerpoint/2010/main" val="2069396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1193-487C-48DF-885D-4DEE8271C8E9}"/>
              </a:ext>
            </a:extLst>
          </p:cNvPr>
          <p:cNvSpPr>
            <a:spLocks noGrp="1"/>
          </p:cNvSpPr>
          <p:nvPr>
            <p:ph type="title"/>
          </p:nvPr>
        </p:nvSpPr>
        <p:spPr/>
        <p:txBody>
          <a:bodyPr/>
          <a:lstStyle/>
          <a:p>
            <a:r>
              <a:rPr lang="en-US" dirty="0"/>
              <a:t>How to implement methods: Python</a:t>
            </a:r>
          </a:p>
        </p:txBody>
      </p:sp>
      <p:sp>
        <p:nvSpPr>
          <p:cNvPr id="3" name="Content Placeholder 2">
            <a:extLst>
              <a:ext uri="{FF2B5EF4-FFF2-40B4-BE49-F238E27FC236}">
                <a16:creationId xmlns:a16="http://schemas.microsoft.com/office/drawing/2014/main" id="{ADBD7344-854C-459D-8104-797D461E0A2C}"/>
              </a:ext>
            </a:extLst>
          </p:cNvPr>
          <p:cNvSpPr>
            <a:spLocks noGrp="1"/>
          </p:cNvSpPr>
          <p:nvPr>
            <p:ph idx="1"/>
          </p:nvPr>
        </p:nvSpPr>
        <p:spPr>
          <a:xfrm>
            <a:off x="970722" y="1581684"/>
            <a:ext cx="10515600" cy="5276316"/>
          </a:xfrm>
        </p:spPr>
        <p:txBody>
          <a:bodyPr>
            <a:normAutofit/>
          </a:bodyPr>
          <a:lstStyle/>
          <a:p>
            <a:r>
              <a:rPr lang="en-US" sz="3200" dirty="0" err="1"/>
              <a:t>CausalInference</a:t>
            </a:r>
            <a:r>
              <a:rPr lang="en-US" sz="3200" dirty="0"/>
              <a:t> 0.1.2</a:t>
            </a:r>
          </a:p>
          <a:p>
            <a:pPr lvl="1"/>
            <a:r>
              <a:rPr lang="en-US" sz="2800" dirty="0"/>
              <a:t>Laurence Wong (I know nothing about this person.)</a:t>
            </a:r>
          </a:p>
          <a:p>
            <a:pPr lvl="1"/>
            <a:r>
              <a:rPr lang="en-US" sz="2800" dirty="0"/>
              <a:t>Appears to have doubly robust methods</a:t>
            </a:r>
          </a:p>
          <a:p>
            <a:pPr lvl="1"/>
            <a:r>
              <a:rPr lang="en-US" sz="2800" dirty="0"/>
              <a:t>Doesn’t appear to get CI via bootstrapping</a:t>
            </a:r>
          </a:p>
          <a:p>
            <a:pPr lvl="1"/>
            <a:endParaRPr lang="en-US" sz="2000" dirty="0"/>
          </a:p>
          <a:p>
            <a:r>
              <a:rPr lang="en-US" sz="3200" dirty="0"/>
              <a:t>Adam Kelleher is working on a package</a:t>
            </a:r>
          </a:p>
          <a:p>
            <a:endParaRPr lang="en-US" sz="2400" dirty="0"/>
          </a:p>
          <a:p>
            <a:r>
              <a:rPr lang="en-US" sz="3200" dirty="0"/>
              <a:t>You can hire someone like myself to help your Python programmers implement the methods using existing regression and logistic regression capabilities.</a:t>
            </a:r>
          </a:p>
        </p:txBody>
      </p:sp>
      <p:sp>
        <p:nvSpPr>
          <p:cNvPr id="4" name="Footer Placeholder 3">
            <a:extLst>
              <a:ext uri="{FF2B5EF4-FFF2-40B4-BE49-F238E27FC236}">
                <a16:creationId xmlns:a16="http://schemas.microsoft.com/office/drawing/2014/main" id="{7C20F0A4-4EAE-44D3-8FC5-5FB598606533}"/>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24526E79-0971-476C-94A0-F9634EE80C88}"/>
              </a:ext>
            </a:extLst>
          </p:cNvPr>
          <p:cNvSpPr>
            <a:spLocks noGrp="1"/>
          </p:cNvSpPr>
          <p:nvPr>
            <p:ph type="sldNum" sz="quarter" idx="12"/>
          </p:nvPr>
        </p:nvSpPr>
        <p:spPr/>
        <p:txBody>
          <a:bodyPr/>
          <a:lstStyle/>
          <a:p>
            <a:fld id="{0CBB28CF-CF23-47F2-9BB2-C72020DD2631}" type="slidenum">
              <a:rPr lang="en-US" smtClean="0"/>
              <a:t>60</a:t>
            </a:fld>
            <a:endParaRPr lang="en-US"/>
          </a:p>
        </p:txBody>
      </p:sp>
    </p:spTree>
    <p:extLst>
      <p:ext uri="{BB962C8B-B14F-4D97-AF65-F5344CB8AC3E}">
        <p14:creationId xmlns:p14="http://schemas.microsoft.com/office/powerpoint/2010/main" val="15737461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BD91-8E5F-4E0D-9194-CA5C9BFB7B10}"/>
              </a:ext>
            </a:extLst>
          </p:cNvPr>
          <p:cNvSpPr>
            <a:spLocks noGrp="1"/>
          </p:cNvSpPr>
          <p:nvPr>
            <p:ph type="title"/>
          </p:nvPr>
        </p:nvSpPr>
        <p:spPr/>
        <p:txBody>
          <a:bodyPr/>
          <a:lstStyle/>
          <a:p>
            <a:r>
              <a:rPr lang="en-US" dirty="0"/>
              <a:t>References for Bonus slides</a:t>
            </a:r>
          </a:p>
        </p:txBody>
      </p:sp>
      <p:sp>
        <p:nvSpPr>
          <p:cNvPr id="3" name="Content Placeholder 2">
            <a:extLst>
              <a:ext uri="{FF2B5EF4-FFF2-40B4-BE49-F238E27FC236}">
                <a16:creationId xmlns:a16="http://schemas.microsoft.com/office/drawing/2014/main" id="{F28CF4A5-46DF-47AA-8426-EA4329286798}"/>
              </a:ext>
            </a:extLst>
          </p:cNvPr>
          <p:cNvSpPr>
            <a:spLocks noGrp="1"/>
          </p:cNvSpPr>
          <p:nvPr>
            <p:ph idx="1"/>
          </p:nvPr>
        </p:nvSpPr>
        <p:spPr/>
        <p:txBody>
          <a:bodyPr>
            <a:normAutofit lnSpcReduction="10000"/>
          </a:bodyPr>
          <a:lstStyle/>
          <a:p>
            <a:r>
              <a:rPr lang="en-US" dirty="0"/>
              <a:t>Austin_2013_PerformanceOfDiffPropensityScoreMethodsForEstMarginalHazardRatios_StatsInMed</a:t>
            </a:r>
          </a:p>
          <a:p>
            <a:r>
              <a:rPr lang="en-US" dirty="0"/>
              <a:t>Austin_2013_UseOfPropensityScoreMethodsWithSurvivalOutcomes_StatsInMed</a:t>
            </a:r>
          </a:p>
          <a:p>
            <a:r>
              <a:rPr lang="en-US" dirty="0"/>
              <a:t>Bai, </a:t>
            </a:r>
            <a:r>
              <a:rPr lang="en-US" dirty="0" err="1"/>
              <a:t>Xiaofei</a:t>
            </a:r>
            <a:r>
              <a:rPr lang="en-US" dirty="0"/>
              <a:t>. 2014. </a:t>
            </a:r>
            <a:r>
              <a:rPr lang="en-US" i="1" dirty="0"/>
              <a:t>Doubly-robust Estimators in Observational Studies with and without a Stratified Sub-sample.</a:t>
            </a:r>
            <a:r>
              <a:rPr lang="en-US" dirty="0"/>
              <a:t> Dissertation. https://catalog.lib.ncsu.edu/record/NCSU3088536</a:t>
            </a:r>
          </a:p>
          <a:p>
            <a:r>
              <a:rPr lang="en-US" dirty="0"/>
              <a:t>Bai, </a:t>
            </a:r>
            <a:r>
              <a:rPr lang="en-US" dirty="0" err="1"/>
              <a:t>Xiaofe</a:t>
            </a:r>
            <a:r>
              <a:rPr lang="en-US" dirty="0"/>
              <a:t>; </a:t>
            </a:r>
            <a:r>
              <a:rPr lang="en-US" dirty="0" err="1"/>
              <a:t>Tsiatis</a:t>
            </a:r>
            <a:r>
              <a:rPr lang="en-US" dirty="0"/>
              <a:t>, Anastasios A.; O’Brien, Sean M. 2013 “Doubly-robust estimators of treatment-specific survival distributions in observational studies with stratified sampling.” </a:t>
            </a:r>
            <a:r>
              <a:rPr lang="en-US" i="1" dirty="0"/>
              <a:t>Biometrics</a:t>
            </a:r>
            <a:r>
              <a:rPr lang="en-US" dirty="0"/>
              <a:t> 69: 830-839.</a:t>
            </a:r>
          </a:p>
          <a:p>
            <a:endParaRPr lang="en-US" dirty="0"/>
          </a:p>
        </p:txBody>
      </p:sp>
      <p:sp>
        <p:nvSpPr>
          <p:cNvPr id="4" name="Footer Placeholder 3">
            <a:extLst>
              <a:ext uri="{FF2B5EF4-FFF2-40B4-BE49-F238E27FC236}">
                <a16:creationId xmlns:a16="http://schemas.microsoft.com/office/drawing/2014/main" id="{42C501EF-73EA-4074-8736-2F069B0FCBC3}"/>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627904C2-4529-4182-B3C6-CCEF15416A87}"/>
              </a:ext>
            </a:extLst>
          </p:cNvPr>
          <p:cNvSpPr>
            <a:spLocks noGrp="1"/>
          </p:cNvSpPr>
          <p:nvPr>
            <p:ph type="sldNum" sz="quarter" idx="12"/>
          </p:nvPr>
        </p:nvSpPr>
        <p:spPr/>
        <p:txBody>
          <a:bodyPr/>
          <a:lstStyle/>
          <a:p>
            <a:fld id="{0CBB28CF-CF23-47F2-9BB2-C72020DD2631}" type="slidenum">
              <a:rPr lang="en-US" smtClean="0"/>
              <a:t>61</a:t>
            </a:fld>
            <a:endParaRPr lang="en-US"/>
          </a:p>
        </p:txBody>
      </p:sp>
    </p:spTree>
    <p:extLst>
      <p:ext uri="{BB962C8B-B14F-4D97-AF65-F5344CB8AC3E}">
        <p14:creationId xmlns:p14="http://schemas.microsoft.com/office/powerpoint/2010/main" val="370299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5744-6AE6-4685-9F13-EBB0D3347657}"/>
              </a:ext>
            </a:extLst>
          </p:cNvPr>
          <p:cNvSpPr>
            <a:spLocks noGrp="1"/>
          </p:cNvSpPr>
          <p:nvPr>
            <p:ph type="title"/>
          </p:nvPr>
        </p:nvSpPr>
        <p:spPr>
          <a:xfrm>
            <a:off x="838200" y="730250"/>
            <a:ext cx="10515600" cy="1325563"/>
          </a:xfrm>
        </p:spPr>
        <p:txBody>
          <a:bodyPr>
            <a:normAutofit fontScale="90000"/>
          </a:bodyPr>
          <a:lstStyle/>
          <a:p>
            <a:r>
              <a:rPr lang="en-US" dirty="0"/>
              <a:t>Controlled experiment/</a:t>
            </a:r>
            <a:br>
              <a:rPr lang="en-US" dirty="0"/>
            </a:br>
            <a:r>
              <a:rPr lang="en-US" dirty="0"/>
              <a:t>Randomized controlled trial (</a:t>
            </a:r>
            <a:r>
              <a:rPr lang="en-US" b="1" dirty="0"/>
              <a:t>RCT</a:t>
            </a:r>
            <a:r>
              <a:rPr lang="en-US" dirty="0"/>
              <a:t>)</a:t>
            </a:r>
            <a:br>
              <a:rPr lang="en-US" dirty="0"/>
            </a:br>
            <a:r>
              <a:rPr lang="en-US" dirty="0"/>
              <a:t>Could use </a:t>
            </a:r>
            <a:r>
              <a:rPr lang="en-US" b="1" dirty="0"/>
              <a:t>Simple Random Sample (SRS)</a:t>
            </a:r>
          </a:p>
        </p:txBody>
      </p:sp>
      <p:graphicFrame>
        <p:nvGraphicFramePr>
          <p:cNvPr id="8" name="Content Placeholder 7">
            <a:extLst>
              <a:ext uri="{FF2B5EF4-FFF2-40B4-BE49-F238E27FC236}">
                <a16:creationId xmlns:a16="http://schemas.microsoft.com/office/drawing/2014/main" id="{CDC60808-5947-4E5D-97C1-FB60426A0BBA}"/>
              </a:ext>
            </a:extLst>
          </p:cNvPr>
          <p:cNvGraphicFramePr>
            <a:graphicFrameLocks noGrp="1"/>
          </p:cNvGraphicFramePr>
          <p:nvPr>
            <p:ph idx="1"/>
            <p:extLst>
              <p:ext uri="{D42A27DB-BD31-4B8C-83A1-F6EECF244321}">
                <p14:modId xmlns:p14="http://schemas.microsoft.com/office/powerpoint/2010/main" val="2017554561"/>
              </p:ext>
            </p:extLst>
          </p:nvPr>
        </p:nvGraphicFramePr>
        <p:xfrm>
          <a:off x="1670436" y="2822713"/>
          <a:ext cx="8851127" cy="2969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F1C980FF-2BCE-447C-9066-54EBE5A97C37}"/>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64F182A1-F191-4972-8C27-921A88600A2D}"/>
              </a:ext>
            </a:extLst>
          </p:cNvPr>
          <p:cNvSpPr>
            <a:spLocks noGrp="1"/>
          </p:cNvSpPr>
          <p:nvPr>
            <p:ph type="sldNum" sz="quarter" idx="12"/>
          </p:nvPr>
        </p:nvSpPr>
        <p:spPr/>
        <p:txBody>
          <a:bodyPr/>
          <a:lstStyle/>
          <a:p>
            <a:fld id="{0CBB28CF-CF23-47F2-9BB2-C72020DD2631}" type="slidenum">
              <a:rPr lang="en-US" smtClean="0"/>
              <a:t>7</a:t>
            </a:fld>
            <a:endParaRPr lang="en-US"/>
          </a:p>
        </p:txBody>
      </p:sp>
    </p:spTree>
    <p:extLst>
      <p:ext uri="{BB962C8B-B14F-4D97-AF65-F5344CB8AC3E}">
        <p14:creationId xmlns:p14="http://schemas.microsoft.com/office/powerpoint/2010/main" val="200584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313B-C49E-4B54-8620-5566E60B4F64}"/>
              </a:ext>
            </a:extLst>
          </p:cNvPr>
          <p:cNvSpPr>
            <a:spLocks noGrp="1"/>
          </p:cNvSpPr>
          <p:nvPr>
            <p:ph type="title"/>
          </p:nvPr>
        </p:nvSpPr>
        <p:spPr/>
        <p:txBody>
          <a:bodyPr>
            <a:normAutofit/>
          </a:bodyPr>
          <a:lstStyle/>
          <a:p>
            <a:r>
              <a:rPr lang="en-US" dirty="0"/>
              <a:t>If sample isn’t balanced over confounders,</a:t>
            </a:r>
            <a:br>
              <a:rPr lang="en-US" dirty="0"/>
            </a:br>
            <a:r>
              <a:rPr lang="en-US" dirty="0"/>
              <a:t>could use </a:t>
            </a:r>
            <a:r>
              <a:rPr lang="en-US" b="1" dirty="0"/>
              <a:t>Stratified Random Sample</a:t>
            </a:r>
            <a:endParaRPr lang="en-US" dirty="0"/>
          </a:p>
        </p:txBody>
      </p:sp>
      <p:graphicFrame>
        <p:nvGraphicFramePr>
          <p:cNvPr id="6" name="Content Placeholder 5">
            <a:extLst>
              <a:ext uri="{FF2B5EF4-FFF2-40B4-BE49-F238E27FC236}">
                <a16:creationId xmlns:a16="http://schemas.microsoft.com/office/drawing/2014/main" id="{9B2E0006-296D-4FAA-A065-760A4DCFDFC0}"/>
              </a:ext>
            </a:extLst>
          </p:cNvPr>
          <p:cNvGraphicFramePr>
            <a:graphicFrameLocks noGrp="1"/>
          </p:cNvGraphicFramePr>
          <p:nvPr>
            <p:ph idx="1"/>
            <p:extLst>
              <p:ext uri="{D42A27DB-BD31-4B8C-83A1-F6EECF244321}">
                <p14:modId xmlns:p14="http://schemas.microsoft.com/office/powerpoint/2010/main" val="2660880853"/>
              </p:ext>
            </p:extLst>
          </p:nvPr>
        </p:nvGraphicFramePr>
        <p:xfrm>
          <a:off x="838200" y="2377439"/>
          <a:ext cx="10022840" cy="3799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FEC29E8C-BA10-4F50-89EC-1EA511C4A97F}"/>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20995AD9-0D78-452B-AEAF-C1D141AEE9AA}"/>
              </a:ext>
            </a:extLst>
          </p:cNvPr>
          <p:cNvSpPr>
            <a:spLocks noGrp="1"/>
          </p:cNvSpPr>
          <p:nvPr>
            <p:ph type="sldNum" sz="quarter" idx="12"/>
          </p:nvPr>
        </p:nvSpPr>
        <p:spPr/>
        <p:txBody>
          <a:bodyPr/>
          <a:lstStyle/>
          <a:p>
            <a:fld id="{0CBB28CF-CF23-47F2-9BB2-C72020DD2631}" type="slidenum">
              <a:rPr lang="en-US" smtClean="0"/>
              <a:t>8</a:t>
            </a:fld>
            <a:endParaRPr lang="en-US"/>
          </a:p>
        </p:txBody>
      </p:sp>
    </p:spTree>
    <p:extLst>
      <p:ext uri="{BB962C8B-B14F-4D97-AF65-F5344CB8AC3E}">
        <p14:creationId xmlns:p14="http://schemas.microsoft.com/office/powerpoint/2010/main" val="62657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9B08-55B4-4A47-9987-3B1866E53313}"/>
              </a:ext>
            </a:extLst>
          </p:cNvPr>
          <p:cNvSpPr>
            <a:spLocks noGrp="1"/>
          </p:cNvSpPr>
          <p:nvPr>
            <p:ph type="title"/>
          </p:nvPr>
        </p:nvSpPr>
        <p:spPr/>
        <p:txBody>
          <a:bodyPr/>
          <a:lstStyle/>
          <a:p>
            <a:r>
              <a:rPr lang="en-US" dirty="0"/>
              <a:t>Instead of RCT, use historical controls (observational data)</a:t>
            </a:r>
          </a:p>
        </p:txBody>
      </p:sp>
      <p:sp>
        <p:nvSpPr>
          <p:cNvPr id="3" name="Content Placeholder 2">
            <a:extLst>
              <a:ext uri="{FF2B5EF4-FFF2-40B4-BE49-F238E27FC236}">
                <a16:creationId xmlns:a16="http://schemas.microsoft.com/office/drawing/2014/main" id="{F67BFE1E-CD5C-4FE4-8D3D-CD8606728E1F}"/>
              </a:ext>
            </a:extLst>
          </p:cNvPr>
          <p:cNvSpPr>
            <a:spLocks noGrp="1"/>
          </p:cNvSpPr>
          <p:nvPr>
            <p:ph idx="1"/>
          </p:nvPr>
        </p:nvSpPr>
        <p:spPr>
          <a:xfrm>
            <a:off x="838200" y="2474982"/>
            <a:ext cx="10515600" cy="3413242"/>
          </a:xfrm>
        </p:spPr>
        <p:txBody>
          <a:bodyPr>
            <a:spAutoFit/>
          </a:bodyPr>
          <a:lstStyle/>
          <a:p>
            <a:pPr marL="0" indent="0">
              <a:buNone/>
            </a:pPr>
            <a:r>
              <a:rPr lang="en-US" sz="3600" dirty="0"/>
              <a:t>Dr. Jones has a database of 50 patients treated with the old treatment</a:t>
            </a:r>
            <a:endParaRPr lang="en-US" sz="3200" dirty="0"/>
          </a:p>
          <a:p>
            <a:pPr lvl="1"/>
            <a:r>
              <a:rPr lang="en-US" sz="3600" dirty="0"/>
              <a:t>Use those patients as controls</a:t>
            </a:r>
          </a:p>
          <a:p>
            <a:pPr marL="457200" lvl="1" indent="0">
              <a:buNone/>
            </a:pPr>
            <a:endParaRPr lang="en-US" dirty="0"/>
          </a:p>
          <a:p>
            <a:pPr marL="0" indent="0">
              <a:buNone/>
            </a:pPr>
            <a:r>
              <a:rPr lang="en-US" sz="4000" dirty="0"/>
              <a:t>Give new treatment to next 50 patients</a:t>
            </a:r>
          </a:p>
          <a:p>
            <a:pPr lvl="1"/>
            <a:r>
              <a:rPr lang="en-US" sz="3600" dirty="0"/>
              <a:t>Use them as treatment group</a:t>
            </a:r>
          </a:p>
        </p:txBody>
      </p:sp>
      <p:sp>
        <p:nvSpPr>
          <p:cNvPr id="4" name="Footer Placeholder 3">
            <a:extLst>
              <a:ext uri="{FF2B5EF4-FFF2-40B4-BE49-F238E27FC236}">
                <a16:creationId xmlns:a16="http://schemas.microsoft.com/office/drawing/2014/main" id="{62E820EB-62F2-4954-A95F-2D902C1D90DA}"/>
              </a:ext>
            </a:extLst>
          </p:cNvPr>
          <p:cNvSpPr>
            <a:spLocks noGrp="1"/>
          </p:cNvSpPr>
          <p:nvPr>
            <p:ph type="ftr" sz="quarter" idx="11"/>
          </p:nvPr>
        </p:nvSpPr>
        <p:spPr/>
        <p:txBody>
          <a:bodyPr/>
          <a:lstStyle/>
          <a:p>
            <a:r>
              <a:rPr lang="en-US"/>
              <a:t>amynail@honestat.com</a:t>
            </a:r>
          </a:p>
        </p:txBody>
      </p:sp>
      <p:sp>
        <p:nvSpPr>
          <p:cNvPr id="5" name="Slide Number Placeholder 4">
            <a:extLst>
              <a:ext uri="{FF2B5EF4-FFF2-40B4-BE49-F238E27FC236}">
                <a16:creationId xmlns:a16="http://schemas.microsoft.com/office/drawing/2014/main" id="{B12A82EA-899D-4259-9A0D-1AF6517E6FA2}"/>
              </a:ext>
            </a:extLst>
          </p:cNvPr>
          <p:cNvSpPr>
            <a:spLocks noGrp="1"/>
          </p:cNvSpPr>
          <p:nvPr>
            <p:ph type="sldNum" sz="quarter" idx="12"/>
          </p:nvPr>
        </p:nvSpPr>
        <p:spPr/>
        <p:txBody>
          <a:bodyPr/>
          <a:lstStyle/>
          <a:p>
            <a:fld id="{0CBB28CF-CF23-47F2-9BB2-C72020DD2631}" type="slidenum">
              <a:rPr lang="en-US" smtClean="0"/>
              <a:t>9</a:t>
            </a:fld>
            <a:endParaRPr lang="en-US"/>
          </a:p>
        </p:txBody>
      </p:sp>
    </p:spTree>
    <p:extLst>
      <p:ext uri="{BB962C8B-B14F-4D97-AF65-F5344CB8AC3E}">
        <p14:creationId xmlns:p14="http://schemas.microsoft.com/office/powerpoint/2010/main" val="68646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3983</TotalTime>
  <Words>5055</Words>
  <Application>Microsoft Office PowerPoint</Application>
  <PresentationFormat>Widescreen</PresentationFormat>
  <Paragraphs>769</Paragraphs>
  <Slides>61</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Cambria Math</vt:lpstr>
      <vt:lpstr>Wingdings</vt:lpstr>
      <vt:lpstr>Office Theme</vt:lpstr>
      <vt:lpstr>Determining Cause and Effect from Observational Data:  An Introduction to Causal Inference</vt:lpstr>
      <vt:lpstr>Example: Plantar fasciitis</vt:lpstr>
      <vt:lpstr>Goal: compare new treatment to old</vt:lpstr>
      <vt:lpstr>Response variable:</vt:lpstr>
      <vt:lpstr>Other variables that might affect recovery from PF </vt:lpstr>
      <vt:lpstr>Definition of confounding variable</vt:lpstr>
      <vt:lpstr>Controlled experiment/ Randomized controlled trial (RCT) Could use Simple Random Sample (SRS)</vt:lpstr>
      <vt:lpstr>If sample isn’t balanced over confounders, could use Stratified Random Sample</vt:lpstr>
      <vt:lpstr>Instead of RCT, use historical controls (observational data)</vt:lpstr>
      <vt:lpstr>Groups may not be balanced</vt:lpstr>
      <vt:lpstr>Counterfactual framework</vt:lpstr>
      <vt:lpstr>Definition: Average Treatment Effect (ATE)</vt:lpstr>
      <vt:lpstr>Estimators of ATE (∆) </vt:lpstr>
      <vt:lpstr>Things we need for each estimator</vt:lpstr>
      <vt:lpstr>How to compare estimators</vt:lpstr>
      <vt:lpstr>Why I chose these estimators</vt:lpstr>
      <vt:lpstr>∆ ̂_1  Difference of means    </vt:lpstr>
      <vt:lpstr>More notation</vt:lpstr>
      <vt:lpstr>Another way to calculate     ∆ ̂_1  </vt:lpstr>
      <vt:lpstr>∆ ̂_1R  Regression-adjustment estimator</vt:lpstr>
      <vt:lpstr>What we know so far</vt:lpstr>
      <vt:lpstr>Assumption of no missing confounders</vt:lpstr>
      <vt:lpstr>Why is this assumption important?</vt:lpstr>
      <vt:lpstr>PowerPoint Presentation</vt:lpstr>
      <vt:lpstr>Even better solution—introducing the… </vt:lpstr>
      <vt:lpstr>Powerful result    (for statisticians)</vt:lpstr>
      <vt:lpstr>What does that mean?!</vt:lpstr>
      <vt:lpstr>∆ ̂_S Stratification estimator</vt:lpstr>
      <vt:lpstr>PowerPoint Presentation</vt:lpstr>
      <vt:lpstr>∆ ̂_SR   Stratification with regression adjustment </vt:lpstr>
      <vt:lpstr>What we know so far</vt:lpstr>
      <vt:lpstr>PowerPoint Presentation</vt:lpstr>
      <vt:lpstr>∆ ̂_IPW Inverse-probability-weighting</vt:lpstr>
      <vt:lpstr>Why does IPW make sense? Simpler example.</vt:lpstr>
      <vt:lpstr>Why does IPW make sense? Simple example.</vt:lpstr>
      <vt:lpstr>Why does IPW make sense? Simple example.</vt:lpstr>
      <vt:lpstr>Why does IPW make sense? Simple example.</vt:lpstr>
      <vt:lpstr>Why does IPW make sense? Simple example.</vt:lpstr>
      <vt:lpstr>Why does IPW make sense? Simple example.</vt:lpstr>
      <vt:lpstr>Why does IPW make sense? Simple example.</vt:lpstr>
      <vt:lpstr>Why does IPW make sense? Simple example.</vt:lpstr>
      <vt:lpstr>Why does IPW make sense? Simple example.</vt:lpstr>
      <vt:lpstr>∆ ̂_IPW has some problems, however</vt:lpstr>
      <vt:lpstr>Progression from ∆ ̂_IPW to  ∆ ̂_DR  (IPW with regression-adjustment)</vt:lpstr>
      <vt:lpstr>Is there another ratio estimator with better statistical properties than ∆ ̂_IPW ? </vt:lpstr>
      <vt:lpstr>∆ ̂_DR  IPW with regression-adjustment   Aka Doubly-robust estimator</vt:lpstr>
      <vt:lpstr>Remarkable properties of ∆ ̂_DR </vt:lpstr>
      <vt:lpstr>What we know</vt:lpstr>
      <vt:lpstr>More comparisons are made in  Lunceford &amp; Davidian 2004</vt:lpstr>
      <vt:lpstr>References</vt:lpstr>
      <vt:lpstr>Thank you</vt:lpstr>
      <vt:lpstr>Bonus slides (with additional reference list at the end)</vt:lpstr>
      <vt:lpstr>Caution: look for nonlinear effects in models</vt:lpstr>
      <vt:lpstr>For confidence intervals…</vt:lpstr>
      <vt:lpstr>Time-to-event data    (aka Survival analysis)    1 of 2</vt:lpstr>
      <vt:lpstr>Time-to-event data    (aka Survival analysis)    2 of 2</vt:lpstr>
      <vt:lpstr>How to implement methods: SAS 1 of 2</vt:lpstr>
      <vt:lpstr>How to implement methods: SAS 2 of 2</vt:lpstr>
      <vt:lpstr>How to implement methods: R</vt:lpstr>
      <vt:lpstr>How to implement methods: Python</vt:lpstr>
      <vt:lpstr>References for Bonus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Cause and Effect from Observational Data</dc:title>
  <dc:creator>Amy Nail</dc:creator>
  <cp:lastModifiedBy>Amy Nail</cp:lastModifiedBy>
  <cp:revision>199</cp:revision>
  <dcterms:created xsi:type="dcterms:W3CDTF">2018-03-07T15:00:03Z</dcterms:created>
  <dcterms:modified xsi:type="dcterms:W3CDTF">2018-03-17T03:40:49Z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