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3" d="100"/>
          <a:sy n="63" d="100"/>
        </p:scale>
        <p:origin x="80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820A0-22EB-F79D-D8FC-9207A4359E8D}"/>
              </a:ext>
            </a:extLst>
          </p:cNvPr>
          <p:cNvSpPr>
            <a:spLocks noGrp="1"/>
          </p:cNvSpPr>
          <p:nvPr>
            <p:ph type="ctrTitle"/>
          </p:nvPr>
        </p:nvSpPr>
        <p:spPr>
          <a:xfrm>
            <a:off x="2688165" y="3656388"/>
            <a:ext cx="6815669" cy="1515533"/>
          </a:xfrm>
        </p:spPr>
        <p:txBody>
          <a:bodyPr/>
          <a:lstStyle/>
          <a:p>
            <a:pPr algn="just"/>
            <a:br>
              <a:rPr lang="en-US" sz="2800" b="0" i="0" dirty="0">
                <a:solidFill>
                  <a:srgbClr val="242424"/>
                </a:solidFill>
                <a:effectLst/>
                <a:latin typeface="Segoe UI" panose="020B0502040204020203" pitchFamily="34" charset="0"/>
              </a:rPr>
            </a:br>
            <a:r>
              <a:rPr lang="en-US" sz="28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Running </a:t>
            </a:r>
            <a:r>
              <a:rPr lang="en-US" sz="28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GenAI</a:t>
            </a:r>
            <a:r>
              <a:rPr lang="en-US" sz="28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 on Intel AI Laptops and Simple LLM Inference on CPU and fine-tuning of LLM Models using Intel® </a:t>
            </a:r>
            <a:r>
              <a:rPr lang="en-US" sz="2800" b="0" i="0" dirty="0" err="1">
                <a:solidFill>
                  <a:srgbClr val="242424"/>
                </a:solidFill>
                <a:effectLst/>
                <a:latin typeface="Calibri" panose="020F0502020204030204" pitchFamily="34" charset="0"/>
                <a:ea typeface="Calibri" panose="020F0502020204030204" pitchFamily="34" charset="0"/>
                <a:cs typeface="Calibri" panose="020F0502020204030204" pitchFamily="34" charset="0"/>
              </a:rPr>
              <a:t>OpenVINO</a:t>
            </a:r>
            <a:r>
              <a:rPr lang="en-US" sz="2800" b="0" i="0" dirty="0">
                <a:solidFill>
                  <a:srgbClr val="242424"/>
                </a:solidFill>
                <a:effectLst/>
                <a:latin typeface="Calibri" panose="020F0502020204030204" pitchFamily="34" charset="0"/>
                <a:ea typeface="Calibri" panose="020F0502020204030204" pitchFamily="34" charset="0"/>
                <a:cs typeface="Calibri" panose="020F0502020204030204" pitchFamily="34" charset="0"/>
              </a:rPr>
              <a:t>™</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EA9B8B0-6A89-5637-A8F7-EEC28B0FEE1C}"/>
              </a:ext>
            </a:extLst>
          </p:cNvPr>
          <p:cNvSpPr txBox="1"/>
          <p:nvPr/>
        </p:nvSpPr>
        <p:spPr>
          <a:xfrm>
            <a:off x="2950029" y="2057400"/>
            <a:ext cx="5475514" cy="707886"/>
          </a:xfrm>
          <a:prstGeom prst="rect">
            <a:avLst/>
          </a:prstGeom>
          <a:noFill/>
        </p:spPr>
        <p:txBody>
          <a:bodyPr wrap="square" rtlCol="0">
            <a:spAutoFit/>
          </a:bodyPr>
          <a:lstStyle/>
          <a:p>
            <a:pPr algn="just"/>
            <a:r>
              <a:rPr lang="en-IN" sz="4000" dirty="0"/>
              <a:t>Problem Statement</a:t>
            </a:r>
          </a:p>
        </p:txBody>
      </p:sp>
    </p:spTree>
    <p:extLst>
      <p:ext uri="{BB962C8B-B14F-4D97-AF65-F5344CB8AC3E}">
        <p14:creationId xmlns:p14="http://schemas.microsoft.com/office/powerpoint/2010/main" val="120027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347A-76BE-81B2-F64B-181D8959D8D0}"/>
              </a:ext>
            </a:extLst>
          </p:cNvPr>
          <p:cNvSpPr>
            <a:spLocks noGrp="1"/>
          </p:cNvSpPr>
          <p:nvPr>
            <p:ph type="title"/>
          </p:nvPr>
        </p:nvSpPr>
        <p:spPr/>
        <p:txBody>
          <a:bodyPr/>
          <a:lstStyle/>
          <a:p>
            <a:r>
              <a:rPr lang="en-IN" dirty="0"/>
              <a:t>Idea</a:t>
            </a:r>
          </a:p>
        </p:txBody>
      </p:sp>
      <p:sp>
        <p:nvSpPr>
          <p:cNvPr id="3" name="Content Placeholder 2">
            <a:extLst>
              <a:ext uri="{FF2B5EF4-FFF2-40B4-BE49-F238E27FC236}">
                <a16:creationId xmlns:a16="http://schemas.microsoft.com/office/drawing/2014/main" id="{AD595363-3A5C-35E5-A952-10F50FAE953C}"/>
              </a:ext>
            </a:extLst>
          </p:cNvPr>
          <p:cNvSpPr>
            <a:spLocks noGrp="1"/>
          </p:cNvSpPr>
          <p:nvPr>
            <p:ph idx="1"/>
          </p:nvPr>
        </p:nvSpPr>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AI Resume Matchmaker project is an innovative endeavor designed to revolutionize the recruitment process by leveraging artificial intelligence to match candidates' resumes with job descriptions with unparalleled precision and efficiency. This project aims to streamline the hiring process, reduce time-to-hire, and enhance the overall candidate experience.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0411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6592-F533-43AB-304B-6E54DB8C5F57}"/>
              </a:ext>
            </a:extLst>
          </p:cNvPr>
          <p:cNvSpPr>
            <a:spLocks noGrp="1"/>
          </p:cNvSpPr>
          <p:nvPr>
            <p:ph type="title"/>
          </p:nvPr>
        </p:nvSpPr>
        <p:spPr/>
        <p:txBody>
          <a:bodyPr/>
          <a:lstStyle/>
          <a:p>
            <a:r>
              <a:rPr lang="en-IN" dirty="0"/>
              <a:t>Features Offered </a:t>
            </a:r>
          </a:p>
        </p:txBody>
      </p:sp>
      <p:sp>
        <p:nvSpPr>
          <p:cNvPr id="3" name="Content Placeholder 2">
            <a:extLst>
              <a:ext uri="{FF2B5EF4-FFF2-40B4-BE49-F238E27FC236}">
                <a16:creationId xmlns:a16="http://schemas.microsoft.com/office/drawing/2014/main" id="{4D3D482F-858C-6602-B725-EE84B09EB1E8}"/>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Text Normalization</a:t>
            </a:r>
          </a:p>
          <a:p>
            <a:pPr algn="just"/>
            <a:r>
              <a:rPr lang="en-IN" dirty="0">
                <a:latin typeface="Calibri" panose="020F0502020204030204" pitchFamily="34" charset="0"/>
                <a:ea typeface="Calibri" panose="020F0502020204030204" pitchFamily="34" charset="0"/>
                <a:cs typeface="Calibri" panose="020F0502020204030204" pitchFamily="34" charset="0"/>
              </a:rPr>
              <a:t>Percentage calculated on the basis of match found between Resume and Job Description</a:t>
            </a:r>
          </a:p>
          <a:p>
            <a:pPr algn="just"/>
            <a:r>
              <a:rPr lang="en-IN" dirty="0">
                <a:latin typeface="Calibri" panose="020F0502020204030204" pitchFamily="34" charset="0"/>
                <a:ea typeface="Calibri" panose="020F0502020204030204" pitchFamily="34" charset="0"/>
                <a:cs typeface="Calibri" panose="020F0502020204030204" pitchFamily="34" charset="0"/>
              </a:rPr>
              <a:t>Uses GPT Turbo-3 </a:t>
            </a:r>
          </a:p>
          <a:p>
            <a:pPr algn="just"/>
            <a:r>
              <a:rPr lang="en-IN" dirty="0" err="1">
                <a:latin typeface="Calibri" panose="020F0502020204030204" pitchFamily="34" charset="0"/>
                <a:ea typeface="Calibri" panose="020F0502020204030204" pitchFamily="34" charset="0"/>
                <a:cs typeface="Calibri" panose="020F0502020204030204" pitchFamily="34" charset="0"/>
              </a:rPr>
              <a:t>HuggingFaces</a:t>
            </a:r>
            <a:r>
              <a:rPr lang="en-IN" dirty="0">
                <a:latin typeface="Calibri" panose="020F0502020204030204" pitchFamily="34" charset="0"/>
                <a:ea typeface="Calibri" panose="020F0502020204030204" pitchFamily="34" charset="0"/>
                <a:cs typeface="Calibri" panose="020F0502020204030204" pitchFamily="34" charset="0"/>
              </a:rPr>
              <a:t> Transformers used</a:t>
            </a:r>
          </a:p>
        </p:txBody>
      </p:sp>
    </p:spTree>
    <p:extLst>
      <p:ext uri="{BB962C8B-B14F-4D97-AF65-F5344CB8AC3E}">
        <p14:creationId xmlns:p14="http://schemas.microsoft.com/office/powerpoint/2010/main" val="348591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1F3B-632C-DD9C-AA80-D05F00E85269}"/>
              </a:ext>
            </a:extLst>
          </p:cNvPr>
          <p:cNvSpPr>
            <a:spLocks noGrp="1"/>
          </p:cNvSpPr>
          <p:nvPr>
            <p:ph type="title"/>
          </p:nvPr>
        </p:nvSpPr>
        <p:spPr/>
        <p:txBody>
          <a:bodyPr/>
          <a:lstStyle/>
          <a:p>
            <a:r>
              <a:rPr lang="en-IN" dirty="0"/>
              <a:t>Process Flow</a:t>
            </a:r>
          </a:p>
        </p:txBody>
      </p:sp>
      <p:pic>
        <p:nvPicPr>
          <p:cNvPr id="5" name="Content Placeholder 4">
            <a:extLst>
              <a:ext uri="{FF2B5EF4-FFF2-40B4-BE49-F238E27FC236}">
                <a16:creationId xmlns:a16="http://schemas.microsoft.com/office/drawing/2014/main" id="{83EB1F5B-1393-4F0E-FE4A-D22F21D94E13}"/>
              </a:ext>
            </a:extLst>
          </p:cNvPr>
          <p:cNvPicPr>
            <a:picLocks noGrp="1" noChangeAspect="1"/>
          </p:cNvPicPr>
          <p:nvPr>
            <p:ph idx="1"/>
          </p:nvPr>
        </p:nvPicPr>
        <p:blipFill>
          <a:blip r:embed="rId2"/>
          <a:stretch>
            <a:fillRect/>
          </a:stretch>
        </p:blipFill>
        <p:spPr>
          <a:xfrm>
            <a:off x="3059747" y="2557993"/>
            <a:ext cx="6420847" cy="3317875"/>
          </a:xfrm>
        </p:spPr>
      </p:pic>
    </p:spTree>
    <p:extLst>
      <p:ext uri="{BB962C8B-B14F-4D97-AF65-F5344CB8AC3E}">
        <p14:creationId xmlns:p14="http://schemas.microsoft.com/office/powerpoint/2010/main" val="756559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6577-2964-D2F6-4142-CD880E5C9986}"/>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DDF72F9E-9BCD-93D1-C88F-E829C231F2B2}"/>
              </a:ext>
            </a:extLst>
          </p:cNvPr>
          <p:cNvPicPr>
            <a:picLocks noGrp="1" noChangeAspect="1"/>
          </p:cNvPicPr>
          <p:nvPr>
            <p:ph idx="1"/>
          </p:nvPr>
        </p:nvPicPr>
        <p:blipFill>
          <a:blip r:embed="rId2"/>
          <a:stretch>
            <a:fillRect/>
          </a:stretch>
        </p:blipFill>
        <p:spPr>
          <a:xfrm>
            <a:off x="2766377" y="2659063"/>
            <a:ext cx="6506845" cy="3317875"/>
          </a:xfrm>
        </p:spPr>
      </p:pic>
    </p:spTree>
    <p:extLst>
      <p:ext uri="{BB962C8B-B14F-4D97-AF65-F5344CB8AC3E}">
        <p14:creationId xmlns:p14="http://schemas.microsoft.com/office/powerpoint/2010/main" val="269150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7439-5151-63EC-3290-CD857D79EB79}"/>
              </a:ext>
            </a:extLst>
          </p:cNvPr>
          <p:cNvSpPr>
            <a:spLocks noGrp="1"/>
          </p:cNvSpPr>
          <p:nvPr>
            <p:ph type="title"/>
          </p:nvPr>
        </p:nvSpPr>
        <p:spPr>
          <a:xfrm>
            <a:off x="1173482" y="778932"/>
            <a:ext cx="9601196" cy="1303867"/>
          </a:xfrm>
        </p:spPr>
        <p:txBody>
          <a:bodyPr>
            <a:normAutofit fontScale="90000"/>
          </a:bodyPr>
          <a:lstStyle/>
          <a:p>
            <a:r>
              <a:rPr lang="en-IN" dirty="0"/>
              <a:t>Technologies Used</a:t>
            </a:r>
            <a:br>
              <a:rPr lang="en-IN" dirty="0"/>
            </a:br>
            <a:endParaRPr lang="en-IN" dirty="0"/>
          </a:p>
        </p:txBody>
      </p:sp>
      <p:sp>
        <p:nvSpPr>
          <p:cNvPr id="4" name="Rectangle 1">
            <a:extLst>
              <a:ext uri="{FF2B5EF4-FFF2-40B4-BE49-F238E27FC236}">
                <a16:creationId xmlns:a16="http://schemas.microsoft.com/office/drawing/2014/main" id="{0D6F5AB7-DB9A-5BDF-C094-275D1C675300}"/>
              </a:ext>
            </a:extLst>
          </p:cNvPr>
          <p:cNvSpPr>
            <a:spLocks noGrp="1" noChangeArrowheads="1"/>
          </p:cNvSpPr>
          <p:nvPr>
            <p:ph idx="1"/>
          </p:nvPr>
        </p:nvSpPr>
        <p:spPr bwMode="auto">
          <a:xfrm>
            <a:off x="1470244" y="2574599"/>
            <a:ext cx="4902304"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Web Application Framework</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Used for creating the web application interface</a:t>
            </a:r>
          </a:p>
          <a:p>
            <a:pPr marL="457200" marR="0" lvl="1" indent="0" algn="just" defTabSz="914400" rtl="0" eaLnBrk="0" fontAlgn="base" latinLnBrk="0" hangingPunct="0">
              <a:lnSpc>
                <a:spcPct val="100000"/>
              </a:lnSpc>
              <a:spcBef>
                <a:spcPct val="0"/>
              </a:spcBef>
              <a:spcAft>
                <a:spcPct val="0"/>
              </a:spcAft>
              <a:buClrTx/>
              <a:buSzTx/>
              <a:buFontTx/>
              <a:buChar char="•"/>
              <a:tabLst/>
            </a:pPr>
            <a:endParaRPr lang="en-US" alt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Pandas</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pandas: Utilized for data manipulation and analysis.</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038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1618-1358-63AC-3E93-521EB0858531}"/>
              </a:ext>
            </a:extLst>
          </p:cNvPr>
          <p:cNvSpPr>
            <a:spLocks noGrp="1"/>
          </p:cNvSpPr>
          <p:nvPr>
            <p:ph type="title"/>
          </p:nvPr>
        </p:nvSpPr>
        <p:spPr/>
        <p:txBody>
          <a:bodyPr/>
          <a:lstStyle/>
          <a:p>
            <a:r>
              <a:rPr lang="en-IN" dirty="0"/>
              <a:t>Technologies Used</a:t>
            </a:r>
          </a:p>
        </p:txBody>
      </p:sp>
      <p:sp>
        <p:nvSpPr>
          <p:cNvPr id="3" name="TextBox 2">
            <a:extLst>
              <a:ext uri="{FF2B5EF4-FFF2-40B4-BE49-F238E27FC236}">
                <a16:creationId xmlns:a16="http://schemas.microsoft.com/office/drawing/2014/main" id="{A71A3206-348F-524F-CA8C-7DC2C94D526E}"/>
              </a:ext>
            </a:extLst>
          </p:cNvPr>
          <p:cNvSpPr txBox="1"/>
          <p:nvPr/>
        </p:nvSpPr>
        <p:spPr>
          <a:xfrm>
            <a:off x="1391920" y="2692400"/>
            <a:ext cx="9225280" cy="22467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HuggingFace</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langchain_community.embeddings.HuggingFaceBgeEmbeddings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Embedding models for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Google Generative AI</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google.generativeai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Used for generative AI functionalities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PDF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PyMuPDF</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fitz</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Reading and manipulating PDF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FPDF</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fpdf.FPDF</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Creating PDF documents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08346942-98F4-0683-CA0D-04ADCAE7BA1B}"/>
              </a:ext>
            </a:extLst>
          </p:cNvPr>
          <p:cNvSpPr>
            <a:spLocks noChangeArrowheads="1"/>
          </p:cNvSpPr>
          <p:nvPr/>
        </p:nvSpPr>
        <p:spPr bwMode="auto">
          <a:xfrm>
            <a:off x="0" y="-246221"/>
            <a:ext cx="24397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65B8AC-EA4A-F46C-2050-912F7A7B83B7}"/>
              </a:ext>
            </a:extLst>
          </p:cNvPr>
          <p:cNvSpPr>
            <a:spLocks noChangeArrowheads="1"/>
          </p:cNvSpPr>
          <p:nvPr/>
        </p:nvSpPr>
        <p:spPr bwMode="auto">
          <a:xfrm>
            <a:off x="0" y="-17621"/>
            <a:ext cx="2071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286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8B4-8D9D-8691-64B1-022753C00344}"/>
              </a:ext>
            </a:extLst>
          </p:cNvPr>
          <p:cNvSpPr>
            <a:spLocks noGrp="1"/>
          </p:cNvSpPr>
          <p:nvPr>
            <p:ph type="title"/>
          </p:nvPr>
        </p:nvSpPr>
        <p:spPr/>
        <p:txBody>
          <a:bodyPr/>
          <a:lstStyle/>
          <a:p>
            <a:r>
              <a:rPr lang="en-IN" dirty="0"/>
              <a:t>Technologies Used</a:t>
            </a:r>
          </a:p>
        </p:txBody>
      </p:sp>
      <p:sp>
        <p:nvSpPr>
          <p:cNvPr id="5" name="TextBox 4">
            <a:extLst>
              <a:ext uri="{FF2B5EF4-FFF2-40B4-BE49-F238E27FC236}">
                <a16:creationId xmlns:a16="http://schemas.microsoft.com/office/drawing/2014/main" id="{3566A4AB-D0D6-80BE-D9D0-BA9818AD0046}"/>
              </a:ext>
            </a:extLst>
          </p:cNvPr>
          <p:cNvSpPr txBox="1"/>
          <p:nvPr/>
        </p:nvSpPr>
        <p:spPr>
          <a:xfrm>
            <a:off x="1442720" y="2529840"/>
            <a:ext cx="9672320" cy="2308324"/>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Vector Databases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Qdrant</a:t>
            </a: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Client</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qdrant_client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Client for interacting with the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Qdrant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vector database.</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qdrant_client.http.models</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Models for </a:t>
            </a: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Qdrant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HTTP API.</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langchain_community.vectorstores.Qdrant</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Vector store management.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OpenAI Integration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OpenAI</a:t>
            </a:r>
            <a:endPar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openai.OpenAI</a:t>
            </a: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API client for OpenAI services.</a:t>
            </a:r>
          </a:p>
          <a:p>
            <a:endParaRPr lang="en-IN" dirty="0"/>
          </a:p>
        </p:txBody>
      </p:sp>
    </p:spTree>
    <p:extLst>
      <p:ext uri="{BB962C8B-B14F-4D97-AF65-F5344CB8AC3E}">
        <p14:creationId xmlns:p14="http://schemas.microsoft.com/office/powerpoint/2010/main" val="93680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FFF2-78BD-21F0-7FC3-94A64C0C57D4}"/>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3481A8AB-34E6-F389-715B-371A41BA7AA2}"/>
              </a:ext>
            </a:extLst>
          </p:cNvPr>
          <p:cNvSpPr txBox="1"/>
          <p:nvPr/>
        </p:nvSpPr>
        <p:spPr>
          <a:xfrm>
            <a:off x="1295402" y="2550160"/>
            <a:ext cx="9128758" cy="3693319"/>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AI Resume Matchmaker project successfully accomplished its primary goal of creating an advanced AI-driven platform to match candidates' resumes with job descriptions with high accuracy. This innovation significantly streamlines the recruitment process, improving efficiency and the overall candidate experience. Key outcomes include the development of an accurate resume matching system that leverages machine learning algorithms and generative AI embeddings, providing reliable matching scores. The user-friendly interface, built using </a:t>
            </a:r>
            <a:r>
              <a:rPr lang="en-US" dirty="0" err="1">
                <a:latin typeface="Calibri" panose="020F0502020204030204" pitchFamily="34" charset="0"/>
                <a:ea typeface="Calibri" panose="020F0502020204030204" pitchFamily="34" charset="0"/>
                <a:cs typeface="Calibri" panose="020F0502020204030204" pitchFamily="34" charset="0"/>
              </a:rPr>
              <a:t>Streamlit</a:t>
            </a:r>
            <a:r>
              <a:rPr lang="en-US" dirty="0">
                <a:latin typeface="Calibri" panose="020F0502020204030204" pitchFamily="34" charset="0"/>
                <a:ea typeface="Calibri" panose="020F0502020204030204" pitchFamily="34" charset="0"/>
                <a:cs typeface="Calibri" panose="020F0502020204030204" pitchFamily="34" charset="0"/>
              </a:rPr>
              <a:t>, allows for seamless upload and processing of resumes and job descriptions, while the integration of </a:t>
            </a:r>
            <a:r>
              <a:rPr lang="en-US" dirty="0" err="1">
                <a:latin typeface="Calibri" panose="020F0502020204030204" pitchFamily="34" charset="0"/>
                <a:ea typeface="Calibri" panose="020F0502020204030204" pitchFamily="34" charset="0"/>
                <a:cs typeface="Calibri" panose="020F0502020204030204" pitchFamily="34" charset="0"/>
              </a:rPr>
              <a:t>Qdrant</a:t>
            </a:r>
            <a:r>
              <a:rPr lang="en-US" dirty="0">
                <a:latin typeface="Calibri" panose="020F0502020204030204" pitchFamily="34" charset="0"/>
                <a:ea typeface="Calibri" panose="020F0502020204030204" pitchFamily="34" charset="0"/>
                <a:cs typeface="Calibri" panose="020F0502020204030204" pitchFamily="34" charset="0"/>
              </a:rPr>
              <a:t> as a vector database ensures efficient storage and retrieval of vector embeddings, enhancing the system's speed and performance. The use of powerful NLP libraries such as NLTK and Spacy enables effective text data preprocessing and analysis, ensuring high-quality input for the matching algorithms. Additionally, the use of Docker for containerization and environment management allows for consistent deployment across various environments, enhancing scalability.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7659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TotalTime>
  <Words>405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Segoe UI</vt:lpstr>
      <vt:lpstr>Organic</vt:lpstr>
      <vt:lpstr> Running GenAI on Intel AI Laptops and Simple LLM Inference on CPU and fine-tuning of LLM Models using Intel® OpenVINO™</vt:lpstr>
      <vt:lpstr>Idea</vt:lpstr>
      <vt:lpstr>Features Offered </vt:lpstr>
      <vt:lpstr>Process Flow</vt:lpstr>
      <vt:lpstr>Architecture Diagram</vt:lpstr>
      <vt:lpstr>Technologies Used </vt:lpstr>
      <vt:lpstr>Technologies Used</vt:lpstr>
      <vt:lpstr>Technologies Used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Gitesh Kolambe</dc:creator>
  <cp:lastModifiedBy>Gitesh Kolambe</cp:lastModifiedBy>
  <cp:revision>1</cp:revision>
  <dcterms:created xsi:type="dcterms:W3CDTF">2024-07-15T16:09:50Z</dcterms:created>
  <dcterms:modified xsi:type="dcterms:W3CDTF">2024-07-15T16:30:32Z</dcterms:modified>
</cp:coreProperties>
</file>