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F7"/>
    <a:srgbClr val="ADC2E5"/>
    <a:srgbClr val="5692CE"/>
    <a:srgbClr val="999999"/>
    <a:srgbClr val="000000"/>
    <a:srgbClr val="333333"/>
    <a:srgbClr val="66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02" autoAdjust="0"/>
    <p:restoredTop sz="94660"/>
  </p:normalViewPr>
  <p:slideViewPr>
    <p:cSldViewPr snapToGrid="0">
      <p:cViewPr>
        <p:scale>
          <a:sx n="100" d="100"/>
          <a:sy n="100" d="100"/>
        </p:scale>
        <p:origin x="-2382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25\Desktop\&#54616;&#51060;&#4865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부문별수익!$L$27</c:f>
              <c:strCache>
                <c:ptCount val="1"/>
                <c:pt idx="0">
                  <c:v>레이블</c:v>
                </c:pt>
              </c:strCache>
            </c:strRef>
          </c:tx>
          <c:spPr>
            <a:solidFill>
              <a:srgbClr val="5692CE"/>
            </a:solidFill>
            <a:ln>
              <a:noFill/>
            </a:ln>
            <a:effectLst/>
          </c:spPr>
          <c:invertIfNegative val="0"/>
          <c:cat>
            <c:numRef>
              <c:f>부문별수익!$M$26:$O$26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부문별수익!$M$27:$O$27</c:f>
              <c:numCache>
                <c:formatCode>0.0_);[Red]\(0.0\)</c:formatCode>
                <c:ptCount val="3"/>
                <c:pt idx="0">
                  <c:v>460.24665099999999</c:v>
                </c:pt>
                <c:pt idx="1">
                  <c:v>371.29163199999999</c:v>
                </c:pt>
                <c:pt idx="2">
                  <c:v>316.70406000000003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D-4B1F-9CE2-60EC0EBB5A1F}"/>
            </c:ext>
          </c:extLst>
        </c:ser>
        <c:ser>
          <c:idx val="1"/>
          <c:order val="1"/>
          <c:tx>
            <c:strRef>
              <c:f>부문별수익!$L$28</c:f>
              <c:strCache>
                <c:ptCount val="1"/>
                <c:pt idx="0">
                  <c:v>플랫폼</c:v>
                </c:pt>
              </c:strCache>
            </c:strRef>
          </c:tx>
          <c:spPr>
            <a:solidFill>
              <a:srgbClr val="ADC2E5"/>
            </a:solidFill>
            <a:ln>
              <a:noFill/>
            </a:ln>
            <a:effectLst/>
          </c:spPr>
          <c:invertIfNegative val="0"/>
          <c:cat>
            <c:numRef>
              <c:f>부문별수익!$M$26:$O$26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부문별수익!$M$28:$O$28</c:f>
              <c:numCache>
                <c:formatCode>0.0_);[Red]\(0.0\)</c:formatCode>
                <c:ptCount val="3"/>
                <c:pt idx="0">
                  <c:v>73.241900999999999</c:v>
                </c:pt>
                <c:pt idx="1">
                  <c:v>232.16641899999999</c:v>
                </c:pt>
                <c:pt idx="2">
                  <c:v>239.675163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D-4B1F-9CE2-60EC0EBB5A1F}"/>
            </c:ext>
          </c:extLst>
        </c:ser>
        <c:ser>
          <c:idx val="2"/>
          <c:order val="2"/>
          <c:tx>
            <c:strRef>
              <c:f>부문별수익!$L$29</c:f>
              <c:strCache>
                <c:ptCount val="1"/>
                <c:pt idx="0">
                  <c:v>솔루션</c:v>
                </c:pt>
              </c:strCache>
            </c:strRef>
          </c:tx>
          <c:spPr>
            <a:solidFill>
              <a:srgbClr val="E1E8F7"/>
            </a:solidFill>
            <a:ln>
              <a:noFill/>
            </a:ln>
            <a:effectLst/>
          </c:spPr>
          <c:invertIfNegative val="0"/>
          <c:cat>
            <c:numRef>
              <c:f>부문별수익!$M$26:$O$26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부문별수익!$M$29:$O$29</c:f>
              <c:numCache>
                <c:formatCode>0.0_);[Red]\(0.0\)</c:formatCode>
                <c:ptCount val="3"/>
                <c:pt idx="0">
                  <c:v>53.735925999999999</c:v>
                </c:pt>
                <c:pt idx="1">
                  <c:v>192.825346</c:v>
                </c:pt>
                <c:pt idx="2">
                  <c:v>699.54726000000005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D-4B1F-9CE2-60EC0EBB5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1646150880"/>
        <c:axId val="1646150048"/>
      </c:barChart>
      <c:lineChart>
        <c:grouping val="standard"/>
        <c:varyColors val="0"/>
        <c:ser>
          <c:idx val="3"/>
          <c:order val="3"/>
          <c:tx>
            <c:strRef>
              <c:f>부문별수익!$L$30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ko-KR" sz="6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부문별수익!$M$26:$O$26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부문별수익!$M$30:$O$30</c:f>
              <c:numCache>
                <c:formatCode>0.0_);[Red]\(0.0\)</c:formatCode>
                <c:ptCount val="3"/>
                <c:pt idx="0">
                  <c:v>587.22447799999998</c:v>
                </c:pt>
                <c:pt idx="1">
                  <c:v>796.28339699999992</c:v>
                </c:pt>
                <c:pt idx="2">
                  <c:v>1255.9264830000002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3D-4B1F-9CE2-60EC0EBB5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8496832"/>
        <c:axId val="1648498912"/>
      </c:lineChart>
      <c:catAx>
        <c:axId val="16461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6150048"/>
        <c:crosses val="autoZero"/>
        <c:auto val="1"/>
        <c:lblAlgn val="ctr"/>
        <c:lblOffset val="100"/>
        <c:noMultiLvlLbl val="0"/>
      </c:catAx>
      <c:valAx>
        <c:axId val="1646150048"/>
        <c:scaling>
          <c:orientation val="minMax"/>
        </c:scaling>
        <c:delete val="0"/>
        <c:axPos val="l"/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6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646150880"/>
        <c:crosses val="autoZero"/>
        <c:crossBetween val="between"/>
      </c:valAx>
      <c:valAx>
        <c:axId val="1648498912"/>
        <c:scaling>
          <c:orientation val="minMax"/>
        </c:scaling>
        <c:delete val="1"/>
        <c:axPos val="r"/>
        <c:numFmt formatCode="0.0_);[Red]\(0.0\)" sourceLinked="1"/>
        <c:majorTickMark val="out"/>
        <c:minorTickMark val="none"/>
        <c:tickLblPos val="nextTo"/>
        <c:crossAx val="1648496832"/>
        <c:crosses val="max"/>
        <c:crossBetween val="between"/>
      </c:valAx>
      <c:catAx>
        <c:axId val="1648496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8498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1CFC7-A124-4620-A154-337ED50C8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ECB3B-8E8A-487A-8181-23334CEC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ABD4-19AF-4C27-B8DB-54560D71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FF02-0D9B-402B-A3B0-2BF67CB7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CD6F5-BC0E-446C-85E0-129C655F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2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D7481-B2FA-4969-A662-0194DEF6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FE45F-FB31-45B1-B4C1-1CA8B27C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A7E39-F4E0-48C3-91DF-21583C79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504EF-01D3-4206-92B4-C590826B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7B9D6-FA51-4CC4-BAA7-FAB78298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91198-6283-4E18-A790-1F05756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FF9FF-3EB1-401F-987D-8A16B15E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ACA0-BEBF-41AC-93AB-6091431E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EA2DF-C655-487F-B4C8-C3455BC8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C03EA-3527-467E-A509-6D3028D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ECC6-CFB1-4492-B5BC-30A22E69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858B-134B-42F2-AA1D-5CF9D3CA5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8E900-6F18-4F06-98F3-4A8129F9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306A5-102F-48DA-A35C-8389975C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8235E-60AC-42F3-81FD-D5C6A28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F007E-6CD1-40C9-B786-1823DF80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AAC4D-C56A-46CC-9B4D-CCA90CE0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2FAF4-2946-4F42-A236-EB28F85B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7F83F-DDF7-4867-AFA1-F8F0A6F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E6AE4-3CA9-487E-AB54-8352C8F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51E66-87B1-4F9A-B325-E4DAC57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9E33-5CF2-4734-8126-672C3DD9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FAC1E-47C4-47F9-92C5-1BA71568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C1D05-5719-4537-965C-0B2B3BFC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36915-D331-42EA-8655-5445E077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CEC67-FE06-4EB8-8363-CD9ED8FB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FB21-0B94-4DD2-BE7C-333751A3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46615-DE94-4DA8-99CA-C7EA2224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4CE83-41CE-4A0E-A765-875A0C65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59E522-D752-4F29-9895-A4ADD130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1DAF4-A50E-4B91-A3D5-459202279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F6BA3-8CFA-43A3-AF84-E5DC99C9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26469D-F608-4948-BA9B-E115F3A6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77F7A1-465D-46C1-A498-F18DB10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4F291-D4F8-4534-AC2B-5BF17CDE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0367B4-FDD0-41D1-B2A1-B89AEB4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58060-1058-4529-B6A3-6487F9A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18695-FC86-4F81-9C2F-3C318D5F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4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2FF755-05E1-4C6F-89D1-2846B61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163D5-5940-451E-A0A9-C78954CD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A0FBD-BB6D-42FF-9AD4-3E4EED9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075A5-4C64-431C-AB01-61D1C06F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46EAB-6D46-43CC-9F44-D1B90107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D4C97-B876-4E3A-8720-2F0519005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2F043-90C6-4AE3-B761-C8F7B88D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3F1D8-FBC5-42EF-88AB-152A7452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9D798-3741-460D-BF49-2D9DB2B8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EEB13-D7E2-4C0B-91E6-93BD97A9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2E171-F226-4325-B221-C7C9B3AF7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7E196-A5EC-406D-B646-3DC41C5C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43FE2-53EE-4274-98AB-6E55C9CC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FD5B8-CDC0-452C-B28F-83AE6DC8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E2596-9BC6-4D4C-B8A4-E6558927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65A8DA-FB0E-4530-9B52-7952043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2FD0A-9E17-4095-8989-0032514B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D137B-01B3-40FB-8C73-2744FAA7A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0F86-35FA-4351-9135-6607BB783A89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824BB-46A1-4B6F-AAE5-58838F14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B64B8-E787-433C-99FD-7E3E6586F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3631-FC4E-41D9-8F45-C05DF0C06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2036E-71A8-45FC-93F3-A57CE691F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1" y="562770"/>
            <a:ext cx="4163006" cy="2257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E663AC-F326-4B43-BA49-E785E3AC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62" y="2912177"/>
            <a:ext cx="6650255" cy="3673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31D83E-E5CF-4D05-8CF7-0C920D214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947" y="65415"/>
            <a:ext cx="4362852" cy="36731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579B83-69DA-4E94-A9C2-B4CD2026627B}"/>
              </a:ext>
            </a:extLst>
          </p:cNvPr>
          <p:cNvSpPr/>
          <p:nvPr/>
        </p:nvSpPr>
        <p:spPr>
          <a:xfrm>
            <a:off x="2195405" y="-588475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F317C-589E-4F37-8013-DC1B3B846C6B}"/>
              </a:ext>
            </a:extLst>
          </p:cNvPr>
          <p:cNvSpPr/>
          <p:nvPr/>
        </p:nvSpPr>
        <p:spPr>
          <a:xfrm>
            <a:off x="3224105" y="-588475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90827-CB89-40C3-BAA1-CBA6E0305C12}"/>
              </a:ext>
            </a:extLst>
          </p:cNvPr>
          <p:cNvSpPr/>
          <p:nvPr/>
        </p:nvSpPr>
        <p:spPr>
          <a:xfrm>
            <a:off x="4252805" y="-588475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9EA69D-5D95-499B-8026-5EBECBF384A8}"/>
              </a:ext>
            </a:extLst>
          </p:cNvPr>
          <p:cNvSpPr/>
          <p:nvPr/>
        </p:nvSpPr>
        <p:spPr>
          <a:xfrm>
            <a:off x="5281505" y="-588475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AE2C7C-D739-4420-B488-F5C3291050A9}"/>
              </a:ext>
            </a:extLst>
          </p:cNvPr>
          <p:cNvSpPr/>
          <p:nvPr/>
        </p:nvSpPr>
        <p:spPr>
          <a:xfrm>
            <a:off x="6310205" y="-588475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80090F-6C45-4278-BB74-E0EC729AED6B}"/>
              </a:ext>
            </a:extLst>
          </p:cNvPr>
          <p:cNvSpPr/>
          <p:nvPr/>
        </p:nvSpPr>
        <p:spPr>
          <a:xfrm>
            <a:off x="7338905" y="-588475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E5123-5A01-48F0-9760-E144F9B1B046}"/>
              </a:ext>
            </a:extLst>
          </p:cNvPr>
          <p:cNvSpPr/>
          <p:nvPr/>
        </p:nvSpPr>
        <p:spPr>
          <a:xfrm>
            <a:off x="8367605" y="-588475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C9A5FA-7347-4599-8805-CC20C0CC25FD}"/>
              </a:ext>
            </a:extLst>
          </p:cNvPr>
          <p:cNvSpPr/>
          <p:nvPr/>
        </p:nvSpPr>
        <p:spPr>
          <a:xfrm>
            <a:off x="9396305" y="-588475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265A2105-B60F-49AE-B988-960E851B2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958210"/>
              </p:ext>
            </p:extLst>
          </p:nvPr>
        </p:nvGraphicFramePr>
        <p:xfrm>
          <a:off x="4002703" y="-32405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5772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A4277B-6C8F-4BDE-ADD3-FEA77D99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52155"/>
              </p:ext>
            </p:extLst>
          </p:nvPr>
        </p:nvGraphicFramePr>
        <p:xfrm>
          <a:off x="383200" y="1239390"/>
          <a:ext cx="4648203" cy="2778084"/>
        </p:xfrm>
        <a:graphic>
          <a:graphicData uri="http://schemas.openxmlformats.org/drawingml/2006/table">
            <a:tbl>
              <a:tblPr firstRow="1" firstCol="1" bandRow="1"/>
              <a:tblGrid>
                <a:gridCol w="763359">
                  <a:extLst>
                    <a:ext uri="{9D8B030D-6E8A-4147-A177-3AD203B41FA5}">
                      <a16:colId xmlns:a16="http://schemas.microsoft.com/office/drawing/2014/main" val="3670407701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3760370269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799458765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2302015101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1688796410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620088784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3491060931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300126998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2124059030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2992660228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3767667182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2459735826"/>
                    </a:ext>
                  </a:extLst>
                </a:gridCol>
                <a:gridCol w="323737">
                  <a:extLst>
                    <a:ext uri="{9D8B030D-6E8A-4147-A177-3AD203B41FA5}">
                      <a16:colId xmlns:a16="http://schemas.microsoft.com/office/drawing/2014/main" val="3494946683"/>
                    </a:ext>
                  </a:extLst>
                </a:gridCol>
              </a:tblGrid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700" kern="0" spc="-2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십억원</a:t>
                      </a: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1Q21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2Q21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3Q21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4Q21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1Q22E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2Q22E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3Q22E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4Q22E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2020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2021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2022E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2023E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29067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매출 추정</a:t>
                      </a:r>
                      <a:endParaRPr 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87649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ko-KR" alt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매출액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14059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r>
                        <a:rPr lang="en-US" altLang="ko-KR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% YoY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854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71131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936359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686107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00210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8824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62993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688242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13594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95700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51394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3927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39191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6553"/>
                  </a:ext>
                </a:extLst>
              </a:tr>
              <a:tr h="154338">
                <a:tc>
                  <a:txBody>
                    <a:bodyPr/>
                    <a:lstStyle/>
                    <a:p>
                      <a:pPr marL="22860" marR="22860" algn="l" latinLnBrk="0">
                        <a:spcAft>
                          <a:spcPts val="0"/>
                        </a:spcAft>
                      </a:pP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r>
                        <a:rPr lang="en-US" sz="700" kern="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HY중고딕" panose="02030600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 latinLnBrk="0"/>
                      <a:endParaRPr lang="ko-KR" altLang="en-US" sz="700" kern="0" spc="-2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HY중고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3769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840C57D-0271-4B12-9910-1CD289C001BE}"/>
              </a:ext>
            </a:extLst>
          </p:cNvPr>
          <p:cNvSpPr/>
          <p:nvPr/>
        </p:nvSpPr>
        <p:spPr>
          <a:xfrm>
            <a:off x="2195405" y="-588475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651E66-1BE5-484B-88B9-71F2DF6F0F56}"/>
              </a:ext>
            </a:extLst>
          </p:cNvPr>
          <p:cNvSpPr/>
          <p:nvPr/>
        </p:nvSpPr>
        <p:spPr>
          <a:xfrm>
            <a:off x="3224105" y="-588475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F4F1B-76E0-48A8-AA55-F19E82A4FC19}"/>
              </a:ext>
            </a:extLst>
          </p:cNvPr>
          <p:cNvSpPr/>
          <p:nvPr/>
        </p:nvSpPr>
        <p:spPr>
          <a:xfrm>
            <a:off x="4252805" y="-588475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AC6B1-6AA6-474B-B3A2-5CC460669B2B}"/>
              </a:ext>
            </a:extLst>
          </p:cNvPr>
          <p:cNvSpPr/>
          <p:nvPr/>
        </p:nvSpPr>
        <p:spPr>
          <a:xfrm>
            <a:off x="5281505" y="-588475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BB4302-D018-4C0A-8EC1-9F7A162821F9}"/>
              </a:ext>
            </a:extLst>
          </p:cNvPr>
          <p:cNvSpPr/>
          <p:nvPr/>
        </p:nvSpPr>
        <p:spPr>
          <a:xfrm>
            <a:off x="6310205" y="-588475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596E5A-9D5C-4ECD-AC07-BC7D404DF9BC}"/>
              </a:ext>
            </a:extLst>
          </p:cNvPr>
          <p:cNvSpPr/>
          <p:nvPr/>
        </p:nvSpPr>
        <p:spPr>
          <a:xfrm>
            <a:off x="7338905" y="-588475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65E558-661B-4622-9101-34A4372327A4}"/>
              </a:ext>
            </a:extLst>
          </p:cNvPr>
          <p:cNvSpPr/>
          <p:nvPr/>
        </p:nvSpPr>
        <p:spPr>
          <a:xfrm>
            <a:off x="8367605" y="-588475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7F4C1-5EAC-4C9A-98F9-BF9491EDDE8A}"/>
              </a:ext>
            </a:extLst>
          </p:cNvPr>
          <p:cNvSpPr/>
          <p:nvPr/>
        </p:nvSpPr>
        <p:spPr>
          <a:xfrm>
            <a:off x="9396305" y="-588475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61267D9-428F-4B13-9A7F-38449C38D247}"/>
              </a:ext>
            </a:extLst>
          </p:cNvPr>
          <p:cNvSpPr/>
          <p:nvPr/>
        </p:nvSpPr>
        <p:spPr>
          <a:xfrm>
            <a:off x="2203703" y="-923887"/>
            <a:ext cx="778598" cy="588475"/>
          </a:xfrm>
          <a:prstGeom prst="rect">
            <a:avLst/>
          </a:prstGeom>
          <a:solidFill>
            <a:srgbClr val="569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92B49-643C-4196-976C-16B3C13B8180}"/>
              </a:ext>
            </a:extLst>
          </p:cNvPr>
          <p:cNvSpPr/>
          <p:nvPr/>
        </p:nvSpPr>
        <p:spPr>
          <a:xfrm>
            <a:off x="3232403" y="-923887"/>
            <a:ext cx="778598" cy="588475"/>
          </a:xfrm>
          <a:prstGeom prst="rect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48917E-F918-470B-9176-AE8920AE6364}"/>
              </a:ext>
            </a:extLst>
          </p:cNvPr>
          <p:cNvSpPr/>
          <p:nvPr/>
        </p:nvSpPr>
        <p:spPr>
          <a:xfrm>
            <a:off x="4261103" y="-923887"/>
            <a:ext cx="778598" cy="588475"/>
          </a:xfrm>
          <a:prstGeom prst="rect">
            <a:avLst/>
          </a:prstGeom>
          <a:solidFill>
            <a:srgbClr val="E1E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E0D50-1CF4-4E92-8230-21574ED268B6}"/>
              </a:ext>
            </a:extLst>
          </p:cNvPr>
          <p:cNvSpPr/>
          <p:nvPr/>
        </p:nvSpPr>
        <p:spPr>
          <a:xfrm>
            <a:off x="5289803" y="-923887"/>
            <a:ext cx="778598" cy="5884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06B33A-9A8D-48C3-8364-168CC032D4AC}"/>
              </a:ext>
            </a:extLst>
          </p:cNvPr>
          <p:cNvSpPr/>
          <p:nvPr/>
        </p:nvSpPr>
        <p:spPr>
          <a:xfrm>
            <a:off x="6318503" y="-923887"/>
            <a:ext cx="778598" cy="588475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479D1F-AAF9-4CDE-A187-A097E165514A}"/>
              </a:ext>
            </a:extLst>
          </p:cNvPr>
          <p:cNvSpPr/>
          <p:nvPr/>
        </p:nvSpPr>
        <p:spPr>
          <a:xfrm>
            <a:off x="7347203" y="-923887"/>
            <a:ext cx="778598" cy="58847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18C8AD-EFDF-46CB-A8C0-03908B67BCE2}"/>
              </a:ext>
            </a:extLst>
          </p:cNvPr>
          <p:cNvSpPr/>
          <p:nvPr/>
        </p:nvSpPr>
        <p:spPr>
          <a:xfrm>
            <a:off x="8375903" y="-923887"/>
            <a:ext cx="778598" cy="58847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E6D1B0-9BB5-4572-A679-125C2C5CC167}"/>
              </a:ext>
            </a:extLst>
          </p:cNvPr>
          <p:cNvSpPr/>
          <p:nvPr/>
        </p:nvSpPr>
        <p:spPr>
          <a:xfrm>
            <a:off x="9404603" y="-923887"/>
            <a:ext cx="778598" cy="5884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836901-32CE-417D-A56F-32A2433E61C9}"/>
              </a:ext>
            </a:extLst>
          </p:cNvPr>
          <p:cNvGrpSpPr/>
          <p:nvPr/>
        </p:nvGrpSpPr>
        <p:grpSpPr>
          <a:xfrm>
            <a:off x="187719" y="162823"/>
            <a:ext cx="11816560" cy="6532355"/>
            <a:chOff x="187719" y="162823"/>
            <a:chExt cx="11816560" cy="65323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557C17-D5A0-432A-BF79-38D6455FF404}"/>
                </a:ext>
              </a:extLst>
            </p:cNvPr>
            <p:cNvSpPr/>
            <p:nvPr/>
          </p:nvSpPr>
          <p:spPr>
            <a:xfrm>
              <a:off x="1682900" y="4650243"/>
              <a:ext cx="11878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빌리프랩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975DEA9-0A6C-4CB8-8C2A-217AC8805BA1}"/>
                </a:ext>
              </a:extLst>
            </p:cNvPr>
            <p:cNvSpPr/>
            <p:nvPr/>
          </p:nvSpPr>
          <p:spPr>
            <a:xfrm>
              <a:off x="286516" y="4650243"/>
              <a:ext cx="1297588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KOZ </a:t>
              </a:r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엔터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B1B6CBF-C312-48C1-9DE9-5DCD207CB1FD}"/>
                </a:ext>
              </a:extLst>
            </p:cNvPr>
            <p:cNvSpPr/>
            <p:nvPr/>
          </p:nvSpPr>
          <p:spPr>
            <a:xfrm>
              <a:off x="187719" y="2126319"/>
              <a:ext cx="5597773" cy="4568859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B603B2F-36B7-4E0A-BE1F-BC515965FDE0}"/>
                </a:ext>
              </a:extLst>
            </p:cNvPr>
            <p:cNvCxnSpPr>
              <a:cxnSpLocks/>
            </p:cNvCxnSpPr>
            <p:nvPr/>
          </p:nvCxnSpPr>
          <p:spPr>
            <a:xfrm>
              <a:off x="773608" y="3946935"/>
              <a:ext cx="5208818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D1E926-BB6A-4F40-8729-047A239BC82B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26" y="1148739"/>
              <a:ext cx="0" cy="3481539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ED9B768-BF1B-4721-9A5F-CABAECF9FB0E}"/>
                </a:ext>
              </a:extLst>
            </p:cNvPr>
            <p:cNvCxnSpPr>
              <a:cxnSpLocks/>
            </p:cNvCxnSpPr>
            <p:nvPr/>
          </p:nvCxnSpPr>
          <p:spPr>
            <a:xfrm>
              <a:off x="940076" y="3946935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2531F4B4-1BB2-42C4-88E1-60149162D5B7}"/>
                </a:ext>
              </a:extLst>
            </p:cNvPr>
            <p:cNvCxnSpPr>
              <a:cxnSpLocks/>
            </p:cNvCxnSpPr>
            <p:nvPr/>
          </p:nvCxnSpPr>
          <p:spPr>
            <a:xfrm>
              <a:off x="2276806" y="3946935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21FF30C-4A90-4210-B077-11F5F6A93012}"/>
                </a:ext>
              </a:extLst>
            </p:cNvPr>
            <p:cNvSpPr/>
            <p:nvPr/>
          </p:nvSpPr>
          <p:spPr>
            <a:xfrm>
              <a:off x="7772316" y="4765339"/>
              <a:ext cx="1187812" cy="1094759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솔루션즈</a:t>
              </a:r>
              <a:endParaRPr lang="en-US" altLang="ko-KR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재팬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4064C2-6387-41C7-B482-80C196B2BC94}"/>
                </a:ext>
              </a:extLst>
            </p:cNvPr>
            <p:cNvSpPr/>
            <p:nvPr/>
          </p:nvSpPr>
          <p:spPr>
            <a:xfrm>
              <a:off x="9042334" y="4767851"/>
              <a:ext cx="1187812" cy="1094759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T&amp;D</a:t>
              </a:r>
            </a:p>
            <a:p>
              <a:pPr algn="ctr"/>
              <a:r>
                <a:rPr lang="ko-KR" altLang="en-US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재팬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58E6C2-F992-462B-89E3-0206BF25A586}"/>
                </a:ext>
              </a:extLst>
            </p:cNvPr>
            <p:cNvSpPr/>
            <p:nvPr/>
          </p:nvSpPr>
          <p:spPr>
            <a:xfrm>
              <a:off x="6374460" y="3343644"/>
              <a:ext cx="15434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아메리카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2714589-3038-4A07-B2A2-77D53E1EA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167" y="4002480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A65745E-1E86-4470-8CA5-F8A254E69714}"/>
                </a:ext>
              </a:extLst>
            </p:cNvPr>
            <p:cNvSpPr/>
            <p:nvPr/>
          </p:nvSpPr>
          <p:spPr>
            <a:xfrm>
              <a:off x="8202929" y="3343644"/>
              <a:ext cx="15434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에듀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DC6980D-F090-4645-90D7-92F544C53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4635" y="4002480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4E82189-B4DF-405A-BFF1-56B67D7E80BC}"/>
                </a:ext>
              </a:extLst>
            </p:cNvPr>
            <p:cNvSpPr/>
            <p:nvPr/>
          </p:nvSpPr>
          <p:spPr>
            <a:xfrm>
              <a:off x="2385264" y="1832081"/>
              <a:ext cx="1202682" cy="588475"/>
            </a:xfrm>
            <a:prstGeom prst="roundRect">
              <a:avLst/>
            </a:prstGeom>
            <a:solidFill>
              <a:srgbClr val="569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레이블</a:t>
              </a:r>
              <a:endPara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5C9281A-8B62-4A85-8958-CE8FDAD08882}"/>
                </a:ext>
              </a:extLst>
            </p:cNvPr>
            <p:cNvSpPr/>
            <p:nvPr/>
          </p:nvSpPr>
          <p:spPr>
            <a:xfrm>
              <a:off x="6120418" y="2809662"/>
              <a:ext cx="5883861" cy="3885515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5D7C368B-E3EC-4EA8-8131-F6499A79DCCB}"/>
                </a:ext>
              </a:extLst>
            </p:cNvPr>
            <p:cNvSpPr/>
            <p:nvPr/>
          </p:nvSpPr>
          <p:spPr>
            <a:xfrm>
              <a:off x="8399644" y="2515424"/>
              <a:ext cx="1202682" cy="588475"/>
            </a:xfrm>
            <a:prstGeom prst="roundRect">
              <a:avLst/>
            </a:prstGeom>
            <a:solidFill>
              <a:srgbClr val="569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솔루션</a:t>
              </a:r>
              <a:endPara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49AA732-2263-421A-821C-17745630326F}"/>
                </a:ext>
              </a:extLst>
            </p:cNvPr>
            <p:cNvSpPr/>
            <p:nvPr/>
          </p:nvSpPr>
          <p:spPr>
            <a:xfrm>
              <a:off x="6120419" y="457061"/>
              <a:ext cx="5883860" cy="1901698"/>
            </a:xfrm>
            <a:prstGeom prst="round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3A723DA-0871-490D-8004-F1BBA52CF127}"/>
                </a:ext>
              </a:extLst>
            </p:cNvPr>
            <p:cNvSpPr/>
            <p:nvPr/>
          </p:nvSpPr>
          <p:spPr>
            <a:xfrm>
              <a:off x="8399644" y="162823"/>
              <a:ext cx="1202682" cy="588475"/>
            </a:xfrm>
            <a:prstGeom prst="roundRect">
              <a:avLst/>
            </a:prstGeom>
            <a:solidFill>
              <a:srgbClr val="569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플랫폼</a:t>
              </a:r>
              <a:endPara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EF44F5-9636-46F9-B6FD-42076F0D4C9A}"/>
                </a:ext>
              </a:extLst>
            </p:cNvPr>
            <p:cNvSpPr/>
            <p:nvPr/>
          </p:nvSpPr>
          <p:spPr>
            <a:xfrm>
              <a:off x="293071" y="2660301"/>
              <a:ext cx="961075" cy="588475"/>
            </a:xfrm>
            <a:prstGeom prst="rect">
              <a:avLst/>
            </a:prstGeom>
            <a:noFill/>
            <a:ln>
              <a:solidFill>
                <a:srgbClr val="569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어도어</a:t>
              </a:r>
              <a:endParaRPr lang="ko-KR" altLang="en-US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ACA1032-3C0D-47D4-9DEE-E05725EFE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08" y="3319137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25F5728-4A8B-4C46-96F7-547194BFBFE2}"/>
                </a:ext>
              </a:extLst>
            </p:cNvPr>
            <p:cNvSpPr txBox="1"/>
            <p:nvPr/>
          </p:nvSpPr>
          <p:spPr>
            <a:xfrm>
              <a:off x="796536" y="3451716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1AD3EAE-61C3-42B3-B220-379DEC4A7133}"/>
                </a:ext>
              </a:extLst>
            </p:cNvPr>
            <p:cNvSpPr txBox="1"/>
            <p:nvPr/>
          </p:nvSpPr>
          <p:spPr>
            <a:xfrm>
              <a:off x="972648" y="4120387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66.7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9DA88E-5C8E-481F-9F8E-611E2FD06860}"/>
                </a:ext>
              </a:extLst>
            </p:cNvPr>
            <p:cNvSpPr txBox="1"/>
            <p:nvPr/>
          </p:nvSpPr>
          <p:spPr>
            <a:xfrm>
              <a:off x="2303589" y="4123893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47.5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F3712A-E24D-4F2F-B516-875E4D6E7075}"/>
                </a:ext>
              </a:extLst>
            </p:cNvPr>
            <p:cNvSpPr/>
            <p:nvPr/>
          </p:nvSpPr>
          <p:spPr>
            <a:xfrm>
              <a:off x="4356359" y="4650243"/>
              <a:ext cx="1187812" cy="1094759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레이블즈</a:t>
              </a:r>
              <a:endParaRPr lang="en-US" altLang="ko-KR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재팬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4EB4BB-BB16-4704-8589-19C4CF17B5D7}"/>
                </a:ext>
              </a:extLst>
            </p:cNvPr>
            <p:cNvCxnSpPr>
              <a:cxnSpLocks/>
            </p:cNvCxnSpPr>
            <p:nvPr/>
          </p:nvCxnSpPr>
          <p:spPr>
            <a:xfrm>
              <a:off x="4950265" y="3946935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A9A8844-4B4A-4496-90A6-80CA7F4CF353}"/>
                </a:ext>
              </a:extLst>
            </p:cNvPr>
            <p:cNvSpPr txBox="1"/>
            <p:nvPr/>
          </p:nvSpPr>
          <p:spPr>
            <a:xfrm>
              <a:off x="4965471" y="4130905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E2BE98-8E35-47DF-A77D-180ABD8BBC6F}"/>
                </a:ext>
              </a:extLst>
            </p:cNvPr>
            <p:cNvSpPr/>
            <p:nvPr/>
          </p:nvSpPr>
          <p:spPr>
            <a:xfrm>
              <a:off x="1405143" y="2660301"/>
              <a:ext cx="1543412" cy="588475"/>
            </a:xfrm>
            <a:prstGeom prst="rect">
              <a:avLst/>
            </a:prstGeom>
            <a:noFill/>
            <a:ln>
              <a:solidFill>
                <a:srgbClr val="569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빅히트</a:t>
              </a:r>
              <a:r>
                <a:rPr lang="ko-KR" altLang="en-US" dirty="0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뮤직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E38F4D-337F-4724-8B03-609501E41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849" y="3319137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F943FF-4BA0-4832-901E-E44007D1ADAC}"/>
                </a:ext>
              </a:extLst>
            </p:cNvPr>
            <p:cNvSpPr txBox="1"/>
            <p:nvPr/>
          </p:nvSpPr>
          <p:spPr>
            <a:xfrm>
              <a:off x="2203419" y="3451716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3B85C1A-C43F-43D1-AACA-C118EDF28DDA}"/>
                </a:ext>
              </a:extLst>
            </p:cNvPr>
            <p:cNvSpPr/>
            <p:nvPr/>
          </p:nvSpPr>
          <p:spPr>
            <a:xfrm>
              <a:off x="3099552" y="2660301"/>
              <a:ext cx="11878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쏘스</a:t>
              </a:r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뮤직</a:t>
              </a: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3F930C4-D29A-42D9-AD89-38013DF5E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458" y="3319137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36BE54-EC25-4D36-9040-180B05C521E6}"/>
                </a:ext>
              </a:extLst>
            </p:cNvPr>
            <p:cNvSpPr txBox="1"/>
            <p:nvPr/>
          </p:nvSpPr>
          <p:spPr>
            <a:xfrm>
              <a:off x="3712406" y="3451716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80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799C29B-D916-4902-B605-7EBF5CAC6EDE}"/>
                </a:ext>
              </a:extLst>
            </p:cNvPr>
            <p:cNvSpPr txBox="1"/>
            <p:nvPr/>
          </p:nvSpPr>
          <p:spPr>
            <a:xfrm>
              <a:off x="7165516" y="4135059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0DDEA3-F6A3-465E-B057-294DB07B986B}"/>
                </a:ext>
              </a:extLst>
            </p:cNvPr>
            <p:cNvSpPr txBox="1"/>
            <p:nvPr/>
          </p:nvSpPr>
          <p:spPr>
            <a:xfrm>
              <a:off x="8993983" y="4135059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801DD7C-E43D-44D5-B9C1-B98FE063FC1B}"/>
                </a:ext>
              </a:extLst>
            </p:cNvPr>
            <p:cNvSpPr/>
            <p:nvPr/>
          </p:nvSpPr>
          <p:spPr>
            <a:xfrm>
              <a:off x="3277452" y="769267"/>
              <a:ext cx="1526452" cy="746897"/>
            </a:xfrm>
            <a:prstGeom prst="roundRect">
              <a:avLst/>
            </a:prstGeom>
            <a:noFill/>
            <a:ln w="28575">
              <a:solidFill>
                <a:srgbClr val="569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endParaRPr lang="en-US" altLang="ko-KR" sz="2400" b="1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7E5A5E3-A84F-4EB8-A3D6-112E043571C8}"/>
                </a:ext>
              </a:extLst>
            </p:cNvPr>
            <p:cNvSpPr/>
            <p:nvPr/>
          </p:nvSpPr>
          <p:spPr>
            <a:xfrm>
              <a:off x="6903125" y="854502"/>
              <a:ext cx="1666874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위버스컴퍼니</a:t>
              </a:r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405CE217-BA4D-4286-B115-527CCC47EEBF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26" y="1142715"/>
              <a:ext cx="868504" cy="0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7498E5-7BB0-485F-B168-19F3CBA1809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344" y="1148739"/>
              <a:ext cx="1241088" cy="0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03C33E-DBC8-4907-810B-922752B85728}"/>
                </a:ext>
              </a:extLst>
            </p:cNvPr>
            <p:cNvSpPr txBox="1"/>
            <p:nvPr/>
          </p:nvSpPr>
          <p:spPr>
            <a:xfrm>
              <a:off x="6216243" y="772430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66.1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53A3127-651A-454F-A9A2-041495F2DFD0}"/>
                </a:ext>
              </a:extLst>
            </p:cNvPr>
            <p:cNvSpPr/>
            <p:nvPr/>
          </p:nvSpPr>
          <p:spPr>
            <a:xfrm>
              <a:off x="9859063" y="854502"/>
              <a:ext cx="1358423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YG </a:t>
              </a:r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플러스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7EBB49C-E358-4105-9B5A-274AB8977ABF}"/>
                </a:ext>
              </a:extLst>
            </p:cNvPr>
            <p:cNvSpPr/>
            <p:nvPr/>
          </p:nvSpPr>
          <p:spPr>
            <a:xfrm>
              <a:off x="3009016" y="4650243"/>
              <a:ext cx="11878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플레디스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15E5D99-52CB-41DA-8690-F6857B28E21C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22" y="3946935"/>
              <a:ext cx="0" cy="627798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8ED36CC-9905-401A-90DC-BF1CD00CB862}"/>
                </a:ext>
              </a:extLst>
            </p:cNvPr>
            <p:cNvSpPr txBox="1"/>
            <p:nvPr/>
          </p:nvSpPr>
          <p:spPr>
            <a:xfrm>
              <a:off x="3618128" y="413090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85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41BD1C2-59C0-4ADD-9B42-A9148B068781}"/>
                </a:ext>
              </a:extLst>
            </p:cNvPr>
            <p:cNvSpPr/>
            <p:nvPr/>
          </p:nvSpPr>
          <p:spPr>
            <a:xfrm>
              <a:off x="4438360" y="2689980"/>
              <a:ext cx="1202681" cy="588475"/>
            </a:xfrm>
            <a:prstGeom prst="roundRect">
              <a:avLst/>
            </a:prstGeom>
            <a:noFill/>
            <a:ln w="28575">
              <a:solidFill>
                <a:srgbClr val="569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이타카</a:t>
              </a:r>
              <a:endParaRPr lang="en-US" altLang="ko-KR" b="1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B2BDDB4-E05E-4E26-B5DD-2CEDBC4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00" y="3326639"/>
              <a:ext cx="0" cy="310690"/>
            </a:xfrm>
            <a:prstGeom prst="line">
              <a:avLst/>
            </a:prstGeom>
            <a:ln w="12700">
              <a:solidFill>
                <a:srgbClr val="5692CE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0C73C80-6BB6-4A9D-9DED-B76A9A6B2E66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26" y="4630278"/>
              <a:ext cx="2992209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14C672D-9404-4CA2-AD85-46CF8C16D4BE}"/>
                </a:ext>
              </a:extLst>
            </p:cNvPr>
            <p:cNvSpPr/>
            <p:nvPr/>
          </p:nvSpPr>
          <p:spPr>
            <a:xfrm>
              <a:off x="9857486" y="1583210"/>
              <a:ext cx="103698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네이버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2E70E79-82D5-439F-A97A-DD72424FAAD9}"/>
                </a:ext>
              </a:extLst>
            </p:cNvPr>
            <p:cNvCxnSpPr>
              <a:cxnSpLocks/>
              <a:stCxn id="131" idx="1"/>
            </p:cNvCxnSpPr>
            <p:nvPr/>
          </p:nvCxnSpPr>
          <p:spPr>
            <a:xfrm flipH="1" flipV="1">
              <a:off x="7731600" y="1877447"/>
              <a:ext cx="2125886" cy="1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F7FA4FFF-91A1-425B-97DB-5185C11B9FFF}"/>
                </a:ext>
              </a:extLst>
            </p:cNvPr>
            <p:cNvCxnSpPr>
              <a:cxnSpLocks/>
            </p:cNvCxnSpPr>
            <p:nvPr/>
          </p:nvCxnSpPr>
          <p:spPr>
            <a:xfrm>
              <a:off x="7731600" y="1499539"/>
              <a:ext cx="0" cy="377908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B96F940-BB5C-4508-8A65-69D729E2C1F6}"/>
                </a:ext>
              </a:extLst>
            </p:cNvPr>
            <p:cNvSpPr txBox="1"/>
            <p:nvPr/>
          </p:nvSpPr>
          <p:spPr>
            <a:xfrm>
              <a:off x="7731600" y="1938608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33.9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45DAB6F-1E03-4B73-A54F-A30CC8501C62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803904" y="1142716"/>
              <a:ext cx="1178522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6F8F607-383F-4E88-8892-1628823FA668}"/>
                </a:ext>
              </a:extLst>
            </p:cNvPr>
            <p:cNvSpPr txBox="1"/>
            <p:nvPr/>
          </p:nvSpPr>
          <p:spPr>
            <a:xfrm>
              <a:off x="9102025" y="120491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10.2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F01BB6F1-04C0-4170-B95E-08973247C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1147" y="6393923"/>
              <a:ext cx="2737964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B7CE1565-BBB5-473A-9C9E-331119DA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373" y="5922790"/>
              <a:ext cx="0" cy="471133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C67BB7B-C24A-4AA5-8D76-EFCA8D6F2377}"/>
                </a:ext>
              </a:extLst>
            </p:cNvPr>
            <p:cNvSpPr txBox="1"/>
            <p:nvPr/>
          </p:nvSpPr>
          <p:spPr>
            <a:xfrm>
              <a:off x="8361066" y="599736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흡수합병</a:t>
              </a:r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9D5B8B8A-D35A-4DBF-AF85-EB1233D76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111" y="5922790"/>
              <a:ext cx="0" cy="471600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CA1B792-E2F4-4F09-9217-4F02F24428C6}"/>
                </a:ext>
              </a:extLst>
            </p:cNvPr>
            <p:cNvSpPr txBox="1"/>
            <p:nvPr/>
          </p:nvSpPr>
          <p:spPr>
            <a:xfrm>
              <a:off x="9684804" y="599736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흡수합병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93674A7-3125-4DD4-9AE1-9E9897C8724D}"/>
                </a:ext>
              </a:extLst>
            </p:cNvPr>
            <p:cNvSpPr/>
            <p:nvPr/>
          </p:nvSpPr>
          <p:spPr>
            <a:xfrm>
              <a:off x="6241935" y="5151614"/>
              <a:ext cx="1358423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하이브재팬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DBF414CA-6505-428A-AEF8-2E27534EA8FA}"/>
                </a:ext>
              </a:extLst>
            </p:cNvPr>
            <p:cNvCxnSpPr>
              <a:cxnSpLocks/>
            </p:cNvCxnSpPr>
            <p:nvPr/>
          </p:nvCxnSpPr>
          <p:spPr>
            <a:xfrm>
              <a:off x="6895454" y="4630278"/>
              <a:ext cx="0" cy="509605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2DCCB3F-36B1-49B1-A285-18614191462B}"/>
                </a:ext>
              </a:extLst>
            </p:cNvPr>
            <p:cNvSpPr txBox="1"/>
            <p:nvPr/>
          </p:nvSpPr>
          <p:spPr>
            <a:xfrm>
              <a:off x="6921147" y="4710946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638985B-87ED-4107-AB11-F5DD04602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0265" y="6393923"/>
              <a:ext cx="1962888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96E079FA-DA2C-4FF1-8935-D9213B259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265" y="5922790"/>
              <a:ext cx="0" cy="471600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112F5FB-C1B2-4201-8B95-CBC3C11DDBB6}"/>
                </a:ext>
              </a:extLst>
            </p:cNvPr>
            <p:cNvSpPr txBox="1"/>
            <p:nvPr/>
          </p:nvSpPr>
          <p:spPr>
            <a:xfrm>
              <a:off x="3913510" y="598506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물적분할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B165A8B-E97F-4608-B510-F794F236D223}"/>
                </a:ext>
              </a:extLst>
            </p:cNvPr>
            <p:cNvSpPr/>
            <p:nvPr/>
          </p:nvSpPr>
          <p:spPr>
            <a:xfrm>
              <a:off x="10300087" y="3883011"/>
              <a:ext cx="961075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수퍼브</a:t>
              </a:r>
              <a:endPara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AC48FEA-D890-44A8-BAAC-88FFE08F0C50}"/>
                </a:ext>
              </a:extLst>
            </p:cNvPr>
            <p:cNvSpPr/>
            <p:nvPr/>
          </p:nvSpPr>
          <p:spPr>
            <a:xfrm>
              <a:off x="10309608" y="4580726"/>
              <a:ext cx="1543412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</a:t>
              </a:r>
              <a:r>
                <a:rPr lang="ko-KR" altLang="en-US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360</a:t>
              </a:r>
              <a:endPara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57ABB30-23EC-462D-A95A-DDB22E792188}"/>
                </a:ext>
              </a:extLst>
            </p:cNvPr>
            <p:cNvSpPr/>
            <p:nvPr/>
          </p:nvSpPr>
          <p:spPr>
            <a:xfrm>
              <a:off x="10319695" y="5278440"/>
              <a:ext cx="1612791" cy="588475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하이브아이피</a:t>
              </a:r>
              <a:endParaRPr lang="ko-KR" altLang="en-US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6B722DA-8F3E-43A1-A9ED-9FC28495FBD6}"/>
                </a:ext>
              </a:extLst>
            </p:cNvPr>
            <p:cNvSpPr txBox="1"/>
            <p:nvPr/>
          </p:nvSpPr>
          <p:spPr>
            <a:xfrm>
              <a:off x="10295391" y="343521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흡수합병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AB345D2-2E2E-4257-9D01-36E15E905D2C}"/>
                </a:ext>
              </a:extLst>
            </p:cNvPr>
            <p:cNvSpPr txBox="1"/>
            <p:nvPr/>
          </p:nvSpPr>
          <p:spPr>
            <a:xfrm>
              <a:off x="5095417" y="3298614"/>
              <a:ext cx="545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100</a:t>
              </a:r>
              <a:endParaRPr lang="ko-KR" altLang="en-US" sz="1600" dirty="0">
                <a:solidFill>
                  <a:srgbClr val="5692C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DD2D708-65DB-461F-B06A-F83717466611}"/>
                </a:ext>
              </a:extLst>
            </p:cNvPr>
            <p:cNvSpPr txBox="1"/>
            <p:nvPr/>
          </p:nvSpPr>
          <p:spPr>
            <a:xfrm>
              <a:off x="873085" y="22666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5692CE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물적분할</a:t>
              </a: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9864A745-F8CA-4960-995A-1DB7B4304BEE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00" y="3637881"/>
              <a:ext cx="1334760" cy="0"/>
            </a:xfrm>
            <a:prstGeom prst="line">
              <a:avLst/>
            </a:prstGeom>
            <a:ln w="12700">
              <a:solidFill>
                <a:srgbClr val="5692C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6C18A5-6717-4BF5-9A38-BB1E68F0DD5B}"/>
                </a:ext>
              </a:extLst>
            </p:cNvPr>
            <p:cNvSpPr/>
            <p:nvPr/>
          </p:nvSpPr>
          <p:spPr>
            <a:xfrm>
              <a:off x="557952" y="343515"/>
              <a:ext cx="1036982" cy="396000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넷마블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E57DCAF-C8C7-4501-B2CC-578B27671931}"/>
                </a:ext>
              </a:extLst>
            </p:cNvPr>
            <p:cNvSpPr/>
            <p:nvPr/>
          </p:nvSpPr>
          <p:spPr>
            <a:xfrm>
              <a:off x="557952" y="944715"/>
              <a:ext cx="1036982" cy="396000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방시혁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C7E6F4E-96DD-415A-9565-0E97D497FF65}"/>
                </a:ext>
              </a:extLst>
            </p:cNvPr>
            <p:cNvSpPr/>
            <p:nvPr/>
          </p:nvSpPr>
          <p:spPr>
            <a:xfrm>
              <a:off x="557952" y="1546350"/>
              <a:ext cx="1036982" cy="396000"/>
            </a:xfrm>
            <a:prstGeom prst="rect">
              <a:avLst/>
            </a:prstGeom>
            <a:noFill/>
            <a:ln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rgbClr val="000000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두나무</a:t>
              </a:r>
              <a:endParaRPr lang="ko-KR" altLang="en-US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F6ED10D-FBAF-49B4-AA6B-689E36D355E6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1594934" y="1142715"/>
              <a:ext cx="1577249" cy="0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5EE204E-0508-4F5C-BDB8-8A039479D833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>
              <a:off x="1594934" y="541515"/>
              <a:ext cx="2542588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E985DA0-6FE7-44B5-A7CB-438C52862278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1594934" y="1744350"/>
              <a:ext cx="2542588" cy="0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62F9EA4-872F-4C99-8FA7-A19270FDA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197" y="1543887"/>
              <a:ext cx="0" cy="200463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7F56F841-CA59-4897-8467-624C8A42FE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88" y="541515"/>
              <a:ext cx="0" cy="200463"/>
            </a:xfrm>
            <a:prstGeom prst="straightConnector1">
              <a:avLst/>
            </a:prstGeom>
            <a:ln w="12700">
              <a:solidFill>
                <a:srgbClr val="9999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0A47458-9D8B-44EE-8C56-DB73705D72D1}"/>
                </a:ext>
              </a:extLst>
            </p:cNvPr>
            <p:cNvSpPr txBox="1"/>
            <p:nvPr/>
          </p:nvSpPr>
          <p:spPr>
            <a:xfrm>
              <a:off x="2554210" y="80973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31.8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F13B3B4-675A-49EB-882F-EDE62DA5E85F}"/>
                </a:ext>
              </a:extLst>
            </p:cNvPr>
            <p:cNvSpPr txBox="1"/>
            <p:nvPr/>
          </p:nvSpPr>
          <p:spPr>
            <a:xfrm>
              <a:off x="3618128" y="181254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19.9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3D6EEF-93D1-425E-B879-715E77DDF30B}"/>
                </a:ext>
              </a:extLst>
            </p:cNvPr>
            <p:cNvSpPr txBox="1"/>
            <p:nvPr/>
          </p:nvSpPr>
          <p:spPr>
            <a:xfrm>
              <a:off x="3620290" y="1743915"/>
              <a:ext cx="502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999999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5.6</a:t>
              </a:r>
              <a:endParaRPr lang="ko-KR" altLang="en-US" sz="1600" dirty="0">
                <a:solidFill>
                  <a:srgbClr val="999999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FE1E1E28-1560-4F6D-A6E2-4C23C366BDDF}"/>
                </a:ext>
              </a:extLst>
            </p:cNvPr>
            <p:cNvCxnSpPr>
              <a:cxnSpLocks/>
            </p:cNvCxnSpPr>
            <p:nvPr/>
          </p:nvCxnSpPr>
          <p:spPr>
            <a:xfrm>
              <a:off x="6921146" y="5740089"/>
              <a:ext cx="0" cy="653834"/>
            </a:xfrm>
            <a:prstGeom prst="line">
              <a:avLst/>
            </a:prstGeom>
            <a:ln w="12700">
              <a:solidFill>
                <a:srgbClr val="9999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781EFC8-5639-4935-A25B-39E2A10C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" y="7363478"/>
            <a:ext cx="11827265" cy="65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132</Words>
  <Application>Microsoft Office PowerPoint</Application>
  <PresentationFormat>와이드스크린</PresentationFormat>
  <Paragraphs>119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이광준</dc:creator>
  <cp:lastModifiedBy>이광준</cp:lastModifiedBy>
  <cp:revision>11</cp:revision>
  <dcterms:created xsi:type="dcterms:W3CDTF">2022-04-18T11:31:09Z</dcterms:created>
  <dcterms:modified xsi:type="dcterms:W3CDTF">2022-04-20T06:38:58Z</dcterms:modified>
</cp:coreProperties>
</file>