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2E5"/>
    <a:srgbClr val="5692CE"/>
    <a:srgbClr val="999999"/>
    <a:srgbClr val="000000"/>
    <a:srgbClr val="333333"/>
    <a:srgbClr val="666666"/>
    <a:srgbClr val="CCCCCC"/>
    <a:srgbClr val="E1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2" autoAdjust="0"/>
    <p:restoredTop sz="94660"/>
  </p:normalViewPr>
  <p:slideViewPr>
    <p:cSldViewPr snapToGrid="0">
      <p:cViewPr>
        <p:scale>
          <a:sx n="50" d="100"/>
          <a:sy n="50" d="100"/>
        </p:scale>
        <p:origin x="36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1CFC7-A124-4620-A154-337ED50C8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ECB3B-8E8A-487A-8181-23334CEC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2ABD4-19AF-4C27-B8DB-54560D71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FFF02-0D9B-402B-A3B0-2BF67CB7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CD6F5-BC0E-446C-85E0-129C655F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2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D7481-B2FA-4969-A662-0194DEF6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FE45F-FB31-45B1-B4C1-1CA8B27CD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A7E39-F4E0-48C3-91DF-21583C79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504EF-01D3-4206-92B4-C590826B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7B9D6-FA51-4CC4-BAA7-FAB78298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0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491198-6283-4E18-A790-1F05756E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FF9FF-3EB1-401F-987D-8A16B15E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DACA0-BEBF-41AC-93AB-6091431E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EA2DF-C655-487F-B4C8-C3455BC8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C03EA-3527-467E-A509-6D3028D9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1ECC6-CFB1-4492-B5BC-30A22E69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9858B-134B-42F2-AA1D-5CF9D3CA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8E900-6F18-4F06-98F3-4A8129F9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306A5-102F-48DA-A35C-8389975C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8235E-60AC-42F3-81FD-D5C6A287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F007E-6CD1-40C9-B786-1823DF80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AAC4D-C56A-46CC-9B4D-CCA90CE0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2FAF4-2946-4F42-A236-EB28F85B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7F83F-DDF7-4867-AFA1-F8F0A6FF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E6AE4-3CA9-487E-AB54-8352C8FD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6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51E66-87B1-4F9A-B325-E4DAC57E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B9E33-5CF2-4734-8126-672C3DD93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FAC1E-47C4-47F9-92C5-1BA71568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C1D05-5719-4537-965C-0B2B3BFC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36915-D331-42EA-8655-5445E077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CEC67-FE06-4EB8-8363-CD9ED8FB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3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BFB21-0B94-4DD2-BE7C-333751A3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46615-DE94-4DA8-99CA-C7EA2224E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4CE83-41CE-4A0E-A765-875A0C65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9E522-D752-4F29-9895-A4ADD130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E1DAF4-A50E-4B91-A3D5-459202279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F6BA3-8CFA-43A3-AF84-E5DC99C9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6469D-F608-4948-BA9B-E115F3A6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77F7A1-465D-46C1-A498-F18DB105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4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4F291-D4F8-4534-AC2B-5BF17CDE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0367B4-FDD0-41D1-B2A1-B89AEB4D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358060-1058-4529-B6A3-6487F9A8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618695-FC86-4F81-9C2F-3C318D5F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4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2FF755-05E1-4C6F-89D1-2846B612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163D5-5940-451E-A0A9-C78954CD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A0FBD-BB6D-42FF-9AD4-3E4EED9C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7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075A5-4C64-431C-AB01-61D1C06F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46EAB-6D46-43CC-9F44-D1B90107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D4C97-B876-4E3A-8720-2F0519005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2F043-90C6-4AE3-B761-C8F7B88D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3F1D8-FBC5-42EF-88AB-152A7452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9D798-3741-460D-BF49-2D9DB2B8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8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EEB13-D7E2-4C0B-91E6-93BD97A9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A2E171-F226-4325-B221-C7C9B3AF7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7E196-A5EC-406D-B646-3DC41C5C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43FE2-53EE-4274-98AB-6E55C9CC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FD5B8-CDC0-452C-B28F-83AE6DC8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E2596-9BC6-4D4C-B8A4-E6558927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65A8DA-FB0E-4530-9B52-79520432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2FD0A-9E17-4095-8989-0032514B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D137B-01B3-40FB-8C73-2744FAA7A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A0F86-35FA-4351-9135-6607BB783A8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824BB-46A1-4B6F-AAE5-58838F140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B64B8-E787-433C-99FD-7E3E6586F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92036E-71A8-45FC-93F3-A57CE691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1" y="562770"/>
            <a:ext cx="4163006" cy="2257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E663AC-F326-4B43-BA49-E785E3AC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762" y="2912177"/>
            <a:ext cx="6650255" cy="3673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31D83E-E5CF-4D05-8CF7-0C920D214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947" y="65415"/>
            <a:ext cx="4362852" cy="36731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579B83-69DA-4E94-A9C2-B4CD2026627B}"/>
              </a:ext>
            </a:extLst>
          </p:cNvPr>
          <p:cNvSpPr/>
          <p:nvPr/>
        </p:nvSpPr>
        <p:spPr>
          <a:xfrm>
            <a:off x="2195405" y="-588475"/>
            <a:ext cx="778598" cy="588475"/>
          </a:xfrm>
          <a:prstGeom prst="rect">
            <a:avLst/>
          </a:prstGeom>
          <a:solidFill>
            <a:srgbClr val="56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F317C-589E-4F37-8013-DC1B3B846C6B}"/>
              </a:ext>
            </a:extLst>
          </p:cNvPr>
          <p:cNvSpPr/>
          <p:nvPr/>
        </p:nvSpPr>
        <p:spPr>
          <a:xfrm>
            <a:off x="3224105" y="-588475"/>
            <a:ext cx="778598" cy="588475"/>
          </a:xfrm>
          <a:prstGeom prst="rect">
            <a:avLst/>
          </a:prstGeom>
          <a:solidFill>
            <a:srgbClr val="ADC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90827-CB89-40C3-BAA1-CBA6E0305C12}"/>
              </a:ext>
            </a:extLst>
          </p:cNvPr>
          <p:cNvSpPr/>
          <p:nvPr/>
        </p:nvSpPr>
        <p:spPr>
          <a:xfrm>
            <a:off x="4252805" y="-588475"/>
            <a:ext cx="778598" cy="588475"/>
          </a:xfrm>
          <a:prstGeom prst="rect">
            <a:avLst/>
          </a:prstGeom>
          <a:solidFill>
            <a:srgbClr val="E1E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9EA69D-5D95-499B-8026-5EBECBF384A8}"/>
              </a:ext>
            </a:extLst>
          </p:cNvPr>
          <p:cNvSpPr/>
          <p:nvPr/>
        </p:nvSpPr>
        <p:spPr>
          <a:xfrm>
            <a:off x="5281505" y="-588475"/>
            <a:ext cx="778598" cy="58847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AE2C7C-D739-4420-B488-F5C3291050A9}"/>
              </a:ext>
            </a:extLst>
          </p:cNvPr>
          <p:cNvSpPr/>
          <p:nvPr/>
        </p:nvSpPr>
        <p:spPr>
          <a:xfrm>
            <a:off x="6310205" y="-588475"/>
            <a:ext cx="778598" cy="588475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80090F-6C45-4278-BB74-E0EC729AED6B}"/>
              </a:ext>
            </a:extLst>
          </p:cNvPr>
          <p:cNvSpPr/>
          <p:nvPr/>
        </p:nvSpPr>
        <p:spPr>
          <a:xfrm>
            <a:off x="7338905" y="-588475"/>
            <a:ext cx="778598" cy="58847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FE5123-5A01-48F0-9760-E144F9B1B046}"/>
              </a:ext>
            </a:extLst>
          </p:cNvPr>
          <p:cNvSpPr/>
          <p:nvPr/>
        </p:nvSpPr>
        <p:spPr>
          <a:xfrm>
            <a:off x="8367605" y="-588475"/>
            <a:ext cx="778598" cy="5884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C9A5FA-7347-4599-8805-CC20C0CC25FD}"/>
              </a:ext>
            </a:extLst>
          </p:cNvPr>
          <p:cNvSpPr/>
          <p:nvPr/>
        </p:nvSpPr>
        <p:spPr>
          <a:xfrm>
            <a:off x="9396305" y="-588475"/>
            <a:ext cx="778598" cy="5884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2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A4277B-6C8F-4BDE-ADD3-FEA77D99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45289"/>
              </p:ext>
            </p:extLst>
          </p:nvPr>
        </p:nvGraphicFramePr>
        <p:xfrm>
          <a:off x="847726" y="1035208"/>
          <a:ext cx="7239001" cy="3231996"/>
        </p:xfrm>
        <a:graphic>
          <a:graphicData uri="http://schemas.openxmlformats.org/drawingml/2006/table">
            <a:tbl>
              <a:tblPr firstRow="1" firstCol="1" bandRow="1"/>
              <a:tblGrid>
                <a:gridCol w="1712747">
                  <a:extLst>
                    <a:ext uri="{9D8B030D-6E8A-4147-A177-3AD203B41FA5}">
                      <a16:colId xmlns:a16="http://schemas.microsoft.com/office/drawing/2014/main" val="3670407701"/>
                    </a:ext>
                  </a:extLst>
                </a:gridCol>
                <a:gridCol w="1104672">
                  <a:extLst>
                    <a:ext uri="{9D8B030D-6E8A-4147-A177-3AD203B41FA5}">
                      <a16:colId xmlns:a16="http://schemas.microsoft.com/office/drawing/2014/main" val="3760370269"/>
                    </a:ext>
                  </a:extLst>
                </a:gridCol>
                <a:gridCol w="1106119">
                  <a:extLst>
                    <a:ext uri="{9D8B030D-6E8A-4147-A177-3AD203B41FA5}">
                      <a16:colId xmlns:a16="http://schemas.microsoft.com/office/drawing/2014/main" val="620088784"/>
                    </a:ext>
                  </a:extLst>
                </a:gridCol>
                <a:gridCol w="1104672">
                  <a:extLst>
                    <a:ext uri="{9D8B030D-6E8A-4147-A177-3AD203B41FA5}">
                      <a16:colId xmlns:a16="http://schemas.microsoft.com/office/drawing/2014/main" val="300126998"/>
                    </a:ext>
                  </a:extLst>
                </a:gridCol>
                <a:gridCol w="1106119">
                  <a:extLst>
                    <a:ext uri="{9D8B030D-6E8A-4147-A177-3AD203B41FA5}">
                      <a16:colId xmlns:a16="http://schemas.microsoft.com/office/drawing/2014/main" val="2992660228"/>
                    </a:ext>
                  </a:extLst>
                </a:gridCol>
                <a:gridCol w="1104672">
                  <a:extLst>
                    <a:ext uri="{9D8B030D-6E8A-4147-A177-3AD203B41FA5}">
                      <a16:colId xmlns:a16="http://schemas.microsoft.com/office/drawing/2014/main" val="2459735826"/>
                    </a:ext>
                  </a:extLst>
                </a:gridCol>
              </a:tblGrid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b="1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2019A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b="1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2020A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b="1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2021F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b="1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2022F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b="1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2023F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687649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매출액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십억원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587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796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14059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영업이익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십억원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99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146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3854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세전이익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십억원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98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126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71131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순이익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십억원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74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86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936359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EBITDA(</a:t>
                      </a: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십억원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108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180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686107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순차입금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십억원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(150)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(820)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00210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영업이익률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(%)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16.8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18.3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908824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ROE(%)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56.5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12.5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62993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배당수익률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(%)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NM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0.0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88242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EPS(</a:t>
                      </a: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원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2,916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2,951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13594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(EPS</a:t>
                      </a: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증가율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, %)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NM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1.2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95700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BPS(</a:t>
                      </a: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원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6,046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33,159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51394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DPS(</a:t>
                      </a:r>
                      <a:r>
                        <a:rPr lang="ko-KR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원</a:t>
                      </a: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3927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PER(x)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NM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53.7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39191"/>
                  </a:ext>
                </a:extLst>
              </a:tr>
              <a:tr h="188991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PBR(x)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NM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4.8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6553"/>
                  </a:ext>
                </a:extLst>
              </a:tr>
              <a:tr h="208140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EV/EBITDA(x)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NM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27.1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effectLst/>
                          <a:latin typeface="HY중고딕" panose="02030600000101010101" pitchFamily="18" charset="-127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spc="-2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3769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840C57D-0271-4B12-9910-1CD289C001BE}"/>
              </a:ext>
            </a:extLst>
          </p:cNvPr>
          <p:cNvSpPr/>
          <p:nvPr/>
        </p:nvSpPr>
        <p:spPr>
          <a:xfrm>
            <a:off x="2195405" y="-588475"/>
            <a:ext cx="778598" cy="588475"/>
          </a:xfrm>
          <a:prstGeom prst="rect">
            <a:avLst/>
          </a:prstGeom>
          <a:solidFill>
            <a:srgbClr val="56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651E66-1BE5-484B-88B9-71F2DF6F0F56}"/>
              </a:ext>
            </a:extLst>
          </p:cNvPr>
          <p:cNvSpPr/>
          <p:nvPr/>
        </p:nvSpPr>
        <p:spPr>
          <a:xfrm>
            <a:off x="3224105" y="-588475"/>
            <a:ext cx="778598" cy="588475"/>
          </a:xfrm>
          <a:prstGeom prst="rect">
            <a:avLst/>
          </a:prstGeom>
          <a:solidFill>
            <a:srgbClr val="ADC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BF4F1B-76E0-48A8-AA55-F19E82A4FC19}"/>
              </a:ext>
            </a:extLst>
          </p:cNvPr>
          <p:cNvSpPr/>
          <p:nvPr/>
        </p:nvSpPr>
        <p:spPr>
          <a:xfrm>
            <a:off x="4252805" y="-588475"/>
            <a:ext cx="778598" cy="588475"/>
          </a:xfrm>
          <a:prstGeom prst="rect">
            <a:avLst/>
          </a:prstGeom>
          <a:solidFill>
            <a:srgbClr val="E1E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AC6B1-6AA6-474B-B3A2-5CC460669B2B}"/>
              </a:ext>
            </a:extLst>
          </p:cNvPr>
          <p:cNvSpPr/>
          <p:nvPr/>
        </p:nvSpPr>
        <p:spPr>
          <a:xfrm>
            <a:off x="5281505" y="-588475"/>
            <a:ext cx="778598" cy="58847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BB4302-D018-4C0A-8EC1-9F7A162821F9}"/>
              </a:ext>
            </a:extLst>
          </p:cNvPr>
          <p:cNvSpPr/>
          <p:nvPr/>
        </p:nvSpPr>
        <p:spPr>
          <a:xfrm>
            <a:off x="6310205" y="-588475"/>
            <a:ext cx="778598" cy="588475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596E5A-9D5C-4ECD-AC07-BC7D404DF9BC}"/>
              </a:ext>
            </a:extLst>
          </p:cNvPr>
          <p:cNvSpPr/>
          <p:nvPr/>
        </p:nvSpPr>
        <p:spPr>
          <a:xfrm>
            <a:off x="7338905" y="-588475"/>
            <a:ext cx="778598" cy="58847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65E558-661B-4622-9101-34A4372327A4}"/>
              </a:ext>
            </a:extLst>
          </p:cNvPr>
          <p:cNvSpPr/>
          <p:nvPr/>
        </p:nvSpPr>
        <p:spPr>
          <a:xfrm>
            <a:off x="8367605" y="-588475"/>
            <a:ext cx="778598" cy="5884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7F4C1-5EAC-4C9A-98F9-BF9491EDDE8A}"/>
              </a:ext>
            </a:extLst>
          </p:cNvPr>
          <p:cNvSpPr/>
          <p:nvPr/>
        </p:nvSpPr>
        <p:spPr>
          <a:xfrm>
            <a:off x="9396305" y="-588475"/>
            <a:ext cx="778598" cy="5884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4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1267D9-428F-4B13-9A7F-38449C38D247}"/>
              </a:ext>
            </a:extLst>
          </p:cNvPr>
          <p:cNvSpPr/>
          <p:nvPr/>
        </p:nvSpPr>
        <p:spPr>
          <a:xfrm>
            <a:off x="2203703" y="-923887"/>
            <a:ext cx="778598" cy="588475"/>
          </a:xfrm>
          <a:prstGeom prst="rect">
            <a:avLst/>
          </a:prstGeom>
          <a:solidFill>
            <a:srgbClr val="56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092B49-643C-4196-976C-16B3C13B8180}"/>
              </a:ext>
            </a:extLst>
          </p:cNvPr>
          <p:cNvSpPr/>
          <p:nvPr/>
        </p:nvSpPr>
        <p:spPr>
          <a:xfrm>
            <a:off x="3232403" y="-923887"/>
            <a:ext cx="778598" cy="588475"/>
          </a:xfrm>
          <a:prstGeom prst="rect">
            <a:avLst/>
          </a:prstGeom>
          <a:solidFill>
            <a:srgbClr val="ADC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48917E-F918-470B-9176-AE8920AE6364}"/>
              </a:ext>
            </a:extLst>
          </p:cNvPr>
          <p:cNvSpPr/>
          <p:nvPr/>
        </p:nvSpPr>
        <p:spPr>
          <a:xfrm>
            <a:off x="4261103" y="-923887"/>
            <a:ext cx="778598" cy="588475"/>
          </a:xfrm>
          <a:prstGeom prst="rect">
            <a:avLst/>
          </a:prstGeom>
          <a:solidFill>
            <a:srgbClr val="E1E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AE0D50-1CF4-4E92-8230-21574ED268B6}"/>
              </a:ext>
            </a:extLst>
          </p:cNvPr>
          <p:cNvSpPr/>
          <p:nvPr/>
        </p:nvSpPr>
        <p:spPr>
          <a:xfrm>
            <a:off x="5289803" y="-923887"/>
            <a:ext cx="778598" cy="58847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6B33A-9A8D-48C3-8364-168CC032D4AC}"/>
              </a:ext>
            </a:extLst>
          </p:cNvPr>
          <p:cNvSpPr/>
          <p:nvPr/>
        </p:nvSpPr>
        <p:spPr>
          <a:xfrm>
            <a:off x="6318503" y="-923887"/>
            <a:ext cx="778598" cy="588475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479D1F-AAF9-4CDE-A187-A097E165514A}"/>
              </a:ext>
            </a:extLst>
          </p:cNvPr>
          <p:cNvSpPr/>
          <p:nvPr/>
        </p:nvSpPr>
        <p:spPr>
          <a:xfrm>
            <a:off x="7347203" y="-923887"/>
            <a:ext cx="778598" cy="58847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18C8AD-EFDF-46CB-A8C0-03908B67BCE2}"/>
              </a:ext>
            </a:extLst>
          </p:cNvPr>
          <p:cNvSpPr/>
          <p:nvPr/>
        </p:nvSpPr>
        <p:spPr>
          <a:xfrm>
            <a:off x="8375903" y="-923887"/>
            <a:ext cx="778598" cy="5884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E6D1B0-9BB5-4572-A679-125C2C5CC167}"/>
              </a:ext>
            </a:extLst>
          </p:cNvPr>
          <p:cNvSpPr/>
          <p:nvPr/>
        </p:nvSpPr>
        <p:spPr>
          <a:xfrm>
            <a:off x="9404603" y="-923887"/>
            <a:ext cx="778598" cy="5884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557C17-D5A0-432A-BF79-38D6455FF404}"/>
              </a:ext>
            </a:extLst>
          </p:cNvPr>
          <p:cNvSpPr/>
          <p:nvPr/>
        </p:nvSpPr>
        <p:spPr>
          <a:xfrm>
            <a:off x="1682900" y="4503124"/>
            <a:ext cx="1187812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빌리프랩</a:t>
            </a:r>
            <a:endParaRPr lang="ko-KR" altLang="en-US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75DEA9-0A6C-4CB8-8C2A-217AC8805BA1}"/>
              </a:ext>
            </a:extLst>
          </p:cNvPr>
          <p:cNvSpPr/>
          <p:nvPr/>
        </p:nvSpPr>
        <p:spPr>
          <a:xfrm>
            <a:off x="286516" y="4503124"/>
            <a:ext cx="1297588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KOZ </a:t>
            </a:r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엔터</a:t>
            </a:r>
            <a:endParaRPr lang="ko-KR" altLang="en-US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B1B6CBF-C312-48C1-9DE9-5DCD207CB1FD}"/>
              </a:ext>
            </a:extLst>
          </p:cNvPr>
          <p:cNvSpPr/>
          <p:nvPr/>
        </p:nvSpPr>
        <p:spPr>
          <a:xfrm>
            <a:off x="187719" y="1979200"/>
            <a:ext cx="5597773" cy="4568859"/>
          </a:xfrm>
          <a:prstGeom prst="roundRect">
            <a:avLst/>
          </a:prstGeom>
          <a:noFill/>
          <a:ln>
            <a:solidFill>
              <a:srgbClr val="ADC2E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B603B2F-36B7-4E0A-BE1F-BC515965FDE0}"/>
              </a:ext>
            </a:extLst>
          </p:cNvPr>
          <p:cNvCxnSpPr>
            <a:cxnSpLocks/>
          </p:cNvCxnSpPr>
          <p:nvPr/>
        </p:nvCxnSpPr>
        <p:spPr>
          <a:xfrm>
            <a:off x="773608" y="3799816"/>
            <a:ext cx="5208818" cy="0"/>
          </a:xfrm>
          <a:prstGeom prst="line">
            <a:avLst/>
          </a:prstGeom>
          <a:ln w="12700">
            <a:solidFill>
              <a:srgbClr val="9999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8D1E926-BB6A-4F40-8729-047A239BC82B}"/>
              </a:ext>
            </a:extLst>
          </p:cNvPr>
          <p:cNvCxnSpPr>
            <a:cxnSpLocks/>
          </p:cNvCxnSpPr>
          <p:nvPr/>
        </p:nvCxnSpPr>
        <p:spPr>
          <a:xfrm>
            <a:off x="5982426" y="1001620"/>
            <a:ext cx="0" cy="3481539"/>
          </a:xfrm>
          <a:prstGeom prst="line">
            <a:avLst/>
          </a:prstGeom>
          <a:ln w="12700">
            <a:solidFill>
              <a:srgbClr val="9999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ED9B768-BF1B-4721-9A5F-CABAECF9FB0E}"/>
              </a:ext>
            </a:extLst>
          </p:cNvPr>
          <p:cNvCxnSpPr>
            <a:cxnSpLocks/>
          </p:cNvCxnSpPr>
          <p:nvPr/>
        </p:nvCxnSpPr>
        <p:spPr>
          <a:xfrm>
            <a:off x="940076" y="3799816"/>
            <a:ext cx="0" cy="627798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531F4B4-1BB2-42C4-88E1-60149162D5B7}"/>
              </a:ext>
            </a:extLst>
          </p:cNvPr>
          <p:cNvCxnSpPr>
            <a:cxnSpLocks/>
          </p:cNvCxnSpPr>
          <p:nvPr/>
        </p:nvCxnSpPr>
        <p:spPr>
          <a:xfrm>
            <a:off x="2276806" y="3799816"/>
            <a:ext cx="0" cy="627798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1FF30C-4A90-4210-B077-11F5F6A93012}"/>
              </a:ext>
            </a:extLst>
          </p:cNvPr>
          <p:cNvSpPr/>
          <p:nvPr/>
        </p:nvSpPr>
        <p:spPr>
          <a:xfrm>
            <a:off x="7772316" y="4618220"/>
            <a:ext cx="1187812" cy="1094759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하이브</a:t>
            </a:r>
            <a:r>
              <a:rPr lang="ko-KR" altLang="en-US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솔루션즈</a:t>
            </a:r>
            <a:endParaRPr lang="en-US" altLang="ko-KR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재팬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4064C2-6387-41C7-B482-80C196B2BC94}"/>
              </a:ext>
            </a:extLst>
          </p:cNvPr>
          <p:cNvSpPr/>
          <p:nvPr/>
        </p:nvSpPr>
        <p:spPr>
          <a:xfrm>
            <a:off x="9042334" y="4620732"/>
            <a:ext cx="1187812" cy="1094759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하이브</a:t>
            </a:r>
            <a:r>
              <a:rPr lang="ko-KR" altLang="en-US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T&amp;D</a:t>
            </a:r>
          </a:p>
          <a:p>
            <a:pPr algn="ctr"/>
            <a:r>
              <a:rPr lang="ko-KR" altLang="en-US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재팬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58E6C2-F992-462B-89E3-0206BF25A586}"/>
              </a:ext>
            </a:extLst>
          </p:cNvPr>
          <p:cNvSpPr/>
          <p:nvPr/>
        </p:nvSpPr>
        <p:spPr>
          <a:xfrm>
            <a:off x="6374460" y="3196525"/>
            <a:ext cx="1543412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하이브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아메리카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2714589-3038-4A07-B2A2-77D53E1EA3FF}"/>
              </a:ext>
            </a:extLst>
          </p:cNvPr>
          <p:cNvCxnSpPr>
            <a:cxnSpLocks/>
          </p:cNvCxnSpPr>
          <p:nvPr/>
        </p:nvCxnSpPr>
        <p:spPr>
          <a:xfrm flipV="1">
            <a:off x="7146167" y="3855361"/>
            <a:ext cx="0" cy="627798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65745E-1E86-4470-8CA5-F8A254E69714}"/>
              </a:ext>
            </a:extLst>
          </p:cNvPr>
          <p:cNvSpPr/>
          <p:nvPr/>
        </p:nvSpPr>
        <p:spPr>
          <a:xfrm>
            <a:off x="8202929" y="3196525"/>
            <a:ext cx="1543412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하이브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에듀</a:t>
            </a:r>
            <a:endParaRPr lang="ko-KR" altLang="en-US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DC6980D-F090-4645-90D7-92F544C53999}"/>
              </a:ext>
            </a:extLst>
          </p:cNvPr>
          <p:cNvCxnSpPr>
            <a:cxnSpLocks/>
          </p:cNvCxnSpPr>
          <p:nvPr/>
        </p:nvCxnSpPr>
        <p:spPr>
          <a:xfrm flipV="1">
            <a:off x="8974635" y="3855361"/>
            <a:ext cx="0" cy="627798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4E82189-B4DF-405A-BFF1-56B67D7E80BC}"/>
              </a:ext>
            </a:extLst>
          </p:cNvPr>
          <p:cNvSpPr/>
          <p:nvPr/>
        </p:nvSpPr>
        <p:spPr>
          <a:xfrm>
            <a:off x="2385264" y="1684962"/>
            <a:ext cx="1202682" cy="588475"/>
          </a:xfrm>
          <a:prstGeom prst="roundRect">
            <a:avLst/>
          </a:prstGeom>
          <a:solidFill>
            <a:srgbClr val="ADC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레이블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5C9281A-8B62-4A85-8958-CE8FDAD08882}"/>
              </a:ext>
            </a:extLst>
          </p:cNvPr>
          <p:cNvSpPr/>
          <p:nvPr/>
        </p:nvSpPr>
        <p:spPr>
          <a:xfrm>
            <a:off x="6120418" y="2662543"/>
            <a:ext cx="5883861" cy="3885515"/>
          </a:xfrm>
          <a:prstGeom prst="roundRect">
            <a:avLst/>
          </a:prstGeom>
          <a:noFill/>
          <a:ln>
            <a:solidFill>
              <a:srgbClr val="ADC2E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D7C368B-E3EC-4EA8-8131-F6499A79DCCB}"/>
              </a:ext>
            </a:extLst>
          </p:cNvPr>
          <p:cNvSpPr/>
          <p:nvPr/>
        </p:nvSpPr>
        <p:spPr>
          <a:xfrm>
            <a:off x="8399644" y="2368305"/>
            <a:ext cx="1202682" cy="588475"/>
          </a:xfrm>
          <a:prstGeom prst="roundRect">
            <a:avLst/>
          </a:prstGeom>
          <a:solidFill>
            <a:srgbClr val="ADC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솔루션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49AA732-2263-421A-821C-17745630326F}"/>
              </a:ext>
            </a:extLst>
          </p:cNvPr>
          <p:cNvSpPr/>
          <p:nvPr/>
        </p:nvSpPr>
        <p:spPr>
          <a:xfrm>
            <a:off x="6120419" y="309942"/>
            <a:ext cx="5883860" cy="1901698"/>
          </a:xfrm>
          <a:prstGeom prst="roundRect">
            <a:avLst/>
          </a:prstGeom>
          <a:noFill/>
          <a:ln>
            <a:solidFill>
              <a:srgbClr val="ADC2E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3A723DA-0871-490D-8004-F1BBA52CF127}"/>
              </a:ext>
            </a:extLst>
          </p:cNvPr>
          <p:cNvSpPr/>
          <p:nvPr/>
        </p:nvSpPr>
        <p:spPr>
          <a:xfrm>
            <a:off x="8399644" y="15704"/>
            <a:ext cx="1202682" cy="588475"/>
          </a:xfrm>
          <a:prstGeom prst="roundRect">
            <a:avLst/>
          </a:prstGeom>
          <a:solidFill>
            <a:srgbClr val="ADC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플랫폼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EF44F5-9636-46F9-B6FD-42076F0D4C9A}"/>
              </a:ext>
            </a:extLst>
          </p:cNvPr>
          <p:cNvSpPr/>
          <p:nvPr/>
        </p:nvSpPr>
        <p:spPr>
          <a:xfrm>
            <a:off x="293071" y="2513182"/>
            <a:ext cx="961075" cy="588475"/>
          </a:xfrm>
          <a:prstGeom prst="rect">
            <a:avLst/>
          </a:prstGeom>
          <a:noFill/>
          <a:ln>
            <a:solidFill>
              <a:srgbClr val="569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5692C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어도어</a:t>
            </a:r>
            <a:endParaRPr lang="ko-KR" altLang="en-US" dirty="0">
              <a:solidFill>
                <a:srgbClr val="5692C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CA1032-3C0D-47D4-9DEE-E05725EFEDFE}"/>
              </a:ext>
            </a:extLst>
          </p:cNvPr>
          <p:cNvCxnSpPr>
            <a:cxnSpLocks/>
          </p:cNvCxnSpPr>
          <p:nvPr/>
        </p:nvCxnSpPr>
        <p:spPr>
          <a:xfrm flipV="1">
            <a:off x="773608" y="3172018"/>
            <a:ext cx="0" cy="627798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25F5728-4A8B-4C46-96F7-547194BFBFE2}"/>
              </a:ext>
            </a:extLst>
          </p:cNvPr>
          <p:cNvSpPr txBox="1"/>
          <p:nvPr/>
        </p:nvSpPr>
        <p:spPr>
          <a:xfrm>
            <a:off x="796536" y="3304597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100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AD3EAE-61C3-42B3-B220-379DEC4A7133}"/>
              </a:ext>
            </a:extLst>
          </p:cNvPr>
          <p:cNvSpPr txBox="1"/>
          <p:nvPr/>
        </p:nvSpPr>
        <p:spPr>
          <a:xfrm>
            <a:off x="972648" y="3973268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66.7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9DA88E-5C8E-481F-9F8E-611E2FD06860}"/>
              </a:ext>
            </a:extLst>
          </p:cNvPr>
          <p:cNvSpPr txBox="1"/>
          <p:nvPr/>
        </p:nvSpPr>
        <p:spPr>
          <a:xfrm>
            <a:off x="2303589" y="3976774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47.5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F3712A-E24D-4F2F-B516-875E4D6E7075}"/>
              </a:ext>
            </a:extLst>
          </p:cNvPr>
          <p:cNvSpPr/>
          <p:nvPr/>
        </p:nvSpPr>
        <p:spPr>
          <a:xfrm>
            <a:off x="4356359" y="4503124"/>
            <a:ext cx="1187812" cy="1094759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하이브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레이블즈</a:t>
            </a:r>
            <a:endParaRPr lang="en-US" altLang="ko-KR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재팬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4EB4BB-BB16-4704-8589-19C4CF17B5D7}"/>
              </a:ext>
            </a:extLst>
          </p:cNvPr>
          <p:cNvCxnSpPr>
            <a:cxnSpLocks/>
          </p:cNvCxnSpPr>
          <p:nvPr/>
        </p:nvCxnSpPr>
        <p:spPr>
          <a:xfrm>
            <a:off x="4950265" y="3799816"/>
            <a:ext cx="0" cy="627798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A9A8844-4B4A-4496-90A6-80CA7F4CF353}"/>
              </a:ext>
            </a:extLst>
          </p:cNvPr>
          <p:cNvSpPr txBox="1"/>
          <p:nvPr/>
        </p:nvSpPr>
        <p:spPr>
          <a:xfrm>
            <a:off x="4965471" y="3983786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100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E2BE98-8E35-47DF-A77D-180ABD8BBC6F}"/>
              </a:ext>
            </a:extLst>
          </p:cNvPr>
          <p:cNvSpPr/>
          <p:nvPr/>
        </p:nvSpPr>
        <p:spPr>
          <a:xfrm>
            <a:off x="1405143" y="2513182"/>
            <a:ext cx="1543412" cy="588475"/>
          </a:xfrm>
          <a:prstGeom prst="rect">
            <a:avLst/>
          </a:prstGeom>
          <a:noFill/>
          <a:ln>
            <a:solidFill>
              <a:srgbClr val="569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5692C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빅히트</a:t>
            </a:r>
            <a:r>
              <a:rPr lang="ko-KR" altLang="en-US" dirty="0">
                <a:solidFill>
                  <a:srgbClr val="5692C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뮤직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E38F4D-337F-4724-8B03-609501E41E35}"/>
              </a:ext>
            </a:extLst>
          </p:cNvPr>
          <p:cNvCxnSpPr>
            <a:cxnSpLocks/>
          </p:cNvCxnSpPr>
          <p:nvPr/>
        </p:nvCxnSpPr>
        <p:spPr>
          <a:xfrm flipV="1">
            <a:off x="2176849" y="3172018"/>
            <a:ext cx="0" cy="627798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6F943FF-4BA0-4832-901E-E44007D1ADAC}"/>
              </a:ext>
            </a:extLst>
          </p:cNvPr>
          <p:cNvSpPr txBox="1"/>
          <p:nvPr/>
        </p:nvSpPr>
        <p:spPr>
          <a:xfrm>
            <a:off x="2203419" y="3304597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100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B85C1A-C43F-43D1-AACA-C118EDF28DDA}"/>
              </a:ext>
            </a:extLst>
          </p:cNvPr>
          <p:cNvSpPr/>
          <p:nvPr/>
        </p:nvSpPr>
        <p:spPr>
          <a:xfrm>
            <a:off x="3099552" y="2513182"/>
            <a:ext cx="1187812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쏘스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뮤직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3F930C4-D29A-42D9-AD89-38013DF5E52D}"/>
              </a:ext>
            </a:extLst>
          </p:cNvPr>
          <p:cNvCxnSpPr>
            <a:cxnSpLocks/>
          </p:cNvCxnSpPr>
          <p:nvPr/>
        </p:nvCxnSpPr>
        <p:spPr>
          <a:xfrm flipV="1">
            <a:off x="3693458" y="3172018"/>
            <a:ext cx="0" cy="627798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336BE54-EC25-4D36-9040-180B05C521E6}"/>
              </a:ext>
            </a:extLst>
          </p:cNvPr>
          <p:cNvSpPr txBox="1"/>
          <p:nvPr/>
        </p:nvSpPr>
        <p:spPr>
          <a:xfrm>
            <a:off x="3712406" y="3304597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99C29B-D916-4902-B605-7EBF5CAC6EDE}"/>
              </a:ext>
            </a:extLst>
          </p:cNvPr>
          <p:cNvSpPr txBox="1"/>
          <p:nvPr/>
        </p:nvSpPr>
        <p:spPr>
          <a:xfrm>
            <a:off x="7165516" y="3987940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100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70DDEA3-F6A3-465E-B057-294DB07B986B}"/>
              </a:ext>
            </a:extLst>
          </p:cNvPr>
          <p:cNvSpPr txBox="1"/>
          <p:nvPr/>
        </p:nvSpPr>
        <p:spPr>
          <a:xfrm>
            <a:off x="8993983" y="3987940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100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801DD7C-E43D-44D5-B9C1-B98FE063FC1B}"/>
              </a:ext>
            </a:extLst>
          </p:cNvPr>
          <p:cNvSpPr/>
          <p:nvPr/>
        </p:nvSpPr>
        <p:spPr>
          <a:xfrm>
            <a:off x="2245790" y="622148"/>
            <a:ext cx="1526452" cy="746897"/>
          </a:xfrm>
          <a:prstGeom prst="roundRect">
            <a:avLst/>
          </a:prstGeom>
          <a:noFill/>
          <a:ln w="28575">
            <a:solidFill>
              <a:srgbClr val="569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5692C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하이브</a:t>
            </a:r>
            <a:endParaRPr lang="en-US" altLang="ko-KR" sz="2400" b="1" dirty="0">
              <a:solidFill>
                <a:srgbClr val="5692C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E5A5E3-A84F-4EB8-A3D6-112E043571C8}"/>
              </a:ext>
            </a:extLst>
          </p:cNvPr>
          <p:cNvSpPr/>
          <p:nvPr/>
        </p:nvSpPr>
        <p:spPr>
          <a:xfrm>
            <a:off x="6903125" y="707383"/>
            <a:ext cx="1666874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위버스컴퍼니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05CE217-BA4D-4286-B115-527CCC47EEBF}"/>
              </a:ext>
            </a:extLst>
          </p:cNvPr>
          <p:cNvCxnSpPr>
            <a:cxnSpLocks/>
          </p:cNvCxnSpPr>
          <p:nvPr/>
        </p:nvCxnSpPr>
        <p:spPr>
          <a:xfrm>
            <a:off x="5982426" y="995596"/>
            <a:ext cx="868504" cy="0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87498E5-7BB0-485F-B168-19F3CBA1809E}"/>
              </a:ext>
            </a:extLst>
          </p:cNvPr>
          <p:cNvCxnSpPr>
            <a:cxnSpLocks/>
          </p:cNvCxnSpPr>
          <p:nvPr/>
        </p:nvCxnSpPr>
        <p:spPr>
          <a:xfrm>
            <a:off x="8565344" y="1001620"/>
            <a:ext cx="1241088" cy="0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D03C33E-DBC8-4907-810B-922752B85728}"/>
              </a:ext>
            </a:extLst>
          </p:cNvPr>
          <p:cNvSpPr txBox="1"/>
          <p:nvPr/>
        </p:nvSpPr>
        <p:spPr>
          <a:xfrm>
            <a:off x="6216243" y="625311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66.1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53A3127-651A-454F-A9A2-041495F2DFD0}"/>
              </a:ext>
            </a:extLst>
          </p:cNvPr>
          <p:cNvSpPr/>
          <p:nvPr/>
        </p:nvSpPr>
        <p:spPr>
          <a:xfrm>
            <a:off x="9859063" y="707383"/>
            <a:ext cx="1358423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YG </a:t>
            </a:r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플러스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7EBB49C-E358-4105-9B5A-274AB8977ABF}"/>
              </a:ext>
            </a:extLst>
          </p:cNvPr>
          <p:cNvSpPr/>
          <p:nvPr/>
        </p:nvSpPr>
        <p:spPr>
          <a:xfrm>
            <a:off x="3009016" y="4503124"/>
            <a:ext cx="1187812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플레디스</a:t>
            </a:r>
            <a:endParaRPr lang="ko-KR" altLang="en-US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15E5D99-52CB-41DA-8690-F6857B28E21C}"/>
              </a:ext>
            </a:extLst>
          </p:cNvPr>
          <p:cNvCxnSpPr>
            <a:cxnSpLocks/>
          </p:cNvCxnSpPr>
          <p:nvPr/>
        </p:nvCxnSpPr>
        <p:spPr>
          <a:xfrm>
            <a:off x="3602922" y="3799816"/>
            <a:ext cx="0" cy="627798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8ED36CC-9905-401A-90DC-BF1CD00CB862}"/>
              </a:ext>
            </a:extLst>
          </p:cNvPr>
          <p:cNvSpPr txBox="1"/>
          <p:nvPr/>
        </p:nvSpPr>
        <p:spPr>
          <a:xfrm>
            <a:off x="3618128" y="398378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85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41BD1C2-59C0-4ADD-9B42-A9148B068781}"/>
              </a:ext>
            </a:extLst>
          </p:cNvPr>
          <p:cNvSpPr/>
          <p:nvPr/>
        </p:nvSpPr>
        <p:spPr>
          <a:xfrm>
            <a:off x="4438360" y="2542861"/>
            <a:ext cx="1202681" cy="588475"/>
          </a:xfrm>
          <a:prstGeom prst="roundRect">
            <a:avLst/>
          </a:prstGeom>
          <a:noFill/>
          <a:ln w="28575">
            <a:solidFill>
              <a:srgbClr val="569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5692C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이타카</a:t>
            </a:r>
            <a:endParaRPr lang="en-US" altLang="ko-KR" b="1" dirty="0">
              <a:solidFill>
                <a:srgbClr val="5692C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B2BDDB4-E05E-4E26-B5DD-2CEDBC49135D}"/>
              </a:ext>
            </a:extLst>
          </p:cNvPr>
          <p:cNvCxnSpPr>
            <a:cxnSpLocks/>
          </p:cNvCxnSpPr>
          <p:nvPr/>
        </p:nvCxnSpPr>
        <p:spPr>
          <a:xfrm>
            <a:off x="5039700" y="3179520"/>
            <a:ext cx="0" cy="310690"/>
          </a:xfrm>
          <a:prstGeom prst="line">
            <a:avLst/>
          </a:prstGeom>
          <a:ln w="12700">
            <a:solidFill>
              <a:srgbClr val="5692CE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0C73C80-6BB6-4A9D-9DED-B76A9A6B2E66}"/>
              </a:ext>
            </a:extLst>
          </p:cNvPr>
          <p:cNvCxnSpPr>
            <a:cxnSpLocks/>
          </p:cNvCxnSpPr>
          <p:nvPr/>
        </p:nvCxnSpPr>
        <p:spPr>
          <a:xfrm>
            <a:off x="5982426" y="4483159"/>
            <a:ext cx="2992209" cy="0"/>
          </a:xfrm>
          <a:prstGeom prst="line">
            <a:avLst/>
          </a:prstGeom>
          <a:ln w="12700">
            <a:solidFill>
              <a:srgbClr val="9999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4C672D-9404-4CA2-AD85-46CF8C16D4BE}"/>
              </a:ext>
            </a:extLst>
          </p:cNvPr>
          <p:cNvSpPr/>
          <p:nvPr/>
        </p:nvSpPr>
        <p:spPr>
          <a:xfrm>
            <a:off x="9857486" y="1436091"/>
            <a:ext cx="1036982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네이버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2E70E79-82D5-439F-A97A-DD72424FAAD9}"/>
              </a:ext>
            </a:extLst>
          </p:cNvPr>
          <p:cNvCxnSpPr>
            <a:cxnSpLocks/>
            <a:stCxn id="131" idx="1"/>
          </p:cNvCxnSpPr>
          <p:nvPr/>
        </p:nvCxnSpPr>
        <p:spPr>
          <a:xfrm flipH="1" flipV="1">
            <a:off x="7731600" y="1730328"/>
            <a:ext cx="2125886" cy="1"/>
          </a:xfrm>
          <a:prstGeom prst="line">
            <a:avLst/>
          </a:prstGeom>
          <a:ln w="12700">
            <a:solidFill>
              <a:srgbClr val="9999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7FA4FFF-91A1-425B-97DB-5185C11B9FFF}"/>
              </a:ext>
            </a:extLst>
          </p:cNvPr>
          <p:cNvCxnSpPr>
            <a:cxnSpLocks/>
          </p:cNvCxnSpPr>
          <p:nvPr/>
        </p:nvCxnSpPr>
        <p:spPr>
          <a:xfrm>
            <a:off x="7731600" y="1352420"/>
            <a:ext cx="0" cy="377908"/>
          </a:xfrm>
          <a:prstGeom prst="line">
            <a:avLst/>
          </a:prstGeom>
          <a:ln w="12700">
            <a:solidFill>
              <a:srgbClr val="999999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B96F940-BB5C-4508-8A65-69D729E2C1F6}"/>
              </a:ext>
            </a:extLst>
          </p:cNvPr>
          <p:cNvSpPr txBox="1"/>
          <p:nvPr/>
        </p:nvSpPr>
        <p:spPr>
          <a:xfrm>
            <a:off x="7731600" y="1791489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49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745DAB6F-1E03-4B73-A54F-A30CC8501C6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772242" y="995597"/>
            <a:ext cx="2210183" cy="0"/>
          </a:xfrm>
          <a:prstGeom prst="line">
            <a:avLst/>
          </a:prstGeom>
          <a:ln w="12700">
            <a:solidFill>
              <a:srgbClr val="9999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6F8F607-383F-4E88-8892-1628823FA668}"/>
              </a:ext>
            </a:extLst>
          </p:cNvPr>
          <p:cNvSpPr txBox="1"/>
          <p:nvPr/>
        </p:nvSpPr>
        <p:spPr>
          <a:xfrm>
            <a:off x="9206428" y="105779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10.3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F01BB6F1-04C0-4170-B95E-08973247C0E9}"/>
              </a:ext>
            </a:extLst>
          </p:cNvPr>
          <p:cNvCxnSpPr>
            <a:cxnSpLocks/>
          </p:cNvCxnSpPr>
          <p:nvPr/>
        </p:nvCxnSpPr>
        <p:spPr>
          <a:xfrm flipH="1">
            <a:off x="6921147" y="6246804"/>
            <a:ext cx="2737964" cy="0"/>
          </a:xfrm>
          <a:prstGeom prst="line">
            <a:avLst/>
          </a:prstGeom>
          <a:ln w="12700">
            <a:solidFill>
              <a:srgbClr val="99999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7CE1565-BBB5-473A-9C9E-331119DAC31E}"/>
              </a:ext>
            </a:extLst>
          </p:cNvPr>
          <p:cNvCxnSpPr>
            <a:cxnSpLocks/>
          </p:cNvCxnSpPr>
          <p:nvPr/>
        </p:nvCxnSpPr>
        <p:spPr>
          <a:xfrm flipV="1">
            <a:off x="8335373" y="5775671"/>
            <a:ext cx="0" cy="471133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C67BB7B-C24A-4AA5-8D76-EFCA8D6F2377}"/>
              </a:ext>
            </a:extLst>
          </p:cNvPr>
          <p:cNvSpPr txBox="1"/>
          <p:nvPr/>
        </p:nvSpPr>
        <p:spPr>
          <a:xfrm>
            <a:off x="8361066" y="58502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흡수합병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D5B8B8A-D35A-4DBF-AF85-EB1233D76D30}"/>
              </a:ext>
            </a:extLst>
          </p:cNvPr>
          <p:cNvCxnSpPr>
            <a:cxnSpLocks/>
          </p:cNvCxnSpPr>
          <p:nvPr/>
        </p:nvCxnSpPr>
        <p:spPr>
          <a:xfrm flipV="1">
            <a:off x="9659111" y="5775671"/>
            <a:ext cx="0" cy="471600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CA1B792-E2F4-4F09-9217-4F02F24428C6}"/>
              </a:ext>
            </a:extLst>
          </p:cNvPr>
          <p:cNvSpPr txBox="1"/>
          <p:nvPr/>
        </p:nvSpPr>
        <p:spPr>
          <a:xfrm>
            <a:off x="9684804" y="58502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흡수합병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93674A7-3125-4DD4-9AE1-9E9897C8724D}"/>
              </a:ext>
            </a:extLst>
          </p:cNvPr>
          <p:cNvSpPr/>
          <p:nvPr/>
        </p:nvSpPr>
        <p:spPr>
          <a:xfrm>
            <a:off x="6241935" y="5004495"/>
            <a:ext cx="1358423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하이브재팬</a:t>
            </a:r>
            <a:endParaRPr lang="ko-KR" altLang="en-US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DBF414CA-6505-428A-AEF8-2E27534EA8FA}"/>
              </a:ext>
            </a:extLst>
          </p:cNvPr>
          <p:cNvCxnSpPr>
            <a:cxnSpLocks/>
          </p:cNvCxnSpPr>
          <p:nvPr/>
        </p:nvCxnSpPr>
        <p:spPr>
          <a:xfrm>
            <a:off x="6895454" y="4483159"/>
            <a:ext cx="0" cy="509605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2DCCB3F-36B1-49B1-A285-18614191462B}"/>
              </a:ext>
            </a:extLst>
          </p:cNvPr>
          <p:cNvSpPr txBox="1"/>
          <p:nvPr/>
        </p:nvSpPr>
        <p:spPr>
          <a:xfrm>
            <a:off x="6921147" y="4563827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100</a:t>
            </a:r>
            <a:endParaRPr lang="ko-KR" altLang="en-US" sz="1600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2638985B-87ED-4107-AB11-F5DD046026BF}"/>
              </a:ext>
            </a:extLst>
          </p:cNvPr>
          <p:cNvCxnSpPr>
            <a:cxnSpLocks/>
          </p:cNvCxnSpPr>
          <p:nvPr/>
        </p:nvCxnSpPr>
        <p:spPr>
          <a:xfrm flipH="1">
            <a:off x="4950265" y="6246804"/>
            <a:ext cx="1962888" cy="0"/>
          </a:xfrm>
          <a:prstGeom prst="line">
            <a:avLst/>
          </a:prstGeom>
          <a:ln w="12700">
            <a:solidFill>
              <a:srgbClr val="99999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6E079FA-DA2C-4FF1-8935-D9213B25980F}"/>
              </a:ext>
            </a:extLst>
          </p:cNvPr>
          <p:cNvCxnSpPr>
            <a:cxnSpLocks/>
          </p:cNvCxnSpPr>
          <p:nvPr/>
        </p:nvCxnSpPr>
        <p:spPr>
          <a:xfrm flipV="1">
            <a:off x="4950265" y="5775671"/>
            <a:ext cx="0" cy="471600"/>
          </a:xfrm>
          <a:prstGeom prst="straightConnector1">
            <a:avLst/>
          </a:prstGeom>
          <a:ln w="12700">
            <a:solidFill>
              <a:srgbClr val="99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112F5FB-C1B2-4201-8B95-CBC3C11DDBB6}"/>
              </a:ext>
            </a:extLst>
          </p:cNvPr>
          <p:cNvSpPr txBox="1"/>
          <p:nvPr/>
        </p:nvSpPr>
        <p:spPr>
          <a:xfrm>
            <a:off x="3913510" y="58379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물적분할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B165A8B-E97F-4608-B510-F794F236D223}"/>
              </a:ext>
            </a:extLst>
          </p:cNvPr>
          <p:cNvSpPr/>
          <p:nvPr/>
        </p:nvSpPr>
        <p:spPr>
          <a:xfrm>
            <a:off x="10300087" y="3735892"/>
            <a:ext cx="961075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수퍼브</a:t>
            </a:r>
            <a:endParaRPr lang="ko-KR" altLang="en-US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AC48FEA-D890-44A8-BAAC-88FFE08F0C50}"/>
              </a:ext>
            </a:extLst>
          </p:cNvPr>
          <p:cNvSpPr/>
          <p:nvPr/>
        </p:nvSpPr>
        <p:spPr>
          <a:xfrm>
            <a:off x="10309608" y="4433607"/>
            <a:ext cx="1543412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하이브</a:t>
            </a:r>
            <a:r>
              <a:rPr lang="ko-KR" altLang="en-US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360</a:t>
            </a:r>
            <a:endParaRPr lang="ko-KR" altLang="en-US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57ABB30-23EC-462D-A95A-DDB22E792188}"/>
              </a:ext>
            </a:extLst>
          </p:cNvPr>
          <p:cNvSpPr/>
          <p:nvPr/>
        </p:nvSpPr>
        <p:spPr>
          <a:xfrm>
            <a:off x="10319695" y="5131321"/>
            <a:ext cx="1612791" cy="588475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하이브아이피</a:t>
            </a:r>
            <a:endParaRPr lang="ko-KR" altLang="en-US" dirty="0">
              <a:solidFill>
                <a:srgbClr val="99999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6B722DA-8F3E-43A1-A9ED-9FC28495FBD6}"/>
              </a:ext>
            </a:extLst>
          </p:cNvPr>
          <p:cNvSpPr txBox="1"/>
          <p:nvPr/>
        </p:nvSpPr>
        <p:spPr>
          <a:xfrm>
            <a:off x="10295391" y="32880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흡수합병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AB345D2-2E2E-4257-9D01-36E15E905D2C}"/>
              </a:ext>
            </a:extLst>
          </p:cNvPr>
          <p:cNvSpPr txBox="1"/>
          <p:nvPr/>
        </p:nvSpPr>
        <p:spPr>
          <a:xfrm>
            <a:off x="5095417" y="3151495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5692C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100</a:t>
            </a:r>
            <a:endParaRPr lang="ko-KR" altLang="en-US" sz="1600" dirty="0">
              <a:solidFill>
                <a:srgbClr val="5692C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DD2D708-65DB-461F-B06A-F83717466611}"/>
              </a:ext>
            </a:extLst>
          </p:cNvPr>
          <p:cNvSpPr txBox="1"/>
          <p:nvPr/>
        </p:nvSpPr>
        <p:spPr>
          <a:xfrm>
            <a:off x="873085" y="21195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692CE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물적분할</a:t>
            </a: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9864A745-F8CA-4960-995A-1DB7B4304BEE}"/>
              </a:ext>
            </a:extLst>
          </p:cNvPr>
          <p:cNvCxnSpPr>
            <a:cxnSpLocks/>
          </p:cNvCxnSpPr>
          <p:nvPr/>
        </p:nvCxnSpPr>
        <p:spPr>
          <a:xfrm>
            <a:off x="5039700" y="3490762"/>
            <a:ext cx="1334760" cy="0"/>
          </a:xfrm>
          <a:prstGeom prst="line">
            <a:avLst/>
          </a:prstGeom>
          <a:ln w="12700">
            <a:solidFill>
              <a:srgbClr val="5692C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44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208</Words>
  <Application>Microsoft Office PowerPoint</Application>
  <PresentationFormat>와이드스크린</PresentationFormat>
  <Paragraphs>151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이광준</dc:creator>
  <cp:lastModifiedBy>이광준</cp:lastModifiedBy>
  <cp:revision>4</cp:revision>
  <dcterms:created xsi:type="dcterms:W3CDTF">2022-04-18T11:31:09Z</dcterms:created>
  <dcterms:modified xsi:type="dcterms:W3CDTF">2022-04-18T13:48:09Z</dcterms:modified>
</cp:coreProperties>
</file>