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94660"/>
  </p:normalViewPr>
  <p:slideViewPr>
    <p:cSldViewPr snapToGrid="0">
      <p:cViewPr varScale="1">
        <p:scale>
          <a:sx n="102" d="100"/>
          <a:sy n="102" d="100"/>
        </p:scale>
        <p:origin x="7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57F55-19AF-432D-B4EC-552A48BC93A8}"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59AF7-98B8-47AF-8580-CA2B3BE4798B}" type="slidenum">
              <a:rPr lang="en-US" smtClean="0"/>
              <a:t>‹#›</a:t>
            </a:fld>
            <a:endParaRPr lang="en-US"/>
          </a:p>
        </p:txBody>
      </p:sp>
    </p:spTree>
    <p:extLst>
      <p:ext uri="{BB962C8B-B14F-4D97-AF65-F5344CB8AC3E}">
        <p14:creationId xmlns:p14="http://schemas.microsoft.com/office/powerpoint/2010/main" val="253627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59AF7-98B8-47AF-8580-CA2B3BE4798B}" type="slidenum">
              <a:rPr lang="en-US" smtClean="0"/>
              <a:t>4</a:t>
            </a:fld>
            <a:endParaRPr lang="en-US"/>
          </a:p>
        </p:txBody>
      </p:sp>
    </p:spTree>
    <p:extLst>
      <p:ext uri="{BB962C8B-B14F-4D97-AF65-F5344CB8AC3E}">
        <p14:creationId xmlns:p14="http://schemas.microsoft.com/office/powerpoint/2010/main" val="21600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59AF7-98B8-47AF-8580-CA2B3BE4798B}" type="slidenum">
              <a:rPr lang="en-US" smtClean="0"/>
              <a:t>7</a:t>
            </a:fld>
            <a:endParaRPr lang="en-US"/>
          </a:p>
        </p:txBody>
      </p:sp>
    </p:spTree>
    <p:extLst>
      <p:ext uri="{BB962C8B-B14F-4D97-AF65-F5344CB8AC3E}">
        <p14:creationId xmlns:p14="http://schemas.microsoft.com/office/powerpoint/2010/main" val="307225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59AF7-98B8-47AF-8580-CA2B3BE4798B}" type="slidenum">
              <a:rPr lang="en-US" smtClean="0"/>
              <a:t>9</a:t>
            </a:fld>
            <a:endParaRPr lang="en-US"/>
          </a:p>
        </p:txBody>
      </p:sp>
    </p:spTree>
    <p:extLst>
      <p:ext uri="{BB962C8B-B14F-4D97-AF65-F5344CB8AC3E}">
        <p14:creationId xmlns:p14="http://schemas.microsoft.com/office/powerpoint/2010/main" val="62822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59AF7-98B8-47AF-8580-CA2B3BE4798B}" type="slidenum">
              <a:rPr lang="en-US" smtClean="0"/>
              <a:t>10</a:t>
            </a:fld>
            <a:endParaRPr lang="en-US"/>
          </a:p>
        </p:txBody>
      </p:sp>
    </p:spTree>
    <p:extLst>
      <p:ext uri="{BB962C8B-B14F-4D97-AF65-F5344CB8AC3E}">
        <p14:creationId xmlns:p14="http://schemas.microsoft.com/office/powerpoint/2010/main" val="67914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8A35-5591-FA6F-9DDE-3D029B764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125795-A77A-61EA-3471-0521E8126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2F7FE0-3E5D-EB15-3CD4-4BB9C9683AEE}"/>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7E7DD2AA-28DC-4F64-20A1-D9C33638A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B594F-2C60-BC27-9E20-F8E0F5A32E32}"/>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221196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4739-0405-CDDC-B6B2-AC4873ED17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1BC62-487F-D5A9-3CEF-3317ACFBB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3268B-3207-9240-6EF4-56EBA31CD370}"/>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67563550-FDF0-FB02-C98B-952D4C449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B5509-2032-DC97-4E96-597A47F671CE}"/>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361399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32CF7-9775-85B7-6220-157DE5494B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E0D5F2-5A6F-B5D2-6BA6-6844DAE56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3F25C-5209-5140-C881-F6B0B4753FFA}"/>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1F2F3DF8-C9FE-3D8A-9F6D-6B0A48D58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71BB7-7C1E-0234-6C70-3FDF53F3C356}"/>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181047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CA6D-6DA3-FF15-E614-F484A1902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F3805-9206-3206-FAFC-BF22B0D06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6A47F-FA66-9DDF-4998-E65841DA857D}"/>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B1B47991-BEC1-DC3C-85E3-9DE91112B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E7D3D-94B8-0A54-7C56-072296E4BE5C}"/>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134491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3193-62EB-0030-4CF0-9AE8E1F81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9A6166-5979-84EA-6391-773FEC16F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AAAB26-1DCB-D9E1-290F-60D26BD43D33}"/>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F58C01CC-B6BD-0B74-2452-069FE4A14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EE171-C04B-24D5-92A4-564333961D4F}"/>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101218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8C3D-A083-0DE7-C0AE-3B7EB525B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78874-EA39-F945-567C-40FAC1FE6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40EAE-B382-74FE-9972-F5E4CC6596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36BC6F-D9B1-D60F-AEEB-47C7BD0CA225}"/>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6" name="Footer Placeholder 5">
            <a:extLst>
              <a:ext uri="{FF2B5EF4-FFF2-40B4-BE49-F238E27FC236}">
                <a16:creationId xmlns:a16="http://schemas.microsoft.com/office/drawing/2014/main" id="{3B843277-CCAC-1502-0C99-3E524F875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FCB94-76F9-3719-8C60-25339390E717}"/>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353353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5AE3-4491-D4C9-FCAA-D7DDFAB1F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6F595E-D748-498B-F735-5D99DD430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5B30B-B11C-3DEC-11DA-A47E3EB16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F1CB5-2D63-D1A5-0BD6-A85882A60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D7CA0-E0D1-86F8-C28C-C6F904442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9E079-035A-96AA-5481-F14B4F302A53}"/>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8" name="Footer Placeholder 7">
            <a:extLst>
              <a:ext uri="{FF2B5EF4-FFF2-40B4-BE49-F238E27FC236}">
                <a16:creationId xmlns:a16="http://schemas.microsoft.com/office/drawing/2014/main" id="{035D7A3F-744F-3CC1-D570-0683180CE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C1B9D-C60F-6FF5-D105-64F3ABFCE777}"/>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133376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A7C5-6232-6F31-85F9-94528EC11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F37B97-500F-4BBE-1900-B79CEE783A37}"/>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4" name="Footer Placeholder 3">
            <a:extLst>
              <a:ext uri="{FF2B5EF4-FFF2-40B4-BE49-F238E27FC236}">
                <a16:creationId xmlns:a16="http://schemas.microsoft.com/office/drawing/2014/main" id="{531C3B80-0C38-7C66-C06E-62FE28603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AE5C9-B89F-B47D-D7FE-0DC1B7564365}"/>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2146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EA9EA-FFCF-F109-D2CF-7237538CACDA}"/>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3" name="Footer Placeholder 2">
            <a:extLst>
              <a:ext uri="{FF2B5EF4-FFF2-40B4-BE49-F238E27FC236}">
                <a16:creationId xmlns:a16="http://schemas.microsoft.com/office/drawing/2014/main" id="{77383191-7B01-23F9-E84F-BB553FC04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EEF71C-F0F2-9EB3-D673-5746D516AECC}"/>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218977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8EF0-A38F-0B19-6A3A-ABCA99275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F0561-6D5A-A2D4-EB46-3F848929D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73090-B377-56D5-54D2-2B70AA1E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6EEE1-B4C5-7B65-B7B6-8C37260AE536}"/>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6" name="Footer Placeholder 5">
            <a:extLst>
              <a:ext uri="{FF2B5EF4-FFF2-40B4-BE49-F238E27FC236}">
                <a16:creationId xmlns:a16="http://schemas.microsoft.com/office/drawing/2014/main" id="{AA273A08-E20C-0849-3A5F-D88C99322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BFAF-FD33-5452-C54F-B5CB2BEEFC60}"/>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118657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16B6-4C22-CB2C-A619-97CF99D7C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DD2FB-1EE7-74E8-92DA-5F9E70B73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0A5EB3-B5F2-74FE-2056-8358C0EC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6BFC2-7E62-CC9C-2E92-48B647F13311}"/>
              </a:ext>
            </a:extLst>
          </p:cNvPr>
          <p:cNvSpPr>
            <a:spLocks noGrp="1"/>
          </p:cNvSpPr>
          <p:nvPr>
            <p:ph type="dt" sz="half" idx="10"/>
          </p:nvPr>
        </p:nvSpPr>
        <p:spPr/>
        <p:txBody>
          <a:bodyPr/>
          <a:lstStyle/>
          <a:p>
            <a:fld id="{8B33FD93-DCA4-4C65-96C4-C54F62A589FB}" type="datetimeFigureOut">
              <a:rPr lang="en-US" smtClean="0"/>
              <a:t>7/4/2023</a:t>
            </a:fld>
            <a:endParaRPr lang="en-US"/>
          </a:p>
        </p:txBody>
      </p:sp>
      <p:sp>
        <p:nvSpPr>
          <p:cNvPr id="6" name="Footer Placeholder 5">
            <a:extLst>
              <a:ext uri="{FF2B5EF4-FFF2-40B4-BE49-F238E27FC236}">
                <a16:creationId xmlns:a16="http://schemas.microsoft.com/office/drawing/2014/main" id="{EB7A512B-1FBD-097A-4290-016572C1F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16521-13CA-D841-038B-50DA02025412}"/>
              </a:ext>
            </a:extLst>
          </p:cNvPr>
          <p:cNvSpPr>
            <a:spLocks noGrp="1"/>
          </p:cNvSpPr>
          <p:nvPr>
            <p:ph type="sldNum" sz="quarter" idx="12"/>
          </p:nvPr>
        </p:nvSpPr>
        <p:spPr/>
        <p:txBody>
          <a:bodyPr/>
          <a:lstStyle/>
          <a:p>
            <a:fld id="{BB151BD4-8733-4F2F-BE54-85B45784F0D4}" type="slidenum">
              <a:rPr lang="en-US" smtClean="0"/>
              <a:t>‹#›</a:t>
            </a:fld>
            <a:endParaRPr lang="en-US"/>
          </a:p>
        </p:txBody>
      </p:sp>
    </p:spTree>
    <p:extLst>
      <p:ext uri="{BB962C8B-B14F-4D97-AF65-F5344CB8AC3E}">
        <p14:creationId xmlns:p14="http://schemas.microsoft.com/office/powerpoint/2010/main" val="252959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23939-40D7-EC67-0FA2-BC6DAA413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F3E711-6A68-95C7-2CD2-CFBB37B1A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051BC-43C2-CDC1-5327-C6CD6DE03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FD93-DCA4-4C65-96C4-C54F62A589FB}" type="datetimeFigureOut">
              <a:rPr lang="en-US" smtClean="0"/>
              <a:t>7/4/2023</a:t>
            </a:fld>
            <a:endParaRPr lang="en-US"/>
          </a:p>
        </p:txBody>
      </p:sp>
      <p:sp>
        <p:nvSpPr>
          <p:cNvPr id="5" name="Footer Placeholder 4">
            <a:extLst>
              <a:ext uri="{FF2B5EF4-FFF2-40B4-BE49-F238E27FC236}">
                <a16:creationId xmlns:a16="http://schemas.microsoft.com/office/drawing/2014/main" id="{50598547-8E2D-BD57-A5B7-CF4670F12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DE0E93-51C1-79BC-3AAB-BE50D84D6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51BD4-8733-4F2F-BE54-85B45784F0D4}" type="slidenum">
              <a:rPr lang="en-US" smtClean="0"/>
              <a:t>‹#›</a:t>
            </a:fld>
            <a:endParaRPr lang="en-US"/>
          </a:p>
        </p:txBody>
      </p:sp>
    </p:spTree>
    <p:extLst>
      <p:ext uri="{BB962C8B-B14F-4D97-AF65-F5344CB8AC3E}">
        <p14:creationId xmlns:p14="http://schemas.microsoft.com/office/powerpoint/2010/main" val="295452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694B-FA51-BBA9-323E-22BF8F3AF7CE}"/>
              </a:ext>
            </a:extLst>
          </p:cNvPr>
          <p:cNvSpPr>
            <a:spLocks noGrp="1"/>
          </p:cNvSpPr>
          <p:nvPr>
            <p:ph type="ctrTitle"/>
          </p:nvPr>
        </p:nvSpPr>
        <p:spPr/>
        <p:txBody>
          <a:bodyPr/>
          <a:lstStyle/>
          <a:p>
            <a:r>
              <a:rPr lang="en-US" dirty="0"/>
              <a:t>Database library</a:t>
            </a:r>
          </a:p>
        </p:txBody>
      </p:sp>
      <p:sp>
        <p:nvSpPr>
          <p:cNvPr id="3" name="Subtitle 2">
            <a:extLst>
              <a:ext uri="{FF2B5EF4-FFF2-40B4-BE49-F238E27FC236}">
                <a16:creationId xmlns:a16="http://schemas.microsoft.com/office/drawing/2014/main" id="{8B038045-F749-7A8D-365C-0F50EA373DB1}"/>
              </a:ext>
            </a:extLst>
          </p:cNvPr>
          <p:cNvSpPr>
            <a:spLocks noGrp="1"/>
          </p:cNvSpPr>
          <p:nvPr>
            <p:ph type="subTitle" idx="1"/>
          </p:nvPr>
        </p:nvSpPr>
        <p:spPr/>
        <p:txBody>
          <a:bodyPr/>
          <a:lstStyle/>
          <a:p>
            <a:r>
              <a:rPr lang="en-US" dirty="0"/>
              <a:t>A good Altium environment</a:t>
            </a:r>
          </a:p>
        </p:txBody>
      </p:sp>
    </p:spTree>
    <p:extLst>
      <p:ext uri="{BB962C8B-B14F-4D97-AF65-F5344CB8AC3E}">
        <p14:creationId xmlns:p14="http://schemas.microsoft.com/office/powerpoint/2010/main" val="9094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7C15-F918-64CA-A7BC-21B26802B33C}"/>
              </a:ext>
            </a:extLst>
          </p:cNvPr>
          <p:cNvSpPr>
            <a:spLocks noGrp="1"/>
          </p:cNvSpPr>
          <p:nvPr>
            <p:ph type="title"/>
          </p:nvPr>
        </p:nvSpPr>
        <p:spPr/>
        <p:txBody>
          <a:bodyPr/>
          <a:lstStyle/>
          <a:p>
            <a:r>
              <a:rPr lang="en-US" dirty="0"/>
              <a:t>Library</a:t>
            </a:r>
          </a:p>
        </p:txBody>
      </p:sp>
      <p:sp>
        <p:nvSpPr>
          <p:cNvPr id="3" name="Content Placeholder 2">
            <a:extLst>
              <a:ext uri="{FF2B5EF4-FFF2-40B4-BE49-F238E27FC236}">
                <a16:creationId xmlns:a16="http://schemas.microsoft.com/office/drawing/2014/main" id="{3FA28F0B-8A39-C3C8-5929-C77733B2B1F9}"/>
              </a:ext>
            </a:extLst>
          </p:cNvPr>
          <p:cNvSpPr>
            <a:spLocks noGrp="1"/>
          </p:cNvSpPr>
          <p:nvPr>
            <p:ph idx="1"/>
          </p:nvPr>
        </p:nvSpPr>
        <p:spPr/>
        <p:txBody>
          <a:bodyPr/>
          <a:lstStyle/>
          <a:p>
            <a:r>
              <a:rPr lang="en-US" dirty="0"/>
              <a:t>Library installed</a:t>
            </a:r>
          </a:p>
          <a:p>
            <a:r>
              <a:rPr lang="en-US" dirty="0"/>
              <a:t>Components available for usage</a:t>
            </a:r>
          </a:p>
          <a:p>
            <a:endParaRPr lang="en-US" dirty="0"/>
          </a:p>
          <a:p>
            <a:pPr marL="0" indent="0">
              <a:buNone/>
            </a:pPr>
            <a:endParaRPr lang="en-US" dirty="0"/>
          </a:p>
        </p:txBody>
      </p:sp>
      <p:pic>
        <p:nvPicPr>
          <p:cNvPr id="5" name="Picture 4">
            <a:extLst>
              <a:ext uri="{FF2B5EF4-FFF2-40B4-BE49-F238E27FC236}">
                <a16:creationId xmlns:a16="http://schemas.microsoft.com/office/drawing/2014/main" id="{AD90AD69-1F40-9D38-BC2C-383D885321C7}"/>
              </a:ext>
            </a:extLst>
          </p:cNvPr>
          <p:cNvPicPr>
            <a:picLocks noChangeAspect="1"/>
          </p:cNvPicPr>
          <p:nvPr/>
        </p:nvPicPr>
        <p:blipFill>
          <a:blip r:embed="rId3"/>
          <a:stretch>
            <a:fillRect/>
          </a:stretch>
        </p:blipFill>
        <p:spPr>
          <a:xfrm>
            <a:off x="7886700" y="323045"/>
            <a:ext cx="3656954" cy="6211909"/>
          </a:xfrm>
          <a:prstGeom prst="rect">
            <a:avLst/>
          </a:prstGeom>
        </p:spPr>
      </p:pic>
    </p:spTree>
    <p:extLst>
      <p:ext uri="{BB962C8B-B14F-4D97-AF65-F5344CB8AC3E}">
        <p14:creationId xmlns:p14="http://schemas.microsoft.com/office/powerpoint/2010/main" val="331307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46A-564A-D9EC-29E2-65E17D9F98D2}"/>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661A3573-58EA-0221-183A-BE2985296E56}"/>
              </a:ext>
            </a:extLst>
          </p:cNvPr>
          <p:cNvSpPr>
            <a:spLocks noGrp="1"/>
          </p:cNvSpPr>
          <p:nvPr>
            <p:ph idx="1"/>
          </p:nvPr>
        </p:nvSpPr>
        <p:spPr/>
        <p:txBody>
          <a:bodyPr/>
          <a:lstStyle/>
          <a:p>
            <a:pPr marL="0" indent="0">
              <a:buNone/>
            </a:pPr>
            <a:r>
              <a:rPr lang="en-US" dirty="0"/>
              <a:t>A database housing components and making them available in Altium for designs are wanted for its centralized way of working. It can minimize the risk for duplicated work, increasing chance of sharing and hopefully the quality of the designs.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5331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E1C2-BD80-30DE-3DB1-C20FCB3FB3F2}"/>
              </a:ext>
            </a:extLst>
          </p:cNvPr>
          <p:cNvSpPr>
            <a:spLocks noGrp="1"/>
          </p:cNvSpPr>
          <p:nvPr>
            <p:ph type="title"/>
          </p:nvPr>
        </p:nvSpPr>
        <p:spPr/>
        <p:txBody>
          <a:bodyPr/>
          <a:lstStyle/>
          <a:p>
            <a:r>
              <a:rPr lang="en-US" dirty="0"/>
              <a:t>Database Library</a:t>
            </a:r>
          </a:p>
        </p:txBody>
      </p:sp>
      <p:sp>
        <p:nvSpPr>
          <p:cNvPr id="3" name="Content Placeholder 2">
            <a:extLst>
              <a:ext uri="{FF2B5EF4-FFF2-40B4-BE49-F238E27FC236}">
                <a16:creationId xmlns:a16="http://schemas.microsoft.com/office/drawing/2014/main" id="{E4ABB003-49E8-06EB-C545-18E70A92F8A9}"/>
              </a:ext>
            </a:extLst>
          </p:cNvPr>
          <p:cNvSpPr>
            <a:spLocks noGrp="1"/>
          </p:cNvSpPr>
          <p:nvPr>
            <p:ph idx="1"/>
          </p:nvPr>
        </p:nvSpPr>
        <p:spPr/>
        <p:txBody>
          <a:bodyPr/>
          <a:lstStyle/>
          <a:p>
            <a:r>
              <a:rPr lang="en-US" dirty="0"/>
              <a:t>Databases can be realized using multiple methods.</a:t>
            </a:r>
          </a:p>
          <a:p>
            <a:r>
              <a:rPr lang="en-US" dirty="0"/>
              <a:t>A </a:t>
            </a:r>
            <a:r>
              <a:rPr lang="en-US" u="sng" dirty="0"/>
              <a:t>Microsoft excel file </a:t>
            </a:r>
            <a:r>
              <a:rPr lang="en-US" dirty="0"/>
              <a:t>will be used but a more dedicated database setup could ease the work.</a:t>
            </a:r>
          </a:p>
          <a:p>
            <a:r>
              <a:rPr lang="en-US" dirty="0"/>
              <a:t>An offline solution is implemented</a:t>
            </a:r>
          </a:p>
          <a:p>
            <a:endParaRPr lang="en-US" dirty="0"/>
          </a:p>
        </p:txBody>
      </p:sp>
    </p:spTree>
    <p:extLst>
      <p:ext uri="{BB962C8B-B14F-4D97-AF65-F5344CB8AC3E}">
        <p14:creationId xmlns:p14="http://schemas.microsoft.com/office/powerpoint/2010/main" val="224756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4B7E-6B6A-F9B2-0D5E-5A3600A4AF9C}"/>
              </a:ext>
            </a:extLst>
          </p:cNvPr>
          <p:cNvSpPr>
            <a:spLocks noGrp="1"/>
          </p:cNvSpPr>
          <p:nvPr>
            <p:ph type="title"/>
          </p:nvPr>
        </p:nvSpPr>
        <p:spPr/>
        <p:txBody>
          <a:bodyPr/>
          <a:lstStyle/>
          <a:p>
            <a:r>
              <a:rPr lang="en-US" dirty="0"/>
              <a:t>Database Library for Altium</a:t>
            </a:r>
          </a:p>
        </p:txBody>
      </p:sp>
      <p:sp>
        <p:nvSpPr>
          <p:cNvPr id="3" name="Content Placeholder 2">
            <a:extLst>
              <a:ext uri="{FF2B5EF4-FFF2-40B4-BE49-F238E27FC236}">
                <a16:creationId xmlns:a16="http://schemas.microsoft.com/office/drawing/2014/main" id="{9510D48E-F34F-DE16-C8D9-83C73E1D1C20}"/>
              </a:ext>
            </a:extLst>
          </p:cNvPr>
          <p:cNvSpPr>
            <a:spLocks noGrp="1"/>
          </p:cNvSpPr>
          <p:nvPr>
            <p:ph idx="1"/>
          </p:nvPr>
        </p:nvSpPr>
        <p:spPr/>
        <p:txBody>
          <a:bodyPr/>
          <a:lstStyle/>
          <a:p>
            <a:r>
              <a:rPr lang="en-US" dirty="0"/>
              <a:t>The database contains dedicated entries and parameters for each component. </a:t>
            </a:r>
          </a:p>
          <a:p>
            <a:r>
              <a:rPr lang="en-US" dirty="0"/>
              <a:t>All entries and parameters will later be mapped in a .</a:t>
            </a:r>
            <a:r>
              <a:rPr lang="en-US" dirty="0" err="1"/>
              <a:t>DbLib</a:t>
            </a:r>
            <a:r>
              <a:rPr lang="en-US" dirty="0"/>
              <a:t> file in Altium</a:t>
            </a:r>
          </a:p>
        </p:txBody>
      </p:sp>
    </p:spTree>
    <p:extLst>
      <p:ext uri="{BB962C8B-B14F-4D97-AF65-F5344CB8AC3E}">
        <p14:creationId xmlns:p14="http://schemas.microsoft.com/office/powerpoint/2010/main" val="36287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AC77-3868-A665-F4E9-755B2F5F7CAF}"/>
              </a:ext>
            </a:extLst>
          </p:cNvPr>
          <p:cNvSpPr>
            <a:spLocks noGrp="1"/>
          </p:cNvSpPr>
          <p:nvPr>
            <p:ph type="title"/>
          </p:nvPr>
        </p:nvSpPr>
        <p:spPr/>
        <p:txBody>
          <a:bodyPr/>
          <a:lstStyle/>
          <a:p>
            <a:r>
              <a:rPr lang="en-US" dirty="0"/>
              <a:t>Database Excel</a:t>
            </a:r>
          </a:p>
        </p:txBody>
      </p:sp>
      <p:sp>
        <p:nvSpPr>
          <p:cNvPr id="3" name="Content Placeholder 2">
            <a:extLst>
              <a:ext uri="{FF2B5EF4-FFF2-40B4-BE49-F238E27FC236}">
                <a16:creationId xmlns:a16="http://schemas.microsoft.com/office/drawing/2014/main" id="{9DB2D2BE-1623-97DE-CD63-8C0C6CB06DB0}"/>
              </a:ext>
            </a:extLst>
          </p:cNvPr>
          <p:cNvSpPr>
            <a:spLocks noGrp="1"/>
          </p:cNvSpPr>
          <p:nvPr>
            <p:ph idx="1"/>
          </p:nvPr>
        </p:nvSpPr>
        <p:spPr/>
        <p:txBody>
          <a:bodyPr/>
          <a:lstStyle/>
          <a:p>
            <a:r>
              <a:rPr lang="en-US" dirty="0"/>
              <a:t>An excel file where each column is a parameter and each row a component is used.</a:t>
            </a:r>
          </a:p>
          <a:p>
            <a:r>
              <a:rPr lang="en-US" dirty="0"/>
              <a:t>All parameters must not have values</a:t>
            </a:r>
          </a:p>
          <a:p>
            <a:r>
              <a:rPr lang="en-US" dirty="0"/>
              <a:t>Not all parameters must be mapped to the Altium library</a:t>
            </a:r>
          </a:p>
          <a:p>
            <a:r>
              <a:rPr lang="en-US" dirty="0"/>
              <a:t>There are two parameters that must be present for a component to exist:</a:t>
            </a:r>
            <a:br>
              <a:rPr lang="en-US" dirty="0"/>
            </a:br>
            <a:br>
              <a:rPr lang="en-US" dirty="0"/>
            </a:br>
            <a:r>
              <a:rPr lang="en-US" dirty="0"/>
              <a:t>Library Ref -&gt; Pointing at the Schematic symbol</a:t>
            </a:r>
            <a:br>
              <a:rPr lang="en-US" dirty="0"/>
            </a:br>
            <a:r>
              <a:rPr lang="en-US" dirty="0"/>
              <a:t>Footprint Ref -&gt; Pointing at the footprint</a:t>
            </a:r>
          </a:p>
          <a:p>
            <a:endParaRPr lang="en-US" dirty="0"/>
          </a:p>
          <a:p>
            <a:endParaRPr lang="en-US" dirty="0"/>
          </a:p>
        </p:txBody>
      </p:sp>
    </p:spTree>
    <p:extLst>
      <p:ext uri="{BB962C8B-B14F-4D97-AF65-F5344CB8AC3E}">
        <p14:creationId xmlns:p14="http://schemas.microsoft.com/office/powerpoint/2010/main" val="355052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6500-A8B7-14DF-5435-8F78153CF5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E209914-8553-2D48-160E-5C5EE983366B}"/>
              </a:ext>
            </a:extLst>
          </p:cNvPr>
          <p:cNvSpPr>
            <a:spLocks noGrp="1"/>
          </p:cNvSpPr>
          <p:nvPr>
            <p:ph idx="1"/>
          </p:nvPr>
        </p:nvSpPr>
        <p:spPr/>
        <p:txBody>
          <a:bodyPr/>
          <a:lstStyle/>
          <a:p>
            <a:r>
              <a:rPr lang="en-US" dirty="0"/>
              <a:t>One must specify the path to the place where symbols and footprints are placed (if not in the same folder as the </a:t>
            </a:r>
            <a:r>
              <a:rPr lang="en-US" dirty="0" err="1"/>
              <a:t>DbLib</a:t>
            </a:r>
            <a:r>
              <a:rPr lang="en-US" dirty="0"/>
              <a:t> file).</a:t>
            </a:r>
          </a:p>
          <a:p>
            <a:r>
              <a:rPr lang="en-US" dirty="0"/>
              <a:t>Library Ref  -&gt; Pointing at the Schematic symbol -&gt; path</a:t>
            </a:r>
            <a:br>
              <a:rPr lang="en-US" dirty="0"/>
            </a:br>
            <a:r>
              <a:rPr lang="en-US" dirty="0"/>
              <a:t>Footprint Ref -&gt; Pointing at the footprint -&gt; path</a:t>
            </a:r>
          </a:p>
          <a:p>
            <a:endParaRPr lang="en-US" dirty="0"/>
          </a:p>
          <a:p>
            <a:r>
              <a:rPr lang="en-US" dirty="0"/>
              <a:t>Open .</a:t>
            </a:r>
            <a:r>
              <a:rPr lang="en-US" dirty="0" err="1"/>
              <a:t>DbLib</a:t>
            </a:r>
            <a:endParaRPr lang="en-US" dirty="0"/>
          </a:p>
          <a:p>
            <a:r>
              <a:rPr lang="en-US" dirty="0"/>
              <a:t>Go to Tools menu, select Options… then select </a:t>
            </a:r>
            <a:r>
              <a:rPr lang="en-US"/>
              <a:t>“Symbols &amp; Model Search Paths”.</a:t>
            </a:r>
            <a:endParaRPr lang="en-US" dirty="0"/>
          </a:p>
        </p:txBody>
      </p:sp>
    </p:spTree>
    <p:extLst>
      <p:ext uri="{BB962C8B-B14F-4D97-AF65-F5344CB8AC3E}">
        <p14:creationId xmlns:p14="http://schemas.microsoft.com/office/powerpoint/2010/main" val="18580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7C15-F918-64CA-A7BC-21B26802B33C}"/>
              </a:ext>
            </a:extLst>
          </p:cNvPr>
          <p:cNvSpPr>
            <a:spLocks noGrp="1"/>
          </p:cNvSpPr>
          <p:nvPr>
            <p:ph type="title"/>
          </p:nvPr>
        </p:nvSpPr>
        <p:spPr/>
        <p:txBody>
          <a:bodyPr/>
          <a:lstStyle/>
          <a:p>
            <a:r>
              <a:rPr lang="en-US" dirty="0"/>
              <a:t>.</a:t>
            </a:r>
            <a:r>
              <a:rPr lang="en-US" dirty="0" err="1"/>
              <a:t>DBLib</a:t>
            </a:r>
            <a:endParaRPr lang="en-US" dirty="0"/>
          </a:p>
        </p:txBody>
      </p:sp>
      <p:sp>
        <p:nvSpPr>
          <p:cNvPr id="3" name="Content Placeholder 2">
            <a:extLst>
              <a:ext uri="{FF2B5EF4-FFF2-40B4-BE49-F238E27FC236}">
                <a16:creationId xmlns:a16="http://schemas.microsoft.com/office/drawing/2014/main" id="{3FA28F0B-8A39-C3C8-5929-C77733B2B1F9}"/>
              </a:ext>
            </a:extLst>
          </p:cNvPr>
          <p:cNvSpPr>
            <a:spLocks noGrp="1"/>
          </p:cNvSpPr>
          <p:nvPr>
            <p:ph idx="1"/>
          </p:nvPr>
        </p:nvSpPr>
        <p:spPr/>
        <p:txBody>
          <a:bodyPr/>
          <a:lstStyle/>
          <a:p>
            <a:r>
              <a:rPr lang="en-US" dirty="0"/>
              <a:t>Select Database type and browse to it.</a:t>
            </a:r>
          </a:p>
          <a:p>
            <a:endParaRPr lang="en-US" dirty="0"/>
          </a:p>
          <a:p>
            <a:endParaRPr lang="en-US" dirty="0"/>
          </a:p>
          <a:p>
            <a:endParaRPr lang="en-US" dirty="0"/>
          </a:p>
          <a:p>
            <a:r>
              <a:rPr lang="en-US" dirty="0"/>
              <a:t>Do the field setting</a:t>
            </a:r>
            <a:br>
              <a:rPr lang="en-US" dirty="0"/>
            </a:br>
            <a:r>
              <a:rPr lang="en-US" dirty="0"/>
              <a:t>Make sure all Database field names</a:t>
            </a:r>
            <a:br>
              <a:rPr lang="en-US" dirty="0"/>
            </a:br>
            <a:r>
              <a:rPr lang="en-US" dirty="0"/>
              <a:t>are mapped to correct Design Parameter</a:t>
            </a:r>
          </a:p>
        </p:txBody>
      </p:sp>
      <p:pic>
        <p:nvPicPr>
          <p:cNvPr id="6" name="Picture 5">
            <a:extLst>
              <a:ext uri="{FF2B5EF4-FFF2-40B4-BE49-F238E27FC236}">
                <a16:creationId xmlns:a16="http://schemas.microsoft.com/office/drawing/2014/main" id="{D7AE0A31-1E8A-E608-6F56-85C1D555618C}"/>
              </a:ext>
            </a:extLst>
          </p:cNvPr>
          <p:cNvPicPr>
            <a:picLocks noChangeAspect="1"/>
          </p:cNvPicPr>
          <p:nvPr/>
        </p:nvPicPr>
        <p:blipFill>
          <a:blip r:embed="rId3"/>
          <a:stretch>
            <a:fillRect/>
          </a:stretch>
        </p:blipFill>
        <p:spPr>
          <a:xfrm>
            <a:off x="7267573" y="665642"/>
            <a:ext cx="3850877" cy="2966697"/>
          </a:xfrm>
          <a:prstGeom prst="rect">
            <a:avLst/>
          </a:prstGeom>
        </p:spPr>
      </p:pic>
      <p:pic>
        <p:nvPicPr>
          <p:cNvPr id="9" name="Picture 8">
            <a:extLst>
              <a:ext uri="{FF2B5EF4-FFF2-40B4-BE49-F238E27FC236}">
                <a16:creationId xmlns:a16="http://schemas.microsoft.com/office/drawing/2014/main" id="{9020D247-CE13-9EF5-0764-DCA9EE614DC0}"/>
              </a:ext>
            </a:extLst>
          </p:cNvPr>
          <p:cNvPicPr>
            <a:picLocks noChangeAspect="1"/>
          </p:cNvPicPr>
          <p:nvPr/>
        </p:nvPicPr>
        <p:blipFill>
          <a:blip r:embed="rId4"/>
          <a:stretch>
            <a:fillRect/>
          </a:stretch>
        </p:blipFill>
        <p:spPr>
          <a:xfrm>
            <a:off x="7263652" y="3767276"/>
            <a:ext cx="3854798" cy="2945130"/>
          </a:xfrm>
          <a:prstGeom prst="rect">
            <a:avLst/>
          </a:prstGeom>
        </p:spPr>
      </p:pic>
    </p:spTree>
    <p:extLst>
      <p:ext uri="{BB962C8B-B14F-4D97-AF65-F5344CB8AC3E}">
        <p14:creationId xmlns:p14="http://schemas.microsoft.com/office/powerpoint/2010/main" val="149847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7C15-F918-64CA-A7BC-21B26802B33C}"/>
              </a:ext>
            </a:extLst>
          </p:cNvPr>
          <p:cNvSpPr>
            <a:spLocks noGrp="1"/>
          </p:cNvSpPr>
          <p:nvPr>
            <p:ph type="title"/>
          </p:nvPr>
        </p:nvSpPr>
        <p:spPr/>
        <p:txBody>
          <a:bodyPr/>
          <a:lstStyle/>
          <a:p>
            <a:r>
              <a:rPr lang="en-US" dirty="0"/>
              <a:t>.</a:t>
            </a:r>
            <a:r>
              <a:rPr lang="en-US" dirty="0" err="1"/>
              <a:t>DBLib</a:t>
            </a:r>
            <a:endParaRPr lang="en-US" dirty="0"/>
          </a:p>
        </p:txBody>
      </p:sp>
      <p:sp>
        <p:nvSpPr>
          <p:cNvPr id="3" name="Content Placeholder 2">
            <a:extLst>
              <a:ext uri="{FF2B5EF4-FFF2-40B4-BE49-F238E27FC236}">
                <a16:creationId xmlns:a16="http://schemas.microsoft.com/office/drawing/2014/main" id="{3FA28F0B-8A39-C3C8-5929-C77733B2B1F9}"/>
              </a:ext>
            </a:extLst>
          </p:cNvPr>
          <p:cNvSpPr>
            <a:spLocks noGrp="1"/>
          </p:cNvSpPr>
          <p:nvPr>
            <p:ph idx="1"/>
          </p:nvPr>
        </p:nvSpPr>
        <p:spPr/>
        <p:txBody>
          <a:bodyPr/>
          <a:lstStyle/>
          <a:p>
            <a:r>
              <a:rPr lang="en-US" dirty="0"/>
              <a:t>Setup path to Footprints and Symbols</a:t>
            </a:r>
          </a:p>
        </p:txBody>
      </p:sp>
      <p:pic>
        <p:nvPicPr>
          <p:cNvPr id="5" name="Picture 4">
            <a:extLst>
              <a:ext uri="{FF2B5EF4-FFF2-40B4-BE49-F238E27FC236}">
                <a16:creationId xmlns:a16="http://schemas.microsoft.com/office/drawing/2014/main" id="{0C86D3C9-AA86-0543-B5C7-EB08AA8A5D4D}"/>
              </a:ext>
            </a:extLst>
          </p:cNvPr>
          <p:cNvPicPr>
            <a:picLocks noChangeAspect="1"/>
          </p:cNvPicPr>
          <p:nvPr/>
        </p:nvPicPr>
        <p:blipFill>
          <a:blip r:embed="rId2"/>
          <a:stretch>
            <a:fillRect/>
          </a:stretch>
        </p:blipFill>
        <p:spPr>
          <a:xfrm>
            <a:off x="5991224" y="2367287"/>
            <a:ext cx="5513337" cy="4233538"/>
          </a:xfrm>
          <a:prstGeom prst="rect">
            <a:avLst/>
          </a:prstGeom>
        </p:spPr>
      </p:pic>
    </p:spTree>
    <p:extLst>
      <p:ext uri="{BB962C8B-B14F-4D97-AF65-F5344CB8AC3E}">
        <p14:creationId xmlns:p14="http://schemas.microsoft.com/office/powerpoint/2010/main" val="334938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7C15-F918-64CA-A7BC-21B26802B33C}"/>
              </a:ext>
            </a:extLst>
          </p:cNvPr>
          <p:cNvSpPr>
            <a:spLocks noGrp="1"/>
          </p:cNvSpPr>
          <p:nvPr>
            <p:ph type="title"/>
          </p:nvPr>
        </p:nvSpPr>
        <p:spPr/>
        <p:txBody>
          <a:bodyPr/>
          <a:lstStyle/>
          <a:p>
            <a:r>
              <a:rPr lang="en-US" dirty="0"/>
              <a:t>Install .</a:t>
            </a:r>
            <a:r>
              <a:rPr lang="en-US" dirty="0" err="1"/>
              <a:t>DBLib</a:t>
            </a:r>
            <a:endParaRPr lang="en-US" dirty="0"/>
          </a:p>
        </p:txBody>
      </p:sp>
      <p:sp>
        <p:nvSpPr>
          <p:cNvPr id="3" name="Content Placeholder 2">
            <a:extLst>
              <a:ext uri="{FF2B5EF4-FFF2-40B4-BE49-F238E27FC236}">
                <a16:creationId xmlns:a16="http://schemas.microsoft.com/office/drawing/2014/main" id="{3FA28F0B-8A39-C3C8-5929-C77733B2B1F9}"/>
              </a:ext>
            </a:extLst>
          </p:cNvPr>
          <p:cNvSpPr>
            <a:spLocks noGrp="1"/>
          </p:cNvSpPr>
          <p:nvPr>
            <p:ph idx="1"/>
          </p:nvPr>
        </p:nvSpPr>
        <p:spPr/>
        <p:txBody>
          <a:bodyPr/>
          <a:lstStyle/>
          <a:p>
            <a:r>
              <a:rPr lang="en-US" dirty="0"/>
              <a:t>The library must now be installed</a:t>
            </a:r>
          </a:p>
          <a:p>
            <a:r>
              <a:rPr lang="en-US" dirty="0"/>
              <a:t>Navigate to Component panel or System Preferences</a:t>
            </a:r>
          </a:p>
          <a:p>
            <a:r>
              <a:rPr lang="en-US" dirty="0"/>
              <a:t>Select “Install…” and select .</a:t>
            </a:r>
            <a:r>
              <a:rPr lang="en-US" dirty="0" err="1"/>
              <a:t>DBLib</a:t>
            </a:r>
            <a:r>
              <a:rPr lang="en-US" dirty="0"/>
              <a:t>-file</a:t>
            </a:r>
          </a:p>
          <a:p>
            <a:endParaRPr lang="en-US" dirty="0"/>
          </a:p>
          <a:p>
            <a:endParaRPr lang="en-US" dirty="0"/>
          </a:p>
          <a:p>
            <a:pPr marL="0" indent="0">
              <a:buNone/>
            </a:pPr>
            <a:endParaRPr lang="en-US" dirty="0"/>
          </a:p>
        </p:txBody>
      </p:sp>
      <p:pic>
        <p:nvPicPr>
          <p:cNvPr id="11" name="Picture 10">
            <a:extLst>
              <a:ext uri="{FF2B5EF4-FFF2-40B4-BE49-F238E27FC236}">
                <a16:creationId xmlns:a16="http://schemas.microsoft.com/office/drawing/2014/main" id="{1787843A-2608-D5A9-A46D-C17B20F4E303}"/>
              </a:ext>
            </a:extLst>
          </p:cNvPr>
          <p:cNvPicPr>
            <a:picLocks noChangeAspect="1"/>
          </p:cNvPicPr>
          <p:nvPr/>
        </p:nvPicPr>
        <p:blipFill>
          <a:blip r:embed="rId3"/>
          <a:stretch>
            <a:fillRect/>
          </a:stretch>
        </p:blipFill>
        <p:spPr>
          <a:xfrm>
            <a:off x="911493" y="3382963"/>
            <a:ext cx="4908282" cy="2928937"/>
          </a:xfrm>
          <a:prstGeom prst="rect">
            <a:avLst/>
          </a:prstGeom>
        </p:spPr>
      </p:pic>
      <p:pic>
        <p:nvPicPr>
          <p:cNvPr id="13" name="Picture 12">
            <a:extLst>
              <a:ext uri="{FF2B5EF4-FFF2-40B4-BE49-F238E27FC236}">
                <a16:creationId xmlns:a16="http://schemas.microsoft.com/office/drawing/2014/main" id="{95F2E442-7CA9-8F10-12C1-E7BC9DC34A65}"/>
              </a:ext>
            </a:extLst>
          </p:cNvPr>
          <p:cNvPicPr>
            <a:picLocks noChangeAspect="1"/>
          </p:cNvPicPr>
          <p:nvPr/>
        </p:nvPicPr>
        <p:blipFill>
          <a:blip r:embed="rId4"/>
          <a:stretch>
            <a:fillRect/>
          </a:stretch>
        </p:blipFill>
        <p:spPr>
          <a:xfrm>
            <a:off x="6372225" y="3360796"/>
            <a:ext cx="4908282" cy="2951104"/>
          </a:xfrm>
          <a:prstGeom prst="rect">
            <a:avLst/>
          </a:prstGeom>
        </p:spPr>
      </p:pic>
    </p:spTree>
    <p:extLst>
      <p:ext uri="{BB962C8B-B14F-4D97-AF65-F5344CB8AC3E}">
        <p14:creationId xmlns:p14="http://schemas.microsoft.com/office/powerpoint/2010/main" val="427180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316</Words>
  <Application>Microsoft Office PowerPoint</Application>
  <PresentationFormat>Widescreen</PresentationFormat>
  <Paragraphs>41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Database library</vt:lpstr>
      <vt:lpstr>Intro</vt:lpstr>
      <vt:lpstr>Database Library</vt:lpstr>
      <vt:lpstr>Database Library for Altium</vt:lpstr>
      <vt:lpstr>Database Excel</vt:lpstr>
      <vt:lpstr>PowerPoint Presentation</vt:lpstr>
      <vt:lpstr>.DBLib</vt:lpstr>
      <vt:lpstr>.DBLib</vt:lpstr>
      <vt:lpstr>Install .DBLib</vt:lpstr>
      <vt:lpstr>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library setup</dc:title>
  <dc:creator>Prof</dc:creator>
  <cp:lastModifiedBy>Prof</cp:lastModifiedBy>
  <cp:revision>16</cp:revision>
  <dcterms:created xsi:type="dcterms:W3CDTF">2022-10-29T06:40:45Z</dcterms:created>
  <dcterms:modified xsi:type="dcterms:W3CDTF">2023-07-04T07:43:40Z</dcterms:modified>
</cp:coreProperties>
</file>