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22"/>
  </p:notesMasterIdLst>
  <p:sldIdLst>
    <p:sldId id="256" r:id="rId2"/>
    <p:sldId id="278" r:id="rId3"/>
    <p:sldId id="309" r:id="rId4"/>
    <p:sldId id="312" r:id="rId5"/>
    <p:sldId id="313" r:id="rId6"/>
    <p:sldId id="292" r:id="rId7"/>
    <p:sldId id="293" r:id="rId8"/>
    <p:sldId id="297" r:id="rId9"/>
    <p:sldId id="294" r:id="rId10"/>
    <p:sldId id="295" r:id="rId11"/>
    <p:sldId id="296" r:id="rId12"/>
    <p:sldId id="308" r:id="rId13"/>
    <p:sldId id="303" r:id="rId14"/>
    <p:sldId id="307" r:id="rId15"/>
    <p:sldId id="285" r:id="rId16"/>
    <p:sldId id="298" r:id="rId17"/>
    <p:sldId id="301" r:id="rId18"/>
    <p:sldId id="302" r:id="rId19"/>
    <p:sldId id="304" r:id="rId20"/>
    <p:sldId id="305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F26200"/>
    <a:srgbClr val="A29E00"/>
    <a:srgbClr val="FF6600"/>
    <a:srgbClr val="FF0000"/>
    <a:srgbClr val="628901"/>
    <a:srgbClr val="898600"/>
    <a:srgbClr val="AD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522" autoAdjust="0"/>
    <p:restoredTop sz="73381" autoAdjust="0"/>
  </p:normalViewPr>
  <p:slideViewPr>
    <p:cSldViewPr>
      <p:cViewPr>
        <p:scale>
          <a:sx n="66" d="100"/>
          <a:sy n="66" d="100"/>
        </p:scale>
        <p:origin x="-5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58524E-C036-4D84-8B0D-D9A71C2439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79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C6683-6F1E-4184-8B9B-8565EDA9006D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 smtClean="0"/>
              <a:t>A revoir</a:t>
            </a:r>
            <a:r>
              <a:rPr lang="fr-FR" baseline="0" dirty="0" smtClean="0"/>
              <a:t> :</a:t>
            </a:r>
          </a:p>
          <a:p>
            <a:pPr eaLnBrk="1" hangingPunct="1"/>
            <a:r>
              <a:rPr lang="fr-FR" baseline="0" dirty="0" smtClean="0"/>
              <a:t>*) pour les débutants, faire l'impasse sur la réutilisation des objets entiers et le "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" (peut-être classer "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" dans les pièges).</a:t>
            </a:r>
          </a:p>
          <a:p>
            <a:pPr eaLnBrk="1" hangingPunct="1"/>
            <a:r>
              <a:rPr lang="fr-FR" baseline="0" dirty="0" smtClean="0"/>
              <a:t>*) refaire les démos en "animations"</a:t>
            </a:r>
          </a:p>
          <a:p>
            <a:pPr eaLnBrk="1" hangingPunct="1"/>
            <a:r>
              <a:rPr lang="fr-FR" baseline="0" dirty="0" smtClean="0"/>
              <a:t>*) parler de "</a:t>
            </a:r>
            <a:r>
              <a:rPr lang="fr-FR" baseline="0" dirty="0" err="1" smtClean="0"/>
              <a:t>shallow</a:t>
            </a:r>
            <a:r>
              <a:rPr lang="fr-FR" baseline="0" dirty="0" smtClean="0"/>
              <a:t> copy" et "</a:t>
            </a:r>
            <a:r>
              <a:rPr lang="fr-FR" baseline="0" dirty="0" err="1" smtClean="0"/>
              <a:t>deep</a:t>
            </a:r>
            <a:r>
              <a:rPr lang="fr-FR" baseline="0" smtClean="0"/>
              <a:t> copy".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Attention, "</a:t>
            </a:r>
            <a:r>
              <a:rPr lang="fr-FR" dirty="0" err="1" smtClean="0"/>
              <a:t>is</a:t>
            </a:r>
            <a:r>
              <a:rPr lang="fr-FR" dirty="0" smtClean="0"/>
              <a:t>"</a:t>
            </a:r>
            <a:r>
              <a:rPr lang="fr-FR" baseline="0" dirty="0" smtClean="0"/>
              <a:t> peut-être beaucoup plus rapide que "==" dans certaines circonstances, mais c'est un faux ami parce qu'il est influencé par le mécanisme de cache interne de Python.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Attention, "</a:t>
            </a:r>
            <a:r>
              <a:rPr lang="fr-FR" dirty="0" err="1" smtClean="0"/>
              <a:t>is</a:t>
            </a:r>
            <a:r>
              <a:rPr lang="fr-FR" dirty="0" smtClean="0"/>
              <a:t>"</a:t>
            </a:r>
            <a:r>
              <a:rPr lang="fr-FR" baseline="0" dirty="0" smtClean="0"/>
              <a:t> peut-être beaucoup plus rapide que "==" dans certaines circonstances, mais c'est un faux ami parce qu'il est influencé par le mécanisme de cache interne de Python.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Morale : utiliser "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" éventuellement pour les collections, pour des questions de performances, mais pas pour les valeurs numériques.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</a:t>
            </a:r>
            <a:r>
              <a:rPr lang="fr-FR" baseline="0" dirty="0" smtClean="0"/>
              <a:t> arguments d'une fonction sont passés par affectation à des variables locales à la fonction.</a:t>
            </a:r>
          </a:p>
          <a:p>
            <a:r>
              <a:rPr lang="fr-FR" baseline="0" dirty="0" smtClean="0"/>
              <a:t>Assigner un nouvel objet à l'une de ces variables n'affecte pas l'appelant.</a:t>
            </a:r>
          </a:p>
          <a:p>
            <a:r>
              <a:rPr lang="fr-FR" baseline="0" dirty="0" smtClean="0"/>
              <a:t>Modifier un élément d'une collection mutable peut affecter l'appelant.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Toute affectation dans une fonction crée une variable locale, sauf s'il s'agit d'un élément d'une collection mutable.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la différence de C++, qui distingue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variables</a:t>
            </a:r>
            <a:r>
              <a:rPr lang="fr-FR" baseline="0" dirty="0" smtClean="0"/>
              <a:t> ordinaires, références, pointeurs.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passage d'arguments par valeur, référence, pointeur.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copier un dictionnaire, qui ne se "slice" pas : </a:t>
            </a:r>
            <a:r>
              <a:rPr lang="fr-FR" dirty="0" err="1" smtClean="0"/>
              <a:t>D.copy</a:t>
            </a:r>
            <a:r>
              <a:rPr lang="fr-FR" dirty="0" smtClean="0"/>
              <a:t>().</a:t>
            </a:r>
          </a:p>
          <a:p>
            <a:r>
              <a:rPr lang="fr-FR" dirty="0" smtClean="0"/>
              <a:t>Pour copier n'importe quoi, de façon superficielle ou profonde :</a:t>
            </a:r>
          </a:p>
          <a:p>
            <a:r>
              <a:rPr lang="fr-FR" dirty="0" smtClean="0"/>
              <a:t>&gt; import copy</a:t>
            </a:r>
          </a:p>
          <a:p>
            <a:r>
              <a:rPr lang="fr-FR" dirty="0" smtClean="0"/>
              <a:t>&gt; X = </a:t>
            </a:r>
            <a:r>
              <a:rPr lang="fr-FR" dirty="0" err="1" smtClean="0"/>
              <a:t>copy.copy</a:t>
            </a:r>
            <a:r>
              <a:rPr lang="fr-FR" dirty="0" smtClean="0"/>
              <a:t>(Y)</a:t>
            </a:r>
          </a:p>
          <a:p>
            <a:r>
              <a:rPr lang="fr-FR" dirty="0" smtClean="0"/>
              <a:t>&gt; X = </a:t>
            </a:r>
            <a:r>
              <a:rPr lang="fr-FR" dirty="0" err="1" smtClean="0"/>
              <a:t>copy.deepcopy</a:t>
            </a:r>
            <a:r>
              <a:rPr lang="fr-FR" dirty="0" smtClean="0"/>
              <a:t>(Y)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H="1">
            <a:off x="6973888" y="571480"/>
            <a:ext cx="0" cy="5715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500034" y="2687638"/>
            <a:ext cx="8143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6" name="Image 11" descr="logo_llr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3000375"/>
            <a:ext cx="1257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6424610" cy="1847848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fr-FR" altLang="en-US"/>
              <a:t>Cliquez pour modifier le style du titre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5720" y="3000372"/>
            <a:ext cx="642942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fr-FR" altLang="en-US"/>
              <a:t>Cliquez pour modifier le style des sous-titres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64382-F14F-4C47-A7E8-17624B6F09E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EFE27-752E-49A2-8820-6CB557F3D2E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8A52A-0544-4F26-A0EC-CD9053EE112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0F187-7F8E-4582-AAC4-B5C198F701B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7F132-23C0-473C-937C-934DCBDABF7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7D9A6-4875-42FC-B338-497C96D6C7F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F32AA-7DAA-4E16-B7BE-1E321A7C37D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BA16C-99CC-4720-B868-765AFF1AB21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5FBF-9F90-4AAE-804D-15C098B94FD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676C8-5437-4ECC-A38D-9EC0A741776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21AAD-ED5B-4837-A007-18E5A1F3B9E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Line 2"/>
          <p:cNvSpPr>
            <a:spLocks noChangeShapeType="1"/>
          </p:cNvSpPr>
          <p:nvPr/>
        </p:nvSpPr>
        <p:spPr bwMode="auto">
          <a:xfrm flipV="1">
            <a:off x="7572375" y="142875"/>
            <a:ext cx="0" cy="785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0437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BB0B6B1A-5602-4077-B3CF-0BE692A02A0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pic>
        <p:nvPicPr>
          <p:cNvPr id="1032" name="Image 39" descr="logo_llr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15250" y="214313"/>
            <a:ext cx="1257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Connecteur droit 44"/>
          <p:cNvCxnSpPr/>
          <p:nvPr/>
        </p:nvCxnSpPr>
        <p:spPr>
          <a:xfrm>
            <a:off x="7572375" y="928688"/>
            <a:ext cx="142875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571500"/>
            <a:ext cx="6500812" cy="1928813"/>
          </a:xfrm>
        </p:spPr>
        <p:txBody>
          <a:bodyPr/>
          <a:lstStyle/>
          <a:p>
            <a:pPr eaLnBrk="1" hangingPunct="1"/>
            <a:r>
              <a:rPr lang="fr-FR" dirty="0" smtClean="0"/>
              <a:t>Objets 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313" y="3000375"/>
            <a:ext cx="6534150" cy="644649"/>
          </a:xfrm>
        </p:spPr>
        <p:txBody>
          <a:bodyPr/>
          <a:lstStyle/>
          <a:p>
            <a:pPr eaLnBrk="1" hangingPunct="1"/>
            <a:r>
              <a:rPr lang="fr-FR" sz="2800" dirty="0" smtClean="0"/>
              <a:t>Classes</a:t>
            </a:r>
            <a:endParaRPr lang="fr-FR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5229200"/>
            <a:ext cx="640871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/>
            <a:r>
              <a:rPr lang="fr-FR" sz="1600" i="1" dirty="0" smtClean="0"/>
              <a:t>Ces diagrammes de David Chamont sont distribués par </a:t>
            </a:r>
            <a:r>
              <a:rPr lang="fr-FR" sz="1600" i="1" dirty="0" err="1" smtClean="0"/>
              <a:t>Devlog</a:t>
            </a:r>
            <a:r>
              <a:rPr lang="fr-FR" sz="1600" i="1" dirty="0" smtClean="0"/>
              <a:t> sous licence </a:t>
            </a:r>
            <a:r>
              <a:rPr lang="fr-FR" sz="1600" i="1" dirty="0" err="1" smtClean="0"/>
              <a:t>Creative</a:t>
            </a:r>
            <a:r>
              <a:rPr lang="fr-FR" sz="1600" i="1" dirty="0" smtClean="0"/>
              <a:t> Commons - Attribution – Pas d’Utilisation Commerciale - Partage dans les Mêmes Conditions.</a:t>
            </a:r>
            <a:br>
              <a:rPr lang="fr-FR" sz="1600" i="1" dirty="0" smtClean="0"/>
            </a:br>
            <a:r>
              <a:rPr lang="fr-FR" sz="1600" i="1" dirty="0" smtClean="0"/>
              <a:t>La description complète de la </a:t>
            </a:r>
            <a:r>
              <a:rPr lang="fr-FR" sz="1600" i="1" dirty="0" err="1" smtClean="0"/>
              <a:t>license</a:t>
            </a:r>
            <a:r>
              <a:rPr lang="fr-FR" sz="1600" i="1" dirty="0" smtClean="0"/>
              <a:t> est disponible à l'adresse web http://</a:t>
            </a:r>
            <a:r>
              <a:rPr lang="fr-FR" sz="1600" i="1" dirty="0" err="1" smtClean="0"/>
              <a:t>creativecommons.org</a:t>
            </a:r>
            <a:r>
              <a:rPr lang="fr-FR" sz="1600" i="1" dirty="0" smtClean="0"/>
              <a:t>/</a:t>
            </a:r>
            <a:r>
              <a:rPr lang="fr-FR" sz="1600" i="1" dirty="0" err="1" smtClean="0"/>
              <a:t>licenses</a:t>
            </a:r>
            <a:r>
              <a:rPr lang="fr-FR" sz="1600" i="1" dirty="0" smtClean="0"/>
              <a:t>/by-</a:t>
            </a:r>
            <a:r>
              <a:rPr lang="fr-FR" sz="1600" i="1" dirty="0" err="1" smtClean="0"/>
              <a:t>nc</a:t>
            </a:r>
            <a:r>
              <a:rPr lang="fr-FR" sz="1600" i="1" dirty="0" smtClean="0"/>
              <a:t>-sa/4.0/.</a:t>
            </a:r>
            <a:endParaRPr lang="fr-FR" sz="1600" i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Egalité et identité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9263"/>
            <a:ext cx="2686040" cy="44116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 = [2,3,4]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l2 = [2,3,4]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l1==l2</a:t>
            </a:r>
          </a:p>
          <a:p>
            <a:pPr>
              <a:buNone/>
            </a:pPr>
            <a:r>
              <a:rPr lang="fr-FR" dirty="0" err="1" smtClean="0"/>
              <a:t>True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 </a:t>
            </a:r>
            <a:r>
              <a:rPr lang="fr-FR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l2</a:t>
            </a:r>
          </a:p>
          <a:p>
            <a:pPr>
              <a:buNone/>
            </a:pPr>
            <a:r>
              <a:rPr lang="fr-FR" dirty="0" smtClean="0"/>
              <a:t>False</a:t>
            </a: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 rot="5400000">
            <a:off x="4357686" y="2857496"/>
            <a:ext cx="18573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00496" y="2000240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l1</a:t>
            </a:r>
            <a:endParaRPr lang="fr-FR" sz="2400" dirty="0"/>
          </a:p>
        </p:txBody>
      </p:sp>
      <p:sp>
        <p:nvSpPr>
          <p:cNvPr id="50" name="Rectangle 49"/>
          <p:cNvSpPr/>
          <p:nvPr/>
        </p:nvSpPr>
        <p:spPr>
          <a:xfrm>
            <a:off x="6143636" y="2000240"/>
            <a:ext cx="157163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[0,1,2]</a:t>
            </a:r>
            <a:endParaRPr lang="fr-FR" sz="2400" dirty="0"/>
          </a:p>
        </p:txBody>
      </p:sp>
      <p:cxnSp>
        <p:nvCxnSpPr>
          <p:cNvPr id="51" name="Connecteur droit avec flèche 50"/>
          <p:cNvCxnSpPr>
            <a:stCxn id="49" idx="3"/>
            <a:endCxn id="50" idx="1"/>
          </p:cNvCxnSpPr>
          <p:nvPr/>
        </p:nvCxnSpPr>
        <p:spPr>
          <a:xfrm>
            <a:off x="4429124" y="2214554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000496" y="3286124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l2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52" idx="3"/>
            <a:endCxn id="60" idx="1"/>
          </p:cNvCxnSpPr>
          <p:nvPr/>
        </p:nvCxnSpPr>
        <p:spPr>
          <a:xfrm>
            <a:off x="4429124" y="3500438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15140" y="264318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55" name="Rectangle 54"/>
          <p:cNvSpPr/>
          <p:nvPr/>
        </p:nvSpPr>
        <p:spPr>
          <a:xfrm>
            <a:off x="6143636" y="264318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56" name="Rectangle 55"/>
          <p:cNvSpPr/>
          <p:nvPr/>
        </p:nvSpPr>
        <p:spPr>
          <a:xfrm>
            <a:off x="7286644" y="264318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</a:t>
            </a:r>
            <a:endParaRPr lang="fr-FR" sz="2400" dirty="0"/>
          </a:p>
        </p:txBody>
      </p:sp>
      <p:cxnSp>
        <p:nvCxnSpPr>
          <p:cNvPr id="57" name="Connecteur droit avec flèche 56"/>
          <p:cNvCxnSpPr>
            <a:stCxn id="50" idx="2"/>
            <a:endCxn id="54" idx="0"/>
          </p:cNvCxnSpPr>
          <p:nvPr/>
        </p:nvCxnSpPr>
        <p:spPr>
          <a:xfrm rot="5400000">
            <a:off x="6822297" y="2536025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5400000">
            <a:off x="6251587" y="2535231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rot="5400000">
            <a:off x="7393007" y="2535231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143636" y="3286124"/>
            <a:ext cx="157163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[0,1,2]</a:t>
            </a:r>
            <a:endParaRPr lang="fr-FR" sz="2400" dirty="0"/>
          </a:p>
        </p:txBody>
      </p:sp>
      <p:cxnSp>
        <p:nvCxnSpPr>
          <p:cNvPr id="70" name="Connecteur droit avec flèche 69"/>
          <p:cNvCxnSpPr/>
          <p:nvPr/>
        </p:nvCxnSpPr>
        <p:spPr>
          <a:xfrm rot="5400000" flipH="1" flipV="1">
            <a:off x="6251587" y="317817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5400000" flipH="1" flipV="1">
            <a:off x="7394595" y="317817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rot="5400000" flipH="1" flipV="1">
            <a:off x="6823091" y="317817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Egalité et identité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9263"/>
            <a:ext cx="2686040" cy="44116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42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y = 42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x==y</a:t>
            </a:r>
          </a:p>
          <a:p>
            <a:pPr>
              <a:buNone/>
            </a:pPr>
            <a:r>
              <a:rPr lang="fr-FR" dirty="0" err="1" smtClean="0"/>
              <a:t>True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fr-FR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</a:t>
            </a:r>
          </a:p>
          <a:p>
            <a:pPr>
              <a:buNone/>
            </a:pPr>
            <a:r>
              <a:rPr lang="fr-FR" dirty="0" err="1" smtClean="0"/>
              <a:t>True</a:t>
            </a: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496" y="2000240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l1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143636" y="2000240"/>
            <a:ext cx="642942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42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4429124" y="2214554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4750595" y="2536025"/>
            <a:ext cx="107157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00496" y="264318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l2</a:t>
            </a:r>
            <a:endParaRPr lang="fr-FR" sz="2400" dirty="0"/>
          </a:p>
        </p:txBody>
      </p:sp>
      <p:cxnSp>
        <p:nvCxnSpPr>
          <p:cNvPr id="22" name="Connecteur droit avec flèche 21"/>
          <p:cNvCxnSpPr>
            <a:stCxn id="20" idx="3"/>
            <a:endCxn id="8" idx="1"/>
          </p:cNvCxnSpPr>
          <p:nvPr/>
        </p:nvCxnSpPr>
        <p:spPr>
          <a:xfrm flipV="1">
            <a:off x="4429124" y="2214554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Egalité et identité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9263"/>
            <a:ext cx="2686040" cy="44116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42.5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y = 42.5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x==y</a:t>
            </a:r>
          </a:p>
          <a:p>
            <a:pPr>
              <a:buNone/>
            </a:pPr>
            <a:r>
              <a:rPr lang="fr-FR" dirty="0" err="1" smtClean="0"/>
              <a:t>True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fr-FR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</a:t>
            </a:r>
          </a:p>
          <a:p>
            <a:pPr>
              <a:buNone/>
            </a:pPr>
            <a:r>
              <a:rPr lang="fr-FR" dirty="0" smtClean="0"/>
              <a:t>False</a:t>
            </a: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496" y="2000240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l1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143636" y="2000240"/>
            <a:ext cx="85725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42.5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4429124" y="2214554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4750595" y="2536025"/>
            <a:ext cx="107157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00496" y="264318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l2</a:t>
            </a:r>
            <a:endParaRPr lang="fr-FR" sz="2400" dirty="0"/>
          </a:p>
        </p:txBody>
      </p:sp>
      <p:cxnSp>
        <p:nvCxnSpPr>
          <p:cNvPr id="22" name="Connecteur droit avec flèche 21"/>
          <p:cNvCxnSpPr>
            <a:stCxn id="20" idx="3"/>
            <a:endCxn id="10" idx="1"/>
          </p:cNvCxnSpPr>
          <p:nvPr/>
        </p:nvCxnSpPr>
        <p:spPr>
          <a:xfrm>
            <a:off x="4429124" y="2857496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43636" y="2643182"/>
            <a:ext cx="85725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42.5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Passage d'arguments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3757610" cy="44116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fr-F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changer(</a:t>
            </a:r>
            <a:r>
              <a:rPr lang="fr-FR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a,b</a:t>
            </a:r>
            <a:r>
              <a:rPr lang="fr-F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pPr>
              <a:buNone/>
            </a:pPr>
            <a:r>
              <a:rPr lang="fr-FR" sz="2800" dirty="0" smtClean="0"/>
              <a:t>… a = 2</a:t>
            </a:r>
          </a:p>
          <a:p>
            <a:pPr>
              <a:buNone/>
            </a:pPr>
            <a:r>
              <a:rPr lang="fr-FR" sz="2800" dirty="0" smtClean="0"/>
              <a:t>… b[0] = 'hello'</a:t>
            </a:r>
          </a:p>
          <a:p>
            <a:pPr>
              <a:buNone/>
            </a:pPr>
            <a:r>
              <a:rPr lang="fr-FR" sz="2800" dirty="0" smtClean="0"/>
              <a:t>…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smtClean="0"/>
              <a:t>x = 1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smtClean="0"/>
              <a:t>y = [1,2]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smtClean="0"/>
              <a:t>changer(</a:t>
            </a:r>
            <a:r>
              <a:rPr lang="fr-FR" sz="2800" dirty="0" err="1" smtClean="0"/>
              <a:t>x,y</a:t>
            </a:r>
            <a:r>
              <a:rPr lang="fr-FR" sz="28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err="1" smtClean="0"/>
              <a:t>x,y</a:t>
            </a:r>
            <a:endParaRPr lang="fr-FR" sz="2800" dirty="0" smtClean="0"/>
          </a:p>
          <a:p>
            <a:pPr>
              <a:buNone/>
            </a:pPr>
            <a:r>
              <a:rPr lang="fr-FR" sz="2800" dirty="0" smtClean="0"/>
              <a:t>   (1,['hello',2])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7686" y="2501100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500826" y="2501100"/>
            <a:ext cx="642942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4786314" y="2715414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4464843" y="3679827"/>
            <a:ext cx="235745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57686" y="314404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cxnSp>
        <p:nvCxnSpPr>
          <p:cNvPr id="22" name="Connecteur droit avec flèche 21"/>
          <p:cNvCxnSpPr>
            <a:stCxn id="20" idx="3"/>
            <a:endCxn id="8" idx="1"/>
          </p:cNvCxnSpPr>
          <p:nvPr/>
        </p:nvCxnSpPr>
        <p:spPr>
          <a:xfrm flipV="1">
            <a:off x="4786314" y="2715414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57686" y="3786984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y</a:t>
            </a:r>
            <a:endParaRPr lang="fr-FR" sz="2400" dirty="0"/>
          </a:p>
        </p:txBody>
      </p:sp>
      <p:sp>
        <p:nvSpPr>
          <p:cNvPr id="11" name="Rectangle 10"/>
          <p:cNvSpPr/>
          <p:nvPr/>
        </p:nvSpPr>
        <p:spPr>
          <a:xfrm>
            <a:off x="6500826" y="3786984"/>
            <a:ext cx="164307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[0,1]</a:t>
            </a:r>
            <a:endParaRPr lang="fr-FR" sz="2400" dirty="0"/>
          </a:p>
        </p:txBody>
      </p:sp>
      <p:cxnSp>
        <p:nvCxnSpPr>
          <p:cNvPr id="12" name="Connecteur droit avec flèche 11"/>
          <p:cNvCxnSpPr>
            <a:stCxn id="10" idx="3"/>
            <a:endCxn id="11" idx="1"/>
          </p:cNvCxnSpPr>
          <p:nvPr/>
        </p:nvCxnSpPr>
        <p:spPr>
          <a:xfrm>
            <a:off x="4786314" y="4001298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57686" y="4429926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b</a:t>
            </a:r>
            <a:endParaRPr lang="fr-FR" sz="2400" dirty="0"/>
          </a:p>
        </p:txBody>
      </p:sp>
      <p:cxnSp>
        <p:nvCxnSpPr>
          <p:cNvPr id="14" name="Connecteur droit avec flèche 13"/>
          <p:cNvCxnSpPr>
            <a:stCxn id="13" idx="3"/>
            <a:endCxn id="11" idx="1"/>
          </p:cNvCxnSpPr>
          <p:nvPr/>
        </p:nvCxnSpPr>
        <p:spPr>
          <a:xfrm flipV="1">
            <a:off x="4786314" y="4001298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00958" y="2501100"/>
            <a:ext cx="642942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2</a:t>
            </a:r>
            <a:endParaRPr lang="fr-FR" sz="2400" dirty="0"/>
          </a:p>
        </p:txBody>
      </p:sp>
      <p:cxnSp>
        <p:nvCxnSpPr>
          <p:cNvPr id="21" name="Connecteur droit avec flèche 20"/>
          <p:cNvCxnSpPr/>
          <p:nvPr/>
        </p:nvCxnSpPr>
        <p:spPr>
          <a:xfrm rot="5400000" flipH="1" flipV="1">
            <a:off x="6357950" y="3358356"/>
            <a:ext cx="857256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H="1" flipV="1">
            <a:off x="7428726" y="3357562"/>
            <a:ext cx="857256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4786314" y="2715414"/>
            <a:ext cx="2714644" cy="642942"/>
          </a:xfrm>
          <a:prstGeom prst="bentConnector3">
            <a:avLst>
              <a:gd name="adj1" fmla="val 90863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5400000">
            <a:off x="6500826" y="4500570"/>
            <a:ext cx="57150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00826" y="4786322"/>
            <a:ext cx="114300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'hello'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0" grpId="0" animBg="1"/>
      <p:bldP spid="10" grpId="0" animBg="1"/>
      <p:bldP spid="11" grpId="0" animBg="1"/>
      <p:bldP spid="13" grpId="0" animBg="1"/>
      <p:bldP spid="15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Affectation dans une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643050"/>
            <a:ext cx="3757610" cy="471490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88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smtClean="0"/>
              <a:t>y = [ 1, 2 ]</a:t>
            </a:r>
            <a:endParaRPr lang="fr-FR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fr-F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fr-F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</a:p>
          <a:p>
            <a:pPr>
              <a:buNone/>
            </a:pPr>
            <a:r>
              <a:rPr lang="fr-FR" sz="2800" dirty="0" smtClean="0"/>
              <a:t>…   x = 99</a:t>
            </a:r>
          </a:p>
          <a:p>
            <a:pPr>
              <a:buNone/>
            </a:pPr>
            <a:r>
              <a:rPr lang="fr-FR" sz="2800" dirty="0" smtClean="0"/>
              <a:t>…   y[0] = 0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err="1" smtClean="0"/>
              <a:t>func</a:t>
            </a:r>
            <a:r>
              <a:rPr lang="fr-FR" sz="2800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fr-FR" sz="2800" dirty="0" smtClean="0"/>
              <a:t>x, y</a:t>
            </a:r>
          </a:p>
          <a:p>
            <a:pPr>
              <a:buNone/>
            </a:pPr>
            <a:r>
              <a:rPr lang="fr-FR" sz="2800" dirty="0" smtClean="0"/>
              <a:t>   ( 88, [0,2] ) 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572000" y="1714488"/>
            <a:ext cx="3857652" cy="4096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 rtlCol="0">
            <a:spAutoFit/>
          </a:bodyPr>
          <a:lstStyle/>
          <a:p>
            <a:r>
              <a:rPr lang="fr-FR" sz="2800" dirty="0" smtClean="0"/>
              <a:t>Dans une fonction, toute affectation à une variable qui n'est pas un de ses arguments crée une variable locale, sauf s'il s'agit d'un élément d'une collection mutable.</a:t>
            </a:r>
          </a:p>
          <a:p>
            <a:endParaRPr lang="fr-FR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89106"/>
            <a:ext cx="8229600" cy="441166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Les types sont attachés aux objets, pas aux variables.</a:t>
            </a:r>
          </a:p>
          <a:p>
            <a:r>
              <a:rPr lang="fr-FR" dirty="0" smtClean="0"/>
              <a:t>Chaque objet est rendu au système quand il n'est plus désigné par aucune variable.</a:t>
            </a:r>
          </a:p>
          <a:p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modification d'un élément de collection affecte toutes les variables désignant cette collection.</a:t>
            </a:r>
          </a:p>
          <a:p>
            <a:r>
              <a:rPr lang="fr-FR" dirty="0" smtClean="0"/>
              <a:t>Le passage des arguments d'une fonction se fait par affectation à des variables locales.</a:t>
            </a:r>
          </a:p>
          <a:p>
            <a:r>
              <a:rPr lang="fr-FR" dirty="0" smtClean="0"/>
              <a:t>Les affectations au sein des fonctions créent des variables locales.</a:t>
            </a:r>
          </a:p>
          <a:p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 smtClean="0"/>
              <a:t>Quiz (1/5)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76387"/>
            <a:ext cx="7686700" cy="24241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Quelle est la valeur finale retournée par a ?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 = "hello"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b = a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b = "world"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142976" y="3865251"/>
            <a:ext cx="1127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"hello"</a:t>
            </a:r>
            <a:endParaRPr lang="fr-FR" sz="2600" dirty="0"/>
          </a:p>
        </p:txBody>
      </p:sp>
      <p:sp>
        <p:nvSpPr>
          <p:cNvPr id="5" name="Rectangle 4"/>
          <p:cNvSpPr/>
          <p:nvPr/>
        </p:nvSpPr>
        <p:spPr>
          <a:xfrm>
            <a:off x="3857620" y="3429000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3857620" y="407194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b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000760" y="3429000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hello</a:t>
            </a:r>
            <a:endParaRPr lang="fr-FR" sz="2400" dirty="0"/>
          </a:p>
        </p:txBody>
      </p:sp>
      <p:cxnSp>
        <p:nvCxnSpPr>
          <p:cNvPr id="14" name="Connecteur droit avec flèche 13"/>
          <p:cNvCxnSpPr>
            <a:stCxn id="5" idx="3"/>
            <a:endCxn id="8" idx="1"/>
          </p:cNvCxnSpPr>
          <p:nvPr/>
        </p:nvCxnSpPr>
        <p:spPr>
          <a:xfrm>
            <a:off x="4286248" y="3643314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8" idx="1"/>
          </p:cNvCxnSpPr>
          <p:nvPr/>
        </p:nvCxnSpPr>
        <p:spPr>
          <a:xfrm flipV="1">
            <a:off x="4286248" y="3643314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00760" y="4071942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world</a:t>
            </a:r>
            <a:endParaRPr lang="fr-FR" sz="24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286248" y="4284668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2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 smtClean="0"/>
              <a:t>Quiz (2/5)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71612"/>
            <a:ext cx="7686700" cy="24241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Quelle est la valeur finale retournée par a ?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 = [ "hello" ]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b = a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b[0] = "world"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142976" y="3852853"/>
            <a:ext cx="15905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[ "world" ]</a:t>
            </a:r>
            <a:endParaRPr lang="fr-FR" sz="2600" dirty="0"/>
          </a:p>
        </p:txBody>
      </p:sp>
      <p:sp>
        <p:nvSpPr>
          <p:cNvPr id="5" name="Rectangle 4"/>
          <p:cNvSpPr/>
          <p:nvPr/>
        </p:nvSpPr>
        <p:spPr>
          <a:xfrm>
            <a:off x="4000496" y="4500570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000496" y="514351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b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143636" y="4500570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[0]</a:t>
            </a:r>
            <a:endParaRPr lang="fr-FR" sz="2400" dirty="0"/>
          </a:p>
        </p:txBody>
      </p:sp>
      <p:cxnSp>
        <p:nvCxnSpPr>
          <p:cNvPr id="14" name="Connecteur droit avec flèche 13"/>
          <p:cNvCxnSpPr>
            <a:stCxn id="5" idx="3"/>
            <a:endCxn id="8" idx="1"/>
          </p:cNvCxnSpPr>
          <p:nvPr/>
        </p:nvCxnSpPr>
        <p:spPr>
          <a:xfrm>
            <a:off x="4429124" y="4714884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8" idx="1"/>
          </p:cNvCxnSpPr>
          <p:nvPr/>
        </p:nvCxnSpPr>
        <p:spPr>
          <a:xfrm flipV="1">
            <a:off x="4429124" y="4714884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3636" y="5143512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hello</a:t>
            </a:r>
            <a:endParaRPr lang="fr-FR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6680215" y="5035561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43636" y="3857627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world</a:t>
            </a:r>
            <a:endParaRPr lang="fr-FR" sz="24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5400000" flipH="1" flipV="1">
            <a:off x="6679420" y="4393412"/>
            <a:ext cx="214314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23" grpId="0" animBg="1"/>
      <p:bldP spid="23" grpId="1" animBg="1"/>
      <p:bldP spid="1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 smtClean="0"/>
              <a:t>Quiz (3/5)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71612"/>
            <a:ext cx="7686700" cy="24241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Quelle est la valeur finale retournée par a ?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 = [ "hello" ]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b = a[:]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b[0] = "world"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142976" y="3852853"/>
            <a:ext cx="1499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[ "hello" ]</a:t>
            </a:r>
            <a:endParaRPr lang="fr-FR" sz="2600" dirty="0"/>
          </a:p>
        </p:txBody>
      </p:sp>
      <p:sp>
        <p:nvSpPr>
          <p:cNvPr id="5" name="Rectangle 4"/>
          <p:cNvSpPr/>
          <p:nvPr/>
        </p:nvSpPr>
        <p:spPr>
          <a:xfrm>
            <a:off x="4000496" y="371475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000496" y="5000636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b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143636" y="3714752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[0]</a:t>
            </a:r>
            <a:endParaRPr lang="fr-FR" sz="2400" dirty="0"/>
          </a:p>
        </p:txBody>
      </p:sp>
      <p:cxnSp>
        <p:nvCxnSpPr>
          <p:cNvPr id="14" name="Connecteur droit avec flèche 13"/>
          <p:cNvCxnSpPr>
            <a:stCxn id="5" idx="3"/>
            <a:endCxn id="8" idx="1"/>
          </p:cNvCxnSpPr>
          <p:nvPr/>
        </p:nvCxnSpPr>
        <p:spPr>
          <a:xfrm>
            <a:off x="4429124" y="3929066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19" idx="1"/>
          </p:cNvCxnSpPr>
          <p:nvPr/>
        </p:nvCxnSpPr>
        <p:spPr>
          <a:xfrm>
            <a:off x="4429124" y="5214950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3636" y="4357694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hello</a:t>
            </a:r>
            <a:endParaRPr lang="fr-FR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6680215" y="424974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43636" y="5643579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world</a:t>
            </a:r>
            <a:endParaRPr lang="fr-FR" sz="24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6200000" flipH="1">
            <a:off x="6679422" y="5536421"/>
            <a:ext cx="214314" cy="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43636" y="5000636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[0]</a:t>
            </a:r>
            <a:endParaRPr lang="fr-FR" sz="2400" dirty="0"/>
          </a:p>
        </p:txBody>
      </p:sp>
      <p:cxnSp>
        <p:nvCxnSpPr>
          <p:cNvPr id="24" name="Connecteur droit avec flèche 23"/>
          <p:cNvCxnSpPr/>
          <p:nvPr/>
        </p:nvCxnSpPr>
        <p:spPr>
          <a:xfrm rot="16200000" flipV="1">
            <a:off x="6684978" y="4897446"/>
            <a:ext cx="204790" cy="158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23" grpId="0" animBg="1"/>
      <p:bldP spid="1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 smtClean="0"/>
              <a:t>Quiz (4/5)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7715304" cy="37738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Quelle est la valeur finale retournée par a ?</a:t>
            </a:r>
          </a:p>
          <a:p>
            <a:pPr>
              <a:buNone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err="1" smtClean="0"/>
              <a:t>def</a:t>
            </a:r>
            <a:r>
              <a:rPr lang="fr-FR" dirty="0" smtClean="0"/>
              <a:t> f(x):</a:t>
            </a:r>
          </a:p>
          <a:p>
            <a:pPr lvl="1">
              <a:buNone/>
            </a:pPr>
            <a:r>
              <a:rPr lang="fr-FR" dirty="0" smtClean="0"/>
              <a:t>…   x = "world"</a:t>
            </a:r>
          </a:p>
          <a:p>
            <a:pPr lvl="1">
              <a:buNone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 = "hello"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f(a)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142976" y="5353051"/>
            <a:ext cx="1127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"hello"</a:t>
            </a:r>
            <a:endParaRPr lang="fr-FR" sz="2600" dirty="0"/>
          </a:p>
        </p:txBody>
      </p:sp>
      <p:sp>
        <p:nvSpPr>
          <p:cNvPr id="20" name="Rectangle 19"/>
          <p:cNvSpPr/>
          <p:nvPr/>
        </p:nvSpPr>
        <p:spPr>
          <a:xfrm>
            <a:off x="4572000" y="4500570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4572000" y="514351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22" name="Rectangle 21"/>
          <p:cNvSpPr/>
          <p:nvPr/>
        </p:nvSpPr>
        <p:spPr>
          <a:xfrm>
            <a:off x="6715140" y="4500570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hello</a:t>
            </a:r>
            <a:endParaRPr lang="fr-FR" sz="2400" dirty="0"/>
          </a:p>
        </p:txBody>
      </p:sp>
      <p:cxnSp>
        <p:nvCxnSpPr>
          <p:cNvPr id="25" name="Connecteur droit avec flèche 24"/>
          <p:cNvCxnSpPr>
            <a:stCxn id="20" idx="3"/>
            <a:endCxn id="22" idx="1"/>
          </p:cNvCxnSpPr>
          <p:nvPr/>
        </p:nvCxnSpPr>
        <p:spPr>
          <a:xfrm>
            <a:off x="5000628" y="4714884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1" idx="3"/>
            <a:endCxn id="22" idx="1"/>
          </p:cNvCxnSpPr>
          <p:nvPr/>
        </p:nvCxnSpPr>
        <p:spPr>
          <a:xfrm flipV="1">
            <a:off x="5000628" y="4714884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15140" y="5143512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world</a:t>
            </a:r>
            <a:endParaRPr lang="fr-FR" sz="2400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5000628" y="5356238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2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23528" y="1268760"/>
            <a:ext cx="5400600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11560" y="1484784"/>
            <a:ext cx="2317936" cy="3096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Classes et instances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67104" y="2148246"/>
            <a:ext cx="138867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Vecteur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2127148" y="3148378"/>
            <a:ext cx="42862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v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210" y="2148246"/>
            <a:ext cx="1150418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smtClean="0">
                <a:solidFill>
                  <a:schemeClr val="tx1"/>
                </a:solidFill>
              </a:rPr>
              <a:t>classe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5856" y="3148378"/>
            <a:ext cx="1292724" cy="428628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smtClean="0">
                <a:solidFill>
                  <a:schemeClr val="tx1"/>
                </a:solidFill>
              </a:rPr>
              <a:t>instance</a:t>
            </a:r>
            <a:endParaRPr lang="fr-FR" sz="2000" i="1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2555776" y="2362560"/>
            <a:ext cx="1294434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  <a:endCxn id="11" idx="1"/>
          </p:cNvCxnSpPr>
          <p:nvPr/>
        </p:nvCxnSpPr>
        <p:spPr>
          <a:xfrm>
            <a:off x="2555776" y="3362692"/>
            <a:ext cx="72008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3922218" y="2576874"/>
            <a:ext cx="358330" cy="571504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23728" y="3792460"/>
            <a:ext cx="42862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</a:t>
            </a:r>
            <a:endParaRPr lang="fr-FR" sz="2400" dirty="0"/>
          </a:p>
        </p:txBody>
      </p:sp>
      <p:sp>
        <p:nvSpPr>
          <p:cNvPr id="35" name="Rectangle 34"/>
          <p:cNvSpPr/>
          <p:nvPr/>
        </p:nvSpPr>
        <p:spPr>
          <a:xfrm>
            <a:off x="4067944" y="3792460"/>
            <a:ext cx="1436740" cy="428628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smtClean="0">
                <a:solidFill>
                  <a:schemeClr val="tx1"/>
                </a:solidFill>
              </a:rPr>
              <a:t>instance</a:t>
            </a:r>
            <a:endParaRPr lang="fr-FR" sz="2000" i="1" dirty="0">
              <a:solidFill>
                <a:schemeClr val="tx1"/>
              </a:solidFill>
            </a:endParaRPr>
          </a:p>
        </p:txBody>
      </p:sp>
      <p:cxnSp>
        <p:nvCxnSpPr>
          <p:cNvPr id="36" name="Connecteur droit avec flèche 35"/>
          <p:cNvCxnSpPr>
            <a:stCxn id="34" idx="3"/>
            <a:endCxn id="35" idx="1"/>
          </p:cNvCxnSpPr>
          <p:nvPr/>
        </p:nvCxnSpPr>
        <p:spPr>
          <a:xfrm>
            <a:off x="2552356" y="4006774"/>
            <a:ext cx="1515588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5" idx="0"/>
          </p:cNvCxnSpPr>
          <p:nvPr/>
        </p:nvCxnSpPr>
        <p:spPr>
          <a:xfrm flipH="1" flipV="1">
            <a:off x="4568580" y="2576874"/>
            <a:ext cx="217734" cy="1215586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 smtClean="0"/>
              <a:t>Quiz (5/5)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7715304" cy="371000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Quelle est la valeur finale retournée par a ?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err="1" smtClean="0"/>
              <a:t>def</a:t>
            </a:r>
            <a:r>
              <a:rPr lang="fr-FR" dirty="0" smtClean="0"/>
              <a:t> f(x):</a:t>
            </a:r>
          </a:p>
          <a:p>
            <a:pPr lvl="1">
              <a:buNone/>
            </a:pPr>
            <a:r>
              <a:rPr lang="fr-FR" dirty="0" smtClean="0"/>
              <a:t>…   x[0] = "world"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 = [ "hello" ]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f(a)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142976" y="5210175"/>
            <a:ext cx="15905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[ "world" ]</a:t>
            </a:r>
            <a:endParaRPr lang="fr-FR" sz="2600" dirty="0"/>
          </a:p>
        </p:txBody>
      </p:sp>
      <p:sp>
        <p:nvSpPr>
          <p:cNvPr id="5" name="Rectangle 4"/>
          <p:cNvSpPr/>
          <p:nvPr/>
        </p:nvSpPr>
        <p:spPr>
          <a:xfrm>
            <a:off x="4572000" y="4000504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0" y="4643446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715140" y="4000504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[0]</a:t>
            </a:r>
            <a:endParaRPr lang="fr-FR" sz="2400" dirty="0"/>
          </a:p>
        </p:txBody>
      </p:sp>
      <p:cxnSp>
        <p:nvCxnSpPr>
          <p:cNvPr id="14" name="Connecteur droit avec flèche 13"/>
          <p:cNvCxnSpPr>
            <a:stCxn id="5" idx="3"/>
            <a:endCxn id="8" idx="1"/>
          </p:cNvCxnSpPr>
          <p:nvPr/>
        </p:nvCxnSpPr>
        <p:spPr>
          <a:xfrm>
            <a:off x="5000628" y="4214818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8" idx="1"/>
          </p:cNvCxnSpPr>
          <p:nvPr/>
        </p:nvCxnSpPr>
        <p:spPr>
          <a:xfrm flipV="1">
            <a:off x="5000628" y="4214818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15140" y="4643446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hello</a:t>
            </a:r>
            <a:endParaRPr lang="fr-FR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7251719" y="4535495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15140" y="3357561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world</a:t>
            </a:r>
            <a:endParaRPr lang="fr-FR" sz="24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5400000" flipH="1" flipV="1">
            <a:off x="7250924" y="3893346"/>
            <a:ext cx="214314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23" grpId="0" animBg="1"/>
      <p:bldP spid="23" grpId="1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23528" y="1268760"/>
            <a:ext cx="554461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11560" y="1484784"/>
            <a:ext cx="2317936" cy="3096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Données membres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67104" y="2148246"/>
            <a:ext cx="138867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Vecteur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2127148" y="3284984"/>
            <a:ext cx="42862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v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912" y="2148246"/>
            <a:ext cx="790379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2555776" y="2362560"/>
            <a:ext cx="1224136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555776" y="3499298"/>
            <a:ext cx="1584176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4248818" y="2576874"/>
            <a:ext cx="658541" cy="564094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23728" y="2708920"/>
            <a:ext cx="42862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</a:t>
            </a:r>
            <a:endParaRPr lang="fr-FR" sz="2400" dirty="0"/>
          </a:p>
        </p:txBody>
      </p:sp>
      <p:sp>
        <p:nvSpPr>
          <p:cNvPr id="35" name="Rectangle 34"/>
          <p:cNvSpPr/>
          <p:nvPr/>
        </p:nvSpPr>
        <p:spPr>
          <a:xfrm>
            <a:off x="3275856" y="2708920"/>
            <a:ext cx="432048" cy="428628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cxnSp>
        <p:nvCxnSpPr>
          <p:cNvPr id="36" name="Connecteur droit avec flèche 35"/>
          <p:cNvCxnSpPr>
            <a:stCxn id="34" idx="3"/>
            <a:endCxn id="35" idx="1"/>
          </p:cNvCxnSpPr>
          <p:nvPr/>
        </p:nvCxnSpPr>
        <p:spPr>
          <a:xfrm>
            <a:off x="2552356" y="2923234"/>
            <a:ext cx="7235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e 53"/>
          <p:cNvGrpSpPr/>
          <p:nvPr/>
        </p:nvGrpSpPr>
        <p:grpSpPr>
          <a:xfrm>
            <a:off x="4139952" y="2852936"/>
            <a:ext cx="1512168" cy="1432750"/>
            <a:chOff x="7092280" y="3645024"/>
            <a:chExt cx="1512168" cy="1432750"/>
          </a:xfrm>
        </p:grpSpPr>
        <p:sp>
          <p:nvSpPr>
            <p:cNvPr id="11" name="Rectangle 10"/>
            <p:cNvSpPr/>
            <p:nvPr/>
          </p:nvSpPr>
          <p:spPr>
            <a:xfrm>
              <a:off x="7092280" y="3645024"/>
              <a:ext cx="1512168" cy="14327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Ins="180000" rtlCol="0" anchor="ctr"/>
            <a:lstStyle/>
            <a:p>
              <a:pPr algn="r"/>
              <a:r>
                <a:rPr lang="fr-FR" sz="2400" dirty="0" smtClean="0"/>
                <a:t>-&gt; 1</a:t>
              </a:r>
            </a:p>
            <a:p>
              <a:pPr algn="r"/>
              <a:endParaRPr lang="fr-FR" sz="1100" dirty="0" smtClean="0"/>
            </a:p>
            <a:p>
              <a:pPr algn="r"/>
              <a:r>
                <a:rPr lang="fr-FR" sz="2400" dirty="0" smtClean="0"/>
                <a:t>-&gt; 2</a:t>
              </a:r>
              <a:endParaRPr lang="fr-FR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8304" y="3862758"/>
              <a:ext cx="42862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x</a:t>
              </a:r>
              <a:endParaRPr lang="fr-FR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4440532"/>
              <a:ext cx="42862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y</a:t>
              </a:r>
              <a:endParaRPr lang="fr-FR" sz="2400" dirty="0"/>
            </a:p>
          </p:txBody>
        </p:sp>
      </p:grpSp>
      <p:cxnSp>
        <p:nvCxnSpPr>
          <p:cNvPr id="47" name="Connecteur droit avec flèche 29"/>
          <p:cNvCxnSpPr/>
          <p:nvPr/>
        </p:nvCxnSpPr>
        <p:spPr>
          <a:xfrm flipV="1">
            <a:off x="3707904" y="2576874"/>
            <a:ext cx="432048" cy="34636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6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23528" y="1484784"/>
            <a:ext cx="6120680" cy="5112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11560" y="1700808"/>
            <a:ext cx="2317936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7170" y="188640"/>
            <a:ext cx="7043738" cy="847962"/>
          </a:xfrm>
        </p:spPr>
        <p:txBody>
          <a:bodyPr anchor="t"/>
          <a:lstStyle/>
          <a:p>
            <a:r>
              <a:rPr lang="fr-FR" dirty="0" smtClean="0"/>
              <a:t>Fonctions libres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67104" y="2364270"/>
            <a:ext cx="138867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Vecteur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2127148" y="3501008"/>
            <a:ext cx="42862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v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912" y="2364270"/>
            <a:ext cx="790379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2555776" y="2578584"/>
            <a:ext cx="1224136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555776" y="3715322"/>
            <a:ext cx="2088231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4302397" y="2792898"/>
            <a:ext cx="683221" cy="560389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23728" y="2924944"/>
            <a:ext cx="42862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</a:t>
            </a:r>
            <a:endParaRPr lang="fr-FR" sz="2400" dirty="0"/>
          </a:p>
        </p:txBody>
      </p:sp>
      <p:sp>
        <p:nvSpPr>
          <p:cNvPr id="35" name="Rectangle 34"/>
          <p:cNvSpPr/>
          <p:nvPr/>
        </p:nvSpPr>
        <p:spPr>
          <a:xfrm>
            <a:off x="3275856" y="2924944"/>
            <a:ext cx="432048" cy="428628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cxnSp>
        <p:nvCxnSpPr>
          <p:cNvPr id="36" name="Connecteur droit avec flèche 35"/>
          <p:cNvCxnSpPr>
            <a:stCxn id="34" idx="3"/>
            <a:endCxn id="35" idx="1"/>
          </p:cNvCxnSpPr>
          <p:nvPr/>
        </p:nvCxnSpPr>
        <p:spPr>
          <a:xfrm>
            <a:off x="2552356" y="3139258"/>
            <a:ext cx="7235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e 53"/>
          <p:cNvGrpSpPr/>
          <p:nvPr/>
        </p:nvGrpSpPr>
        <p:grpSpPr>
          <a:xfrm>
            <a:off x="4644008" y="3004362"/>
            <a:ext cx="1512168" cy="1432750"/>
            <a:chOff x="7092280" y="3645024"/>
            <a:chExt cx="1512168" cy="1432750"/>
          </a:xfrm>
        </p:grpSpPr>
        <p:sp>
          <p:nvSpPr>
            <p:cNvPr id="11" name="Rectangle 10"/>
            <p:cNvSpPr/>
            <p:nvPr/>
          </p:nvSpPr>
          <p:spPr>
            <a:xfrm>
              <a:off x="7092280" y="3645024"/>
              <a:ext cx="1512168" cy="14327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Ins="180000" rtlCol="0" anchor="ctr"/>
            <a:lstStyle/>
            <a:p>
              <a:pPr algn="r"/>
              <a:r>
                <a:rPr lang="fr-FR" sz="2400" dirty="0" smtClean="0"/>
                <a:t>-&gt; 1</a:t>
              </a:r>
            </a:p>
            <a:p>
              <a:pPr algn="r"/>
              <a:endParaRPr lang="fr-FR" sz="1100" dirty="0" smtClean="0"/>
            </a:p>
            <a:p>
              <a:pPr algn="r"/>
              <a:r>
                <a:rPr lang="fr-FR" sz="2400" dirty="0" smtClean="0"/>
                <a:t>-&gt; 2</a:t>
              </a:r>
              <a:endParaRPr lang="fr-FR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8304" y="3862758"/>
              <a:ext cx="42862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x</a:t>
              </a:r>
              <a:endParaRPr lang="fr-FR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4440532"/>
              <a:ext cx="42862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y</a:t>
              </a:r>
              <a:endParaRPr lang="fr-FR" sz="2400" dirty="0"/>
            </a:p>
          </p:txBody>
        </p:sp>
      </p:grpSp>
      <p:cxnSp>
        <p:nvCxnSpPr>
          <p:cNvPr id="47" name="Connecteur droit avec flèche 29"/>
          <p:cNvCxnSpPr/>
          <p:nvPr/>
        </p:nvCxnSpPr>
        <p:spPr>
          <a:xfrm flipV="1">
            <a:off x="3707904" y="2792898"/>
            <a:ext cx="432048" cy="346360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7584" y="4653136"/>
            <a:ext cx="172819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norme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827584" y="4077072"/>
            <a:ext cx="172477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init</a:t>
            </a:r>
            <a:endParaRPr lang="fr-FR" sz="2400" dirty="0"/>
          </a:p>
        </p:txBody>
      </p:sp>
      <p:sp>
        <p:nvSpPr>
          <p:cNvPr id="22" name="Rectangle 21"/>
          <p:cNvSpPr/>
          <p:nvPr/>
        </p:nvSpPr>
        <p:spPr>
          <a:xfrm>
            <a:off x="827584" y="5805264"/>
            <a:ext cx="172819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affiche</a:t>
            </a:r>
            <a:endParaRPr lang="fr-FR" sz="2400" dirty="0"/>
          </a:p>
        </p:txBody>
      </p:sp>
      <p:sp>
        <p:nvSpPr>
          <p:cNvPr id="23" name="Rectangle 22"/>
          <p:cNvSpPr/>
          <p:nvPr/>
        </p:nvSpPr>
        <p:spPr>
          <a:xfrm>
            <a:off x="827584" y="5229200"/>
            <a:ext cx="172477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homothetie</a:t>
            </a:r>
            <a:endParaRPr lang="fr-FR" sz="24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555776" y="4293096"/>
            <a:ext cx="720080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75856" y="4077072"/>
            <a:ext cx="1152128" cy="428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smtClean="0">
                <a:solidFill>
                  <a:schemeClr val="tx1"/>
                </a:solidFill>
              </a:rPr>
              <a:t>fonction</a:t>
            </a:r>
            <a:endParaRPr lang="fr-FR" sz="2000" i="1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555776" y="4872580"/>
            <a:ext cx="720080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75856" y="4656556"/>
            <a:ext cx="1152128" cy="428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smtClean="0">
                <a:solidFill>
                  <a:schemeClr val="tx1"/>
                </a:solidFill>
              </a:rPr>
              <a:t>fonction</a:t>
            </a:r>
            <a:endParaRPr lang="fr-FR" sz="20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2555776" y="5448644"/>
            <a:ext cx="720080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75856" y="5232620"/>
            <a:ext cx="1152128" cy="428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smtClean="0">
                <a:solidFill>
                  <a:schemeClr val="tx1"/>
                </a:solidFill>
              </a:rPr>
              <a:t>fonction</a:t>
            </a:r>
            <a:endParaRPr lang="fr-FR" sz="2000" i="1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2555776" y="6022998"/>
            <a:ext cx="720080" cy="171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75856" y="5808684"/>
            <a:ext cx="1152128" cy="428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smtClean="0">
                <a:solidFill>
                  <a:schemeClr val="tx1"/>
                </a:solidFill>
              </a:rPr>
              <a:t>fonction</a:t>
            </a:r>
            <a:endParaRPr lang="fr-FR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7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60660" y="1543303"/>
            <a:ext cx="6731620" cy="4982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11560" y="1700808"/>
            <a:ext cx="2317936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7170" y="188640"/>
            <a:ext cx="7043738" cy="847962"/>
          </a:xfrm>
        </p:spPr>
        <p:txBody>
          <a:bodyPr anchor="t"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67104" y="2784348"/>
            <a:ext cx="138867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Vecteur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2127148" y="5301208"/>
            <a:ext cx="42862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v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5857" y="1700807"/>
            <a:ext cx="2124235" cy="2592289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 flipV="1">
            <a:off x="2555776" y="2996952"/>
            <a:ext cx="720081" cy="171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555776" y="5515522"/>
            <a:ext cx="2088231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4631476" y="4316608"/>
            <a:ext cx="683221" cy="560389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23728" y="4725144"/>
            <a:ext cx="42862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</a:t>
            </a:r>
            <a:endParaRPr lang="fr-FR" sz="2400" dirty="0"/>
          </a:p>
        </p:txBody>
      </p:sp>
      <p:cxnSp>
        <p:nvCxnSpPr>
          <p:cNvPr id="36" name="Connecteur droit avec flèche 35"/>
          <p:cNvCxnSpPr>
            <a:stCxn id="34" idx="3"/>
            <a:endCxn id="35" idx="1"/>
          </p:cNvCxnSpPr>
          <p:nvPr/>
        </p:nvCxnSpPr>
        <p:spPr>
          <a:xfrm>
            <a:off x="2552356" y="4939458"/>
            <a:ext cx="7235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e 53"/>
          <p:cNvGrpSpPr/>
          <p:nvPr/>
        </p:nvGrpSpPr>
        <p:grpSpPr>
          <a:xfrm>
            <a:off x="4644008" y="4804562"/>
            <a:ext cx="1512168" cy="1432750"/>
            <a:chOff x="7092280" y="3645024"/>
            <a:chExt cx="1512168" cy="1432750"/>
          </a:xfrm>
        </p:grpSpPr>
        <p:sp>
          <p:nvSpPr>
            <p:cNvPr id="11" name="Rectangle 10"/>
            <p:cNvSpPr/>
            <p:nvPr/>
          </p:nvSpPr>
          <p:spPr>
            <a:xfrm>
              <a:off x="7092280" y="3645024"/>
              <a:ext cx="1512168" cy="14327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Ins="180000" rtlCol="0" anchor="ctr"/>
            <a:lstStyle/>
            <a:p>
              <a:pPr algn="r"/>
              <a:r>
                <a:rPr lang="fr-FR" sz="2400" dirty="0" smtClean="0"/>
                <a:t>-&gt; 1</a:t>
              </a:r>
            </a:p>
            <a:p>
              <a:pPr algn="r"/>
              <a:endParaRPr lang="fr-FR" sz="1100" dirty="0" smtClean="0"/>
            </a:p>
            <a:p>
              <a:pPr algn="r"/>
              <a:r>
                <a:rPr lang="fr-FR" sz="2400" dirty="0" smtClean="0"/>
                <a:t>-&gt; 2</a:t>
              </a:r>
              <a:endParaRPr lang="fr-FR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8304" y="3862758"/>
              <a:ext cx="42862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x</a:t>
              </a:r>
              <a:endParaRPr lang="fr-FR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4440532"/>
              <a:ext cx="42862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y</a:t>
              </a:r>
              <a:endParaRPr lang="fr-FR" sz="2400" dirty="0"/>
            </a:p>
          </p:txBody>
        </p:sp>
      </p:grpSp>
      <p:cxnSp>
        <p:nvCxnSpPr>
          <p:cNvPr id="47" name="Connecteur droit avec flèche 29"/>
          <p:cNvCxnSpPr/>
          <p:nvPr/>
        </p:nvCxnSpPr>
        <p:spPr>
          <a:xfrm flipV="1">
            <a:off x="3491880" y="4293097"/>
            <a:ext cx="648072" cy="650066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91880" y="2511706"/>
            <a:ext cx="172819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norme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3491880" y="1935642"/>
            <a:ext cx="172477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init</a:t>
            </a:r>
            <a:endParaRPr lang="fr-FR" sz="2400" dirty="0"/>
          </a:p>
        </p:txBody>
      </p:sp>
      <p:sp>
        <p:nvSpPr>
          <p:cNvPr id="22" name="Rectangle 21"/>
          <p:cNvSpPr/>
          <p:nvPr/>
        </p:nvSpPr>
        <p:spPr>
          <a:xfrm>
            <a:off x="3491880" y="3663834"/>
            <a:ext cx="172819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affiche</a:t>
            </a:r>
            <a:endParaRPr lang="fr-FR" sz="2400" dirty="0"/>
          </a:p>
        </p:txBody>
      </p:sp>
      <p:sp>
        <p:nvSpPr>
          <p:cNvPr id="23" name="Rectangle 22"/>
          <p:cNvSpPr/>
          <p:nvPr/>
        </p:nvSpPr>
        <p:spPr>
          <a:xfrm>
            <a:off x="3491880" y="3087770"/>
            <a:ext cx="1724772" cy="4286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homothetie</a:t>
            </a:r>
            <a:endParaRPr lang="fr-FR" sz="24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5220072" y="2151666"/>
            <a:ext cx="468052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24128" y="1935642"/>
            <a:ext cx="1152128" cy="428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220072" y="2731150"/>
            <a:ext cx="46805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24128" y="2515126"/>
            <a:ext cx="1152128" cy="428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5220072" y="3307214"/>
            <a:ext cx="468052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24128" y="3091190"/>
            <a:ext cx="1152128" cy="428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5220072" y="3883278"/>
            <a:ext cx="468052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24128" y="3667254"/>
            <a:ext cx="1152128" cy="428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5856" y="4725144"/>
            <a:ext cx="432048" cy="428628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407687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Partage d'objets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 3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b = a</a:t>
            </a: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a = 'hello'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a = a+2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= 3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1428736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000496" y="300037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4000496" y="4572008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143636" y="1428736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6143636" y="300037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11" name="Rectangle 10"/>
          <p:cNvSpPr/>
          <p:nvPr/>
        </p:nvSpPr>
        <p:spPr>
          <a:xfrm>
            <a:off x="6143636" y="3571876"/>
            <a:ext cx="85725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hello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6143636" y="4572008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6143636" y="5143512"/>
            <a:ext cx="857256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hello</a:t>
            </a:r>
            <a:endParaRPr lang="fr-FR" sz="2400" dirty="0"/>
          </a:p>
        </p:txBody>
      </p:sp>
      <p:sp>
        <p:nvSpPr>
          <p:cNvPr id="14" name="Rectangle 13"/>
          <p:cNvSpPr/>
          <p:nvPr/>
        </p:nvSpPr>
        <p:spPr>
          <a:xfrm>
            <a:off x="6143636" y="5715016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5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4429124" y="1643050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1" idx="1"/>
          </p:cNvCxnSpPr>
          <p:nvPr/>
        </p:nvCxnSpPr>
        <p:spPr>
          <a:xfrm>
            <a:off x="4429124" y="3214686"/>
            <a:ext cx="1714512" cy="571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4" idx="1"/>
          </p:cNvCxnSpPr>
          <p:nvPr/>
        </p:nvCxnSpPr>
        <p:spPr>
          <a:xfrm>
            <a:off x="4429124" y="4786322"/>
            <a:ext cx="1714512" cy="114300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4786314" y="1928802"/>
            <a:ext cx="10001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00496" y="2000240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b</a:t>
            </a:r>
            <a:endParaRPr lang="fr-FR" sz="2400" dirty="0"/>
          </a:p>
        </p:txBody>
      </p:sp>
      <p:cxnSp>
        <p:nvCxnSpPr>
          <p:cNvPr id="22" name="Connecteur droit avec flèche 21"/>
          <p:cNvCxnSpPr>
            <a:stCxn id="20" idx="3"/>
            <a:endCxn id="8" idx="1"/>
          </p:cNvCxnSpPr>
          <p:nvPr/>
        </p:nvCxnSpPr>
        <p:spPr>
          <a:xfrm flipV="1">
            <a:off x="4429124" y="1643050"/>
            <a:ext cx="1714512" cy="571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00496" y="3571876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b</a:t>
            </a:r>
            <a:endParaRPr lang="fr-FR" sz="2400" dirty="0"/>
          </a:p>
        </p:txBody>
      </p:sp>
      <p:cxnSp>
        <p:nvCxnSpPr>
          <p:cNvPr id="25" name="Connecteur droit avec flèche 24"/>
          <p:cNvCxnSpPr>
            <a:stCxn id="24" idx="3"/>
          </p:cNvCxnSpPr>
          <p:nvPr/>
        </p:nvCxnSpPr>
        <p:spPr>
          <a:xfrm flipV="1">
            <a:off x="4429124" y="3214686"/>
            <a:ext cx="1714512" cy="571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00496" y="514351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b</a:t>
            </a:r>
            <a:endParaRPr lang="fr-FR" sz="2400" dirty="0"/>
          </a:p>
        </p:txBody>
      </p:sp>
      <p:cxnSp>
        <p:nvCxnSpPr>
          <p:cNvPr id="27" name="Connecteur droit avec flèche 26"/>
          <p:cNvCxnSpPr>
            <a:stCxn id="26" idx="3"/>
          </p:cNvCxnSpPr>
          <p:nvPr/>
        </p:nvCxnSpPr>
        <p:spPr>
          <a:xfrm flipV="1">
            <a:off x="4429124" y="4786322"/>
            <a:ext cx="1714512" cy="57150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>
            <a:off x="4786314" y="3500438"/>
            <a:ext cx="10001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>
            <a:off x="4500562" y="5357826"/>
            <a:ext cx="157163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00496" y="5715016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</a:t>
            </a:r>
            <a:endParaRPr lang="fr-FR" sz="2400" dirty="0"/>
          </a:p>
        </p:txBody>
      </p:sp>
      <p:cxnSp>
        <p:nvCxnSpPr>
          <p:cNvPr id="30" name="Connecteur droit avec flèche 29"/>
          <p:cNvCxnSpPr>
            <a:endCxn id="12" idx="1"/>
          </p:cNvCxnSpPr>
          <p:nvPr/>
        </p:nvCxnSpPr>
        <p:spPr>
          <a:xfrm flipV="1">
            <a:off x="4429124" y="4786322"/>
            <a:ext cx="1714512" cy="114300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Modification d'un élément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32048"/>
            <a:ext cx="2686040" cy="44116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 = [2,3,4]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l2 = l1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l1[0] =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3306" y="2357430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l1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5786446" y="2357430"/>
            <a:ext cx="157163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[0,1,2]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4071934" y="2571744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4393405" y="2893215"/>
            <a:ext cx="107157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43306" y="300037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l2</a:t>
            </a:r>
            <a:endParaRPr lang="fr-FR" sz="2400" dirty="0"/>
          </a:p>
        </p:txBody>
      </p:sp>
      <p:cxnSp>
        <p:nvCxnSpPr>
          <p:cNvPr id="22" name="Connecteur droit avec flèche 21"/>
          <p:cNvCxnSpPr>
            <a:stCxn id="20" idx="3"/>
            <a:endCxn id="8" idx="1"/>
          </p:cNvCxnSpPr>
          <p:nvPr/>
        </p:nvCxnSpPr>
        <p:spPr>
          <a:xfrm flipV="1">
            <a:off x="4071934" y="2571744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57950" y="300037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5786446" y="300037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30" name="Rectangle 29"/>
          <p:cNvSpPr/>
          <p:nvPr/>
        </p:nvSpPr>
        <p:spPr>
          <a:xfrm>
            <a:off x="6929454" y="300037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</a:t>
            </a:r>
            <a:endParaRPr lang="fr-FR" sz="2400" dirty="0"/>
          </a:p>
        </p:txBody>
      </p:sp>
      <p:cxnSp>
        <p:nvCxnSpPr>
          <p:cNvPr id="33" name="Connecteur droit avec flèche 32"/>
          <p:cNvCxnSpPr>
            <a:stCxn id="8" idx="2"/>
            <a:endCxn id="23" idx="0"/>
          </p:cNvCxnSpPr>
          <p:nvPr/>
        </p:nvCxnSpPr>
        <p:spPr>
          <a:xfrm rot="5400000">
            <a:off x="6465107" y="2893215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5894397" y="2892421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5400000">
            <a:off x="7035817" y="2892421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43306" y="407194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l1</a:t>
            </a:r>
            <a:endParaRPr lang="fr-FR" sz="2400" dirty="0"/>
          </a:p>
        </p:txBody>
      </p:sp>
      <p:sp>
        <p:nvSpPr>
          <p:cNvPr id="39" name="Rectangle 38"/>
          <p:cNvSpPr/>
          <p:nvPr/>
        </p:nvSpPr>
        <p:spPr>
          <a:xfrm>
            <a:off x="5786446" y="4071942"/>
            <a:ext cx="157163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[0,1,2]</a:t>
            </a:r>
            <a:endParaRPr lang="fr-FR" sz="2400" dirty="0"/>
          </a:p>
        </p:txBody>
      </p:sp>
      <p:cxnSp>
        <p:nvCxnSpPr>
          <p:cNvPr id="40" name="Connecteur droit avec flèche 39"/>
          <p:cNvCxnSpPr>
            <a:stCxn id="38" idx="3"/>
            <a:endCxn id="39" idx="1"/>
          </p:cNvCxnSpPr>
          <p:nvPr/>
        </p:nvCxnSpPr>
        <p:spPr>
          <a:xfrm>
            <a:off x="4071934" y="4286256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43306" y="4714884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l2</a:t>
            </a:r>
            <a:endParaRPr lang="fr-FR" sz="2400" dirty="0"/>
          </a:p>
        </p:txBody>
      </p:sp>
      <p:cxnSp>
        <p:nvCxnSpPr>
          <p:cNvPr id="42" name="Connecteur droit avec flèche 41"/>
          <p:cNvCxnSpPr>
            <a:stCxn id="41" idx="3"/>
            <a:endCxn id="39" idx="1"/>
          </p:cNvCxnSpPr>
          <p:nvPr/>
        </p:nvCxnSpPr>
        <p:spPr>
          <a:xfrm flipV="1">
            <a:off x="4071934" y="4286256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57950" y="4714884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44" name="Rectangle 43"/>
          <p:cNvSpPr/>
          <p:nvPr/>
        </p:nvSpPr>
        <p:spPr>
          <a:xfrm>
            <a:off x="5786446" y="4714884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5</a:t>
            </a:r>
            <a:endParaRPr lang="fr-FR" sz="2400" dirty="0"/>
          </a:p>
        </p:txBody>
      </p:sp>
      <p:sp>
        <p:nvSpPr>
          <p:cNvPr id="45" name="Rectangle 44"/>
          <p:cNvSpPr/>
          <p:nvPr/>
        </p:nvSpPr>
        <p:spPr>
          <a:xfrm>
            <a:off x="6929454" y="4714884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</a:t>
            </a:r>
            <a:endParaRPr lang="fr-FR" sz="2400" dirty="0"/>
          </a:p>
        </p:txBody>
      </p:sp>
      <p:cxnSp>
        <p:nvCxnSpPr>
          <p:cNvPr id="46" name="Connecteur droit avec flèche 45"/>
          <p:cNvCxnSpPr>
            <a:stCxn id="39" idx="2"/>
            <a:endCxn id="43" idx="0"/>
          </p:cNvCxnSpPr>
          <p:nvPr/>
        </p:nvCxnSpPr>
        <p:spPr>
          <a:xfrm rot="5400000">
            <a:off x="6465107" y="4607727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rot="5400000">
            <a:off x="5894397" y="460693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rot="5400000">
            <a:off x="7035817" y="460693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5400000">
            <a:off x="4393405" y="4607727"/>
            <a:ext cx="107157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Modification d'un élément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74858"/>
            <a:ext cx="2686040" cy="44116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 = [2,3,4]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l2 = l1[:]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l2[1] = 6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 rot="5400000">
            <a:off x="4429124" y="2500306"/>
            <a:ext cx="17145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00496" y="1928802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l1</a:t>
            </a:r>
            <a:endParaRPr lang="fr-FR" sz="2400" dirty="0"/>
          </a:p>
        </p:txBody>
      </p:sp>
      <p:sp>
        <p:nvSpPr>
          <p:cNvPr id="50" name="Rectangle 49"/>
          <p:cNvSpPr/>
          <p:nvPr/>
        </p:nvSpPr>
        <p:spPr>
          <a:xfrm>
            <a:off x="6143636" y="1643050"/>
            <a:ext cx="157163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[0,1,2]</a:t>
            </a:r>
            <a:endParaRPr lang="fr-FR" sz="2400" dirty="0"/>
          </a:p>
        </p:txBody>
      </p:sp>
      <p:cxnSp>
        <p:nvCxnSpPr>
          <p:cNvPr id="51" name="Connecteur droit avec flèche 50"/>
          <p:cNvCxnSpPr>
            <a:stCxn id="49" idx="3"/>
            <a:endCxn id="50" idx="1"/>
          </p:cNvCxnSpPr>
          <p:nvPr/>
        </p:nvCxnSpPr>
        <p:spPr>
          <a:xfrm flipV="1">
            <a:off x="4429124" y="1857364"/>
            <a:ext cx="1714512" cy="28575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000496" y="2571744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l2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52" idx="3"/>
            <a:endCxn id="60" idx="1"/>
          </p:cNvCxnSpPr>
          <p:nvPr/>
        </p:nvCxnSpPr>
        <p:spPr>
          <a:xfrm>
            <a:off x="4429124" y="2786058"/>
            <a:ext cx="1714512" cy="35719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15140" y="228599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55" name="Rectangle 54"/>
          <p:cNvSpPr/>
          <p:nvPr/>
        </p:nvSpPr>
        <p:spPr>
          <a:xfrm>
            <a:off x="6143636" y="228599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56" name="Rectangle 55"/>
          <p:cNvSpPr/>
          <p:nvPr/>
        </p:nvSpPr>
        <p:spPr>
          <a:xfrm>
            <a:off x="7286644" y="2285992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</a:t>
            </a:r>
            <a:endParaRPr lang="fr-FR" sz="2400" dirty="0"/>
          </a:p>
        </p:txBody>
      </p:sp>
      <p:cxnSp>
        <p:nvCxnSpPr>
          <p:cNvPr id="57" name="Connecteur droit avec flèche 56"/>
          <p:cNvCxnSpPr>
            <a:stCxn id="50" idx="2"/>
            <a:endCxn id="54" idx="0"/>
          </p:cNvCxnSpPr>
          <p:nvPr/>
        </p:nvCxnSpPr>
        <p:spPr>
          <a:xfrm rot="5400000">
            <a:off x="6822297" y="2178835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5400000">
            <a:off x="6251587" y="2178041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rot="5400000">
            <a:off x="7393007" y="2178041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143636" y="2928934"/>
            <a:ext cx="157163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[0,1,2]</a:t>
            </a:r>
            <a:endParaRPr lang="fr-FR" sz="2400" dirty="0"/>
          </a:p>
        </p:txBody>
      </p:sp>
      <p:cxnSp>
        <p:nvCxnSpPr>
          <p:cNvPr id="70" name="Connecteur droit avec flèche 69"/>
          <p:cNvCxnSpPr/>
          <p:nvPr/>
        </p:nvCxnSpPr>
        <p:spPr>
          <a:xfrm rot="5400000" flipH="1" flipV="1">
            <a:off x="6251587" y="282098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5400000" flipH="1" flipV="1">
            <a:off x="7394595" y="282098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5400000">
            <a:off x="4107653" y="5536421"/>
            <a:ext cx="235745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000496" y="4643446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l1</a:t>
            </a:r>
            <a:endParaRPr lang="fr-FR" sz="2400" dirty="0"/>
          </a:p>
        </p:txBody>
      </p:sp>
      <p:sp>
        <p:nvSpPr>
          <p:cNvPr id="64" name="Rectangle 63"/>
          <p:cNvSpPr/>
          <p:nvPr/>
        </p:nvSpPr>
        <p:spPr>
          <a:xfrm>
            <a:off x="6143636" y="4357694"/>
            <a:ext cx="157163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[0,1,2]</a:t>
            </a:r>
            <a:endParaRPr lang="fr-FR" sz="2400" dirty="0"/>
          </a:p>
        </p:txBody>
      </p:sp>
      <p:cxnSp>
        <p:nvCxnSpPr>
          <p:cNvPr id="65" name="Connecteur droit avec flèche 64"/>
          <p:cNvCxnSpPr>
            <a:stCxn id="63" idx="3"/>
            <a:endCxn id="64" idx="1"/>
          </p:cNvCxnSpPr>
          <p:nvPr/>
        </p:nvCxnSpPr>
        <p:spPr>
          <a:xfrm flipV="1">
            <a:off x="4429124" y="4572008"/>
            <a:ext cx="1714512" cy="28575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00496" y="5286388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l2</a:t>
            </a:r>
            <a:endParaRPr lang="fr-FR" sz="2400" dirty="0"/>
          </a:p>
        </p:txBody>
      </p:sp>
      <p:cxnSp>
        <p:nvCxnSpPr>
          <p:cNvPr id="67" name="Connecteur droit avec flèche 66"/>
          <p:cNvCxnSpPr>
            <a:stCxn id="66" idx="3"/>
            <a:endCxn id="78" idx="1"/>
          </p:cNvCxnSpPr>
          <p:nvPr/>
        </p:nvCxnSpPr>
        <p:spPr>
          <a:xfrm>
            <a:off x="4429124" y="5500702"/>
            <a:ext cx="1714512" cy="35719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715140" y="5000636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69" name="Rectangle 68"/>
          <p:cNvSpPr/>
          <p:nvPr/>
        </p:nvSpPr>
        <p:spPr>
          <a:xfrm>
            <a:off x="6143636" y="5000636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72" name="Rectangle 71"/>
          <p:cNvSpPr/>
          <p:nvPr/>
        </p:nvSpPr>
        <p:spPr>
          <a:xfrm>
            <a:off x="7286644" y="5000636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</a:t>
            </a:r>
            <a:endParaRPr lang="fr-FR" sz="2400" dirty="0"/>
          </a:p>
        </p:txBody>
      </p:sp>
      <p:cxnSp>
        <p:nvCxnSpPr>
          <p:cNvPr id="75" name="Connecteur droit avec flèche 74"/>
          <p:cNvCxnSpPr>
            <a:stCxn id="64" idx="2"/>
            <a:endCxn id="68" idx="0"/>
          </p:cNvCxnSpPr>
          <p:nvPr/>
        </p:nvCxnSpPr>
        <p:spPr>
          <a:xfrm rot="5400000">
            <a:off x="6822297" y="4893479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rot="5400000">
            <a:off x="6251587" y="4892685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5400000">
            <a:off x="7393007" y="4892685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43636" y="5643578"/>
            <a:ext cx="157163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[0,1,2]</a:t>
            </a:r>
            <a:endParaRPr lang="fr-FR" sz="2400" dirty="0"/>
          </a:p>
        </p:txBody>
      </p:sp>
      <p:cxnSp>
        <p:nvCxnSpPr>
          <p:cNvPr id="81" name="Connecteur droit avec flèche 80"/>
          <p:cNvCxnSpPr/>
          <p:nvPr/>
        </p:nvCxnSpPr>
        <p:spPr>
          <a:xfrm rot="5400000" flipH="1" flipV="1">
            <a:off x="6251587" y="5535627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7394595" y="5535627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715140" y="6286520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6</a:t>
            </a:r>
            <a:endParaRPr lang="fr-FR" sz="2400" dirty="0"/>
          </a:p>
        </p:txBody>
      </p:sp>
      <p:cxnSp>
        <p:nvCxnSpPr>
          <p:cNvPr id="84" name="Connecteur droit avec flèche 83"/>
          <p:cNvCxnSpPr>
            <a:endCxn id="83" idx="0"/>
          </p:cNvCxnSpPr>
          <p:nvPr/>
        </p:nvCxnSpPr>
        <p:spPr>
          <a:xfrm rot="5400000">
            <a:off x="6822297" y="617936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rot="5400000" flipH="1" flipV="1">
            <a:off x="6823091" y="2820983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1295400"/>
          </a:xfrm>
        </p:spPr>
        <p:txBody>
          <a:bodyPr anchor="t"/>
          <a:lstStyle/>
          <a:p>
            <a:r>
              <a:rPr lang="fr-FR" dirty="0" smtClean="0"/>
              <a:t>Egalité et identité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9263"/>
            <a:ext cx="2686040" cy="44116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 = [2,3,4]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l2 = l1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l1==l2</a:t>
            </a:r>
          </a:p>
          <a:p>
            <a:pPr>
              <a:buNone/>
            </a:pPr>
            <a:r>
              <a:rPr lang="fr-FR" dirty="0" err="1" smtClean="0"/>
              <a:t>True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 </a:t>
            </a:r>
            <a:r>
              <a:rPr lang="fr-FR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l2</a:t>
            </a:r>
          </a:p>
          <a:p>
            <a:pPr>
              <a:buNone/>
            </a:pPr>
            <a:r>
              <a:rPr lang="fr-FR" dirty="0" err="1" smtClean="0"/>
              <a:t>True</a:t>
            </a: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496" y="1857364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l1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143636" y="1857364"/>
            <a:ext cx="1571636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[0,1,2]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4429124" y="2071678"/>
            <a:ext cx="1714512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4750595" y="2393149"/>
            <a:ext cx="107157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00496" y="2500306"/>
            <a:ext cx="428628" cy="42862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l2</a:t>
            </a:r>
            <a:endParaRPr lang="fr-FR" sz="2400" dirty="0"/>
          </a:p>
        </p:txBody>
      </p:sp>
      <p:cxnSp>
        <p:nvCxnSpPr>
          <p:cNvPr id="22" name="Connecteur droit avec flèche 21"/>
          <p:cNvCxnSpPr>
            <a:stCxn id="20" idx="3"/>
            <a:endCxn id="8" idx="1"/>
          </p:cNvCxnSpPr>
          <p:nvPr/>
        </p:nvCxnSpPr>
        <p:spPr>
          <a:xfrm flipV="1">
            <a:off x="4429124" y="2071678"/>
            <a:ext cx="1714512" cy="64294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15140" y="2500306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3</a:t>
            </a: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6143636" y="2500306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30" name="Rectangle 29"/>
          <p:cNvSpPr/>
          <p:nvPr/>
        </p:nvSpPr>
        <p:spPr>
          <a:xfrm>
            <a:off x="7286644" y="2500306"/>
            <a:ext cx="42862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4</a:t>
            </a:r>
            <a:endParaRPr lang="fr-FR" sz="2400" dirty="0"/>
          </a:p>
        </p:txBody>
      </p:sp>
      <p:cxnSp>
        <p:nvCxnSpPr>
          <p:cNvPr id="33" name="Connecteur droit avec flèche 32"/>
          <p:cNvCxnSpPr>
            <a:stCxn id="8" idx="2"/>
            <a:endCxn id="23" idx="0"/>
          </p:cNvCxnSpPr>
          <p:nvPr/>
        </p:nvCxnSpPr>
        <p:spPr>
          <a:xfrm rot="5400000">
            <a:off x="6822297" y="2393149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6251587" y="2392355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5400000">
            <a:off x="7393007" y="2392355"/>
            <a:ext cx="214314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éseau">
  <a:themeElements>
    <a:clrScheme name="Réseau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ése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éseau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éseau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4554</TotalTime>
  <Words>1394</Words>
  <Application>Microsoft Macintosh PowerPoint</Application>
  <PresentationFormat>Présentation à l'écran (4:3)</PresentationFormat>
  <Paragraphs>343</Paragraphs>
  <Slides>20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Réseau</vt:lpstr>
      <vt:lpstr>Objets Python</vt:lpstr>
      <vt:lpstr>Classes et instances</vt:lpstr>
      <vt:lpstr>Données membres</vt:lpstr>
      <vt:lpstr>Fonctions libres</vt:lpstr>
      <vt:lpstr>Méthodes</vt:lpstr>
      <vt:lpstr>Partage d'objets</vt:lpstr>
      <vt:lpstr>Modification d'un élément (1/2)</vt:lpstr>
      <vt:lpstr>Modification d'un élément (2/2)</vt:lpstr>
      <vt:lpstr>Egalité et identité (1/4)</vt:lpstr>
      <vt:lpstr>Egalité et identité (2/4)</vt:lpstr>
      <vt:lpstr>Egalité et identité (3/4)</vt:lpstr>
      <vt:lpstr>Egalité et identité (4/4)</vt:lpstr>
      <vt:lpstr>Passage d'arguments</vt:lpstr>
      <vt:lpstr>Affectation dans une fonction</vt:lpstr>
      <vt:lpstr>Résumé</vt:lpstr>
      <vt:lpstr>Quiz (1/5)</vt:lpstr>
      <vt:lpstr>Quiz (2/5)</vt:lpstr>
      <vt:lpstr>Quiz (3/5)</vt:lpstr>
      <vt:lpstr>Quiz (4/5)</vt:lpstr>
      <vt:lpstr>Quiz (5/5)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&amp; Subversion</dc:title>
  <dc:creator>David Chamont</dc:creator>
  <cp:lastModifiedBy>David Chamont</cp:lastModifiedBy>
  <cp:revision>199</cp:revision>
  <dcterms:created xsi:type="dcterms:W3CDTF">2007-10-24T08:45:24Z</dcterms:created>
  <dcterms:modified xsi:type="dcterms:W3CDTF">2015-10-20T15:17:10Z</dcterms:modified>
</cp:coreProperties>
</file>