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8"/>
  </p:notesMasterIdLst>
  <p:sldIdLst>
    <p:sldId id="256" r:id="rId2"/>
    <p:sldId id="309" r:id="rId3"/>
    <p:sldId id="314" r:id="rId4"/>
    <p:sldId id="315" r:id="rId5"/>
    <p:sldId id="316" r:id="rId6"/>
    <p:sldId id="317" r:id="rId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F00"/>
    <a:srgbClr val="F26200"/>
    <a:srgbClr val="A29E00"/>
    <a:srgbClr val="FF6600"/>
    <a:srgbClr val="FF0000"/>
    <a:srgbClr val="628901"/>
    <a:srgbClr val="898600"/>
    <a:srgbClr val="ADA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522" autoAdjust="0"/>
    <p:restoredTop sz="90791" autoAdjust="0"/>
  </p:normalViewPr>
  <p:slideViewPr>
    <p:cSldViewPr>
      <p:cViewPr>
        <p:scale>
          <a:sx n="66" d="100"/>
          <a:sy n="66" d="100"/>
        </p:scale>
        <p:origin x="-632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71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1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E58524E-C036-4D84-8B0D-D9A71C24393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179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CC6683-6F1E-4184-8B9B-8565EDA9006D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fr-FR" dirty="0" smtClean="0"/>
              <a:t>A revoir</a:t>
            </a:r>
            <a:r>
              <a:rPr lang="fr-FR" baseline="0" dirty="0" smtClean="0"/>
              <a:t> :</a:t>
            </a:r>
          </a:p>
          <a:p>
            <a:pPr eaLnBrk="1" hangingPunct="1"/>
            <a:r>
              <a:rPr lang="fr-FR" baseline="0" dirty="0" smtClean="0"/>
              <a:t>*) pour les débutants, faire l'impasse sur la réutilisation des objets entiers et le "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" (peut-être classer "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" dans les pièges).</a:t>
            </a:r>
          </a:p>
          <a:p>
            <a:pPr eaLnBrk="1" hangingPunct="1"/>
            <a:r>
              <a:rPr lang="fr-FR" baseline="0" dirty="0" smtClean="0"/>
              <a:t>*) refaire les démos en "animations"</a:t>
            </a:r>
          </a:p>
          <a:p>
            <a:pPr eaLnBrk="1" hangingPunct="1"/>
            <a:r>
              <a:rPr lang="fr-FR" baseline="0" dirty="0" smtClean="0"/>
              <a:t>*) parler de "</a:t>
            </a:r>
            <a:r>
              <a:rPr lang="fr-FR" baseline="0" dirty="0" err="1" smtClean="0"/>
              <a:t>shallow</a:t>
            </a:r>
            <a:r>
              <a:rPr lang="fr-FR" baseline="0" dirty="0" smtClean="0"/>
              <a:t> copy" et "</a:t>
            </a:r>
            <a:r>
              <a:rPr lang="fr-FR" baseline="0" dirty="0" err="1" smtClean="0"/>
              <a:t>deep</a:t>
            </a:r>
            <a:r>
              <a:rPr lang="fr-FR" baseline="0" smtClean="0"/>
              <a:t> copy".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 les programmeurs C++, on peut voir les noms de python comme des pointeurs no typés (</a:t>
            </a:r>
            <a:r>
              <a:rPr lang="fr-FR" dirty="0" err="1" smtClean="0"/>
              <a:t>void</a:t>
            </a:r>
            <a:r>
              <a:rPr lang="fr-FR" dirty="0" smtClean="0"/>
              <a:t> *), mais qui sont automatiquement déréférencés quand on les utilise.</a:t>
            </a:r>
          </a:p>
          <a:p>
            <a:r>
              <a:rPr lang="fr-FR" dirty="0" smtClean="0"/>
              <a:t>Ce sont les objets qui sont typés, et en réalité chaque objet est précédé en mémoire de deux entêtes :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son type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son compteur de références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None/>
            </a:pPr>
            <a:r>
              <a:rPr lang="fr-FR" dirty="0" smtClean="0"/>
              <a:t>Les objets qui ne sont plus pointés sont automatiquement récupérés par le ramasse-miette.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On peut éliminés explicitement un nom avec le</a:t>
            </a:r>
            <a:r>
              <a:rPr lang="fr-FR" baseline="0" dirty="0" smtClean="0"/>
              <a:t> mot-réservé "</a:t>
            </a:r>
            <a:r>
              <a:rPr lang="fr-FR" baseline="0" dirty="0" err="1" smtClean="0"/>
              <a:t>del</a:t>
            </a:r>
            <a:r>
              <a:rPr lang="fr-FR" baseline="0" smtClean="0"/>
              <a:t>".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8524E-C036-4D84-8B0D-D9A71C24393F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 les programmeurs C++, on peut voir les noms de python comme des pointeurs no typés (</a:t>
            </a:r>
            <a:r>
              <a:rPr lang="fr-FR" dirty="0" err="1" smtClean="0"/>
              <a:t>void</a:t>
            </a:r>
            <a:r>
              <a:rPr lang="fr-FR" dirty="0" smtClean="0"/>
              <a:t> *), mais qui sont automatiquement déréférencés quand on les utilise.</a:t>
            </a:r>
          </a:p>
          <a:p>
            <a:r>
              <a:rPr lang="fr-FR" dirty="0" smtClean="0"/>
              <a:t>Ce sont les objets qui sont typés, et en réalité chaque objet est précédé en mémoire de deux entêtes :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son type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son compteur de références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None/>
            </a:pPr>
            <a:r>
              <a:rPr lang="fr-FR" dirty="0" smtClean="0"/>
              <a:t>Les objets qui ne sont plus pointés sont automatiquement récupérés par le ramasse-miette.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On peut éliminés explicitement un nom avec le</a:t>
            </a:r>
            <a:r>
              <a:rPr lang="fr-FR" baseline="0" dirty="0" smtClean="0"/>
              <a:t> mot-réservé "</a:t>
            </a:r>
            <a:r>
              <a:rPr lang="fr-FR" baseline="0" dirty="0" err="1" smtClean="0"/>
              <a:t>del</a:t>
            </a:r>
            <a:r>
              <a:rPr lang="fr-FR" baseline="0" smtClean="0"/>
              <a:t>".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8524E-C036-4D84-8B0D-D9A71C24393F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 les programmeurs C++, on peut voir les noms de python comme des pointeurs no typés (</a:t>
            </a:r>
            <a:r>
              <a:rPr lang="fr-FR" dirty="0" err="1" smtClean="0"/>
              <a:t>void</a:t>
            </a:r>
            <a:r>
              <a:rPr lang="fr-FR" dirty="0" smtClean="0"/>
              <a:t> *), mais qui sont automatiquement déréférencés quand on les utilise.</a:t>
            </a:r>
          </a:p>
          <a:p>
            <a:r>
              <a:rPr lang="fr-FR" dirty="0" smtClean="0"/>
              <a:t>Ce sont les objets qui sont typés, et en réalité chaque objet est précédé en mémoire de deux entêtes :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son type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son compteur de références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None/>
            </a:pPr>
            <a:r>
              <a:rPr lang="fr-FR" dirty="0" smtClean="0"/>
              <a:t>Les objets qui ne sont plus pointés sont automatiquement récupérés par le ramasse-miette.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On peut éliminés explicitement un nom avec le</a:t>
            </a:r>
            <a:r>
              <a:rPr lang="fr-FR" baseline="0" dirty="0" smtClean="0"/>
              <a:t> mot-réservé "</a:t>
            </a:r>
            <a:r>
              <a:rPr lang="fr-FR" baseline="0" dirty="0" err="1" smtClean="0"/>
              <a:t>del</a:t>
            </a:r>
            <a:r>
              <a:rPr lang="fr-FR" baseline="0" smtClean="0"/>
              <a:t>".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8524E-C036-4D84-8B0D-D9A71C24393F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 les programmeurs C++, on peut voir les noms de python comme des pointeurs no typés (</a:t>
            </a:r>
            <a:r>
              <a:rPr lang="fr-FR" dirty="0" err="1" smtClean="0"/>
              <a:t>void</a:t>
            </a:r>
            <a:r>
              <a:rPr lang="fr-FR" dirty="0" smtClean="0"/>
              <a:t> *), mais qui sont automatiquement déréférencés quand on les utilise.</a:t>
            </a:r>
          </a:p>
          <a:p>
            <a:r>
              <a:rPr lang="fr-FR" dirty="0" smtClean="0"/>
              <a:t>Ce sont les objets qui sont typés, et en réalité chaque objet est précédé en mémoire de deux entêtes :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son type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son compteur de références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None/>
            </a:pPr>
            <a:r>
              <a:rPr lang="fr-FR" dirty="0" smtClean="0"/>
              <a:t>Les objets qui ne sont plus pointés sont automatiquement récupérés par le ramasse-miette.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On peut éliminés explicitement un nom avec le</a:t>
            </a:r>
            <a:r>
              <a:rPr lang="fr-FR" baseline="0" dirty="0" smtClean="0"/>
              <a:t> mot-réservé "</a:t>
            </a:r>
            <a:r>
              <a:rPr lang="fr-FR" baseline="0" dirty="0" err="1" smtClean="0"/>
              <a:t>del</a:t>
            </a:r>
            <a:r>
              <a:rPr lang="fr-FR" baseline="0" smtClean="0"/>
              <a:t>".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8524E-C036-4D84-8B0D-D9A71C24393F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 les programmeurs C++, on peut voir les noms de python comme des pointeurs no typés (</a:t>
            </a:r>
            <a:r>
              <a:rPr lang="fr-FR" dirty="0" err="1" smtClean="0"/>
              <a:t>void</a:t>
            </a:r>
            <a:r>
              <a:rPr lang="fr-FR" dirty="0" smtClean="0"/>
              <a:t> *), mais qui sont automatiquement déréférencés quand on les utilise.</a:t>
            </a:r>
          </a:p>
          <a:p>
            <a:r>
              <a:rPr lang="fr-FR" dirty="0" smtClean="0"/>
              <a:t>Ce sont les objets qui sont typés, et en réalité chaque objet est précédé en mémoire de deux entêtes :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son type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son compteur de références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None/>
            </a:pPr>
            <a:r>
              <a:rPr lang="fr-FR" dirty="0" smtClean="0"/>
              <a:t>Les objets qui ne sont plus pointés sont automatiquement récupérés par le ramasse-miette.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On peut éliminés explicitement un nom avec le</a:t>
            </a:r>
            <a:r>
              <a:rPr lang="fr-FR" baseline="0" dirty="0" smtClean="0"/>
              <a:t> mot-réservé "</a:t>
            </a:r>
            <a:r>
              <a:rPr lang="fr-FR" baseline="0" dirty="0" err="1" smtClean="0"/>
              <a:t>del</a:t>
            </a:r>
            <a:r>
              <a:rPr lang="fr-FR" baseline="0" smtClean="0"/>
              <a:t>".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58524E-C036-4D84-8B0D-D9A71C24393F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 flipH="1">
            <a:off x="6973888" y="571480"/>
            <a:ext cx="0" cy="57150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500034" y="2687638"/>
            <a:ext cx="814393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/>
          <a:lstStyle/>
          <a:p>
            <a:pPr>
              <a:defRPr/>
            </a:pPr>
            <a:endParaRPr lang="fr-FR"/>
          </a:p>
        </p:txBody>
      </p:sp>
      <p:pic>
        <p:nvPicPr>
          <p:cNvPr id="6" name="Image 11" descr="logo_llr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188" y="3000375"/>
            <a:ext cx="12573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99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85720" y="571480"/>
            <a:ext cx="6424610" cy="1847848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fr-FR" altLang="en-US"/>
              <a:t>Cliquez pour modifier le style du titre</a:t>
            </a:r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85720" y="3000372"/>
            <a:ext cx="642942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fr-FR" altLang="en-US"/>
              <a:t>Cliquez pour modifier le style des sous-titres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64382-F14F-4C47-A7E8-17624B6F09E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EFE27-752E-49A2-8820-6CB557F3D2EE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8A52A-0544-4F26-A0EC-CD9053EE112A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0F187-7F8E-4582-AAC4-B5C198F701BA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7F132-23C0-473C-937C-934DCBDABF77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7D9A6-4875-42FC-B338-497C96D6C7FF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F32AA-7DAA-4E16-B7BE-1E321A7C37D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BA16C-99CC-4720-B868-765AFF1AB217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5FBF-9F90-4AAE-804D-15C098B94FDC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676C8-5437-4ECC-A38D-9EC0A741776C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21AAD-ED5B-4837-A007-18E5A1F3B9E3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Line 2"/>
          <p:cNvSpPr>
            <a:spLocks noChangeShapeType="1"/>
          </p:cNvSpPr>
          <p:nvPr/>
        </p:nvSpPr>
        <p:spPr bwMode="auto">
          <a:xfrm flipV="1">
            <a:off x="7572375" y="142875"/>
            <a:ext cx="0" cy="785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0437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 style du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BB0B6B1A-5602-4077-B3CF-0BE692A02A06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  <p:pic>
        <p:nvPicPr>
          <p:cNvPr id="1032" name="Image 39" descr="logo_llr.gif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15250" y="214313"/>
            <a:ext cx="12573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Connecteur droit 44"/>
          <p:cNvCxnSpPr/>
          <p:nvPr/>
        </p:nvCxnSpPr>
        <p:spPr>
          <a:xfrm>
            <a:off x="7572375" y="928688"/>
            <a:ext cx="142875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313" y="571500"/>
            <a:ext cx="6500812" cy="1928813"/>
          </a:xfrm>
        </p:spPr>
        <p:txBody>
          <a:bodyPr/>
          <a:lstStyle/>
          <a:p>
            <a:pPr eaLnBrk="1" hangingPunct="1"/>
            <a:r>
              <a:rPr lang="fr-FR" dirty="0" smtClean="0"/>
              <a:t>Objets Python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313" y="3000375"/>
            <a:ext cx="6534150" cy="644649"/>
          </a:xfrm>
        </p:spPr>
        <p:txBody>
          <a:bodyPr/>
          <a:lstStyle/>
          <a:p>
            <a:pPr eaLnBrk="1" hangingPunct="1"/>
            <a:r>
              <a:rPr lang="fr-FR" sz="2800" dirty="0" smtClean="0"/>
              <a:t>Objets </a:t>
            </a:r>
            <a:r>
              <a:rPr lang="fr-FR" sz="2800" dirty="0" smtClean="0"/>
              <a:t>composés</a:t>
            </a:r>
            <a:endParaRPr lang="fr-FR" sz="28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5229200"/>
            <a:ext cx="640871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 eaLnBrk="1" hangingPunct="1"/>
            <a:r>
              <a:rPr lang="fr-FR" sz="1600" i="1" dirty="0" smtClean="0"/>
              <a:t>Ces diagrammes de David Chamont sont distribués par </a:t>
            </a:r>
            <a:r>
              <a:rPr lang="fr-FR" sz="1600" i="1" dirty="0" err="1" smtClean="0"/>
              <a:t>Devlog</a:t>
            </a:r>
            <a:r>
              <a:rPr lang="fr-FR" sz="1600" i="1" dirty="0" smtClean="0"/>
              <a:t> sous licence </a:t>
            </a:r>
            <a:r>
              <a:rPr lang="fr-FR" sz="1600" i="1" dirty="0" err="1" smtClean="0"/>
              <a:t>Creative</a:t>
            </a:r>
            <a:r>
              <a:rPr lang="fr-FR" sz="1600" i="1" dirty="0" smtClean="0"/>
              <a:t> Commons - Attribution – Pas d’Utilisation Commerciale - Partage dans les Mêmes Conditions.</a:t>
            </a:r>
            <a:br>
              <a:rPr lang="fr-FR" sz="1600" i="1" dirty="0" smtClean="0"/>
            </a:br>
            <a:r>
              <a:rPr lang="fr-FR" sz="1600" i="1" dirty="0" smtClean="0"/>
              <a:t>La description complète de la </a:t>
            </a:r>
            <a:r>
              <a:rPr lang="fr-FR" sz="1600" i="1" dirty="0" err="1" smtClean="0"/>
              <a:t>license</a:t>
            </a:r>
            <a:r>
              <a:rPr lang="fr-FR" sz="1600" i="1" dirty="0" smtClean="0"/>
              <a:t> est disponible à l'adresse web http://</a:t>
            </a:r>
            <a:r>
              <a:rPr lang="fr-FR" sz="1600" i="1" dirty="0" err="1" smtClean="0"/>
              <a:t>creativecommons.org</a:t>
            </a:r>
            <a:r>
              <a:rPr lang="fr-FR" sz="1600" i="1" dirty="0" smtClean="0"/>
              <a:t>/</a:t>
            </a:r>
            <a:r>
              <a:rPr lang="fr-FR" sz="1600" i="1" dirty="0" err="1" smtClean="0"/>
              <a:t>licenses</a:t>
            </a:r>
            <a:r>
              <a:rPr lang="fr-FR" sz="1600" i="1" dirty="0" smtClean="0"/>
              <a:t>/by-</a:t>
            </a:r>
            <a:r>
              <a:rPr lang="fr-FR" sz="1600" i="1" dirty="0" err="1" smtClean="0"/>
              <a:t>nc</a:t>
            </a:r>
            <a:r>
              <a:rPr lang="fr-FR" sz="1600" i="1" dirty="0" smtClean="0"/>
              <a:t>-sa/4.0/.</a:t>
            </a:r>
            <a:endParaRPr lang="fr-FR" sz="1600" i="1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23528" y="1268760"/>
            <a:ext cx="7488832" cy="4464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611560" y="1484784"/>
            <a:ext cx="2317936" cy="40324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tlCol="0" anchor="t" anchorCtr="0"/>
          <a:lstStyle/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__main__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74"/>
            <a:ext cx="7043738" cy="847962"/>
          </a:xfrm>
        </p:spPr>
        <p:txBody>
          <a:bodyPr anchor="t"/>
          <a:lstStyle/>
          <a:p>
            <a:r>
              <a:rPr lang="fr-FR" dirty="0" smtClean="0"/>
              <a:t>Composition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67104" y="2148246"/>
            <a:ext cx="153268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Vecteur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1943708" y="4012474"/>
            <a:ext cx="756084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 smtClean="0"/>
              <a:t>imp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6373909" y="2148246"/>
            <a:ext cx="790379" cy="428628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i="1" dirty="0"/>
          </a:p>
        </p:txBody>
      </p:sp>
      <p:cxnSp>
        <p:nvCxnSpPr>
          <p:cNvPr id="18" name="Connecteur droit avec flèche 17"/>
          <p:cNvCxnSpPr>
            <a:stCxn id="5" idx="3"/>
            <a:endCxn id="8" idx="1"/>
          </p:cNvCxnSpPr>
          <p:nvPr/>
        </p:nvCxnSpPr>
        <p:spPr>
          <a:xfrm>
            <a:off x="2699792" y="2362560"/>
            <a:ext cx="3674117" cy="0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3"/>
          </p:cNvCxnSpPr>
          <p:nvPr/>
        </p:nvCxnSpPr>
        <p:spPr>
          <a:xfrm>
            <a:off x="2699792" y="4226788"/>
            <a:ext cx="504056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4440102" y="3155662"/>
            <a:ext cx="0" cy="417354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203848" y="3580426"/>
            <a:ext cx="2520280" cy="1432750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Ins="180000" rtlCol="0" anchor="ctr"/>
          <a:lstStyle/>
          <a:p>
            <a:pPr algn="r"/>
            <a:endParaRPr lang="fr-FR" sz="2400" dirty="0" smtClean="0"/>
          </a:p>
          <a:p>
            <a:pPr algn="r"/>
            <a:endParaRPr lang="fr-FR" sz="1100" dirty="0" smtClean="0"/>
          </a:p>
          <a:p>
            <a:pPr algn="r"/>
            <a:r>
              <a:rPr lang="fr-FR" sz="2400" dirty="0" smtClean="0"/>
              <a:t>-&gt; 10</a:t>
            </a:r>
            <a:endParaRPr lang="fr-FR" sz="2400" dirty="0"/>
          </a:p>
        </p:txBody>
      </p:sp>
      <p:sp>
        <p:nvSpPr>
          <p:cNvPr id="25" name="Rectangle 24"/>
          <p:cNvSpPr/>
          <p:nvPr/>
        </p:nvSpPr>
        <p:spPr>
          <a:xfrm>
            <a:off x="3419872" y="3798160"/>
            <a:ext cx="1224136" cy="428628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vitesse</a:t>
            </a: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3419872" y="4375934"/>
            <a:ext cx="1224136" cy="428628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masse</a:t>
            </a:r>
            <a:endParaRPr lang="fr-FR" sz="2400" dirty="0"/>
          </a:p>
        </p:txBody>
      </p:sp>
      <p:cxnSp>
        <p:nvCxnSpPr>
          <p:cNvPr id="47" name="Connecteur droit avec flèche 29"/>
          <p:cNvCxnSpPr/>
          <p:nvPr/>
        </p:nvCxnSpPr>
        <p:spPr>
          <a:xfrm flipV="1">
            <a:off x="6769098" y="2576874"/>
            <a:ext cx="0" cy="996142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87624" y="2712340"/>
            <a:ext cx="151216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Impulsion</a:t>
            </a:r>
            <a:endParaRPr lang="fr-FR" sz="2400" dirty="0"/>
          </a:p>
        </p:txBody>
      </p:sp>
      <p:sp>
        <p:nvSpPr>
          <p:cNvPr id="21" name="Rectangle 20"/>
          <p:cNvSpPr/>
          <p:nvPr/>
        </p:nvSpPr>
        <p:spPr>
          <a:xfrm>
            <a:off x="4069653" y="2712340"/>
            <a:ext cx="790379" cy="428628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i="1" dirty="0"/>
          </a:p>
        </p:txBody>
      </p:sp>
      <p:cxnSp>
        <p:nvCxnSpPr>
          <p:cNvPr id="22" name="Connecteur droit avec flèche 21"/>
          <p:cNvCxnSpPr>
            <a:stCxn id="20" idx="3"/>
            <a:endCxn id="21" idx="1"/>
          </p:cNvCxnSpPr>
          <p:nvPr/>
        </p:nvCxnSpPr>
        <p:spPr>
          <a:xfrm>
            <a:off x="2699792" y="2926654"/>
            <a:ext cx="1369861" cy="0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940152" y="3573016"/>
            <a:ext cx="1656184" cy="194421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Ins="180000" rtlCol="0" anchor="ctr"/>
          <a:lstStyle/>
          <a:p>
            <a:pPr algn="r"/>
            <a:r>
              <a:rPr lang="fr-FR" sz="2400" dirty="0" smtClean="0"/>
              <a:t>-&gt; 1</a:t>
            </a:r>
          </a:p>
          <a:p>
            <a:pPr algn="r"/>
            <a:endParaRPr lang="fr-FR" sz="1100" dirty="0" smtClean="0"/>
          </a:p>
          <a:p>
            <a:pPr algn="r"/>
            <a:r>
              <a:rPr lang="fr-FR" sz="2400" dirty="0" smtClean="0"/>
              <a:t>-&gt; 0</a:t>
            </a:r>
          </a:p>
          <a:p>
            <a:pPr algn="r"/>
            <a:endParaRPr lang="fr-FR" sz="1100" dirty="0"/>
          </a:p>
          <a:p>
            <a:pPr algn="r"/>
            <a:r>
              <a:rPr lang="fr-FR" sz="2400" dirty="0" smtClean="0"/>
              <a:t>-&gt; 0</a:t>
            </a:r>
            <a:endParaRPr lang="fr-FR" sz="2400" dirty="0"/>
          </a:p>
        </p:txBody>
      </p:sp>
      <p:sp>
        <p:nvSpPr>
          <p:cNvPr id="31" name="Rectangle 30"/>
          <p:cNvSpPr/>
          <p:nvPr/>
        </p:nvSpPr>
        <p:spPr>
          <a:xfrm>
            <a:off x="6156176" y="3790750"/>
            <a:ext cx="432048" cy="428628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x</a:t>
            </a:r>
            <a:endParaRPr lang="fr-FR" sz="2400" dirty="0"/>
          </a:p>
        </p:txBody>
      </p:sp>
      <p:sp>
        <p:nvSpPr>
          <p:cNvPr id="32" name="Rectangle 31"/>
          <p:cNvSpPr/>
          <p:nvPr/>
        </p:nvSpPr>
        <p:spPr>
          <a:xfrm>
            <a:off x="6156176" y="4368524"/>
            <a:ext cx="432048" cy="428628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y</a:t>
            </a:r>
            <a:endParaRPr lang="fr-FR" sz="2400" dirty="0"/>
          </a:p>
        </p:txBody>
      </p:sp>
      <p:sp>
        <p:nvSpPr>
          <p:cNvPr id="33" name="Rectangle 32"/>
          <p:cNvSpPr/>
          <p:nvPr/>
        </p:nvSpPr>
        <p:spPr>
          <a:xfrm>
            <a:off x="6156176" y="4944588"/>
            <a:ext cx="432048" cy="428628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z</a:t>
            </a:r>
            <a:endParaRPr lang="fr-FR" sz="2400" dirty="0"/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4644008" y="4005064"/>
            <a:ext cx="1296144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565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79512" y="1268760"/>
            <a:ext cx="8640960" cy="504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95536" y="1484784"/>
            <a:ext cx="2317936" cy="4608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tlCol="0" anchor="t" anchorCtr="0"/>
          <a:lstStyle/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__main__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74"/>
            <a:ext cx="7043738" cy="847962"/>
          </a:xfrm>
        </p:spPr>
        <p:txBody>
          <a:bodyPr anchor="t"/>
          <a:lstStyle/>
          <a:p>
            <a:r>
              <a:rPr lang="fr-FR" dirty="0" smtClean="0"/>
              <a:t>Construction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51080" y="2148246"/>
            <a:ext cx="153268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Vecteur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1979712" y="4585118"/>
            <a:ext cx="50405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i1</a:t>
            </a:r>
            <a:endParaRPr lang="fr-FR" sz="2400" dirty="0"/>
          </a:p>
        </p:txBody>
      </p:sp>
      <p:cxnSp>
        <p:nvCxnSpPr>
          <p:cNvPr id="18" name="Connecteur droit avec flèche 17"/>
          <p:cNvCxnSpPr>
            <a:stCxn id="5" idx="3"/>
          </p:cNvCxnSpPr>
          <p:nvPr/>
        </p:nvCxnSpPr>
        <p:spPr>
          <a:xfrm>
            <a:off x="2483768" y="2362560"/>
            <a:ext cx="3459360" cy="0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3"/>
          </p:cNvCxnSpPr>
          <p:nvPr/>
        </p:nvCxnSpPr>
        <p:spPr>
          <a:xfrm>
            <a:off x="2483768" y="4799432"/>
            <a:ext cx="504056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3851920" y="3861048"/>
            <a:ext cx="0" cy="284612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987824" y="4153070"/>
            <a:ext cx="2376264" cy="1432750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Ins="180000" rtlCol="0" anchor="ctr"/>
          <a:lstStyle/>
          <a:p>
            <a:pPr algn="r"/>
            <a:endParaRPr lang="fr-FR" sz="2400" dirty="0" smtClean="0"/>
          </a:p>
          <a:p>
            <a:pPr algn="r"/>
            <a:endParaRPr lang="fr-FR" sz="1100" dirty="0" smtClean="0"/>
          </a:p>
          <a:p>
            <a:pPr algn="r"/>
            <a:r>
              <a:rPr lang="fr-FR" sz="2400" dirty="0" smtClean="0"/>
              <a:t>-&gt; 0</a:t>
            </a:r>
            <a:endParaRPr lang="fr-FR" sz="2400" dirty="0"/>
          </a:p>
        </p:txBody>
      </p:sp>
      <p:sp>
        <p:nvSpPr>
          <p:cNvPr id="25" name="Rectangle 24"/>
          <p:cNvSpPr/>
          <p:nvPr/>
        </p:nvSpPr>
        <p:spPr>
          <a:xfrm>
            <a:off x="3203848" y="4370804"/>
            <a:ext cx="1224136" cy="428628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vitesse</a:t>
            </a: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3203848" y="4948578"/>
            <a:ext cx="1224136" cy="428628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masse</a:t>
            </a:r>
            <a:endParaRPr lang="fr-FR" sz="2400" dirty="0"/>
          </a:p>
        </p:txBody>
      </p:sp>
      <p:cxnSp>
        <p:nvCxnSpPr>
          <p:cNvPr id="47" name="Connecteur droit avec flèche 29"/>
          <p:cNvCxnSpPr/>
          <p:nvPr/>
        </p:nvCxnSpPr>
        <p:spPr>
          <a:xfrm flipV="1">
            <a:off x="6841106" y="3154648"/>
            <a:ext cx="0" cy="991012"/>
          </a:xfrm>
          <a:prstGeom prst="straightConnector1">
            <a:avLst/>
          </a:prstGeom>
          <a:ln w="5080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71600" y="2996952"/>
            <a:ext cx="1512168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Impulsion</a:t>
            </a:r>
            <a:endParaRPr lang="fr-FR" sz="2400" dirty="0"/>
          </a:p>
        </p:txBody>
      </p:sp>
      <p:cxnSp>
        <p:nvCxnSpPr>
          <p:cNvPr id="22" name="Connecteur droit avec flèche 21"/>
          <p:cNvCxnSpPr>
            <a:stCxn id="20" idx="3"/>
          </p:cNvCxnSpPr>
          <p:nvPr/>
        </p:nvCxnSpPr>
        <p:spPr>
          <a:xfrm>
            <a:off x="2483768" y="3211266"/>
            <a:ext cx="504056" cy="7695"/>
          </a:xfrm>
          <a:prstGeom prst="straightConnector1">
            <a:avLst/>
          </a:prstGeom>
          <a:ln w="254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940152" y="4145660"/>
            <a:ext cx="1656184" cy="194421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Ins="180000" rtlCol="0" anchor="ctr"/>
          <a:lstStyle/>
          <a:p>
            <a:pPr algn="r"/>
            <a:r>
              <a:rPr lang="fr-FR" sz="2400" dirty="0" smtClean="0"/>
              <a:t>-&gt; 0</a:t>
            </a:r>
          </a:p>
          <a:p>
            <a:pPr algn="r"/>
            <a:endParaRPr lang="fr-FR" sz="1100" dirty="0" smtClean="0"/>
          </a:p>
          <a:p>
            <a:pPr algn="r"/>
            <a:r>
              <a:rPr lang="fr-FR" sz="2400" dirty="0" smtClean="0"/>
              <a:t>-&gt; 0</a:t>
            </a:r>
          </a:p>
          <a:p>
            <a:pPr algn="r"/>
            <a:endParaRPr lang="fr-FR" sz="1100" dirty="0"/>
          </a:p>
          <a:p>
            <a:pPr algn="r"/>
            <a:r>
              <a:rPr lang="fr-FR" sz="2400" dirty="0" smtClean="0"/>
              <a:t>-&gt; 0</a:t>
            </a:r>
            <a:endParaRPr lang="fr-FR" sz="2400" dirty="0"/>
          </a:p>
        </p:txBody>
      </p:sp>
      <p:sp>
        <p:nvSpPr>
          <p:cNvPr id="31" name="Rectangle 30"/>
          <p:cNvSpPr/>
          <p:nvPr/>
        </p:nvSpPr>
        <p:spPr>
          <a:xfrm>
            <a:off x="6156176" y="4363394"/>
            <a:ext cx="432048" cy="428628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x</a:t>
            </a:r>
            <a:endParaRPr lang="fr-FR" sz="2400" dirty="0"/>
          </a:p>
        </p:txBody>
      </p:sp>
      <p:sp>
        <p:nvSpPr>
          <p:cNvPr id="32" name="Rectangle 31"/>
          <p:cNvSpPr/>
          <p:nvPr/>
        </p:nvSpPr>
        <p:spPr>
          <a:xfrm>
            <a:off x="6156176" y="4941168"/>
            <a:ext cx="432048" cy="428628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y</a:t>
            </a:r>
            <a:endParaRPr lang="fr-FR" sz="2400" dirty="0"/>
          </a:p>
        </p:txBody>
      </p:sp>
      <p:sp>
        <p:nvSpPr>
          <p:cNvPr id="33" name="Rectangle 32"/>
          <p:cNvSpPr/>
          <p:nvPr/>
        </p:nvSpPr>
        <p:spPr>
          <a:xfrm>
            <a:off x="6156176" y="5517232"/>
            <a:ext cx="432048" cy="428628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z</a:t>
            </a:r>
            <a:endParaRPr lang="fr-FR" sz="2400" dirty="0"/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4427984" y="4577708"/>
            <a:ext cx="1512168" cy="741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/>
          <p:cNvGrpSpPr/>
          <p:nvPr/>
        </p:nvGrpSpPr>
        <p:grpSpPr>
          <a:xfrm>
            <a:off x="2987824" y="2576874"/>
            <a:ext cx="2736304" cy="1284174"/>
            <a:chOff x="3203848" y="2576874"/>
            <a:chExt cx="2736304" cy="1284174"/>
          </a:xfrm>
        </p:grpSpPr>
        <p:sp>
          <p:nvSpPr>
            <p:cNvPr id="21" name="Rectangle 20"/>
            <p:cNvSpPr/>
            <p:nvPr/>
          </p:nvSpPr>
          <p:spPr>
            <a:xfrm>
              <a:off x="3203848" y="2576874"/>
              <a:ext cx="1728192" cy="128417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i="1" dirty="0"/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3347864" y="2707210"/>
              <a:ext cx="2592288" cy="1023502"/>
              <a:chOff x="9828584" y="1916832"/>
              <a:chExt cx="2592288" cy="10235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9828584" y="2511706"/>
                <a:ext cx="1440160" cy="42862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 smtClean="0"/>
                  <a:t>__str__</a:t>
                </a:r>
                <a:endParaRPr lang="fr-FR" sz="24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9828584" y="1935642"/>
                <a:ext cx="1436740" cy="42862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 smtClean="0"/>
                  <a:t>__init__</a:t>
                </a:r>
                <a:endParaRPr lang="fr-FR" sz="2400" dirty="0"/>
              </a:p>
            </p:txBody>
          </p:sp>
          <p:cxnSp>
            <p:nvCxnSpPr>
              <p:cNvPr id="35" name="Connecteur droit avec flèche 34"/>
              <p:cNvCxnSpPr/>
              <p:nvPr/>
            </p:nvCxnSpPr>
            <p:spPr>
              <a:xfrm>
                <a:off x="11268744" y="2151666"/>
                <a:ext cx="468052" cy="1995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/>
              <p:cNvSpPr/>
              <p:nvPr/>
            </p:nvSpPr>
            <p:spPr>
              <a:xfrm>
                <a:off x="11700792" y="1916832"/>
                <a:ext cx="720080" cy="42862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Connecteur droit avec flèche 37"/>
              <p:cNvCxnSpPr/>
              <p:nvPr/>
            </p:nvCxnSpPr>
            <p:spPr>
              <a:xfrm>
                <a:off x="11268744" y="2731150"/>
                <a:ext cx="468052" cy="0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11700792" y="2492896"/>
                <a:ext cx="720080" cy="42862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 i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1" name="Groupe 40"/>
          <p:cNvGrpSpPr/>
          <p:nvPr/>
        </p:nvGrpSpPr>
        <p:grpSpPr>
          <a:xfrm>
            <a:off x="5943128" y="1856794"/>
            <a:ext cx="2736304" cy="1284174"/>
            <a:chOff x="3203848" y="2576874"/>
            <a:chExt cx="2736304" cy="1284174"/>
          </a:xfrm>
        </p:grpSpPr>
        <p:sp>
          <p:nvSpPr>
            <p:cNvPr id="42" name="Rectangle 41"/>
            <p:cNvSpPr/>
            <p:nvPr/>
          </p:nvSpPr>
          <p:spPr>
            <a:xfrm>
              <a:off x="3203848" y="2576874"/>
              <a:ext cx="1728192" cy="128417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i="1" dirty="0"/>
            </a:p>
          </p:txBody>
        </p:sp>
        <p:grpSp>
          <p:nvGrpSpPr>
            <p:cNvPr id="43" name="Groupe 42"/>
            <p:cNvGrpSpPr/>
            <p:nvPr/>
          </p:nvGrpSpPr>
          <p:grpSpPr>
            <a:xfrm>
              <a:off x="3347864" y="2707210"/>
              <a:ext cx="2592288" cy="1023502"/>
              <a:chOff x="9828584" y="1916832"/>
              <a:chExt cx="2592288" cy="102350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9828584" y="2511706"/>
                <a:ext cx="1440160" cy="42862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 smtClean="0"/>
                  <a:t>__str__</a:t>
                </a:r>
                <a:endParaRPr lang="fr-FR" sz="2400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9828584" y="1935642"/>
                <a:ext cx="1436740" cy="42862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 smtClean="0"/>
                  <a:t>__init__</a:t>
                </a:r>
                <a:endParaRPr lang="fr-FR" sz="2400" dirty="0"/>
              </a:p>
            </p:txBody>
          </p:sp>
          <p:cxnSp>
            <p:nvCxnSpPr>
              <p:cNvPr id="48" name="Connecteur droit avec flèche 47"/>
              <p:cNvCxnSpPr/>
              <p:nvPr/>
            </p:nvCxnSpPr>
            <p:spPr>
              <a:xfrm>
                <a:off x="11268744" y="2151666"/>
                <a:ext cx="468052" cy="1995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11700792" y="1916832"/>
                <a:ext cx="720080" cy="42862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Connecteur droit avec flèche 49"/>
              <p:cNvCxnSpPr/>
              <p:nvPr/>
            </p:nvCxnSpPr>
            <p:spPr>
              <a:xfrm>
                <a:off x="11268744" y="2731150"/>
                <a:ext cx="468052" cy="0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11700792" y="2492896"/>
                <a:ext cx="720080" cy="428628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 i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7079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79512" y="1268760"/>
            <a:ext cx="7992888" cy="2880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95536" y="1484784"/>
            <a:ext cx="2317936" cy="24482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tlCol="0" anchor="t" anchorCtr="0"/>
          <a:lstStyle/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__main__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74"/>
            <a:ext cx="7043738" cy="847962"/>
          </a:xfrm>
        </p:spPr>
        <p:txBody>
          <a:bodyPr anchor="t"/>
          <a:lstStyle/>
          <a:p>
            <a:r>
              <a:rPr lang="fr-FR" dirty="0" smtClean="0"/>
              <a:t>Affectation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979712" y="2420888"/>
            <a:ext cx="50405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i1</a:t>
            </a:r>
            <a:endParaRPr lang="fr-FR" sz="2400" dirty="0"/>
          </a:p>
        </p:txBody>
      </p:sp>
      <p:cxnSp>
        <p:nvCxnSpPr>
          <p:cNvPr id="19" name="Connecteur droit avec flèche 18"/>
          <p:cNvCxnSpPr>
            <a:stCxn id="6" idx="3"/>
            <a:endCxn id="11" idx="1"/>
          </p:cNvCxnSpPr>
          <p:nvPr/>
        </p:nvCxnSpPr>
        <p:spPr>
          <a:xfrm>
            <a:off x="2483768" y="2635202"/>
            <a:ext cx="864096" cy="362035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47864" y="2280862"/>
            <a:ext cx="2376264" cy="1432750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Ins="180000" rtlCol="0" anchor="ctr"/>
          <a:lstStyle/>
          <a:p>
            <a:pPr algn="r"/>
            <a:endParaRPr lang="fr-FR" sz="2400" dirty="0" smtClean="0"/>
          </a:p>
          <a:p>
            <a:pPr algn="r"/>
            <a:endParaRPr lang="fr-FR" sz="1100" dirty="0" smtClean="0"/>
          </a:p>
          <a:p>
            <a:pPr algn="r"/>
            <a:r>
              <a:rPr lang="fr-FR" sz="2400" dirty="0" smtClean="0"/>
              <a:t>-&gt; </a:t>
            </a:r>
            <a:r>
              <a:rPr lang="fr-FR" sz="2400" b="1" dirty="0" smtClean="0"/>
              <a:t>1</a:t>
            </a:r>
            <a:endParaRPr lang="fr-FR" sz="2400" b="1" dirty="0"/>
          </a:p>
        </p:txBody>
      </p:sp>
      <p:sp>
        <p:nvSpPr>
          <p:cNvPr id="25" name="Rectangle 24"/>
          <p:cNvSpPr/>
          <p:nvPr/>
        </p:nvSpPr>
        <p:spPr>
          <a:xfrm>
            <a:off x="3563888" y="2498596"/>
            <a:ext cx="1224136" cy="428628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vitesse</a:t>
            </a: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3563888" y="3076370"/>
            <a:ext cx="1224136" cy="428628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masse</a:t>
            </a:r>
            <a:endParaRPr lang="fr-FR" sz="2400" dirty="0"/>
          </a:p>
        </p:txBody>
      </p:sp>
      <p:grpSp>
        <p:nvGrpSpPr>
          <p:cNvPr id="4" name="Groupe 3"/>
          <p:cNvGrpSpPr/>
          <p:nvPr/>
        </p:nvGrpSpPr>
        <p:grpSpPr>
          <a:xfrm>
            <a:off x="6300192" y="1988840"/>
            <a:ext cx="1656184" cy="1944216"/>
            <a:chOff x="5940152" y="3861048"/>
            <a:chExt cx="1656184" cy="1944216"/>
          </a:xfrm>
        </p:grpSpPr>
        <p:sp>
          <p:nvSpPr>
            <p:cNvPr id="29" name="Rectangle 28"/>
            <p:cNvSpPr/>
            <p:nvPr/>
          </p:nvSpPr>
          <p:spPr>
            <a:xfrm>
              <a:off x="5940152" y="3861048"/>
              <a:ext cx="1656184" cy="194421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Ins="180000" rtlCol="0" anchor="ctr"/>
            <a:lstStyle/>
            <a:p>
              <a:pPr algn="r"/>
              <a:r>
                <a:rPr lang="fr-FR" sz="2400" dirty="0" smtClean="0"/>
                <a:t>-&gt; 0</a:t>
              </a:r>
            </a:p>
            <a:p>
              <a:pPr algn="r"/>
              <a:endParaRPr lang="fr-FR" sz="1100" dirty="0" smtClean="0"/>
            </a:p>
            <a:p>
              <a:pPr algn="r"/>
              <a:r>
                <a:rPr lang="fr-FR" sz="2400" dirty="0" smtClean="0"/>
                <a:t>-&gt; 0</a:t>
              </a:r>
            </a:p>
            <a:p>
              <a:pPr algn="r"/>
              <a:endParaRPr lang="fr-FR" sz="1100" dirty="0"/>
            </a:p>
            <a:p>
              <a:pPr algn="r"/>
              <a:r>
                <a:rPr lang="fr-FR" sz="2400" dirty="0" smtClean="0"/>
                <a:t>-&gt; 0</a:t>
              </a:r>
              <a:endParaRPr lang="fr-FR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56176" y="4077072"/>
              <a:ext cx="432048" cy="42862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x</a:t>
              </a:r>
              <a:endParaRPr lang="fr-FR" sz="24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56176" y="4654846"/>
              <a:ext cx="432048" cy="42862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y</a:t>
              </a:r>
              <a:endParaRPr lang="fr-FR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56176" y="5230910"/>
              <a:ext cx="432048" cy="42862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z</a:t>
              </a:r>
              <a:endParaRPr lang="fr-FR" sz="2400" dirty="0"/>
            </a:p>
          </p:txBody>
        </p:sp>
      </p:grpSp>
      <p:cxnSp>
        <p:nvCxnSpPr>
          <p:cNvPr id="37" name="Connecteur droit avec flèche 36"/>
          <p:cNvCxnSpPr/>
          <p:nvPr/>
        </p:nvCxnSpPr>
        <p:spPr>
          <a:xfrm>
            <a:off x="4788024" y="2705500"/>
            <a:ext cx="1512168" cy="741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979712" y="3064970"/>
            <a:ext cx="50405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i2</a:t>
            </a:r>
            <a:endParaRPr lang="fr-FR" sz="2400" dirty="0"/>
          </a:p>
        </p:txBody>
      </p:sp>
      <p:cxnSp>
        <p:nvCxnSpPr>
          <p:cNvPr id="53" name="Connecteur droit avec flèche 52"/>
          <p:cNvCxnSpPr>
            <a:stCxn id="52" idx="3"/>
          </p:cNvCxnSpPr>
          <p:nvPr/>
        </p:nvCxnSpPr>
        <p:spPr>
          <a:xfrm flipV="1">
            <a:off x="2483768" y="3064970"/>
            <a:ext cx="864096" cy="21431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38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79512" y="1268760"/>
            <a:ext cx="7992888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95536" y="1484784"/>
            <a:ext cx="2317936" cy="3092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tlCol="0" anchor="t" anchorCtr="0"/>
          <a:lstStyle/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__main__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74"/>
            <a:ext cx="7043738" cy="847962"/>
          </a:xfrm>
        </p:spPr>
        <p:txBody>
          <a:bodyPr anchor="t"/>
          <a:lstStyle/>
          <a:p>
            <a:r>
              <a:rPr lang="fr-FR" dirty="0" smtClean="0"/>
              <a:t>Copie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979712" y="1988840"/>
            <a:ext cx="50405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i1</a:t>
            </a:r>
            <a:endParaRPr lang="fr-FR" sz="2400" dirty="0"/>
          </a:p>
        </p:txBody>
      </p:sp>
      <p:cxnSp>
        <p:nvCxnSpPr>
          <p:cNvPr id="19" name="Connecteur droit avec flèche 18"/>
          <p:cNvCxnSpPr>
            <a:stCxn id="6" idx="3"/>
            <a:endCxn id="11" idx="1"/>
          </p:cNvCxnSpPr>
          <p:nvPr/>
        </p:nvCxnSpPr>
        <p:spPr>
          <a:xfrm flipV="1">
            <a:off x="2483768" y="2201159"/>
            <a:ext cx="864096" cy="1995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47864" y="1484784"/>
            <a:ext cx="2376264" cy="1432750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Ins="180000" rtlCol="0" anchor="ctr"/>
          <a:lstStyle/>
          <a:p>
            <a:pPr algn="r"/>
            <a:endParaRPr lang="fr-FR" sz="2400" dirty="0" smtClean="0"/>
          </a:p>
          <a:p>
            <a:pPr algn="r"/>
            <a:endParaRPr lang="fr-FR" sz="1100" dirty="0" smtClean="0"/>
          </a:p>
          <a:p>
            <a:pPr algn="r"/>
            <a:r>
              <a:rPr lang="fr-FR" sz="2400" dirty="0" smtClean="0"/>
              <a:t>-&gt; </a:t>
            </a:r>
            <a:r>
              <a:rPr lang="fr-FR" sz="2400" b="1" dirty="0" smtClean="0"/>
              <a:t>1</a:t>
            </a:r>
            <a:endParaRPr lang="fr-FR" sz="2400" b="1" dirty="0"/>
          </a:p>
        </p:txBody>
      </p:sp>
      <p:sp>
        <p:nvSpPr>
          <p:cNvPr id="25" name="Rectangle 24"/>
          <p:cNvSpPr/>
          <p:nvPr/>
        </p:nvSpPr>
        <p:spPr>
          <a:xfrm>
            <a:off x="3563888" y="1702518"/>
            <a:ext cx="1224136" cy="428628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vitesse</a:t>
            </a: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3563888" y="2280292"/>
            <a:ext cx="1224136" cy="428628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masse</a:t>
            </a:r>
            <a:endParaRPr lang="fr-FR" sz="2400" dirty="0"/>
          </a:p>
        </p:txBody>
      </p:sp>
      <p:grpSp>
        <p:nvGrpSpPr>
          <p:cNvPr id="4" name="Groupe 3"/>
          <p:cNvGrpSpPr/>
          <p:nvPr/>
        </p:nvGrpSpPr>
        <p:grpSpPr>
          <a:xfrm>
            <a:off x="6300192" y="2204864"/>
            <a:ext cx="1656184" cy="1944216"/>
            <a:chOff x="5940152" y="3861048"/>
            <a:chExt cx="1656184" cy="1944216"/>
          </a:xfrm>
        </p:grpSpPr>
        <p:sp>
          <p:nvSpPr>
            <p:cNvPr id="29" name="Rectangle 28"/>
            <p:cNvSpPr/>
            <p:nvPr/>
          </p:nvSpPr>
          <p:spPr>
            <a:xfrm>
              <a:off x="5940152" y="3861048"/>
              <a:ext cx="1656184" cy="194421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Ins="180000" rtlCol="0" anchor="ctr"/>
            <a:lstStyle/>
            <a:p>
              <a:pPr algn="r"/>
              <a:r>
                <a:rPr lang="fr-FR" sz="2400" dirty="0" smtClean="0"/>
                <a:t>-&gt; 0</a:t>
              </a:r>
            </a:p>
            <a:p>
              <a:pPr algn="r"/>
              <a:endParaRPr lang="fr-FR" sz="1100" dirty="0" smtClean="0"/>
            </a:p>
            <a:p>
              <a:pPr algn="r"/>
              <a:r>
                <a:rPr lang="fr-FR" sz="2400" dirty="0" smtClean="0"/>
                <a:t>-&gt; 0</a:t>
              </a:r>
            </a:p>
            <a:p>
              <a:pPr algn="r"/>
              <a:endParaRPr lang="fr-FR" sz="1100" dirty="0"/>
            </a:p>
            <a:p>
              <a:pPr algn="r"/>
              <a:r>
                <a:rPr lang="fr-FR" sz="2400" dirty="0" smtClean="0"/>
                <a:t>-&gt; 2</a:t>
              </a:r>
              <a:endParaRPr lang="fr-FR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56176" y="4077072"/>
              <a:ext cx="432048" cy="42862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x</a:t>
              </a:r>
              <a:endParaRPr lang="fr-FR" sz="24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56176" y="4654846"/>
              <a:ext cx="432048" cy="42862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y</a:t>
              </a:r>
              <a:endParaRPr lang="fr-FR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56176" y="5230910"/>
              <a:ext cx="432048" cy="42862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z</a:t>
              </a:r>
              <a:endParaRPr lang="fr-FR" sz="2400" dirty="0"/>
            </a:p>
          </p:txBody>
        </p:sp>
      </p:grpSp>
      <p:cxnSp>
        <p:nvCxnSpPr>
          <p:cNvPr id="37" name="Connecteur droit avec flèche 36"/>
          <p:cNvCxnSpPr/>
          <p:nvPr/>
        </p:nvCxnSpPr>
        <p:spPr>
          <a:xfrm>
            <a:off x="4788024" y="1988840"/>
            <a:ext cx="1512168" cy="1042121"/>
          </a:xfrm>
          <a:prstGeom prst="bentConnector3">
            <a:avLst>
              <a:gd name="adj1" fmla="val 82634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979712" y="3648444"/>
            <a:ext cx="50405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i2</a:t>
            </a:r>
            <a:endParaRPr lang="fr-FR" sz="2400" dirty="0"/>
          </a:p>
        </p:txBody>
      </p:sp>
      <p:cxnSp>
        <p:nvCxnSpPr>
          <p:cNvPr id="53" name="Connecteur droit avec flèche 52"/>
          <p:cNvCxnSpPr>
            <a:stCxn id="52" idx="3"/>
            <a:endCxn id="18" idx="1"/>
          </p:cNvCxnSpPr>
          <p:nvPr/>
        </p:nvCxnSpPr>
        <p:spPr>
          <a:xfrm flipV="1">
            <a:off x="2483768" y="3860763"/>
            <a:ext cx="864096" cy="1995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47864" y="3144388"/>
            <a:ext cx="2376264" cy="1432750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Ins="180000" rtlCol="0" anchor="ctr"/>
          <a:lstStyle/>
          <a:p>
            <a:pPr algn="r"/>
            <a:endParaRPr lang="fr-FR" sz="2400" dirty="0" smtClean="0"/>
          </a:p>
          <a:p>
            <a:pPr algn="r"/>
            <a:endParaRPr lang="fr-FR" sz="1100" dirty="0" smtClean="0"/>
          </a:p>
          <a:p>
            <a:pPr algn="r"/>
            <a:r>
              <a:rPr lang="fr-FR" sz="2400" dirty="0" smtClean="0"/>
              <a:t>-&gt; </a:t>
            </a:r>
            <a:r>
              <a:rPr lang="fr-FR" sz="2400" b="1" dirty="0" smtClean="0"/>
              <a:t>2</a:t>
            </a:r>
            <a:endParaRPr lang="fr-FR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3563888" y="3362122"/>
            <a:ext cx="1224136" cy="428628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vitesse</a:t>
            </a:r>
            <a:endParaRPr lang="fr-FR" sz="2400" dirty="0"/>
          </a:p>
        </p:txBody>
      </p:sp>
      <p:sp>
        <p:nvSpPr>
          <p:cNvPr id="21" name="Rectangle 20"/>
          <p:cNvSpPr/>
          <p:nvPr/>
        </p:nvSpPr>
        <p:spPr>
          <a:xfrm>
            <a:off x="3563888" y="3939896"/>
            <a:ext cx="1224136" cy="428628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masse</a:t>
            </a:r>
            <a:endParaRPr lang="fr-FR" sz="2400" dirty="0"/>
          </a:p>
        </p:txBody>
      </p:sp>
      <p:cxnSp>
        <p:nvCxnSpPr>
          <p:cNvPr id="27" name="Connecteur droit avec flèche 36"/>
          <p:cNvCxnSpPr/>
          <p:nvPr/>
        </p:nvCxnSpPr>
        <p:spPr>
          <a:xfrm flipV="1">
            <a:off x="4788024" y="3257364"/>
            <a:ext cx="1512168" cy="319072"/>
          </a:xfrm>
          <a:prstGeom prst="bentConnector3">
            <a:avLst>
              <a:gd name="adj1" fmla="val 81675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88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79512" y="1268760"/>
            <a:ext cx="7992888" cy="4608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95536" y="1484784"/>
            <a:ext cx="2317936" cy="4176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tlCol="0" anchor="t" anchorCtr="0"/>
          <a:lstStyle/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__main__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74"/>
            <a:ext cx="7043738" cy="847962"/>
          </a:xfrm>
        </p:spPr>
        <p:txBody>
          <a:bodyPr anchor="t"/>
          <a:lstStyle/>
          <a:p>
            <a:r>
              <a:rPr lang="fr-FR" dirty="0" smtClean="0"/>
              <a:t>Copie profonde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979712" y="2496886"/>
            <a:ext cx="50405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i1</a:t>
            </a:r>
            <a:endParaRPr lang="fr-FR" sz="2400" dirty="0"/>
          </a:p>
        </p:txBody>
      </p:sp>
      <p:cxnSp>
        <p:nvCxnSpPr>
          <p:cNvPr id="19" name="Connecteur droit avec flèche 18"/>
          <p:cNvCxnSpPr>
            <a:stCxn id="6" idx="3"/>
            <a:endCxn id="11" idx="1"/>
          </p:cNvCxnSpPr>
          <p:nvPr/>
        </p:nvCxnSpPr>
        <p:spPr>
          <a:xfrm flipV="1">
            <a:off x="2483768" y="2709205"/>
            <a:ext cx="864096" cy="1995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47864" y="1992830"/>
            <a:ext cx="2376264" cy="1432750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Ins="180000" rtlCol="0" anchor="ctr"/>
          <a:lstStyle/>
          <a:p>
            <a:pPr algn="r"/>
            <a:endParaRPr lang="fr-FR" sz="2400" dirty="0" smtClean="0"/>
          </a:p>
          <a:p>
            <a:pPr algn="r"/>
            <a:endParaRPr lang="fr-FR" sz="1100" dirty="0" smtClean="0"/>
          </a:p>
          <a:p>
            <a:pPr algn="r"/>
            <a:r>
              <a:rPr lang="fr-FR" sz="2400" dirty="0" smtClean="0"/>
              <a:t>-&gt; </a:t>
            </a:r>
            <a:r>
              <a:rPr lang="fr-FR" sz="2400" b="1" dirty="0" smtClean="0"/>
              <a:t>1</a:t>
            </a:r>
            <a:endParaRPr lang="fr-FR" sz="2400" b="1" dirty="0"/>
          </a:p>
        </p:txBody>
      </p:sp>
      <p:sp>
        <p:nvSpPr>
          <p:cNvPr id="25" name="Rectangle 24"/>
          <p:cNvSpPr/>
          <p:nvPr/>
        </p:nvSpPr>
        <p:spPr>
          <a:xfrm>
            <a:off x="3563888" y="2210564"/>
            <a:ext cx="1224136" cy="428628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vitesse</a:t>
            </a: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3563888" y="2788338"/>
            <a:ext cx="1224136" cy="428628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masse</a:t>
            </a:r>
            <a:endParaRPr lang="fr-FR" sz="2400" dirty="0"/>
          </a:p>
        </p:txBody>
      </p:sp>
      <p:grpSp>
        <p:nvGrpSpPr>
          <p:cNvPr id="4" name="Groupe 3"/>
          <p:cNvGrpSpPr/>
          <p:nvPr/>
        </p:nvGrpSpPr>
        <p:grpSpPr>
          <a:xfrm>
            <a:off x="6300192" y="1484784"/>
            <a:ext cx="1656184" cy="1944216"/>
            <a:chOff x="5940152" y="3861048"/>
            <a:chExt cx="1656184" cy="1944216"/>
          </a:xfrm>
        </p:grpSpPr>
        <p:sp>
          <p:nvSpPr>
            <p:cNvPr id="29" name="Rectangle 28"/>
            <p:cNvSpPr/>
            <p:nvPr/>
          </p:nvSpPr>
          <p:spPr>
            <a:xfrm>
              <a:off x="5940152" y="3861048"/>
              <a:ext cx="1656184" cy="194421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Ins="180000" rtlCol="0" anchor="ctr"/>
            <a:lstStyle/>
            <a:p>
              <a:pPr algn="r"/>
              <a:r>
                <a:rPr lang="fr-FR" sz="2400" dirty="0" smtClean="0"/>
                <a:t>-&gt; 0</a:t>
              </a:r>
            </a:p>
            <a:p>
              <a:pPr algn="r"/>
              <a:endParaRPr lang="fr-FR" sz="1100" dirty="0" smtClean="0"/>
            </a:p>
            <a:p>
              <a:pPr algn="r"/>
              <a:r>
                <a:rPr lang="fr-FR" sz="2400" dirty="0" smtClean="0"/>
                <a:t>-&gt; 0</a:t>
              </a:r>
            </a:p>
            <a:p>
              <a:pPr algn="r"/>
              <a:endParaRPr lang="fr-FR" sz="1100" dirty="0"/>
            </a:p>
            <a:p>
              <a:pPr algn="r"/>
              <a:r>
                <a:rPr lang="fr-FR" sz="2400" dirty="0" smtClean="0"/>
                <a:t>-&gt; 2</a:t>
              </a:r>
              <a:endParaRPr lang="fr-FR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56176" y="4077072"/>
              <a:ext cx="432048" cy="42862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x</a:t>
              </a:r>
              <a:endParaRPr lang="fr-FR" sz="24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56176" y="4654846"/>
              <a:ext cx="432048" cy="42862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y</a:t>
              </a:r>
              <a:endParaRPr lang="fr-FR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56176" y="5230910"/>
              <a:ext cx="432048" cy="42862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z</a:t>
              </a:r>
              <a:endParaRPr lang="fr-FR" sz="2400" dirty="0"/>
            </a:p>
          </p:txBody>
        </p:sp>
      </p:grpSp>
      <p:cxnSp>
        <p:nvCxnSpPr>
          <p:cNvPr id="37" name="Connecteur droit avec flèche 36"/>
          <p:cNvCxnSpPr/>
          <p:nvPr/>
        </p:nvCxnSpPr>
        <p:spPr>
          <a:xfrm>
            <a:off x="4788024" y="2496886"/>
            <a:ext cx="1512168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979712" y="4228498"/>
            <a:ext cx="50405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i2</a:t>
            </a:r>
            <a:endParaRPr lang="fr-FR" sz="2400" dirty="0"/>
          </a:p>
        </p:txBody>
      </p:sp>
      <p:cxnSp>
        <p:nvCxnSpPr>
          <p:cNvPr id="53" name="Connecteur droit avec flèche 52"/>
          <p:cNvCxnSpPr>
            <a:stCxn id="52" idx="3"/>
            <a:endCxn id="18" idx="1"/>
          </p:cNvCxnSpPr>
          <p:nvPr/>
        </p:nvCxnSpPr>
        <p:spPr>
          <a:xfrm flipV="1">
            <a:off x="2483768" y="4440817"/>
            <a:ext cx="864096" cy="1995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47864" y="3724442"/>
            <a:ext cx="2376264" cy="1432750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Ins="180000" rtlCol="0" anchor="ctr"/>
          <a:lstStyle/>
          <a:p>
            <a:pPr algn="r"/>
            <a:endParaRPr lang="fr-FR" sz="2400" dirty="0" smtClean="0"/>
          </a:p>
          <a:p>
            <a:pPr algn="r"/>
            <a:endParaRPr lang="fr-FR" sz="1100" dirty="0" smtClean="0"/>
          </a:p>
          <a:p>
            <a:pPr algn="r"/>
            <a:r>
              <a:rPr lang="fr-FR" sz="2400" dirty="0" smtClean="0"/>
              <a:t>-&gt; </a:t>
            </a:r>
            <a:r>
              <a:rPr lang="fr-FR" sz="2400" b="1" dirty="0" smtClean="0"/>
              <a:t>2</a:t>
            </a:r>
            <a:endParaRPr lang="fr-FR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3563888" y="3942176"/>
            <a:ext cx="1224136" cy="428628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vitesse</a:t>
            </a:r>
            <a:endParaRPr lang="fr-FR" sz="2400" dirty="0"/>
          </a:p>
        </p:txBody>
      </p:sp>
      <p:sp>
        <p:nvSpPr>
          <p:cNvPr id="21" name="Rectangle 20"/>
          <p:cNvSpPr/>
          <p:nvPr/>
        </p:nvSpPr>
        <p:spPr>
          <a:xfrm>
            <a:off x="3563888" y="4519950"/>
            <a:ext cx="1224136" cy="428628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masse</a:t>
            </a:r>
            <a:endParaRPr lang="fr-FR" sz="2400" dirty="0"/>
          </a:p>
        </p:txBody>
      </p:sp>
      <p:cxnSp>
        <p:nvCxnSpPr>
          <p:cNvPr id="27" name="Connecteur droit avec flèche 36"/>
          <p:cNvCxnSpPr/>
          <p:nvPr/>
        </p:nvCxnSpPr>
        <p:spPr>
          <a:xfrm>
            <a:off x="4788024" y="4156490"/>
            <a:ext cx="1512168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/>
          <p:cNvGrpSpPr/>
          <p:nvPr/>
        </p:nvGrpSpPr>
        <p:grpSpPr>
          <a:xfrm>
            <a:off x="6300192" y="3717032"/>
            <a:ext cx="1656184" cy="1944216"/>
            <a:chOff x="5940152" y="3861048"/>
            <a:chExt cx="1656184" cy="1944216"/>
          </a:xfrm>
        </p:grpSpPr>
        <p:sp>
          <p:nvSpPr>
            <p:cNvPr id="23" name="Rectangle 22"/>
            <p:cNvSpPr/>
            <p:nvPr/>
          </p:nvSpPr>
          <p:spPr>
            <a:xfrm>
              <a:off x="5940152" y="3861048"/>
              <a:ext cx="1656184" cy="194421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Ins="180000" rtlCol="0" anchor="ctr"/>
            <a:lstStyle/>
            <a:p>
              <a:pPr algn="r"/>
              <a:r>
                <a:rPr lang="fr-FR" sz="2400" dirty="0" smtClean="0"/>
                <a:t>-&gt; 0</a:t>
              </a:r>
            </a:p>
            <a:p>
              <a:pPr algn="r"/>
              <a:endParaRPr lang="fr-FR" sz="1100" dirty="0" smtClean="0"/>
            </a:p>
            <a:p>
              <a:pPr algn="r"/>
              <a:r>
                <a:rPr lang="fr-FR" sz="2400" dirty="0" smtClean="0"/>
                <a:t>-&gt; </a:t>
              </a:r>
              <a:r>
                <a:rPr lang="fr-FR" sz="2400" b="1" dirty="0" smtClean="0"/>
                <a:t>3</a:t>
              </a:r>
            </a:p>
            <a:p>
              <a:pPr algn="r"/>
              <a:endParaRPr lang="fr-FR" sz="1100" dirty="0"/>
            </a:p>
            <a:p>
              <a:pPr algn="r"/>
              <a:r>
                <a:rPr lang="fr-FR" sz="2400" dirty="0" smtClean="0"/>
                <a:t>-&gt; 2</a:t>
              </a:r>
              <a:endParaRPr lang="fr-FR" sz="2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56176" y="4077072"/>
              <a:ext cx="432048" cy="42862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x</a:t>
              </a:r>
              <a:endParaRPr lang="fr-FR" sz="2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56176" y="4654846"/>
              <a:ext cx="432048" cy="42862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y</a:t>
              </a:r>
              <a:endParaRPr lang="fr-FR" sz="2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56176" y="5230910"/>
              <a:ext cx="432048" cy="42862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z</a:t>
              </a:r>
              <a:endParaRPr lang="fr-F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749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éseau">
  <a:themeElements>
    <a:clrScheme name="Réseau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Rése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éseau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éseau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éseau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éseau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éseau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éseau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éseau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éseau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éseau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éseau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4597</TotalTime>
  <Words>613</Words>
  <Application>Microsoft Macintosh PowerPoint</Application>
  <PresentationFormat>Présentation à l'écran (4:3)</PresentationFormat>
  <Paragraphs>157</Paragraphs>
  <Slides>6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Réseau</vt:lpstr>
      <vt:lpstr>Objets Python</vt:lpstr>
      <vt:lpstr>Composition</vt:lpstr>
      <vt:lpstr>Construction</vt:lpstr>
      <vt:lpstr>Affectation</vt:lpstr>
      <vt:lpstr>Copie</vt:lpstr>
      <vt:lpstr>Copie profonde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Cvs &amp; Subversion</dc:title>
  <dc:creator>David Chamont</dc:creator>
  <cp:lastModifiedBy>David Chamont</cp:lastModifiedBy>
  <cp:revision>204</cp:revision>
  <dcterms:created xsi:type="dcterms:W3CDTF">2007-10-24T08:45:24Z</dcterms:created>
  <dcterms:modified xsi:type="dcterms:W3CDTF">2015-10-20T15:16:38Z</dcterms:modified>
</cp:coreProperties>
</file>