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436" r:id="rId2"/>
    <p:sldId id="379" r:id="rId3"/>
    <p:sldId id="441" r:id="rId4"/>
    <p:sldId id="442" r:id="rId5"/>
    <p:sldId id="443" r:id="rId6"/>
    <p:sldId id="444" r:id="rId7"/>
    <p:sldId id="445" r:id="rId8"/>
    <p:sldId id="446" r:id="rId9"/>
    <p:sldId id="424" r:id="rId10"/>
    <p:sldId id="447" r:id="rId11"/>
    <p:sldId id="448" r:id="rId12"/>
    <p:sldId id="437" r:id="rId13"/>
    <p:sldId id="449" r:id="rId14"/>
    <p:sldId id="450" r:id="rId15"/>
    <p:sldId id="428" r:id="rId16"/>
    <p:sldId id="429" r:id="rId17"/>
    <p:sldId id="418" r:id="rId18"/>
    <p:sldId id="417" r:id="rId19"/>
    <p:sldId id="423" r:id="rId20"/>
    <p:sldId id="419" r:id="rId21"/>
    <p:sldId id="420" r:id="rId22"/>
    <p:sldId id="439" r:id="rId23"/>
  </p:sldIdLst>
  <p:sldSz cx="9144000" cy="5143500" type="screen16x9"/>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D43E01"/>
    <a:srgbClr val="E8EAE9"/>
    <a:srgbClr val="CCD0D1"/>
    <a:srgbClr val="D7D9E1"/>
    <a:srgbClr val="D5D8E3"/>
    <a:srgbClr val="DADBDE"/>
    <a:srgbClr val="D9DDE7"/>
    <a:srgbClr val="ECECEC"/>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1" autoAdjust="0"/>
    <p:restoredTop sz="71759" autoAdjust="0"/>
  </p:normalViewPr>
  <p:slideViewPr>
    <p:cSldViewPr>
      <p:cViewPr>
        <p:scale>
          <a:sx n="90" d="100"/>
          <a:sy n="90" d="100"/>
        </p:scale>
        <p:origin x="2488" y="416"/>
      </p:cViewPr>
      <p:guideLst>
        <p:guide orient="horz" pos="162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tags" Target="tags/tag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en-US" altLang="zh-CN" sz="1200" dirty="0" smtClean="0">
                <a:solidFill>
                  <a:srgbClr val="0070C0"/>
                </a:solidFill>
              </a:rPr>
              <a:t>The</a:t>
            </a:r>
            <a:r>
              <a:rPr lang="en-US" altLang="zh-CN" sz="1200" baseline="0" dirty="0" smtClean="0">
                <a:solidFill>
                  <a:srgbClr val="0070C0"/>
                </a:solidFill>
              </a:rPr>
              <a:t> mole fraction of </a:t>
            </a:r>
            <a:r>
              <a:rPr lang="en-US" altLang="zh-CN" sz="1200" dirty="0" smtClean="0">
                <a:solidFill>
                  <a:srgbClr val="0070C0"/>
                </a:solidFill>
              </a:rPr>
              <a:t>H2O</a:t>
            </a:r>
            <a:r>
              <a:rPr lang="zh-CN" altLang="en-US" sz="1200" baseline="0" dirty="0" smtClean="0">
                <a:solidFill>
                  <a:srgbClr val="0070C0"/>
                </a:solidFill>
              </a:rPr>
              <a:t> </a:t>
            </a:r>
            <a:r>
              <a:rPr lang="en-US" altLang="zh-CN" sz="1200" baseline="0" dirty="0" smtClean="0">
                <a:solidFill>
                  <a:srgbClr val="0070C0"/>
                </a:solidFill>
              </a:rPr>
              <a:t>component in the oil phase.</a:t>
            </a:r>
            <a:endParaRPr lang="en-US" altLang="en-US" sz="1200" dirty="0">
              <a:solidFill>
                <a:srgbClr val="0070C0"/>
              </a:solidFill>
            </a:endParaRPr>
          </a:p>
        </c:rich>
      </c:tx>
      <c:layout>
        <c:manualLayout>
          <c:xMode val="edge"/>
          <c:yMode val="edge"/>
          <c:x val="0.259669271757585"/>
          <c:y val="0.0460093806002232"/>
        </c:manualLayout>
      </c:layout>
      <c:overlay val="1"/>
    </c:title>
    <c:autoTitleDeleted val="0"/>
    <c:view3D>
      <c:rotX val="15"/>
      <c:rotY val="20"/>
      <c:rAngAx val="1"/>
    </c:view3D>
    <c:floor>
      <c:thickness val="0"/>
    </c:floor>
    <c:sideWall>
      <c:thickness val="0"/>
    </c:sideWall>
    <c:backWall>
      <c:thickness val="0"/>
    </c:backWall>
    <c:plotArea>
      <c:layout>
        <c:manualLayout>
          <c:layoutTarget val="inner"/>
          <c:xMode val="edge"/>
          <c:yMode val="edge"/>
          <c:x val="0.276410418125488"/>
          <c:y val="0.257430333827645"/>
          <c:w val="0.579261725252129"/>
          <c:h val="0.584147969019129"/>
        </c:manualLayout>
      </c:layout>
      <c:bar3DChart>
        <c:barDir val="col"/>
        <c:grouping val="percentStacked"/>
        <c:varyColors val="0"/>
        <c:ser>
          <c:idx val="0"/>
          <c:order val="0"/>
          <c:tx>
            <c:strRef>
              <c:f>'Sheet1'!$B$1</c:f>
              <c:strCache>
                <c:ptCount val="1"/>
                <c:pt idx="0">
                  <c:v>H2O组分</c:v>
                </c:pt>
              </c:strCache>
            </c:strRef>
          </c:tx>
          <c:spPr>
            <a:solidFill>
              <a:srgbClr val="0070C0"/>
            </a:solidFill>
          </c:spPr>
          <c:invertIfNegative val="0"/>
          <c:cat>
            <c:numRef>
              <c:f>'Sheet1'!$A$2:$A$12</c:f>
              <c:numCache>
                <c:formatCode>General</c:formatCode>
                <c:ptCount val="11"/>
                <c:pt idx="0">
                  <c:v>0.0</c:v>
                </c:pt>
                <c:pt idx="1">
                  <c:v>40.0</c:v>
                </c:pt>
                <c:pt idx="2">
                  <c:v>50.0</c:v>
                </c:pt>
                <c:pt idx="3">
                  <c:v>60.0</c:v>
                </c:pt>
                <c:pt idx="4">
                  <c:v>90.0</c:v>
                </c:pt>
                <c:pt idx="5">
                  <c:v>120.0</c:v>
                </c:pt>
                <c:pt idx="6">
                  <c:v>180.0</c:v>
                </c:pt>
                <c:pt idx="7">
                  <c:v>240.0</c:v>
                </c:pt>
                <c:pt idx="8">
                  <c:v>270.0</c:v>
                </c:pt>
                <c:pt idx="9">
                  <c:v>300.0</c:v>
                </c:pt>
                <c:pt idx="10">
                  <c:v>360.0</c:v>
                </c:pt>
              </c:numCache>
            </c:numRef>
          </c:cat>
          <c:val>
            <c:numRef>
              <c:f>'Sheet1'!$B$2:$B$12</c:f>
              <c:numCache>
                <c:formatCode>General</c:formatCode>
                <c:ptCount val="11"/>
                <c:pt idx="0">
                  <c:v>0.00110000000000001</c:v>
                </c:pt>
                <c:pt idx="1">
                  <c:v>0.00110000000000001</c:v>
                </c:pt>
                <c:pt idx="2">
                  <c:v>0.00110000000000001</c:v>
                </c:pt>
                <c:pt idx="3">
                  <c:v>0.00112</c:v>
                </c:pt>
                <c:pt idx="4">
                  <c:v>0.00139000000000001</c:v>
                </c:pt>
                <c:pt idx="5">
                  <c:v>0.00245</c:v>
                </c:pt>
                <c:pt idx="6">
                  <c:v>0.07684</c:v>
                </c:pt>
                <c:pt idx="7">
                  <c:v>0.19353</c:v>
                </c:pt>
                <c:pt idx="8">
                  <c:v>0.215900000000001</c:v>
                </c:pt>
                <c:pt idx="9">
                  <c:v>0.20942</c:v>
                </c:pt>
                <c:pt idx="10">
                  <c:v>0.20182</c:v>
                </c:pt>
              </c:numCache>
            </c:numRef>
          </c:val>
        </c:ser>
        <c:ser>
          <c:idx val="1"/>
          <c:order val="1"/>
          <c:tx>
            <c:strRef>
              <c:f>'Sheet1'!$C$1</c:f>
              <c:strCache>
                <c:ptCount val="1"/>
                <c:pt idx="0">
                  <c:v>其余组分</c:v>
                </c:pt>
              </c:strCache>
            </c:strRef>
          </c:tx>
          <c:spPr>
            <a:solidFill>
              <a:schemeClr val="accent5"/>
            </a:solidFill>
          </c:spPr>
          <c:invertIfNegative val="0"/>
          <c:cat>
            <c:numRef>
              <c:f>'Sheet1'!$A$2:$A$12</c:f>
              <c:numCache>
                <c:formatCode>General</c:formatCode>
                <c:ptCount val="11"/>
                <c:pt idx="0">
                  <c:v>0.0</c:v>
                </c:pt>
                <c:pt idx="1">
                  <c:v>40.0</c:v>
                </c:pt>
                <c:pt idx="2">
                  <c:v>50.0</c:v>
                </c:pt>
                <c:pt idx="3">
                  <c:v>60.0</c:v>
                </c:pt>
                <c:pt idx="4">
                  <c:v>90.0</c:v>
                </c:pt>
                <c:pt idx="5">
                  <c:v>120.0</c:v>
                </c:pt>
                <c:pt idx="6">
                  <c:v>180.0</c:v>
                </c:pt>
                <c:pt idx="7">
                  <c:v>240.0</c:v>
                </c:pt>
                <c:pt idx="8">
                  <c:v>270.0</c:v>
                </c:pt>
                <c:pt idx="9">
                  <c:v>300.0</c:v>
                </c:pt>
                <c:pt idx="10">
                  <c:v>360.0</c:v>
                </c:pt>
              </c:numCache>
            </c:numRef>
          </c:cat>
          <c:val>
            <c:numRef>
              <c:f>'Sheet1'!$C$2:$C$12</c:f>
              <c:numCache>
                <c:formatCode>General</c:formatCode>
                <c:ptCount val="11"/>
                <c:pt idx="0">
                  <c:v>1.0</c:v>
                </c:pt>
                <c:pt idx="1">
                  <c:v>1.0</c:v>
                </c:pt>
                <c:pt idx="2">
                  <c:v>1.0</c:v>
                </c:pt>
                <c:pt idx="3">
                  <c:v>1.0</c:v>
                </c:pt>
                <c:pt idx="4">
                  <c:v>1.0</c:v>
                </c:pt>
                <c:pt idx="5">
                  <c:v>1.0</c:v>
                </c:pt>
                <c:pt idx="6">
                  <c:v>1.0</c:v>
                </c:pt>
                <c:pt idx="7">
                  <c:v>1.0</c:v>
                </c:pt>
                <c:pt idx="8">
                  <c:v>1.0</c:v>
                </c:pt>
                <c:pt idx="9">
                  <c:v>1.0</c:v>
                </c:pt>
                <c:pt idx="10">
                  <c:v>1.0</c:v>
                </c:pt>
              </c:numCache>
            </c:numRef>
          </c:val>
        </c:ser>
        <c:dLbls>
          <c:showLegendKey val="0"/>
          <c:showVal val="0"/>
          <c:showCatName val="0"/>
          <c:showSerName val="0"/>
          <c:showPercent val="0"/>
          <c:showBubbleSize val="0"/>
        </c:dLbls>
        <c:gapWidth val="150"/>
        <c:shape val="cylinder"/>
        <c:axId val="-634974320"/>
        <c:axId val="-592001040"/>
        <c:axId val="0"/>
      </c:bar3DChart>
      <c:catAx>
        <c:axId val="-634974320"/>
        <c:scaling>
          <c:orientation val="minMax"/>
        </c:scaling>
        <c:delete val="0"/>
        <c:axPos val="b"/>
        <c:title>
          <c:tx>
            <c:rich>
              <a:bodyPr/>
              <a:lstStyle/>
              <a:p>
                <a:pPr>
                  <a:defRPr sz="900"/>
                </a:pPr>
                <a:r>
                  <a:rPr lang="en-US" altLang="zh-CN" sz="900" dirty="0" smtClean="0"/>
                  <a:t>(Days)</a:t>
                </a:r>
                <a:endParaRPr lang="en-US" altLang="en-US" sz="900" dirty="0"/>
              </a:p>
            </c:rich>
          </c:tx>
          <c:layout>
            <c:manualLayout>
              <c:xMode val="edge"/>
              <c:yMode val="edge"/>
              <c:x val="0.839319936673711"/>
              <c:y val="0.850662757048159"/>
            </c:manualLayout>
          </c:layout>
          <c:overlay val="0"/>
        </c:title>
        <c:numFmt formatCode="General" sourceLinked="1"/>
        <c:majorTickMark val="out"/>
        <c:minorTickMark val="none"/>
        <c:tickLblPos val="nextTo"/>
        <c:txPr>
          <a:bodyPr/>
          <a:lstStyle/>
          <a:p>
            <a:pPr>
              <a:defRPr sz="1000"/>
            </a:pPr>
            <a:endParaRPr lang="zh-CN"/>
          </a:p>
        </c:txPr>
        <c:crossAx val="-592001040"/>
        <c:crosses val="autoZero"/>
        <c:auto val="1"/>
        <c:lblAlgn val="ctr"/>
        <c:lblOffset val="100"/>
        <c:noMultiLvlLbl val="0"/>
      </c:catAx>
      <c:valAx>
        <c:axId val="-592001040"/>
        <c:scaling>
          <c:orientation val="minMax"/>
          <c:max val="1.0"/>
          <c:min val="0.0"/>
        </c:scaling>
        <c:delete val="0"/>
        <c:axPos val="l"/>
        <c:numFmt formatCode="#,##0.0_);\(#,##0.0\)" sourceLinked="0"/>
        <c:majorTickMark val="out"/>
        <c:minorTickMark val="none"/>
        <c:tickLblPos val="nextTo"/>
        <c:txPr>
          <a:bodyPr/>
          <a:lstStyle/>
          <a:p>
            <a:pPr>
              <a:defRPr sz="1000"/>
            </a:pPr>
            <a:endParaRPr lang="zh-CN"/>
          </a:p>
        </c:txPr>
        <c:crossAx val="-634974320"/>
        <c:crosses val="autoZero"/>
        <c:crossBetween val="between"/>
        <c:majorUnit val="0.5"/>
      </c:valAx>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en-US" altLang="zh-CN" sz="1200" dirty="0" smtClean="0">
                <a:solidFill>
                  <a:srgbClr val="0070C0"/>
                </a:solidFill>
              </a:rPr>
              <a:t>The mole</a:t>
            </a:r>
            <a:r>
              <a:rPr lang="en-US" altLang="zh-CN" sz="1200" baseline="0" dirty="0" smtClean="0">
                <a:solidFill>
                  <a:srgbClr val="0070C0"/>
                </a:solidFill>
              </a:rPr>
              <a:t> fraction of </a:t>
            </a:r>
            <a:r>
              <a:rPr lang="en-US" altLang="zh-CN" sz="1200" dirty="0" smtClean="0">
                <a:solidFill>
                  <a:srgbClr val="0070C0"/>
                </a:solidFill>
              </a:rPr>
              <a:t>CO2 component in the water phase</a:t>
            </a:r>
            <a:endParaRPr lang="en-US" altLang="en-US" sz="1200" dirty="0">
              <a:solidFill>
                <a:srgbClr val="0070C0"/>
              </a:solidFill>
            </a:endParaRPr>
          </a:p>
        </c:rich>
      </c:tx>
      <c:layout>
        <c:manualLayout>
          <c:xMode val="edge"/>
          <c:yMode val="edge"/>
          <c:x val="0.271638915120543"/>
          <c:y val="0.0460094381047608"/>
        </c:manualLayout>
      </c:layout>
      <c:overlay val="1"/>
    </c:title>
    <c:autoTitleDeleted val="0"/>
    <c:view3D>
      <c:rotX val="15"/>
      <c:rotY val="20"/>
      <c:rAngAx val="1"/>
    </c:view3D>
    <c:floor>
      <c:thickness val="0"/>
    </c:floor>
    <c:sideWall>
      <c:thickness val="0"/>
    </c:sideWall>
    <c:backWall>
      <c:thickness val="0"/>
    </c:backWall>
    <c:plotArea>
      <c:layout>
        <c:manualLayout>
          <c:layoutTarget val="inner"/>
          <c:xMode val="edge"/>
          <c:yMode val="edge"/>
          <c:x val="0.276410418125488"/>
          <c:y val="0.257430333827645"/>
          <c:w val="0.579261725252129"/>
          <c:h val="0.584147969019129"/>
        </c:manualLayout>
      </c:layout>
      <c:bar3DChart>
        <c:barDir val="col"/>
        <c:grouping val="clustered"/>
        <c:varyColors val="0"/>
        <c:ser>
          <c:idx val="0"/>
          <c:order val="0"/>
          <c:tx>
            <c:strRef>
              <c:f>Sheet1!$B$1</c:f>
              <c:strCache>
                <c:ptCount val="1"/>
                <c:pt idx="0">
                  <c:v>H2O组分</c:v>
                </c:pt>
              </c:strCache>
            </c:strRef>
          </c:tx>
          <c:spPr>
            <a:solidFill>
              <a:srgbClr val="0070C0"/>
            </a:solidFill>
          </c:spPr>
          <c:invertIfNegative val="0"/>
          <c:cat>
            <c:numRef>
              <c:f>Sheet1!$A$2:$A$12</c:f>
              <c:numCache>
                <c:formatCode>General</c:formatCode>
                <c:ptCount val="11"/>
                <c:pt idx="0">
                  <c:v>0.0</c:v>
                </c:pt>
                <c:pt idx="1">
                  <c:v>30.0</c:v>
                </c:pt>
                <c:pt idx="2">
                  <c:v>40.0</c:v>
                </c:pt>
                <c:pt idx="3">
                  <c:v>50.0</c:v>
                </c:pt>
                <c:pt idx="4">
                  <c:v>62.0</c:v>
                </c:pt>
                <c:pt idx="5">
                  <c:v>72.0</c:v>
                </c:pt>
                <c:pt idx="6">
                  <c:v>82.0</c:v>
                </c:pt>
                <c:pt idx="7">
                  <c:v>90.0</c:v>
                </c:pt>
                <c:pt idx="8">
                  <c:v>100.0</c:v>
                </c:pt>
              </c:numCache>
            </c:numRef>
          </c:cat>
          <c:val>
            <c:numRef>
              <c:f>Sheet1!$B$2:$B$12</c:f>
              <c:numCache>
                <c:formatCode>General</c:formatCode>
                <c:ptCount val="11"/>
                <c:pt idx="0">
                  <c:v>2.00000000000002E-5</c:v>
                </c:pt>
                <c:pt idx="1">
                  <c:v>0.0021</c:v>
                </c:pt>
                <c:pt idx="2">
                  <c:v>0.00464</c:v>
                </c:pt>
                <c:pt idx="3">
                  <c:v>0.00823</c:v>
                </c:pt>
                <c:pt idx="4">
                  <c:v>0.01223</c:v>
                </c:pt>
                <c:pt idx="5">
                  <c:v>0.01439</c:v>
                </c:pt>
                <c:pt idx="6">
                  <c:v>0.01675</c:v>
                </c:pt>
                <c:pt idx="7">
                  <c:v>0.01706</c:v>
                </c:pt>
                <c:pt idx="8">
                  <c:v>0.01771</c:v>
                </c:pt>
              </c:numCache>
            </c:numRef>
          </c:val>
        </c:ser>
        <c:ser>
          <c:idx val="1"/>
          <c:order val="1"/>
          <c:tx>
            <c:strRef>
              <c:f>Sheet1!$C$1</c:f>
              <c:strCache>
                <c:ptCount val="1"/>
                <c:pt idx="0">
                  <c:v>Column1</c:v>
                </c:pt>
              </c:strCache>
            </c:strRef>
          </c:tx>
          <c:spPr>
            <a:solidFill>
              <a:schemeClr val="accent5"/>
            </a:solidFill>
          </c:spPr>
          <c:invertIfNegative val="0"/>
          <c:cat>
            <c:numRef>
              <c:f>Sheet1!$A$2:$A$12</c:f>
              <c:numCache>
                <c:formatCode>General</c:formatCode>
                <c:ptCount val="11"/>
                <c:pt idx="0">
                  <c:v>0.0</c:v>
                </c:pt>
                <c:pt idx="1">
                  <c:v>30.0</c:v>
                </c:pt>
                <c:pt idx="2">
                  <c:v>40.0</c:v>
                </c:pt>
                <c:pt idx="3">
                  <c:v>50.0</c:v>
                </c:pt>
                <c:pt idx="4">
                  <c:v>62.0</c:v>
                </c:pt>
                <c:pt idx="5">
                  <c:v>72.0</c:v>
                </c:pt>
                <c:pt idx="6">
                  <c:v>82.0</c:v>
                </c:pt>
                <c:pt idx="7">
                  <c:v>90.0</c:v>
                </c:pt>
                <c:pt idx="8">
                  <c:v>100.0</c:v>
                </c:pt>
              </c:numCache>
            </c:numRef>
          </c:cat>
          <c:val>
            <c:numRef>
              <c:f>Sheet1!$C$2:$C$12</c:f>
              <c:numCache>
                <c:formatCode>General</c:formatCode>
                <c:ptCount val="11"/>
              </c:numCache>
            </c:numRef>
          </c:val>
        </c:ser>
        <c:dLbls>
          <c:showLegendKey val="0"/>
          <c:showVal val="0"/>
          <c:showCatName val="0"/>
          <c:showSerName val="0"/>
          <c:showPercent val="0"/>
          <c:showBubbleSize val="0"/>
        </c:dLbls>
        <c:gapWidth val="150"/>
        <c:shape val="cylinder"/>
        <c:axId val="-635015872"/>
        <c:axId val="-592617200"/>
        <c:axId val="0"/>
      </c:bar3DChart>
      <c:catAx>
        <c:axId val="-635015872"/>
        <c:scaling>
          <c:orientation val="minMax"/>
        </c:scaling>
        <c:delete val="0"/>
        <c:axPos val="b"/>
        <c:title>
          <c:tx>
            <c:rich>
              <a:bodyPr/>
              <a:lstStyle/>
              <a:p>
                <a:pPr>
                  <a:defRPr sz="900"/>
                </a:pPr>
                <a:r>
                  <a:rPr lang="en-US" altLang="zh-CN" sz="900" dirty="0" smtClean="0"/>
                  <a:t>(Days)</a:t>
                </a:r>
                <a:endParaRPr lang="en-US" altLang="en-US" sz="900" dirty="0"/>
              </a:p>
            </c:rich>
          </c:tx>
          <c:layout>
            <c:manualLayout>
              <c:xMode val="edge"/>
              <c:yMode val="edge"/>
              <c:x val="0.839319936673711"/>
              <c:y val="0.850662757048159"/>
            </c:manualLayout>
          </c:layout>
          <c:overlay val="0"/>
        </c:title>
        <c:numFmt formatCode="General" sourceLinked="1"/>
        <c:majorTickMark val="out"/>
        <c:minorTickMark val="none"/>
        <c:tickLblPos val="nextTo"/>
        <c:txPr>
          <a:bodyPr/>
          <a:lstStyle/>
          <a:p>
            <a:pPr>
              <a:defRPr sz="1000"/>
            </a:pPr>
            <a:endParaRPr lang="zh-CN"/>
          </a:p>
        </c:txPr>
        <c:crossAx val="-592617200"/>
        <c:crosses val="autoZero"/>
        <c:auto val="1"/>
        <c:lblAlgn val="ctr"/>
        <c:lblOffset val="100"/>
        <c:noMultiLvlLbl val="0"/>
      </c:catAx>
      <c:valAx>
        <c:axId val="-592617200"/>
        <c:scaling>
          <c:orientation val="minMax"/>
          <c:max val="0.05"/>
          <c:min val="0.0"/>
        </c:scaling>
        <c:delete val="0"/>
        <c:axPos val="l"/>
        <c:numFmt formatCode="General" sourceLinked="0"/>
        <c:majorTickMark val="out"/>
        <c:minorTickMark val="none"/>
        <c:tickLblPos val="nextTo"/>
        <c:txPr>
          <a:bodyPr/>
          <a:lstStyle/>
          <a:p>
            <a:pPr>
              <a:defRPr sz="1000"/>
            </a:pPr>
            <a:endParaRPr lang="zh-CN"/>
          </a:p>
        </c:txPr>
        <c:crossAx val="-635015872"/>
        <c:crosses val="autoZero"/>
        <c:crossBetween val="between"/>
        <c:majorUnit val="0.01"/>
      </c:valAx>
    </c:plotArea>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zh-CN" smtClean="0"/>
              <a:t>XXSim for Everyone</a:t>
            </a:r>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1C6572-18E0-432C-8EC2-A9906A847D9C}" type="datetimeFigureOut">
              <a:rPr lang="zh-CN" altLang="en-US" smtClean="0"/>
              <a:pPr/>
              <a:t>2019/1/18</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XXSim for Everyone</a:t>
            </a:r>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9A999-018E-4501-859C-A4AD687EE09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r>
              <a:rPr lang="en-US" altLang="zh-CN" smtClean="0"/>
              <a:t>XXSim for Everyone</a:t>
            </a: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2019/1/18</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r>
              <a:rPr lang="en-US" altLang="zh-CN" smtClean="0"/>
              <a:t>XXSim for Everyone</a:t>
            </a: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latin typeface="+mn-lt"/>
                <a:ea typeface="微软雅黑" pitchFamily="34" charset="-122"/>
                <a:cs typeface="+mn-cs"/>
              </a:rPr>
              <a:t>XXSim</a:t>
            </a:r>
            <a:r>
              <a:rPr lang="en-US" altLang="zh-CN" sz="1200" kern="1200" dirty="0" smtClean="0">
                <a:solidFill>
                  <a:schemeClr val="tx1"/>
                </a:solidFill>
                <a:latin typeface="+mn-lt"/>
                <a:ea typeface="微软雅黑" pitchFamily="34" charset="-122"/>
                <a:cs typeface="+mn-cs"/>
              </a:rPr>
              <a:t> is a general purpose reservoir model based on the equation of state (EOS) and K values (thermal equilibrium constant for each component). It has</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thermal recovery module, conventional composition module, and black oil module. In terms of basic functions, it is not particularly different from other commercial simulators. The main features of </a:t>
            </a:r>
            <a:r>
              <a:rPr lang="en-US" altLang="zh-CN" sz="1200" kern="1200" dirty="0" err="1" smtClean="0">
                <a:solidFill>
                  <a:schemeClr val="tx1"/>
                </a:solidFill>
                <a:latin typeface="+mn-lt"/>
                <a:ea typeface="微软雅黑" pitchFamily="34" charset="-122"/>
                <a:cs typeface="+mn-cs"/>
              </a:rPr>
              <a:t>XXSim</a:t>
            </a:r>
            <a:r>
              <a:rPr lang="en-US" altLang="zh-CN" sz="1200" kern="1200" dirty="0" smtClean="0">
                <a:solidFill>
                  <a:schemeClr val="tx1"/>
                </a:solidFill>
                <a:latin typeface="+mn-lt"/>
                <a:ea typeface="微软雅黑" pitchFamily="34" charset="-122"/>
                <a:cs typeface="+mn-cs"/>
              </a:rPr>
              <a:t> are the most advanced thermal and non-thermal recovery models equipped with fully coupled EOS</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three phase flash and three-phase separator. The three-phase flash algorithm, use the THREE-PHASE (Aqueous </a:t>
            </a:r>
            <a:r>
              <a:rPr lang="en-US" altLang="zh-CN" sz="1200" kern="1200" dirty="0" err="1" smtClean="0">
                <a:solidFill>
                  <a:schemeClr val="tx1"/>
                </a:solidFill>
                <a:latin typeface="+mn-lt"/>
                <a:ea typeface="微软雅黑" pitchFamily="34" charset="-122"/>
                <a:cs typeface="+mn-cs"/>
              </a:rPr>
              <a:t>Oilic</a:t>
            </a:r>
            <a:r>
              <a:rPr lang="en-US" altLang="zh-CN" sz="1200" kern="1200" dirty="0" smtClean="0">
                <a:solidFill>
                  <a:schemeClr val="tx1"/>
                </a:solidFill>
                <a:latin typeface="+mn-lt"/>
                <a:ea typeface="微软雅黑" pitchFamily="34" charset="-122"/>
                <a:cs typeface="+mn-cs"/>
              </a:rPr>
              <a:t>, Vapor) equation of state to calculate the solubility of every component in each phase, or the number of moles of every component in each phase. For example, carbon dioxide can exist at the same time in oil phase, aqueous phase and gas phase. How to calculate the number of moles of Co2 in each phase? The literature reviews showed that all commercial simulators used table of Co2</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solubility in Water or Henry’s law.</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 In contrast to others, </a:t>
            </a:r>
            <a:r>
              <a:rPr lang="en-US" altLang="zh-CN" sz="1200" kern="1200" dirty="0" err="1" smtClean="0">
                <a:solidFill>
                  <a:schemeClr val="tx1"/>
                </a:solidFill>
                <a:latin typeface="+mn-lt"/>
                <a:ea typeface="微软雅黑" pitchFamily="34" charset="-122"/>
                <a:cs typeface="+mn-cs"/>
              </a:rPr>
              <a:t>XXSim</a:t>
            </a:r>
            <a:r>
              <a:rPr lang="en-US" altLang="zh-CN" sz="1200" kern="1200" dirty="0" smtClean="0">
                <a:solidFill>
                  <a:schemeClr val="tx1"/>
                </a:solidFill>
                <a:latin typeface="+mn-lt"/>
                <a:ea typeface="微软雅黑" pitchFamily="34" charset="-122"/>
                <a:cs typeface="+mn-cs"/>
              </a:rPr>
              <a:t> uses the innovative  three-phase flash algorithm.</a:t>
            </a:r>
          </a:p>
          <a:p>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微软雅黑" pitchFamily="34" charset="-122"/>
                <a:cs typeface="+mn-cs"/>
              </a:rPr>
              <a:t>For simulations</a:t>
            </a:r>
            <a:r>
              <a:rPr lang="en-US" altLang="zh-CN" sz="1200" kern="1200" baseline="0" dirty="0" smtClean="0">
                <a:solidFill>
                  <a:schemeClr val="tx1"/>
                </a:solidFill>
                <a:latin typeface="+mn-lt"/>
                <a:ea typeface="微软雅黑" pitchFamily="34" charset="-122"/>
                <a:cs typeface="+mn-cs"/>
              </a:rPr>
              <a:t> of </a:t>
            </a:r>
            <a:r>
              <a:rPr lang="en-US" altLang="zh-CN" sz="1200" kern="1200" dirty="0" smtClean="0">
                <a:solidFill>
                  <a:schemeClr val="tx1"/>
                </a:solidFill>
                <a:latin typeface="+mn-lt"/>
                <a:ea typeface="微软雅黑" pitchFamily="34" charset="-122"/>
                <a:cs typeface="+mn-cs"/>
              </a:rPr>
              <a:t>isothermal Co2 flood cases, XXSIM’s fully</a:t>
            </a:r>
            <a:r>
              <a:rPr lang="en-US" altLang="zh-CN" sz="1200" kern="1200" baseline="0" dirty="0" smtClean="0">
                <a:solidFill>
                  <a:schemeClr val="tx1"/>
                </a:solidFill>
                <a:latin typeface="+mn-lt"/>
                <a:ea typeface="微软雅黑" pitchFamily="34" charset="-122"/>
                <a:cs typeface="+mn-cs"/>
              </a:rPr>
              <a:t> coupled EOS </a:t>
            </a:r>
            <a:r>
              <a:rPr lang="en-US" altLang="zh-CN" sz="1200" kern="1200" dirty="0" smtClean="0">
                <a:solidFill>
                  <a:schemeClr val="tx1"/>
                </a:solidFill>
                <a:latin typeface="+mn-lt"/>
                <a:ea typeface="微软雅黑" pitchFamily="34" charset="-122"/>
                <a:cs typeface="+mn-cs"/>
              </a:rPr>
              <a:t>three-phase flash and three-phase separator module is found much stable than the traditional </a:t>
            </a:r>
            <a:r>
              <a:rPr lang="en-US" altLang="zh-CN" sz="1200" kern="1200" smtClean="0">
                <a:solidFill>
                  <a:schemeClr val="tx1"/>
                </a:solidFill>
                <a:latin typeface="+mn-lt"/>
                <a:ea typeface="微软雅黑" pitchFamily="34" charset="-122"/>
                <a:cs typeface="+mn-cs"/>
              </a:rPr>
              <a:t>compositional module</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1312727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微软雅黑" pitchFamily="34" charset="-122"/>
                <a:cs typeface="+mn-cs"/>
              </a:rPr>
              <a:t>Other functions/features:</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XXSIM launcher can convert basic eclipse and CMG models</a:t>
            </a:r>
            <a:r>
              <a:rPr lang="en-US" altLang="zh-CN" sz="1200" kern="1200" baseline="0" dirty="0" smtClean="0">
                <a:solidFill>
                  <a:schemeClr val="tx1"/>
                </a:solidFill>
                <a:latin typeface="+mn-lt"/>
                <a:ea typeface="微软雅黑" pitchFamily="34" charset="-122"/>
                <a:cs typeface="+mn-cs"/>
              </a:rPr>
              <a:t> of </a:t>
            </a:r>
            <a:r>
              <a:rPr lang="en-US" altLang="zh-CN" sz="1200" kern="1200" dirty="0" smtClean="0">
                <a:solidFill>
                  <a:schemeClr val="tx1"/>
                </a:solidFill>
                <a:latin typeface="+mn-lt"/>
                <a:ea typeface="微软雅黑" pitchFamily="34" charset="-122"/>
                <a:cs typeface="+mn-cs"/>
              </a:rPr>
              <a:t>black oil, compositional and thermal</a:t>
            </a:r>
            <a:r>
              <a:rPr lang="en-US" altLang="zh-CN" sz="1200" kern="1200" baseline="0" dirty="0" smtClean="0">
                <a:solidFill>
                  <a:schemeClr val="tx1"/>
                </a:solidFill>
                <a:latin typeface="+mn-lt"/>
                <a:ea typeface="微软雅黑" pitchFamily="34" charset="-122"/>
                <a:cs typeface="+mn-cs"/>
              </a:rPr>
              <a:t> to XXSIM’s format</a:t>
            </a:r>
            <a:endParaRPr lang="en-US" altLang="zh-CN" sz="1200" kern="120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Users</a:t>
            </a:r>
            <a:r>
              <a:rPr lang="en-US" altLang="zh-CN" sz="1200" kern="1200" baseline="0" dirty="0" smtClean="0">
                <a:solidFill>
                  <a:schemeClr val="tx1"/>
                </a:solidFill>
                <a:latin typeface="+mn-lt"/>
                <a:ea typeface="微软雅黑" pitchFamily="34" charset="-122"/>
                <a:cs typeface="+mn-cs"/>
              </a:rPr>
              <a:t> are encouraged to convert your models and XXSIM’s engineers will help you and even develop the features you need.</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4087313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mn-lt"/>
                <a:ea typeface="微软雅黑" pitchFamily="34" charset="-122"/>
                <a:cs typeface="+mn-cs"/>
              </a:rPr>
              <a:t>Above three unique examples are selected to demonstrate our special three phase flash technology and flexibility of XXSIM’s </a:t>
            </a:r>
            <a:r>
              <a:rPr lang="en-US" altLang="zh-CN" sz="1200" kern="1200" smtClean="0">
                <a:solidFill>
                  <a:schemeClr val="tx1"/>
                </a:solidFill>
                <a:latin typeface="+mn-lt"/>
                <a:ea typeface="微软雅黑" pitchFamily="34" charset="-122"/>
                <a:cs typeface="+mn-cs"/>
              </a:rPr>
              <a:t>PVT modules.</a:t>
            </a:r>
            <a:endParaRPr lang="zh-CN" altLang="en-US" dirty="0"/>
          </a:p>
        </p:txBody>
      </p:sp>
      <p:sp>
        <p:nvSpPr>
          <p:cNvPr id="4" name="Header Placeholder 3"/>
          <p:cNvSpPr>
            <a:spLocks noGrp="1"/>
          </p:cNvSpPr>
          <p:nvPr>
            <p:ph type="hdr" sz="quarter" idx="10"/>
          </p:nvPr>
        </p:nvSpPr>
        <p:spPr/>
        <p:txBody>
          <a:bodyPr/>
          <a:lstStyle/>
          <a:p>
            <a:r>
              <a:rPr lang="en-US" altLang="zh-CN" smtClean="0"/>
              <a:t>XXSim for Everyone</a:t>
            </a:r>
            <a:endParaRPr lang="zh-CN" altLang="en-US" dirty="0"/>
          </a:p>
        </p:txBody>
      </p:sp>
      <p:sp>
        <p:nvSpPr>
          <p:cNvPr id="5" name="Footer Placeholder 4"/>
          <p:cNvSpPr>
            <a:spLocks noGrp="1"/>
          </p:cNvSpPr>
          <p:nvPr>
            <p:ph type="ftr" sz="quarter" idx="11"/>
          </p:nvPr>
        </p:nvSpPr>
        <p:spPr/>
        <p:txBody>
          <a:bodyPr/>
          <a:lstStyle/>
          <a:p>
            <a:r>
              <a:rPr lang="en-US" altLang="zh-CN" smtClean="0"/>
              <a:t>XXSim for Everyone</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mn-lt"/>
                <a:ea typeface="微软雅黑" pitchFamily="34" charset="-122"/>
                <a:cs typeface="+mn-cs"/>
              </a:rPr>
              <a:t>With the unique</a:t>
            </a:r>
            <a:r>
              <a:rPr lang="en-US" altLang="zh-CN" sz="1200" kern="1200" baseline="0" dirty="0" smtClean="0">
                <a:solidFill>
                  <a:schemeClr val="tx1"/>
                </a:solidFill>
                <a:latin typeface="+mn-lt"/>
                <a:ea typeface="微软雅黑" pitchFamily="34" charset="-122"/>
                <a:cs typeface="+mn-cs"/>
              </a:rPr>
              <a:t> case 1, w</a:t>
            </a:r>
            <a:r>
              <a:rPr lang="en-US" altLang="zh-CN" sz="1200" kern="1200" dirty="0" smtClean="0">
                <a:solidFill>
                  <a:schemeClr val="tx1"/>
                </a:solidFill>
                <a:latin typeface="+mn-lt"/>
                <a:ea typeface="微软雅黑" pitchFamily="34" charset="-122"/>
                <a:cs typeface="+mn-cs"/>
              </a:rPr>
              <a:t>e mainly want to use this model to understand thermodynamic process of steam entering the oil phase, and wrapped by in the oil phase.</a:t>
            </a:r>
            <a:endParaRPr lang="zh-CN" altLang="zh-CN" sz="1200" kern="120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Let's take a look at the leftmost map. The green cube is hexahedron, which is the saturation of oil. The blue hexahedron represents the water saturation, and the most green one is gas saturation. On the right- top, there are various components, water, carbon dioxide, methane and so on. Now let's see, the mole fraction of water component in the oil reaches 20% after 360 days, that is to say, the water has entered into the oil.</a:t>
            </a:r>
            <a:endParaRPr lang="zh-CN" altLang="zh-CN" sz="1200" kern="120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Then let's look at the water phase. The water component is almost equal to one in the water phase. At high temperature, carbon dioxide and methane are hardly solved in water, which is negligible.</a:t>
            </a:r>
            <a:endParaRPr lang="zh-CN" altLang="zh-CN" sz="1200" kern="120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So, if you look at the gas phase, at the moment, we clearly see that the steam accounted for more than 99% in the gas phase, then there are some other methane, there are some very small things, this shows that in high temperature light hydrocarbons is almost insoluble in gas phase.</a:t>
            </a:r>
            <a:endParaRPr lang="zh-CN" altLang="zh-CN" sz="1200" kern="120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In addition, the C20+ and C30+, for example, enter the gas phase, which is the understanding of the effect of thermal recovery on the increase of medium heavy oil production.</a:t>
            </a:r>
            <a:endParaRPr lang="zh-CN" altLang="zh-CN" sz="1200" kern="120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So the upper right corner, this diagram clearly shows that the mole fraction of the water components in the oil phase increases with the steam flooding.</a:t>
            </a:r>
            <a:endParaRPr lang="zh-CN" altLang="zh-CN" sz="1200" kern="1200" dirty="0" smtClean="0">
              <a:solidFill>
                <a:schemeClr val="tx1"/>
              </a:solidFill>
              <a:latin typeface="+mn-lt"/>
              <a:ea typeface="微软雅黑" pitchFamily="34" charset="-122"/>
              <a:cs typeface="+mn-cs"/>
            </a:endParaRPr>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mn-lt"/>
                <a:ea typeface="微软雅黑" pitchFamily="34" charset="-122"/>
                <a:cs typeface="+mn-cs"/>
              </a:rPr>
              <a:t>By the</a:t>
            </a:r>
            <a:r>
              <a:rPr lang="en-US" altLang="zh-CN" sz="1200" kern="1200" baseline="0" dirty="0" smtClean="0">
                <a:solidFill>
                  <a:schemeClr val="tx1"/>
                </a:solidFill>
                <a:latin typeface="+mn-lt"/>
                <a:ea typeface="微软雅黑" pitchFamily="34" charset="-122"/>
                <a:cs typeface="+mn-cs"/>
              </a:rPr>
              <a:t> unique case 2</a:t>
            </a:r>
            <a:r>
              <a:rPr lang="en-US" altLang="zh-CN" sz="1200" kern="1200" dirty="0" smtClean="0">
                <a:solidFill>
                  <a:schemeClr val="tx1"/>
                </a:solidFill>
                <a:latin typeface="+mn-lt"/>
                <a:ea typeface="微软雅黑" pitchFamily="34" charset="-122"/>
                <a:cs typeface="+mn-cs"/>
              </a:rPr>
              <a:t>, we illustrate the process of carbon dioxide flooding in reservoir condition. Because it dissolves in water, the displacement efficiency of carbon dioxide drive is reduced. </a:t>
            </a:r>
            <a:endParaRPr lang="zh-CN" altLang="zh-CN" sz="1200" kern="120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The same most regular hexahedron is oil saturation, the middle is water saturation, and the bottom is gas saturation. In this case, you can see clearly that carbon dioxide is also dissolved in water, oil and gas. You also clearly see that this water component can have very small mole fraction in the oil phase, and then it is still gasified, and there is a certain number of moles in the gas phase.</a:t>
            </a:r>
            <a:endParaRPr lang="zh-CN" altLang="zh-CN" sz="1200" kern="120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In the upper right corner, this diagram clearly shows the mole fraction of the carbon dioxide component in the water phase, with the change in the number of carbon dioxide injected into the day.</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mn-lt"/>
                <a:ea typeface="微软雅黑" pitchFamily="34" charset="-122"/>
                <a:cs typeface="+mn-cs"/>
              </a:rPr>
              <a:t>The third unique example, this model is demonstrated in a thermal simulation, you can input a large number of K Value table, viscosity temperature table, in addition, you can also use the EoS of a good tune to generate these tables interiorlly, but you don't need any calculation. you can get the same effect.</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mn-lt"/>
                <a:ea typeface="微软雅黑" pitchFamily="34" charset="-122"/>
                <a:cs typeface="+mn-cs"/>
              </a:rPr>
              <a:t>The following is the comparison of this example, we see that this is a very simple model, we see the blue line and the green line are the two kinds of results, you can see that their results are very coupling.</a:t>
            </a:r>
            <a:endParaRPr lang="zh-CN" altLang="zh-CN" sz="1200" kern="120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The red line represents another manual input, without such an approximation of the density table, you can see that it is different. From this example, we can clearly see that the K value generated interiorlly is completely effective and accurate.</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mn-lt"/>
                <a:ea typeface="微软雅黑" pitchFamily="34" charset="-122"/>
                <a:cs typeface="+mn-cs"/>
              </a:rPr>
              <a:t>The following examples are the traditional models modified from SPE benchmarks.</a:t>
            </a:r>
            <a:r>
              <a:rPr lang="en-US" altLang="zh-CN" sz="1200" kern="1200" baseline="0" dirty="0" smtClean="0">
                <a:solidFill>
                  <a:schemeClr val="tx1"/>
                </a:solidFill>
                <a:latin typeface="+mn-lt"/>
                <a:ea typeface="微软雅黑" pitchFamily="34" charset="-122"/>
                <a:cs typeface="+mn-cs"/>
              </a:rPr>
              <a:t> One </a:t>
            </a:r>
            <a:r>
              <a:rPr lang="en-US" altLang="zh-CN" sz="1200" kern="1200" dirty="0" smtClean="0">
                <a:solidFill>
                  <a:schemeClr val="tx1"/>
                </a:solidFill>
                <a:latin typeface="+mn-lt"/>
                <a:ea typeface="微软雅黑" pitchFamily="34" charset="-122"/>
                <a:cs typeface="+mn-cs"/>
              </a:rPr>
              <a:t>thermal model, Two compositional models, and 4 black oil models.</a:t>
            </a:r>
            <a:endParaRPr lang="zh-CN" altLang="en-US" dirty="0"/>
          </a:p>
        </p:txBody>
      </p:sp>
      <p:sp>
        <p:nvSpPr>
          <p:cNvPr id="4" name="Header Placeholder 3"/>
          <p:cNvSpPr>
            <a:spLocks noGrp="1"/>
          </p:cNvSpPr>
          <p:nvPr>
            <p:ph type="hdr" sz="quarter" idx="10"/>
          </p:nvPr>
        </p:nvSpPr>
        <p:spPr/>
        <p:txBody>
          <a:bodyPr/>
          <a:lstStyle/>
          <a:p>
            <a:r>
              <a:rPr lang="en-US" altLang="zh-CN" smtClean="0"/>
              <a:t>XXSim for Everyone</a:t>
            </a:r>
            <a:endParaRPr lang="zh-CN" altLang="en-US" dirty="0"/>
          </a:p>
        </p:txBody>
      </p:sp>
      <p:sp>
        <p:nvSpPr>
          <p:cNvPr id="5" name="Footer Placeholder 4"/>
          <p:cNvSpPr>
            <a:spLocks noGrp="1"/>
          </p:cNvSpPr>
          <p:nvPr>
            <p:ph type="ftr" sz="quarter" idx="11"/>
          </p:nvPr>
        </p:nvSpPr>
        <p:spPr/>
        <p:txBody>
          <a:bodyPr/>
          <a:lstStyle/>
          <a:p>
            <a:r>
              <a:rPr lang="en-US" altLang="zh-CN" smtClean="0"/>
              <a:t>XXSim for Everyone</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微软雅黑" pitchFamily="34" charset="-122"/>
                <a:cs typeface="+mn-cs"/>
              </a:rPr>
              <a:t>This is the steam huff and puff model from Spe4, Oil Rates, cumulative production and the average reservoir are compared with other commercial simulators. The result of </a:t>
            </a:r>
            <a:r>
              <a:rPr lang="en-US" altLang="zh-CN" sz="1200" kern="1200" dirty="0" err="1" smtClean="0">
                <a:solidFill>
                  <a:schemeClr val="tx1"/>
                </a:solidFill>
                <a:latin typeface="+mn-lt"/>
                <a:ea typeface="微软雅黑" pitchFamily="34" charset="-122"/>
                <a:cs typeface="+mn-cs"/>
              </a:rPr>
              <a:t>XXSim</a:t>
            </a:r>
            <a:r>
              <a:rPr lang="en-US" altLang="zh-CN" sz="1200" kern="1200" dirty="0" smtClean="0">
                <a:solidFill>
                  <a:schemeClr val="tx1"/>
                </a:solidFill>
                <a:latin typeface="+mn-lt"/>
                <a:ea typeface="微软雅黑" pitchFamily="34" charset="-122"/>
                <a:cs typeface="+mn-cs"/>
              </a:rPr>
              <a:t> are red solid lines.</a:t>
            </a:r>
            <a:endParaRPr lang="zh-CN" altLang="zh-CN" sz="1200" kern="1200" dirty="0" smtClean="0">
              <a:solidFill>
                <a:schemeClr val="tx1"/>
              </a:solidFill>
              <a:latin typeface="+mn-lt"/>
              <a:ea typeface="微软雅黑" pitchFamily="34" charset="-122"/>
              <a:cs typeface="+mn-cs"/>
            </a:endParaRPr>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mn-lt"/>
                <a:ea typeface="微软雅黑" pitchFamily="34" charset="-122"/>
                <a:cs typeface="+mn-cs"/>
              </a:rPr>
              <a:t>This is the model of SPE5's WAG model. Oil rate</a:t>
            </a:r>
            <a:r>
              <a:rPr lang="en-US" altLang="zh-CN" sz="1200" kern="1200" baseline="0" dirty="0" smtClean="0">
                <a:solidFill>
                  <a:schemeClr val="tx1"/>
                </a:solidFill>
                <a:latin typeface="+mn-lt"/>
                <a:ea typeface="微软雅黑" pitchFamily="34" charset="-122"/>
                <a:cs typeface="+mn-cs"/>
              </a:rPr>
              <a:t> and cumulative productions </a:t>
            </a:r>
            <a:r>
              <a:rPr lang="en-US" altLang="zh-CN" sz="1200" kern="1200" dirty="0" smtClean="0">
                <a:solidFill>
                  <a:schemeClr val="tx1"/>
                </a:solidFill>
                <a:latin typeface="+mn-lt"/>
                <a:ea typeface="微软雅黑" pitchFamily="34" charset="-122"/>
                <a:cs typeface="+mn-cs"/>
              </a:rPr>
              <a:t>are compared with two commercial simulators. The red lines are XXSIM’s result.</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微软雅黑" pitchFamily="34" charset="-122"/>
                <a:cs typeface="+mn-cs"/>
              </a:rPr>
              <a:t>The fully coupled EOS</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three phase flash and three-phase separator thermal model can</a:t>
            </a:r>
            <a:r>
              <a:rPr lang="en-US" altLang="zh-CN" sz="1200" kern="1200" baseline="0" dirty="0" smtClean="0">
                <a:solidFill>
                  <a:schemeClr val="tx1"/>
                </a:solidFill>
                <a:latin typeface="+mn-lt"/>
                <a:ea typeface="微软雅黑" pitchFamily="34" charset="-122"/>
                <a:cs typeface="+mn-cs"/>
              </a:rPr>
              <a:t> be used to model injections of steam, </a:t>
            </a:r>
            <a:r>
              <a:rPr lang="en-US" altLang="zh-CN" sz="1200" kern="1200" baseline="0" dirty="0" err="1" smtClean="0">
                <a:solidFill>
                  <a:schemeClr val="tx1"/>
                </a:solidFill>
                <a:latin typeface="+mn-lt"/>
                <a:ea typeface="微软雅黑" pitchFamily="34" charset="-122"/>
                <a:cs typeface="+mn-cs"/>
              </a:rPr>
              <a:t>steam+solvent</a:t>
            </a:r>
            <a:r>
              <a:rPr lang="en-US" altLang="zh-CN" sz="1200" kern="1200" baseline="0" dirty="0" smtClean="0">
                <a:solidFill>
                  <a:schemeClr val="tx1"/>
                </a:solidFill>
                <a:latin typeface="+mn-lt"/>
                <a:ea typeface="微软雅黑" pitchFamily="34" charset="-122"/>
                <a:cs typeface="+mn-cs"/>
              </a:rPr>
              <a:t>, gas processes. It also can be used to better understand the in situ water in oil phenomena (oil swelling effect: water/steam invaded into oleic phase and entrapped) or the oil shrinking effect (cooling and water out) at surface conditions. It is fit for steam injection in the light to medium oil reservoirs.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latin typeface="+mn-lt"/>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err="1" smtClean="0">
                <a:solidFill>
                  <a:schemeClr val="tx1"/>
                </a:solidFill>
                <a:latin typeface="+mn-lt"/>
                <a:ea typeface="微软雅黑" pitchFamily="34" charset="-122"/>
                <a:cs typeface="+mn-cs"/>
              </a:rPr>
              <a:t>XXSim</a:t>
            </a:r>
            <a:r>
              <a:rPr lang="en-US" altLang="zh-CN" sz="1200" kern="1200" baseline="0" dirty="0" smtClean="0">
                <a:solidFill>
                  <a:schemeClr val="tx1"/>
                </a:solidFill>
                <a:latin typeface="+mn-lt"/>
                <a:ea typeface="微软雅黑" pitchFamily="34" charset="-122"/>
                <a:cs typeface="+mn-cs"/>
              </a:rPr>
              <a:t> also has the K-Value based traditional thermal module which is more fit for heavy oil reservoirs.</a:t>
            </a:r>
            <a:endParaRPr lang="zh-CN" altLang="zh-CN" sz="1200" kern="1200" dirty="0" smtClean="0">
              <a:solidFill>
                <a:schemeClr val="tx1"/>
              </a:solidFill>
              <a:latin typeface="+mn-lt"/>
              <a:ea typeface="微软雅黑" pitchFamily="34" charset="-122"/>
              <a:cs typeface="+mn-cs"/>
            </a:endParaRPr>
          </a:p>
          <a:p>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mn-lt"/>
                <a:ea typeface="微软雅黑" pitchFamily="34" charset="-122"/>
                <a:cs typeface="+mn-cs"/>
              </a:rPr>
              <a:t>Case 6 is a gas drive compositional model modified from SPE5's WAG</a:t>
            </a:r>
            <a:r>
              <a:rPr lang="en-US" altLang="zh-CN" sz="1200" kern="1200" baseline="0" dirty="0" smtClean="0">
                <a:solidFill>
                  <a:schemeClr val="tx1"/>
                </a:solidFill>
                <a:latin typeface="+mn-lt"/>
                <a:ea typeface="微软雅黑" pitchFamily="34" charset="-122"/>
                <a:cs typeface="+mn-cs"/>
              </a:rPr>
              <a:t> model with exact </a:t>
            </a:r>
            <a:r>
              <a:rPr lang="en-US" altLang="zh-CN" sz="1200" kern="1200" dirty="0" smtClean="0">
                <a:solidFill>
                  <a:schemeClr val="tx1"/>
                </a:solidFill>
                <a:latin typeface="+mn-lt"/>
                <a:ea typeface="微软雅黑" pitchFamily="34" charset="-122"/>
                <a:cs typeface="+mn-cs"/>
              </a:rPr>
              <a:t>EOS parameters, and different grid dimension</a:t>
            </a:r>
            <a:r>
              <a:rPr lang="en-US" altLang="zh-CN" sz="1200" kern="1200" baseline="0" dirty="0" smtClean="0">
                <a:solidFill>
                  <a:schemeClr val="tx1"/>
                </a:solidFill>
                <a:latin typeface="+mn-lt"/>
                <a:ea typeface="微软雅黑" pitchFamily="34" charset="-122"/>
                <a:cs typeface="+mn-cs"/>
              </a:rPr>
              <a:t> (20x20x6) and sizes (50x50 </a:t>
            </a:r>
            <a:r>
              <a:rPr lang="en-US" altLang="zh-CN" sz="1200" kern="1200" baseline="0" dirty="0" err="1" smtClean="0">
                <a:solidFill>
                  <a:schemeClr val="tx1"/>
                </a:solidFill>
                <a:latin typeface="+mn-lt"/>
                <a:ea typeface="微软雅黑" pitchFamily="34" charset="-122"/>
                <a:cs typeface="+mn-cs"/>
              </a:rPr>
              <a:t>ft</a:t>
            </a:r>
            <a:r>
              <a:rPr lang="en-US" altLang="zh-CN" sz="1200" kern="1200" baseline="0" dirty="0" smtClean="0">
                <a:solidFill>
                  <a:schemeClr val="tx1"/>
                </a:solidFill>
                <a:latin typeface="+mn-lt"/>
                <a:ea typeface="微软雅黑" pitchFamily="34" charset="-122"/>
                <a:cs typeface="+mn-cs"/>
              </a:rPr>
              <a:t>) T</a:t>
            </a:r>
            <a:r>
              <a:rPr lang="en-US" altLang="zh-CN" sz="1200" kern="1200" dirty="0" smtClean="0">
                <a:solidFill>
                  <a:schemeClr val="tx1"/>
                </a:solidFill>
                <a:latin typeface="+mn-lt"/>
                <a:ea typeface="微软雅黑" pitchFamily="34" charset="-122"/>
                <a:cs typeface="+mn-cs"/>
              </a:rPr>
              <a:t>he red lines are XXSIM’s results, green and blue lines are the results of two commercial simulators.</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It is very clear that there is a commercial simulator, its results is not as same as others after grid refinement</a:t>
            </a:r>
            <a:r>
              <a:rPr lang="en-US" altLang="zh-CN" sz="1200" kern="1200" baseline="0" dirty="0" smtClean="0">
                <a:solidFill>
                  <a:schemeClr val="tx1"/>
                </a:solidFill>
                <a:latin typeface="+mn-lt"/>
                <a:ea typeface="微软雅黑" pitchFamily="34" charset="-122"/>
                <a:cs typeface="+mn-cs"/>
              </a:rPr>
              <a:t> (results from (10x10x6) grid with 100x100ft are quite close for all three simulators)</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mn-lt"/>
                <a:ea typeface="微软雅黑" pitchFamily="34" charset="-122"/>
                <a:cs typeface="+mn-cs"/>
              </a:rPr>
              <a:t>Case 7, 4 black oil models, modified from SPE 1, 2, 7, 9 are benchmarked with other commercial simulators. The red lines are XXSIM.</a:t>
            </a:r>
            <a:r>
              <a:rPr lang="en-US" altLang="zh-CN" sz="1200" kern="1200" baseline="0" dirty="0" smtClean="0">
                <a:solidFill>
                  <a:schemeClr val="tx1"/>
                </a:solidFill>
                <a:latin typeface="+mn-lt"/>
                <a:ea typeface="微软雅黑" pitchFamily="34" charset="-122"/>
                <a:cs typeface="+mn-cs"/>
              </a:rPr>
              <a:t> </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338428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latin typeface="+mn-lt"/>
                <a:ea typeface="微软雅黑" pitchFamily="34" charset="-122"/>
                <a:cs typeface="+mn-cs"/>
              </a:rPr>
              <a:t>XXSim</a:t>
            </a:r>
            <a:r>
              <a:rPr lang="en-US" altLang="zh-CN" sz="1200" kern="1200" dirty="0" smtClean="0">
                <a:solidFill>
                  <a:schemeClr val="tx1"/>
                </a:solidFill>
                <a:latin typeface="+mn-lt"/>
                <a:ea typeface="微软雅黑" pitchFamily="34" charset="-122"/>
                <a:cs typeface="+mn-cs"/>
              </a:rPr>
              <a:t> can also run in isothermal (traditional) compositional mode with fully coupled three-phase flash and three-phase separator</a:t>
            </a:r>
            <a:r>
              <a:rPr lang="en-US" altLang="zh-CN" sz="1200" kern="1200" baseline="0" dirty="0" smtClean="0">
                <a:solidFill>
                  <a:schemeClr val="tx1"/>
                </a:solidFill>
                <a:latin typeface="+mn-lt"/>
                <a:ea typeface="微软雅黑" pitchFamily="34" charset="-122"/>
                <a:cs typeface="+mn-cs"/>
              </a:rPr>
              <a:t> algorithms. </a:t>
            </a:r>
            <a:r>
              <a:rPr lang="en-US" altLang="zh-CN" sz="1200" kern="1200" dirty="0" smtClean="0">
                <a:solidFill>
                  <a:schemeClr val="tx1"/>
                </a:solidFill>
                <a:latin typeface="+mn-lt"/>
                <a:ea typeface="微软雅黑" pitchFamily="34" charset="-122"/>
                <a:cs typeface="+mn-cs"/>
              </a:rPr>
              <a:t> This module allow users</a:t>
            </a:r>
            <a:r>
              <a:rPr lang="en-US" altLang="zh-CN" sz="1200" kern="1200" baseline="0" dirty="0" smtClean="0">
                <a:solidFill>
                  <a:schemeClr val="tx1"/>
                </a:solidFill>
                <a:latin typeface="+mn-lt"/>
                <a:ea typeface="微软雅黑" pitchFamily="34" charset="-122"/>
                <a:cs typeface="+mn-cs"/>
              </a:rPr>
              <a:t> to calculate the </a:t>
            </a:r>
            <a:r>
              <a:rPr lang="en-US" altLang="zh-CN" sz="1200" kern="1200" dirty="0" err="1" smtClean="0">
                <a:solidFill>
                  <a:schemeClr val="tx1"/>
                </a:solidFill>
                <a:latin typeface="+mn-lt"/>
                <a:ea typeface="微软雅黑" pitchFamily="34" charset="-122"/>
                <a:cs typeface="+mn-cs"/>
              </a:rPr>
              <a:t>solubilities</a:t>
            </a:r>
            <a:r>
              <a:rPr lang="en-US" altLang="zh-CN" sz="1200" kern="1200" baseline="0" dirty="0" smtClean="0">
                <a:solidFill>
                  <a:schemeClr val="tx1"/>
                </a:solidFill>
                <a:latin typeface="+mn-lt"/>
                <a:ea typeface="微软雅黑" pitchFamily="34" charset="-122"/>
                <a:cs typeface="+mn-cs"/>
              </a:rPr>
              <a:t> of light components (CH4, C2H6, C3H8, N2, Co2, H2S)</a:t>
            </a:r>
            <a:r>
              <a:rPr lang="en-US" altLang="zh-CN" sz="1200" kern="1200" dirty="0" smtClean="0">
                <a:solidFill>
                  <a:schemeClr val="tx1"/>
                </a:solidFill>
                <a:latin typeface="+mn-lt"/>
                <a:ea typeface="微软雅黑" pitchFamily="34" charset="-122"/>
                <a:cs typeface="+mn-cs"/>
              </a:rPr>
              <a:t> in water or aqueous phase. It can be used for oil or gas reservoirs.</a:t>
            </a:r>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微软雅黑" pitchFamily="34" charset="-122"/>
                <a:cs typeface="+mn-cs"/>
              </a:rPr>
              <a:t>Without considering the </a:t>
            </a:r>
            <a:r>
              <a:rPr lang="en-US" altLang="zh-CN" sz="1200" kern="1200" dirty="0" err="1" smtClean="0">
                <a:solidFill>
                  <a:schemeClr val="tx1"/>
                </a:solidFill>
                <a:latin typeface="+mn-lt"/>
                <a:ea typeface="微软雅黑" pitchFamily="34" charset="-122"/>
                <a:cs typeface="+mn-cs"/>
              </a:rPr>
              <a:t>solubilities</a:t>
            </a:r>
            <a:r>
              <a:rPr lang="en-US" altLang="zh-CN" sz="1200" kern="1200" baseline="0" dirty="0" smtClean="0">
                <a:solidFill>
                  <a:schemeClr val="tx1"/>
                </a:solidFill>
                <a:latin typeface="+mn-lt"/>
                <a:ea typeface="微软雅黑" pitchFamily="34" charset="-122"/>
                <a:cs typeface="+mn-cs"/>
              </a:rPr>
              <a:t> of light components </a:t>
            </a:r>
            <a:r>
              <a:rPr lang="en-US" altLang="zh-CN" sz="1200" kern="1200" dirty="0" smtClean="0">
                <a:solidFill>
                  <a:schemeClr val="tx1"/>
                </a:solidFill>
                <a:latin typeface="+mn-lt"/>
                <a:ea typeface="微软雅黑" pitchFamily="34" charset="-122"/>
                <a:cs typeface="+mn-cs"/>
              </a:rPr>
              <a:t>in water or aqueous phase, the fully coupled three-phase flash and three-phase separator module can be further simplified</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into the traditional fully coupled two-phase</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flash and two-phase separator module, user can simulate the conventional gas injection, flooding, cycling processes and conventional water floods.</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微软雅黑" pitchFamily="34" charset="-122"/>
                <a:cs typeface="+mn-cs"/>
              </a:rPr>
              <a:t> If the interactive influences among components</a:t>
            </a:r>
            <a:r>
              <a:rPr lang="en-US" altLang="zh-CN" sz="1200" kern="1200" baseline="0" dirty="0" smtClean="0">
                <a:solidFill>
                  <a:schemeClr val="tx1"/>
                </a:solidFill>
                <a:latin typeface="+mn-lt"/>
                <a:ea typeface="微软雅黑" pitchFamily="34" charset="-122"/>
                <a:cs typeface="+mn-cs"/>
              </a:rPr>
              <a:t> can be ignored, </a:t>
            </a:r>
            <a:r>
              <a:rPr lang="en-US" altLang="zh-CN" sz="1200" kern="1200" dirty="0" smtClean="0">
                <a:solidFill>
                  <a:schemeClr val="tx1"/>
                </a:solidFill>
                <a:latin typeface="+mn-lt"/>
                <a:ea typeface="微软雅黑" pitchFamily="34" charset="-122"/>
                <a:cs typeface="+mn-cs"/>
              </a:rPr>
              <a:t>the EOS based compositional model can generate K values internally,</a:t>
            </a:r>
            <a:r>
              <a:rPr lang="en-US" altLang="zh-CN" sz="1200" kern="1200" baseline="0" dirty="0" smtClean="0">
                <a:solidFill>
                  <a:schemeClr val="tx1"/>
                </a:solidFill>
                <a:latin typeface="+mn-lt"/>
                <a:ea typeface="微软雅黑" pitchFamily="34" charset="-122"/>
                <a:cs typeface="+mn-cs"/>
              </a:rPr>
              <a:t> and automatically </a:t>
            </a:r>
            <a:r>
              <a:rPr lang="en-US" altLang="zh-CN" sz="1200" kern="1200" dirty="0" smtClean="0">
                <a:solidFill>
                  <a:schemeClr val="tx1"/>
                </a:solidFill>
                <a:latin typeface="+mn-lt"/>
                <a:ea typeface="微软雅黑" pitchFamily="34" charset="-122"/>
                <a:cs typeface="+mn-cs"/>
              </a:rPr>
              <a:t>turned into an K values based isothermal compositional model. </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微软雅黑" pitchFamily="34" charset="-122"/>
                <a:cs typeface="+mn-cs"/>
              </a:rPr>
              <a:t>The black oil model</a:t>
            </a:r>
            <a:r>
              <a:rPr lang="en-US" altLang="zh-CN" sz="1200" kern="1200" baseline="0" dirty="0" smtClean="0">
                <a:solidFill>
                  <a:schemeClr val="tx1"/>
                </a:solidFill>
                <a:latin typeface="+mn-lt"/>
                <a:ea typeface="微软雅黑" pitchFamily="34" charset="-122"/>
                <a:cs typeface="+mn-cs"/>
              </a:rPr>
              <a:t> is the special case of t</a:t>
            </a:r>
            <a:r>
              <a:rPr lang="en-US" altLang="zh-CN" sz="1200" kern="1200" dirty="0" smtClean="0">
                <a:solidFill>
                  <a:schemeClr val="tx1"/>
                </a:solidFill>
                <a:latin typeface="+mn-lt"/>
                <a:ea typeface="微软雅黑" pitchFamily="34" charset="-122"/>
                <a:cs typeface="+mn-cs"/>
              </a:rPr>
              <a:t>he K values based isothermal compositional model</a:t>
            </a:r>
            <a:r>
              <a:rPr lang="en-US" altLang="zh-CN" sz="1200" kern="1200" baseline="0" dirty="0" smtClean="0">
                <a:solidFill>
                  <a:schemeClr val="tx1"/>
                </a:solidFill>
                <a:latin typeface="+mn-lt"/>
                <a:ea typeface="微软雅黑" pitchFamily="34" charset="-122"/>
                <a:cs typeface="+mn-cs"/>
              </a:rPr>
              <a:t> with two pseudo components: dead oil and gas. </a:t>
            </a:r>
            <a:r>
              <a:rPr lang="en-US" altLang="zh-CN" sz="1200" kern="1200" dirty="0" smtClean="0">
                <a:solidFill>
                  <a:schemeClr val="tx1"/>
                </a:solidFill>
                <a:latin typeface="+mn-lt"/>
                <a:ea typeface="微软雅黑" pitchFamily="34" charset="-122"/>
                <a:cs typeface="+mn-cs"/>
              </a:rPr>
              <a:t> The dead oil is always stay in liquid</a:t>
            </a:r>
            <a:r>
              <a:rPr lang="en-US" altLang="zh-CN" sz="1200" kern="1200" baseline="0" dirty="0" smtClean="0">
                <a:solidFill>
                  <a:schemeClr val="tx1"/>
                </a:solidFill>
                <a:latin typeface="+mn-lt"/>
                <a:ea typeface="微软雅黑" pitchFamily="34" charset="-122"/>
                <a:cs typeface="+mn-cs"/>
              </a:rPr>
              <a:t> oil phase and the light component (gas) can be co-existed in liquid oil phase and gas phase.  In other words, the black oil model can be ‘seen’ or treated as the</a:t>
            </a:r>
            <a:r>
              <a:rPr lang="en-US" altLang="zh-CN" sz="1200" kern="1200" dirty="0" smtClean="0">
                <a:solidFill>
                  <a:schemeClr val="tx1"/>
                </a:solidFill>
                <a:latin typeface="+mn-lt"/>
                <a:ea typeface="微软雅黑" pitchFamily="34" charset="-122"/>
                <a:cs typeface="+mn-cs"/>
              </a:rPr>
              <a:t> multiple components in the K values based isothermal compositional model</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are lumped into two pseudo components,</a:t>
            </a:r>
            <a:r>
              <a:rPr lang="en-US" altLang="zh-CN" sz="1200" kern="1200" baseline="0" dirty="0" smtClean="0">
                <a:solidFill>
                  <a:schemeClr val="tx1"/>
                </a:solidFill>
                <a:latin typeface="+mn-lt"/>
                <a:ea typeface="微软雅黑" pitchFamily="34" charset="-122"/>
                <a:cs typeface="+mn-cs"/>
              </a:rPr>
              <a:t> and their PVT properties are represented by the traditional Differential Liberation Test. </a:t>
            </a:r>
            <a:r>
              <a:rPr lang="en-US" altLang="zh-CN" sz="1200" kern="1200" baseline="0" dirty="0" err="1" smtClean="0">
                <a:solidFill>
                  <a:schemeClr val="tx1"/>
                </a:solidFill>
                <a:latin typeface="+mn-lt"/>
                <a:ea typeface="微软雅黑" pitchFamily="34" charset="-122"/>
                <a:cs typeface="+mn-cs"/>
              </a:rPr>
              <a:t>XXSim</a:t>
            </a:r>
            <a:r>
              <a:rPr lang="en-US" altLang="zh-CN" sz="1200" kern="1200" baseline="0" dirty="0" smtClean="0">
                <a:solidFill>
                  <a:schemeClr val="tx1"/>
                </a:solidFill>
                <a:latin typeface="+mn-lt"/>
                <a:ea typeface="微软雅黑" pitchFamily="34" charset="-122"/>
                <a:cs typeface="+mn-cs"/>
              </a:rPr>
              <a:t> will convert user specified traditional black oil PVT table(s) into Two-Component K-Value table(s). This approach is different from the </a:t>
            </a:r>
            <a:r>
              <a:rPr lang="en-US" altLang="zh-CN" sz="1200" kern="1200" dirty="0" smtClean="0">
                <a:solidFill>
                  <a:schemeClr val="tx1"/>
                </a:solidFill>
                <a:latin typeface="+mn-lt"/>
                <a:ea typeface="微软雅黑" pitchFamily="34" charset="-122"/>
                <a:cs typeface="+mn-cs"/>
              </a:rPr>
              <a:t>traditional black oil model</a:t>
            </a:r>
            <a:r>
              <a:rPr lang="en-US" altLang="zh-CN" sz="1200" kern="1200" baseline="0" dirty="0" smtClean="0">
                <a:solidFill>
                  <a:schemeClr val="tx1"/>
                </a:solidFill>
                <a:latin typeface="+mn-lt"/>
                <a:ea typeface="微软雅黑" pitchFamily="34" charset="-122"/>
                <a:cs typeface="+mn-cs"/>
              </a:rPr>
              <a:t> using black oil PVT table(s) directly.</a:t>
            </a:r>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微软雅黑" pitchFamily="34" charset="-122"/>
                <a:cs typeface="+mn-cs"/>
              </a:rPr>
              <a:t>The simplifying path of EOS approach is clearly shown on the left diagram: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微软雅黑" pitchFamily="34" charset="-122"/>
                <a:cs typeface="+mn-cs"/>
              </a:rPr>
              <a:t>Thermal model with three-phase flash </a:t>
            </a:r>
            <a:r>
              <a:rPr lang="en-US" altLang="zh-CN" sz="1200" kern="1200" dirty="0" smtClean="0">
                <a:solidFill>
                  <a:schemeClr val="tx1"/>
                </a:solidFill>
                <a:latin typeface="+mn-lt"/>
                <a:ea typeface="微软雅黑" pitchFamily="34" charset="-122"/>
                <a:cs typeface="+mn-cs"/>
                <a:sym typeface="Wingdings" panose="05000000000000000000" pitchFamily="2" charset="2"/>
              </a:rPr>
              <a:t>==&gt;</a:t>
            </a:r>
            <a:r>
              <a:rPr lang="en-US" altLang="zh-CN" sz="1200" kern="1200" baseline="0" dirty="0" smtClean="0">
                <a:solidFill>
                  <a:schemeClr val="tx1"/>
                </a:solidFill>
                <a:latin typeface="+mn-lt"/>
                <a:ea typeface="微软雅黑" pitchFamily="34" charset="-122"/>
                <a:cs typeface="+mn-cs"/>
                <a:sym typeface="Wingdings" panose="05000000000000000000" pitchFamily="2" charset="2"/>
              </a:rPr>
              <a:t> I</a:t>
            </a:r>
            <a:r>
              <a:rPr lang="en-US" altLang="zh-CN" sz="1200" kern="1200" dirty="0" smtClean="0">
                <a:solidFill>
                  <a:schemeClr val="tx1"/>
                </a:solidFill>
                <a:latin typeface="+mn-lt"/>
                <a:ea typeface="微软雅黑" pitchFamily="34" charset="-122"/>
                <a:cs typeface="+mn-cs"/>
              </a:rPr>
              <a:t>sothermal composition model with three-phase flash  </a:t>
            </a:r>
            <a:r>
              <a:rPr lang="en-US" altLang="zh-CN" sz="1200" kern="1200" baseline="0" dirty="0" smtClean="0">
                <a:solidFill>
                  <a:schemeClr val="tx1"/>
                </a:solidFill>
                <a:latin typeface="+mn-lt"/>
                <a:ea typeface="微软雅黑" pitchFamily="34" charset="-122"/>
                <a:cs typeface="+mn-cs"/>
              </a:rPr>
              <a:t> ==&gt; </a:t>
            </a:r>
            <a:r>
              <a:rPr lang="en-US" altLang="zh-CN" sz="1200" kern="1200" dirty="0" smtClean="0">
                <a:solidFill>
                  <a:schemeClr val="tx1"/>
                </a:solidFill>
                <a:latin typeface="+mn-lt"/>
                <a:ea typeface="微软雅黑" pitchFamily="34" charset="-122"/>
                <a:cs typeface="+mn-cs"/>
              </a:rPr>
              <a:t>composition model with Two-phase flash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latin typeface="+mn-lt"/>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微软雅黑" pitchFamily="34" charset="-122"/>
                <a:cs typeface="+mn-cs"/>
              </a:rPr>
              <a:t>The simplifying path of K-Value approach is clearly shown on the right diagram: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微软雅黑" pitchFamily="34" charset="-122"/>
                <a:cs typeface="+mn-cs"/>
              </a:rPr>
              <a:t>Traditional thermal or steam model </a:t>
            </a:r>
            <a:r>
              <a:rPr lang="en-US" altLang="zh-CN" sz="1200" kern="1200" dirty="0" smtClean="0">
                <a:solidFill>
                  <a:schemeClr val="tx1"/>
                </a:solidFill>
                <a:latin typeface="+mn-lt"/>
                <a:ea typeface="微软雅黑" pitchFamily="34" charset="-122"/>
                <a:cs typeface="+mn-cs"/>
                <a:sym typeface="Wingdings" panose="05000000000000000000" pitchFamily="2" charset="2"/>
              </a:rPr>
              <a:t>==&gt;</a:t>
            </a:r>
            <a:r>
              <a:rPr lang="en-US" altLang="zh-CN" sz="1200" kern="1200" baseline="0" dirty="0" smtClean="0">
                <a:solidFill>
                  <a:schemeClr val="tx1"/>
                </a:solidFill>
                <a:latin typeface="+mn-lt"/>
                <a:ea typeface="微软雅黑" pitchFamily="34" charset="-122"/>
                <a:cs typeface="+mn-cs"/>
                <a:sym typeface="Wingdings" panose="05000000000000000000" pitchFamily="2" charset="2"/>
              </a:rPr>
              <a:t> I</a:t>
            </a:r>
            <a:r>
              <a:rPr lang="en-US" altLang="zh-CN" sz="1200" kern="1200" dirty="0" smtClean="0">
                <a:solidFill>
                  <a:schemeClr val="tx1"/>
                </a:solidFill>
                <a:latin typeface="+mn-lt"/>
                <a:ea typeface="微软雅黑" pitchFamily="34" charset="-122"/>
                <a:cs typeface="+mn-cs"/>
              </a:rPr>
              <a:t>sothermal composition model </a:t>
            </a:r>
            <a:r>
              <a:rPr lang="en-US" altLang="zh-CN" sz="1200" kern="1200" baseline="0" dirty="0" smtClean="0">
                <a:solidFill>
                  <a:schemeClr val="tx1"/>
                </a:solidFill>
                <a:latin typeface="+mn-lt"/>
                <a:ea typeface="微软雅黑" pitchFamily="34" charset="-122"/>
                <a:cs typeface="+mn-cs"/>
              </a:rPr>
              <a:t> ==&gt; B</a:t>
            </a:r>
            <a:r>
              <a:rPr lang="en-US" altLang="zh-CN" sz="1200" kern="1200" dirty="0" smtClean="0">
                <a:solidFill>
                  <a:schemeClr val="tx1"/>
                </a:solidFill>
                <a:latin typeface="+mn-lt"/>
                <a:ea typeface="微软雅黑" pitchFamily="34" charset="-122"/>
                <a:cs typeface="+mn-cs"/>
              </a:rPr>
              <a:t>lack oil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微软雅黑" pitchFamily="34" charset="-122"/>
                <a:cs typeface="+mn-cs"/>
              </a:rPr>
              <a:t>Is there any link between two diagrams?</a:t>
            </a:r>
            <a:endParaRPr lang="zh-CN" altLang="zh-CN" sz="1200" kern="1200" dirty="0" smtClean="0">
              <a:solidFill>
                <a:schemeClr val="tx1"/>
              </a:solidFill>
              <a:latin typeface="+mn-lt"/>
              <a:ea typeface="微软雅黑" pitchFamily="34" charset="-122"/>
              <a:cs typeface="+mn-cs"/>
            </a:endParaRPr>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微软雅黑" pitchFamily="34" charset="-122"/>
                <a:cs typeface="+mn-cs"/>
              </a:rPr>
              <a:t>Yes, one of the most important feature of </a:t>
            </a:r>
            <a:r>
              <a:rPr lang="en-US" altLang="zh-CN" sz="1200" kern="1200" dirty="0" err="1" smtClean="0">
                <a:solidFill>
                  <a:schemeClr val="tx1"/>
                </a:solidFill>
                <a:latin typeface="+mn-lt"/>
                <a:ea typeface="微软雅黑" pitchFamily="34" charset="-122"/>
                <a:cs typeface="+mn-cs"/>
              </a:rPr>
              <a:t>XXSim</a:t>
            </a:r>
            <a:r>
              <a:rPr lang="en-US" altLang="zh-CN" sz="1200" kern="1200" dirty="0" smtClean="0">
                <a:solidFill>
                  <a:schemeClr val="tx1"/>
                </a:solidFill>
                <a:latin typeface="+mn-lt"/>
                <a:ea typeface="微软雅黑" pitchFamily="34" charset="-122"/>
                <a:cs typeface="+mn-cs"/>
              </a:rPr>
              <a:t>, (green slanted arrow), is to use the EoS based composition model internally generate</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K values, then conduct</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thermal simulation. It is worth to mention that this approach requires user provides a set of well tuned EOS parameters as</a:t>
            </a:r>
            <a:r>
              <a:rPr lang="en-US" altLang="zh-CN" sz="1200" kern="1200" baseline="0" dirty="0" smtClean="0">
                <a:solidFill>
                  <a:schemeClr val="tx1"/>
                </a:solidFill>
                <a:latin typeface="+mn-lt"/>
                <a:ea typeface="微软雅黑" pitchFamily="34" charset="-122"/>
                <a:cs typeface="+mn-cs"/>
              </a:rPr>
              <a:t> inputs.</a:t>
            </a:r>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微软雅黑" pitchFamily="34" charset="-122"/>
                <a:cs typeface="+mn-cs"/>
              </a:rPr>
              <a:t>What are the limitations of XXSIM’s unique and advanced EOS based thermal module? Can it be used to simulate steam injection in light oil, </a:t>
            </a:r>
            <a:r>
              <a:rPr lang="en-US" altLang="zh-CN" sz="1200" kern="1200" baseline="0" dirty="0" smtClean="0">
                <a:solidFill>
                  <a:schemeClr val="tx1"/>
                </a:solidFill>
                <a:latin typeface="+mn-lt"/>
                <a:ea typeface="微软雅黑" pitchFamily="34" charset="-122"/>
                <a:cs typeface="+mn-cs"/>
              </a:rPr>
              <a:t>heavy and even </a:t>
            </a:r>
            <a:r>
              <a:rPr lang="en-US" altLang="zh-CN" sz="1200" kern="1200" dirty="0" smtClean="0">
                <a:solidFill>
                  <a:schemeClr val="tx1"/>
                </a:solidFill>
                <a:latin typeface="+mn-lt"/>
                <a:ea typeface="微软雅黑" pitchFamily="34" charset="-122"/>
                <a:cs typeface="+mn-cs"/>
              </a:rPr>
              <a:t>extra-heavy</a:t>
            </a:r>
            <a:r>
              <a:rPr lang="en-US" altLang="zh-CN" sz="1200" kern="1200" baseline="0" dirty="0" smtClean="0">
                <a:solidFill>
                  <a:schemeClr val="tx1"/>
                </a:solidFill>
                <a:latin typeface="+mn-lt"/>
                <a:ea typeface="微软雅黑" pitchFamily="34" charset="-122"/>
                <a:cs typeface="+mn-cs"/>
              </a:rPr>
              <a:t> oil recovery processes? The answer is yes, as long as users have well tuned EOS parameters.</a:t>
            </a:r>
            <a:r>
              <a:rPr lang="en-US" altLang="zh-CN" sz="1200" kern="1200" dirty="0" smtClean="0">
                <a:solidFill>
                  <a:schemeClr val="tx1"/>
                </a:solidFill>
                <a:latin typeface="+mn-lt"/>
                <a:ea typeface="微软雅黑" pitchFamily="34" charset="-122"/>
                <a:cs typeface="+mn-cs"/>
              </a:rPr>
              <a:t> For extra-heavy</a:t>
            </a:r>
            <a:r>
              <a:rPr lang="en-US" altLang="zh-CN" sz="1200" kern="1200" baseline="0" dirty="0" smtClean="0">
                <a:solidFill>
                  <a:schemeClr val="tx1"/>
                </a:solidFill>
                <a:latin typeface="+mn-lt"/>
                <a:ea typeface="微软雅黑" pitchFamily="34" charset="-122"/>
                <a:cs typeface="+mn-cs"/>
              </a:rPr>
              <a:t> oil recovery</a:t>
            </a:r>
            <a:r>
              <a:rPr lang="en-US" altLang="zh-CN" sz="1200" kern="1200" dirty="0" smtClean="0">
                <a:solidFill>
                  <a:schemeClr val="tx1"/>
                </a:solidFill>
                <a:latin typeface="+mn-lt"/>
                <a:ea typeface="微软雅黑" pitchFamily="34" charset="-122"/>
                <a:cs typeface="+mn-cs"/>
              </a:rPr>
              <a:t>, it is too expensive to use this feature</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because the K-value based thermal model is quite effective and simple</a:t>
            </a:r>
            <a:r>
              <a:rPr lang="en-US" altLang="zh-CN" sz="1200" kern="1200" baseline="0" dirty="0" smtClean="0">
                <a:solidFill>
                  <a:schemeClr val="tx1"/>
                </a:solidFill>
                <a:latin typeface="+mn-lt"/>
                <a:ea typeface="微软雅黑" pitchFamily="34" charset="-122"/>
                <a:cs typeface="+mn-cs"/>
              </a:rPr>
              <a:t> by the use of dead-oil approach (K-</a:t>
            </a:r>
            <a:r>
              <a:rPr lang="en-US" altLang="zh-CN" sz="1200" kern="1200" dirty="0" smtClean="0">
                <a:solidFill>
                  <a:schemeClr val="tx1"/>
                </a:solidFill>
                <a:latin typeface="+mn-lt"/>
                <a:ea typeface="微软雅黑" pitchFamily="34" charset="-122"/>
                <a:cs typeface="+mn-cs"/>
              </a:rPr>
              <a:t>value of the extra-heavy oil equals to 0). </a:t>
            </a:r>
          </a:p>
          <a:p>
            <a:endParaRPr lang="en-US" altLang="zh-CN" sz="1200" kern="120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To simulate</a:t>
            </a:r>
            <a:r>
              <a:rPr lang="en-US" altLang="zh-CN" sz="1200" kern="1200" baseline="0" dirty="0" smtClean="0">
                <a:solidFill>
                  <a:schemeClr val="tx1"/>
                </a:solidFill>
                <a:latin typeface="+mn-lt"/>
                <a:ea typeface="微软雅黑" pitchFamily="34" charset="-122"/>
                <a:cs typeface="+mn-cs"/>
              </a:rPr>
              <a:t> the medium heavy or heavy oil recovery processes, Either fully EOS based or K-value based thermal module can be used, highly depends on whether the effects of water in oil at high temperature is simulated or not. Only the fully coupled, EOS based thermal model can simulate the temperature effect on water solubility in oil. </a:t>
            </a:r>
          </a:p>
          <a:p>
            <a:endParaRPr lang="en-US" altLang="zh-CN" sz="1200" kern="1200" baseline="0" dirty="0" smtClean="0">
              <a:solidFill>
                <a:schemeClr val="tx1"/>
              </a:solidFill>
              <a:latin typeface="+mn-lt"/>
              <a:ea typeface="微软雅黑" pitchFamily="34" charset="-122"/>
              <a:cs typeface="+mn-cs"/>
            </a:endParaRPr>
          </a:p>
          <a:p>
            <a:r>
              <a:rPr lang="en-US" altLang="zh-CN" sz="1200" kern="1200" dirty="0" smtClean="0">
                <a:solidFill>
                  <a:schemeClr val="tx1"/>
                </a:solidFill>
                <a:latin typeface="+mn-lt"/>
                <a:ea typeface="微软雅黑" pitchFamily="34" charset="-122"/>
                <a:cs typeface="+mn-cs"/>
              </a:rPr>
              <a:t>The light oil steam</a:t>
            </a:r>
            <a:r>
              <a:rPr lang="en-US" altLang="zh-CN" sz="1200" kern="1200" baseline="0" dirty="0" smtClean="0">
                <a:solidFill>
                  <a:schemeClr val="tx1"/>
                </a:solidFill>
                <a:latin typeface="+mn-lt"/>
                <a:ea typeface="微软雅黑" pitchFamily="34" charset="-122"/>
                <a:cs typeface="+mn-cs"/>
              </a:rPr>
              <a:t> flood</a:t>
            </a:r>
            <a:r>
              <a:rPr lang="en-US" altLang="zh-CN" sz="1200" kern="1200" dirty="0" smtClean="0">
                <a:solidFill>
                  <a:schemeClr val="tx1"/>
                </a:solidFill>
                <a:latin typeface="+mn-lt"/>
                <a:ea typeface="微软雅黑" pitchFamily="34" charset="-122"/>
                <a:cs typeface="+mn-cs"/>
              </a:rPr>
              <a:t> can be simulated effectively by the use of XXSIM’s</a:t>
            </a:r>
            <a:r>
              <a:rPr lang="en-US" altLang="zh-CN" sz="1200" kern="1200" baseline="0" dirty="0" smtClean="0">
                <a:solidFill>
                  <a:schemeClr val="tx1"/>
                </a:solidFill>
                <a:latin typeface="+mn-lt"/>
                <a:ea typeface="微软雅黑" pitchFamily="34" charset="-122"/>
                <a:cs typeface="+mn-cs"/>
              </a:rPr>
              <a:t> fully coupled, EOS based thermal model </a:t>
            </a:r>
            <a:r>
              <a:rPr lang="en-US" altLang="zh-CN" sz="1200" kern="1200" dirty="0" smtClean="0">
                <a:solidFill>
                  <a:schemeClr val="tx1"/>
                </a:solidFill>
                <a:latin typeface="+mn-lt"/>
                <a:ea typeface="微软雅黑" pitchFamily="34" charset="-122"/>
                <a:cs typeface="+mn-cs"/>
              </a:rPr>
              <a:t>with three phase equation of state together with fully coupled</a:t>
            </a:r>
            <a:r>
              <a:rPr lang="en-US" altLang="zh-CN" sz="1200" kern="1200" baseline="0" dirty="0" smtClean="0">
                <a:solidFill>
                  <a:schemeClr val="tx1"/>
                </a:solidFill>
                <a:latin typeface="+mn-lt"/>
                <a:ea typeface="微软雅黑" pitchFamily="34" charset="-122"/>
                <a:cs typeface="+mn-cs"/>
              </a:rPr>
              <a:t> (single stage or multi-stage) </a:t>
            </a:r>
            <a:r>
              <a:rPr lang="en-US" altLang="zh-CN" sz="1200" kern="1200" dirty="0" smtClean="0">
                <a:solidFill>
                  <a:schemeClr val="tx1"/>
                </a:solidFill>
                <a:latin typeface="+mn-lt"/>
                <a:ea typeface="微软雅黑" pitchFamily="34" charset="-122"/>
                <a:cs typeface="+mn-cs"/>
              </a:rPr>
              <a:t>three-phase separator. The composition changes</a:t>
            </a:r>
            <a:r>
              <a:rPr lang="en-US" altLang="zh-CN" sz="1200" kern="1200" baseline="0" dirty="0" smtClean="0">
                <a:solidFill>
                  <a:schemeClr val="tx1"/>
                </a:solidFill>
                <a:latin typeface="+mn-lt"/>
                <a:ea typeface="微软雅黑" pitchFamily="34" charset="-122"/>
                <a:cs typeface="+mn-cs"/>
              </a:rPr>
              <a:t> </a:t>
            </a:r>
            <a:r>
              <a:rPr lang="en-US" altLang="zh-CN" sz="1200" kern="1200" dirty="0" smtClean="0">
                <a:solidFill>
                  <a:schemeClr val="tx1"/>
                </a:solidFill>
                <a:latin typeface="+mn-lt"/>
                <a:ea typeface="微软雅黑" pitchFamily="34" charset="-122"/>
                <a:cs typeface="+mn-cs"/>
              </a:rPr>
              <a:t>of each component in Aqueous</a:t>
            </a:r>
            <a:r>
              <a:rPr lang="en-US" altLang="zh-CN" sz="1200" kern="1200" baseline="0" dirty="0" smtClean="0">
                <a:solidFill>
                  <a:schemeClr val="tx1"/>
                </a:solidFill>
                <a:latin typeface="+mn-lt"/>
                <a:ea typeface="微软雅黑" pitchFamily="34" charset="-122"/>
                <a:cs typeface="+mn-cs"/>
              </a:rPr>
              <a:t> Phase, Oil-Rich phase and Vapor Phase at reservoir conditions and surface conditions will be simulated and reported. </a:t>
            </a:r>
            <a:r>
              <a:rPr lang="en-US" altLang="zh-CN" sz="1200" kern="1200" dirty="0" smtClean="0">
                <a:solidFill>
                  <a:schemeClr val="tx1"/>
                </a:solidFill>
                <a:latin typeface="+mn-lt"/>
                <a:ea typeface="微软雅黑" pitchFamily="34" charset="-122"/>
                <a:cs typeface="+mn-cs"/>
              </a:rPr>
              <a:t>The K value approach is not convenient and accurate, because the K-value of each component is</a:t>
            </a:r>
            <a:r>
              <a:rPr lang="en-US" altLang="zh-CN" sz="1200" kern="1200" baseline="0" dirty="0" smtClean="0">
                <a:solidFill>
                  <a:schemeClr val="tx1"/>
                </a:solidFill>
                <a:latin typeface="+mn-lt"/>
                <a:ea typeface="微软雅黑" pitchFamily="34" charset="-122"/>
                <a:cs typeface="+mn-cs"/>
              </a:rPr>
              <a:t> generated with a fixed composition</a:t>
            </a:r>
            <a:r>
              <a:rPr lang="en-US" altLang="zh-CN" sz="1200" kern="1200" dirty="0" smtClean="0">
                <a:solidFill>
                  <a:schemeClr val="tx1"/>
                </a:solidFill>
                <a:latin typeface="+mn-lt"/>
                <a:ea typeface="微软雅黑" pitchFamily="34" charset="-122"/>
                <a:cs typeface="+mn-cs"/>
              </a:rPr>
              <a:t> for all tabulated temperature and pressure points.</a:t>
            </a:r>
            <a:endParaRPr lang="zh-CN" altLang="en-US" dirty="0"/>
          </a:p>
        </p:txBody>
      </p:sp>
      <p:sp>
        <p:nvSpPr>
          <p:cNvPr id="5" name="Header Placeholder 4"/>
          <p:cNvSpPr>
            <a:spLocks noGrp="1"/>
          </p:cNvSpPr>
          <p:nvPr>
            <p:ph type="hdr" sz="quarter" idx="11"/>
          </p:nvPr>
        </p:nvSpPr>
        <p:spPr/>
        <p:txBody>
          <a:bodyPr/>
          <a:lstStyle/>
          <a:p>
            <a:r>
              <a:rPr lang="en-US" altLang="zh-CN" smtClean="0"/>
              <a:t>XXSim for Everyone</a:t>
            </a:r>
            <a:endParaRPr lang="zh-CN" altLang="en-US" dirty="0"/>
          </a:p>
        </p:txBody>
      </p:sp>
      <p:sp>
        <p:nvSpPr>
          <p:cNvPr id="6" name="Footer Placeholder 5"/>
          <p:cNvSpPr>
            <a:spLocks noGrp="1"/>
          </p:cNvSpPr>
          <p:nvPr>
            <p:ph type="ftr" sz="quarter" idx="12"/>
          </p:nvPr>
        </p:nvSpPr>
        <p:spPr/>
        <p:txBody>
          <a:bodyPr/>
          <a:lstStyle/>
          <a:p>
            <a:r>
              <a:rPr lang="en-US" altLang="zh-CN" smtClean="0"/>
              <a:t>XXSim for Everyone</a:t>
            </a:r>
            <a:endParaRPr lang="zh-CN" altLang="en-US" dirty="0"/>
          </a:p>
        </p:txBody>
      </p:sp>
    </p:spTree>
    <p:extLst>
      <p:ext uri="{BB962C8B-B14F-4D97-AF65-F5344CB8AC3E}">
        <p14:creationId xmlns:p14="http://schemas.microsoft.com/office/powerpoint/2010/main" val="1312727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p:transition spd="slow" advTm="0">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a:spLocks/>
          </p:cNvSpPr>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pPr/>
              <a:t>‹#›</a:t>
            </a:fld>
            <a:endParaRPr lang="en-US" sz="1000" dirty="0"/>
          </a:p>
        </p:txBody>
      </p:sp>
      <p:grpSp>
        <p:nvGrpSpPr>
          <p:cNvPr id="8"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1"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210182"/>
      </p:ext>
    </p:extLst>
  </p:cSld>
  <p:clrMapOvr>
    <a:masterClrMapping/>
  </p:clrMapOvr>
  <p:transition spd="slow" advTm="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8908"/>
            <a:ext cx="9144000" cy="514077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6" r:id="rId2"/>
  </p:sldLayoutIdLst>
  <p:transition spd="slow" advTm="0">
    <p:pull/>
  </p:transition>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chart" Target="../charts/chart1.xml"/><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chart" Target="../charts/chart2.xml"/><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25.pn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683568" y="1275606"/>
            <a:ext cx="7632848" cy="2554545"/>
          </a:xfrm>
          <a:prstGeom prst="rect">
            <a:avLst/>
          </a:prstGeom>
        </p:spPr>
        <p:txBody>
          <a:bodyPr wrap="square">
            <a:spAutoFit/>
          </a:bodyPr>
          <a:lstStyle/>
          <a:p>
            <a:pPr algn="ctr"/>
            <a:r>
              <a:rPr lang="en-US" altLang="zh-CN" sz="4000" b="1" dirty="0" smtClean="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XXSim</a:t>
            </a:r>
          </a:p>
          <a:p>
            <a:pPr algn="ctr"/>
            <a:endParaRPr lang="en-US" altLang="zh-CN" sz="4000" b="1" dirty="0" smtClean="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endParaRPr>
          </a:p>
          <a:p>
            <a:pPr algn="ctr"/>
            <a:r>
              <a:rPr lang="en-US" altLang="zh-CN" sz="2400" b="1" smtClean="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An EoS </a:t>
            </a:r>
            <a:r>
              <a:rPr lang="en-US" altLang="zh-CN" sz="2400" b="1" dirty="0" smtClean="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Based General Purpose</a:t>
            </a:r>
          </a:p>
          <a:p>
            <a:pPr algn="ctr"/>
            <a:r>
              <a:rPr lang="en-US" altLang="zh-CN" sz="2400" b="1" dirty="0" smtClean="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Reservoir Simulator</a:t>
            </a:r>
          </a:p>
          <a:p>
            <a:endParaRPr lang="zh-CN" altLang="en-US" sz="3200" b="1" dirty="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endParaRPr>
          </a:p>
        </p:txBody>
      </p:sp>
      <p:grpSp>
        <p:nvGrpSpPr>
          <p:cNvPr id="13"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22"/>
          <p:cNvGrpSpPr>
            <a:grpSpLocks/>
          </p:cNvGrpSpPr>
          <p:nvPr/>
        </p:nvGrpSpPr>
        <p:grpSpPr bwMode="auto">
          <a:xfrm>
            <a:off x="5578202" y="4442046"/>
            <a:ext cx="361950" cy="361950"/>
            <a:chOff x="0" y="0"/>
            <a:chExt cx="965499" cy="965499"/>
          </a:xfrm>
        </p:grpSpPr>
        <p:sp>
          <p:nvSpPr>
            <p:cNvPr id="11"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3E88BD"/>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12"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
        <p:nvSpPr>
          <p:cNvPr id="15" name="TextBox 14"/>
          <p:cNvSpPr txBox="1"/>
          <p:nvPr/>
        </p:nvSpPr>
        <p:spPr>
          <a:xfrm>
            <a:off x="6012160" y="4485769"/>
            <a:ext cx="2952328" cy="246221"/>
          </a:xfrm>
          <a:prstGeom prst="rect">
            <a:avLst/>
          </a:prstGeom>
          <a:noFill/>
        </p:spPr>
        <p:txBody>
          <a:bodyPr wrap="square" lIns="0" tIns="0" rIns="0" bIns="0" rtlCol="0">
            <a:spAutoFit/>
          </a:bodyPr>
          <a:lstStyle/>
          <a:p>
            <a:r>
              <a:rPr lang="en-US" altLang="zh-CN" sz="1600" b="1" dirty="0" smtClean="0">
                <a:solidFill>
                  <a:srgbClr val="0070C0"/>
                </a:solidFill>
                <a:latin typeface="微软雅黑" pitchFamily="34" charset="-122"/>
                <a:ea typeface="微软雅黑" pitchFamily="34" charset="-122"/>
              </a:rPr>
              <a:t>http://www.peclouds.com</a:t>
            </a:r>
            <a:endParaRPr lang="zh-CN" altLang="en-US" sz="1600" b="1" dirty="0" smtClean="0">
              <a:solidFill>
                <a:srgbClr val="0070C0"/>
              </a:solidFill>
              <a:latin typeface="微软雅黑" pitchFamily="34" charset="-122"/>
              <a:ea typeface="微软雅黑" pitchFamily="34" charset="-122"/>
            </a:endParaRPr>
          </a:p>
        </p:txBody>
      </p:sp>
      <p:pic>
        <p:nvPicPr>
          <p:cNvPr id="41986" name="Picture 2" descr="https://timgsa.baidu.com/timg?image&amp;quality=80&amp;size=b9999_10000&amp;sec=1516297792484&amp;di=6c8dfc9a4d28fbf879d33b1f16612836&amp;imgtype=0&amp;src=http%3A%2F%2Fpic.58pic.com%2F58pic%2F15%2F54%2F19%2F33W58PICnX3_1024.png"/>
          <p:cNvPicPr>
            <a:picLocks noChangeAspect="1" noChangeArrowheads="1"/>
          </p:cNvPicPr>
          <p:nvPr/>
        </p:nvPicPr>
        <p:blipFill>
          <a:blip r:embed="rId3" cstate="print"/>
          <a:srcRect r="81100" b="72708"/>
          <a:stretch>
            <a:fillRect/>
          </a:stretch>
        </p:blipFill>
        <p:spPr bwMode="auto">
          <a:xfrm>
            <a:off x="5580112" y="4443958"/>
            <a:ext cx="360040" cy="360040"/>
          </a:xfrm>
          <a:prstGeom prst="rect">
            <a:avLst/>
          </a:prstGeom>
          <a:noFill/>
        </p:spPr>
      </p:pic>
    </p:spTree>
    <p:extLst>
      <p:ext uri="{BB962C8B-B14F-4D97-AF65-F5344CB8AC3E}">
        <p14:creationId xmlns:p14="http://schemas.microsoft.com/office/powerpoint/2010/main" val="3897391159"/>
      </p:ext>
    </p:extLst>
  </p:cSld>
  <p:clrMapOvr>
    <a:masterClrMapping/>
  </p:clrMapOvr>
  <p:transition spd="slow" advTm="0">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221644" y="626247"/>
            <a:ext cx="4597318" cy="307777"/>
          </a:xfrm>
          <a:prstGeom prst="rect">
            <a:avLst/>
          </a:prstGeom>
          <a:noFill/>
        </p:spPr>
        <p:txBody>
          <a:bodyPr wrap="square" lIns="0" tIns="0" rIns="0" bIns="0" rtlCol="0">
            <a:spAutoFit/>
          </a:bodyPr>
          <a:lstStyle/>
          <a:p>
            <a:pPr algn="ctr"/>
            <a:r>
              <a:rPr lang="en-US" altLang="zh-CN" sz="2000" dirty="0" smtClean="0"/>
              <a:t> Technical Features of Compositional Model</a:t>
            </a:r>
            <a:endParaRPr lang="zh-CN" altLang="en-US" sz="2000" dirty="0">
              <a:solidFill>
                <a:schemeClr val="tx1">
                  <a:lumMod val="65000"/>
                  <a:lumOff val="35000"/>
                </a:schemeClr>
              </a:solidFill>
              <a:latin typeface="微软雅黑" pitchFamily="34" charset="-122"/>
              <a:ea typeface="微软雅黑" pitchFamily="34" charset="-122"/>
            </a:endParaRPr>
          </a:p>
        </p:txBody>
      </p:sp>
      <p:pic>
        <p:nvPicPr>
          <p:cNvPr id="25" name="Image 12" descr="Divider Right.png"/>
          <p:cNvPicPr>
            <a:picLocks noChangeAspect="1"/>
          </p:cNvPicPr>
          <p:nvPr/>
        </p:nvPicPr>
        <p:blipFill>
          <a:blip r:embed="rId3" cstate="print"/>
          <a:stretch>
            <a:fillRect/>
          </a:stretch>
        </p:blipFill>
        <p:spPr>
          <a:xfrm flipH="1">
            <a:off x="633631" y="753045"/>
            <a:ext cx="1523362" cy="52721"/>
          </a:xfrm>
          <a:prstGeom prst="rect">
            <a:avLst/>
          </a:prstGeom>
        </p:spPr>
      </p:pic>
      <p:pic>
        <p:nvPicPr>
          <p:cNvPr id="26" name="Image 12" descr="Divider Right.png"/>
          <p:cNvPicPr>
            <a:picLocks noChangeAspect="1"/>
          </p:cNvPicPr>
          <p:nvPr/>
        </p:nvPicPr>
        <p:blipFill>
          <a:blip r:embed="rId3" cstate="print"/>
          <a:stretch>
            <a:fillRect/>
          </a:stretch>
        </p:blipFill>
        <p:spPr>
          <a:xfrm rot="10800000" flipH="1">
            <a:off x="6948264" y="753776"/>
            <a:ext cx="1523362" cy="52721"/>
          </a:xfrm>
          <a:prstGeom prst="rect">
            <a:avLst/>
          </a:prstGeom>
        </p:spPr>
      </p:pic>
      <p:graphicFrame>
        <p:nvGraphicFramePr>
          <p:cNvPr id="32" name="Table 31"/>
          <p:cNvGraphicFramePr>
            <a:graphicFrameLocks noGrp="1"/>
          </p:cNvGraphicFramePr>
          <p:nvPr>
            <p:extLst>
              <p:ext uri="{D42A27DB-BD31-4B8C-83A1-F6EECF244321}">
                <p14:modId xmlns:p14="http://schemas.microsoft.com/office/powerpoint/2010/main" val="3277527387"/>
              </p:ext>
            </p:extLst>
          </p:nvPr>
        </p:nvGraphicFramePr>
        <p:xfrm>
          <a:off x="611560" y="1563638"/>
          <a:ext cx="7920880" cy="1692280"/>
        </p:xfrm>
        <a:graphic>
          <a:graphicData uri="http://schemas.openxmlformats.org/drawingml/2006/table">
            <a:tbl>
              <a:tblPr firstRow="1" bandRow="1">
                <a:tableStyleId>{5C22544A-7EE6-4342-B048-85BDC9FD1C3A}</a:tableStyleId>
              </a:tblPr>
              <a:tblGrid>
                <a:gridCol w="2952328">
                  <a:extLst>
                    <a:ext uri="{9D8B030D-6E8A-4147-A177-3AD203B41FA5}">
                      <a16:colId xmlns="" xmlns:a16="http://schemas.microsoft.com/office/drawing/2014/main" val="20000"/>
                    </a:ext>
                  </a:extLst>
                </a:gridCol>
                <a:gridCol w="2160240">
                  <a:extLst>
                    <a:ext uri="{9D8B030D-6E8A-4147-A177-3AD203B41FA5}">
                      <a16:colId xmlns="" xmlns:a16="http://schemas.microsoft.com/office/drawing/2014/main" val="20001"/>
                    </a:ext>
                  </a:extLst>
                </a:gridCol>
                <a:gridCol w="2808312">
                  <a:extLst>
                    <a:ext uri="{9D8B030D-6E8A-4147-A177-3AD203B41FA5}">
                      <a16:colId xmlns="" xmlns:a16="http://schemas.microsoft.com/office/drawing/2014/main" val="20002"/>
                    </a:ext>
                  </a:extLst>
                </a:gridCol>
              </a:tblGrid>
              <a:tr h="518159">
                <a:tc>
                  <a:txBody>
                    <a:bodyPr/>
                    <a:lstStyle/>
                    <a:p>
                      <a:pPr algn="ctr"/>
                      <a:endParaRPr lang="zh-CN" altLang="en-US" sz="1400" dirty="0"/>
                    </a:p>
                  </a:txBody>
                  <a:tcPr/>
                </a:tc>
                <a:tc>
                  <a:txBody>
                    <a:bodyPr/>
                    <a:lstStyle/>
                    <a:p>
                      <a:pPr algn="ctr"/>
                      <a:r>
                        <a:rPr lang="en-US" altLang="zh-CN" sz="1400" dirty="0" smtClean="0"/>
                        <a:t>EoS based </a:t>
                      </a:r>
                      <a:r>
                        <a:rPr lang="en-US" altLang="zh-CN" sz="1400" dirty="0" err="1" smtClean="0"/>
                        <a:t>XXSim</a:t>
                      </a:r>
                      <a:r>
                        <a:rPr lang="en-US" altLang="zh-CN" sz="1400" dirty="0" smtClean="0"/>
                        <a:t> </a:t>
                      </a:r>
                      <a:endParaRPr lang="zh-CN" altLang="en-US" sz="1400" dirty="0"/>
                    </a:p>
                  </a:txBody>
                  <a:tcPr/>
                </a:tc>
                <a:tc>
                  <a:txBody>
                    <a:bodyPr/>
                    <a:lstStyle/>
                    <a:p>
                      <a:pPr algn="ctr"/>
                      <a:r>
                        <a:rPr lang="en-US" altLang="zh-CN" sz="1400" dirty="0" err="1" smtClean="0"/>
                        <a:t>EoS</a:t>
                      </a:r>
                      <a:r>
                        <a:rPr lang="en-US" altLang="zh-CN" sz="1400" dirty="0" smtClean="0"/>
                        <a:t> based Others</a:t>
                      </a:r>
                    </a:p>
                    <a:p>
                      <a:pPr algn="ctr"/>
                      <a:r>
                        <a:rPr lang="zh-CN" altLang="en-US" sz="1400" dirty="0" smtClean="0"/>
                        <a:t>（</a:t>
                      </a:r>
                      <a:r>
                        <a:rPr lang="en-US" altLang="zh-CN" sz="1400" dirty="0" smtClean="0"/>
                        <a:t>Commercial</a:t>
                      </a:r>
                      <a:r>
                        <a:rPr lang="en-US" altLang="zh-CN" sz="1400" baseline="0" dirty="0" smtClean="0"/>
                        <a:t> simulators</a:t>
                      </a:r>
                      <a:r>
                        <a:rPr lang="zh-CN" altLang="en-US" sz="1400" dirty="0" smtClean="0"/>
                        <a:t>）</a:t>
                      </a:r>
                      <a:endParaRPr lang="zh-CN" altLang="en-US" sz="1400" dirty="0"/>
                    </a:p>
                  </a:txBody>
                  <a:tcPr/>
                </a:tc>
                <a:extLst>
                  <a:ext uri="{0D108BD9-81ED-4DB2-BD59-A6C34878D82A}">
                    <a16:rowId xmlns="" xmlns:a16="http://schemas.microsoft.com/office/drawing/2014/main" val="10000"/>
                  </a:ext>
                </a:extLst>
              </a:tr>
              <a:tr h="327980">
                <a:tc>
                  <a:txBody>
                    <a:bodyPr/>
                    <a:lstStyle/>
                    <a:p>
                      <a:pPr algn="l"/>
                      <a:r>
                        <a:rPr lang="en-US" altLang="zh-CN" sz="1400" dirty="0" smtClean="0"/>
                        <a:t>Co2 solubility in water and Co2 flood</a:t>
                      </a:r>
                      <a:endParaRPr lang="zh-CN" altLang="en-US" sz="1400" dirty="0"/>
                    </a:p>
                  </a:txBody>
                  <a:tcPr/>
                </a:tc>
                <a:tc>
                  <a:txBody>
                    <a:bodyPr/>
                    <a:lstStyle/>
                    <a:p>
                      <a:r>
                        <a:rPr lang="en-US" altLang="zh-CN" sz="1400" kern="1200" dirty="0" smtClean="0">
                          <a:solidFill>
                            <a:schemeClr val="dk1"/>
                          </a:solidFill>
                          <a:latin typeface="+mn-lt"/>
                          <a:ea typeface="+mn-ea"/>
                          <a:cs typeface="+mn-cs"/>
                        </a:rPr>
                        <a:t>Can accurately describe with 3-phase flash</a:t>
                      </a:r>
                      <a:r>
                        <a:rPr lang="en-US" altLang="zh-CN" sz="1400" kern="1200" baseline="0" dirty="0" smtClean="0">
                          <a:solidFill>
                            <a:schemeClr val="dk1"/>
                          </a:solidFill>
                          <a:latin typeface="+mn-lt"/>
                          <a:ea typeface="+mn-ea"/>
                          <a:cs typeface="+mn-cs"/>
                        </a:rPr>
                        <a:t> &amp; Sep</a:t>
                      </a:r>
                      <a:endParaRPr lang="en-US" altLang="zh-CN" sz="1400" kern="1200" dirty="0" smtClean="0">
                        <a:solidFill>
                          <a:schemeClr val="dk1"/>
                        </a:solidFill>
                        <a:latin typeface="+mn-lt"/>
                        <a:ea typeface="+mn-ea"/>
                        <a:cs typeface="+mn-cs"/>
                      </a:endParaRPr>
                    </a:p>
                  </a:txBody>
                  <a:tcPr/>
                </a:tc>
                <a:tc>
                  <a:txBody>
                    <a:bodyPr/>
                    <a:lstStyle/>
                    <a:p>
                      <a:r>
                        <a:rPr lang="en-US" altLang="zh-CN" sz="1400" dirty="0" smtClean="0"/>
                        <a:t>Approximation with Tabular or Henry’s Law</a:t>
                      </a:r>
                      <a:endParaRPr lang="zh-CN" altLang="en-US" sz="1400" dirty="0"/>
                    </a:p>
                  </a:txBody>
                  <a:tcPr/>
                </a:tc>
                <a:extLst>
                  <a:ext uri="{0D108BD9-81ED-4DB2-BD59-A6C34878D82A}">
                    <a16:rowId xmlns="" xmlns:a16="http://schemas.microsoft.com/office/drawing/2014/main" val="10001"/>
                  </a:ext>
                </a:extLst>
              </a:tr>
              <a:tr h="3279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Three Phase Multi-Stage separator</a:t>
                      </a:r>
                      <a:endParaRPr lang="zh-CN" altLang="en-US" sz="1400" dirty="0" smtClean="0"/>
                    </a:p>
                  </a:txBody>
                  <a:tcPr/>
                </a:tc>
                <a:tc>
                  <a:txBody>
                    <a:bodyPr/>
                    <a:lstStyle/>
                    <a:p>
                      <a:r>
                        <a:rPr lang="en-US" altLang="zh-CN" sz="1400" dirty="0" smtClean="0"/>
                        <a:t>Fully coupled</a:t>
                      </a:r>
                      <a:endParaRPr lang="zh-CN" altLang="en-US" sz="1400" dirty="0"/>
                    </a:p>
                  </a:txBody>
                  <a:tcPr/>
                </a:tc>
                <a:tc>
                  <a:txBody>
                    <a:bodyPr/>
                    <a:lstStyle/>
                    <a:p>
                      <a:r>
                        <a:rPr lang="en-US" altLang="zh-CN" sz="1400" dirty="0" smtClean="0"/>
                        <a:t>N/A</a:t>
                      </a:r>
                      <a:endParaRPr lang="zh-CN" altLang="en-US" sz="1400" dirty="0"/>
                    </a:p>
                  </a:txBody>
                  <a:tcPr/>
                </a:tc>
                <a:extLst>
                  <a:ext uri="{0D108BD9-81ED-4DB2-BD59-A6C34878D82A}">
                    <a16:rowId xmlns="" xmlns:a16="http://schemas.microsoft.com/office/drawing/2014/main" val="10002"/>
                  </a:ext>
                </a:extLst>
              </a:tr>
              <a:tr h="3279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Conventional Gas Cycling, WAG</a:t>
                      </a:r>
                      <a:endParaRPr lang="zh-CN" altLang="en-US" sz="1400" dirty="0" smtClean="0"/>
                    </a:p>
                  </a:txBody>
                  <a:tcPr/>
                </a:tc>
                <a:tc>
                  <a:txBody>
                    <a:bodyPr/>
                    <a:lstStyle/>
                    <a:p>
                      <a:r>
                        <a:rPr lang="en-US" altLang="zh-CN" sz="1400" dirty="0" smtClean="0"/>
                        <a:t>same</a:t>
                      </a:r>
                      <a:endParaRPr lang="zh-CN" altLang="en-US" sz="1400" dirty="0"/>
                    </a:p>
                  </a:txBody>
                  <a:tcPr/>
                </a:tc>
                <a:tc>
                  <a:txBody>
                    <a:bodyPr/>
                    <a:lstStyle/>
                    <a:p>
                      <a:r>
                        <a:rPr lang="en-US" altLang="zh-CN" sz="1400" dirty="0" smtClean="0"/>
                        <a:t>same</a:t>
                      </a:r>
                      <a:endParaRPr lang="zh-CN" altLang="en-US" sz="1400"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232988650"/>
      </p:ext>
    </p:extLst>
  </p:cSld>
  <p:clrMapOvr>
    <a:masterClrMapping/>
  </p:clrMapOvr>
  <p:transition spd="slow" advTm="0">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1187624" y="1206867"/>
            <a:ext cx="2856229" cy="349456"/>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3" name="圆角矩形 12"/>
          <p:cNvSpPr/>
          <p:nvPr/>
        </p:nvSpPr>
        <p:spPr>
          <a:xfrm>
            <a:off x="1192990" y="1654688"/>
            <a:ext cx="2850863" cy="349456"/>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4" name="圆角矩形 13"/>
          <p:cNvSpPr/>
          <p:nvPr/>
        </p:nvSpPr>
        <p:spPr>
          <a:xfrm>
            <a:off x="1166148" y="2106156"/>
            <a:ext cx="2877705" cy="349456"/>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5" name="圆角矩形 14"/>
          <p:cNvSpPr/>
          <p:nvPr/>
        </p:nvSpPr>
        <p:spPr>
          <a:xfrm>
            <a:off x="1187624" y="2572510"/>
            <a:ext cx="2856229" cy="349456"/>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6" name="圆角矩形 15"/>
          <p:cNvSpPr/>
          <p:nvPr/>
        </p:nvSpPr>
        <p:spPr>
          <a:xfrm>
            <a:off x="1187624" y="3035934"/>
            <a:ext cx="2856229" cy="349456"/>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9" name="TextBox 18"/>
          <p:cNvSpPr txBox="1"/>
          <p:nvPr/>
        </p:nvSpPr>
        <p:spPr>
          <a:xfrm>
            <a:off x="1353465" y="1282730"/>
            <a:ext cx="2640205" cy="161583"/>
          </a:xfrm>
          <a:prstGeom prst="rect">
            <a:avLst/>
          </a:prstGeom>
          <a:noFill/>
        </p:spPr>
        <p:txBody>
          <a:bodyPr wrap="square" lIns="0" tIns="0" rIns="0" bIns="0" rtlCol="0">
            <a:spAutoFit/>
          </a:bodyPr>
          <a:lstStyle/>
          <a:p>
            <a:pPr algn="just"/>
            <a:r>
              <a:rPr lang="en-US" altLang="zh-CN" sz="1050" dirty="0">
                <a:solidFill>
                  <a:schemeClr val="tx1">
                    <a:lumMod val="75000"/>
                    <a:lumOff val="25000"/>
                  </a:schemeClr>
                </a:solidFill>
                <a:latin typeface="微软雅黑" pitchFamily="34" charset="-122"/>
                <a:ea typeface="微软雅黑" pitchFamily="34" charset="-122"/>
              </a:rPr>
              <a:t>I</a:t>
            </a:r>
            <a:r>
              <a:rPr lang="en-US" altLang="zh-CN" sz="1050" dirty="0" smtClean="0">
                <a:solidFill>
                  <a:schemeClr val="tx1">
                    <a:lumMod val="75000"/>
                    <a:lumOff val="25000"/>
                  </a:schemeClr>
                </a:solidFill>
                <a:latin typeface="微软雅黑" pitchFamily="34" charset="-122"/>
                <a:ea typeface="微软雅黑" pitchFamily="34" charset="-122"/>
              </a:rPr>
              <a:t>mport and Convert Eclipse/CMG models</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0" name="TextBox 19"/>
          <p:cNvSpPr txBox="1"/>
          <p:nvPr/>
        </p:nvSpPr>
        <p:spPr>
          <a:xfrm>
            <a:off x="1353249" y="1746899"/>
            <a:ext cx="2520280" cy="161583"/>
          </a:xfrm>
          <a:prstGeom prst="rect">
            <a:avLst/>
          </a:prstGeom>
          <a:noFill/>
        </p:spPr>
        <p:txBody>
          <a:bodyPr wrap="square" lIns="0" tIns="0" rIns="0" bIns="0" rtlCol="0">
            <a:spAutoFit/>
          </a:bodyPr>
          <a:lstStyle/>
          <a:p>
            <a:pPr algn="just"/>
            <a:r>
              <a:rPr lang="en-US" altLang="zh-CN" sz="1050" dirty="0" smtClean="0">
                <a:solidFill>
                  <a:schemeClr val="tx1">
                    <a:lumMod val="75000"/>
                    <a:lumOff val="25000"/>
                  </a:schemeClr>
                </a:solidFill>
                <a:latin typeface="微软雅黑" pitchFamily="34" charset="-122"/>
                <a:ea typeface="微软雅黑" pitchFamily="34" charset="-122"/>
              </a:rPr>
              <a:t>Cartesian, Radial and Corner Point grid</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1" name="TextBox 20"/>
          <p:cNvSpPr txBox="1"/>
          <p:nvPr/>
        </p:nvSpPr>
        <p:spPr>
          <a:xfrm>
            <a:off x="1330263" y="2200822"/>
            <a:ext cx="2566253" cy="161583"/>
          </a:xfrm>
          <a:prstGeom prst="rect">
            <a:avLst/>
          </a:prstGeom>
          <a:noFill/>
        </p:spPr>
        <p:txBody>
          <a:bodyPr wrap="square" lIns="0" tIns="0" rIns="0" bIns="0" rtlCol="0">
            <a:spAutoFit/>
          </a:bodyPr>
          <a:lstStyle/>
          <a:p>
            <a:pPr algn="just"/>
            <a:r>
              <a:rPr lang="en-US" altLang="zh-CN" sz="1050" dirty="0" smtClean="0">
                <a:solidFill>
                  <a:schemeClr val="tx1">
                    <a:lumMod val="75000"/>
                    <a:lumOff val="25000"/>
                  </a:schemeClr>
                </a:solidFill>
                <a:latin typeface="微软雅黑" pitchFamily="34" charset="-122"/>
                <a:ea typeface="微软雅黑" pitchFamily="34" charset="-122"/>
              </a:rPr>
              <a:t>Dual porosity and dual permeability</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2" name="TextBox 21"/>
          <p:cNvSpPr txBox="1"/>
          <p:nvPr/>
        </p:nvSpPr>
        <p:spPr>
          <a:xfrm>
            <a:off x="1330262" y="2649575"/>
            <a:ext cx="2663407" cy="161583"/>
          </a:xfrm>
          <a:prstGeom prst="rect">
            <a:avLst/>
          </a:prstGeom>
          <a:noFill/>
        </p:spPr>
        <p:txBody>
          <a:bodyPr wrap="square" lIns="0" tIns="0" rIns="0" bIns="0" rtlCol="0">
            <a:spAutoFit/>
          </a:bodyPr>
          <a:lstStyle/>
          <a:p>
            <a:pPr algn="just"/>
            <a:r>
              <a:rPr lang="en-US" altLang="zh-CN" sz="1050" dirty="0" smtClean="0">
                <a:solidFill>
                  <a:schemeClr val="tx1">
                    <a:lumMod val="75000"/>
                    <a:lumOff val="25000"/>
                  </a:schemeClr>
                </a:solidFill>
                <a:latin typeface="微软雅黑" pitchFamily="34" charset="-122"/>
                <a:ea typeface="微软雅黑" pitchFamily="34" charset="-122"/>
              </a:rPr>
              <a:t>Isothermal Endpoint Scaling: 2, 3 points</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3" name="TextBox 22"/>
          <p:cNvSpPr txBox="1"/>
          <p:nvPr/>
        </p:nvSpPr>
        <p:spPr>
          <a:xfrm>
            <a:off x="1356254" y="3128164"/>
            <a:ext cx="2467205" cy="161583"/>
          </a:xfrm>
          <a:prstGeom prst="rect">
            <a:avLst/>
          </a:prstGeom>
          <a:noFill/>
        </p:spPr>
        <p:txBody>
          <a:bodyPr wrap="square" lIns="0" tIns="0" rIns="0" bIns="0" rtlCol="0">
            <a:spAutoFit/>
          </a:bodyPr>
          <a:lstStyle/>
          <a:p>
            <a:pPr algn="just"/>
            <a:r>
              <a:rPr lang="en-US" altLang="zh-CN" sz="1050" dirty="0" smtClean="0">
                <a:solidFill>
                  <a:schemeClr val="tx1">
                    <a:lumMod val="75000"/>
                    <a:lumOff val="25000"/>
                  </a:schemeClr>
                </a:solidFill>
                <a:latin typeface="微软雅黑" pitchFamily="34" charset="-122"/>
                <a:ea typeface="微软雅黑" pitchFamily="34" charset="-122"/>
              </a:rPr>
              <a:t>Five and nine point formulation</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4" name="TextBox 23"/>
          <p:cNvSpPr txBox="1"/>
          <p:nvPr/>
        </p:nvSpPr>
        <p:spPr>
          <a:xfrm>
            <a:off x="2043539" y="304416"/>
            <a:ext cx="4597318" cy="307777"/>
          </a:xfrm>
          <a:prstGeom prst="rect">
            <a:avLst/>
          </a:prstGeom>
          <a:noFill/>
        </p:spPr>
        <p:txBody>
          <a:bodyPr wrap="square" lIns="0" tIns="0" rIns="0" bIns="0" rtlCol="0">
            <a:spAutoFit/>
          </a:bodyPr>
          <a:lstStyle/>
          <a:p>
            <a:pPr algn="ctr"/>
            <a:r>
              <a:rPr lang="en-US" altLang="zh-CN" sz="2000" dirty="0" smtClean="0"/>
              <a:t> Other Technical Features</a:t>
            </a:r>
            <a:endParaRPr lang="zh-CN" altLang="en-US" sz="2000" dirty="0">
              <a:solidFill>
                <a:schemeClr val="tx1">
                  <a:lumMod val="65000"/>
                  <a:lumOff val="35000"/>
                </a:schemeClr>
              </a:solidFill>
              <a:latin typeface="微软雅黑" pitchFamily="34" charset="-122"/>
              <a:ea typeface="微软雅黑" pitchFamily="34" charset="-122"/>
            </a:endParaRPr>
          </a:p>
        </p:txBody>
      </p:sp>
      <p:pic>
        <p:nvPicPr>
          <p:cNvPr id="25" name="Image 12" descr="Divider Right.png"/>
          <p:cNvPicPr>
            <a:picLocks noChangeAspect="1"/>
          </p:cNvPicPr>
          <p:nvPr/>
        </p:nvPicPr>
        <p:blipFill>
          <a:blip r:embed="rId3" cstate="print"/>
          <a:stretch>
            <a:fillRect/>
          </a:stretch>
        </p:blipFill>
        <p:spPr>
          <a:xfrm flipH="1">
            <a:off x="520177" y="431943"/>
            <a:ext cx="1523362" cy="52721"/>
          </a:xfrm>
          <a:prstGeom prst="rect">
            <a:avLst/>
          </a:prstGeom>
        </p:spPr>
      </p:pic>
      <p:pic>
        <p:nvPicPr>
          <p:cNvPr id="26" name="Image 12" descr="Divider Right.png"/>
          <p:cNvPicPr>
            <a:picLocks noChangeAspect="1"/>
          </p:cNvPicPr>
          <p:nvPr/>
        </p:nvPicPr>
        <p:blipFill>
          <a:blip r:embed="rId3" cstate="print"/>
          <a:stretch>
            <a:fillRect/>
          </a:stretch>
        </p:blipFill>
        <p:spPr>
          <a:xfrm rot="10800000" flipH="1">
            <a:off x="6640857" y="465158"/>
            <a:ext cx="1523362" cy="52721"/>
          </a:xfrm>
          <a:prstGeom prst="rect">
            <a:avLst/>
          </a:prstGeom>
        </p:spPr>
      </p:pic>
      <p:sp>
        <p:nvSpPr>
          <p:cNvPr id="35" name="圆角矩形 11"/>
          <p:cNvSpPr/>
          <p:nvPr/>
        </p:nvSpPr>
        <p:spPr>
          <a:xfrm>
            <a:off x="5004048" y="1206867"/>
            <a:ext cx="3024336" cy="349456"/>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36" name="圆角矩形 12"/>
          <p:cNvSpPr/>
          <p:nvPr/>
        </p:nvSpPr>
        <p:spPr>
          <a:xfrm>
            <a:off x="5004048" y="1680687"/>
            <a:ext cx="3024336" cy="349456"/>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37" name="圆角矩形 13"/>
          <p:cNvSpPr/>
          <p:nvPr/>
        </p:nvSpPr>
        <p:spPr>
          <a:xfrm>
            <a:off x="5004048" y="2111977"/>
            <a:ext cx="3024336" cy="349456"/>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38" name="圆角矩形 14"/>
          <p:cNvSpPr/>
          <p:nvPr/>
        </p:nvSpPr>
        <p:spPr>
          <a:xfrm>
            <a:off x="5005704" y="2578331"/>
            <a:ext cx="3022680" cy="349456"/>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39" name="圆角矩形 15"/>
          <p:cNvSpPr/>
          <p:nvPr/>
        </p:nvSpPr>
        <p:spPr>
          <a:xfrm>
            <a:off x="5004048" y="3036838"/>
            <a:ext cx="3024336" cy="349456"/>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40" name="TextBox 39"/>
          <p:cNvSpPr txBox="1"/>
          <p:nvPr/>
        </p:nvSpPr>
        <p:spPr>
          <a:xfrm>
            <a:off x="5154075" y="1309735"/>
            <a:ext cx="2397501" cy="161583"/>
          </a:xfrm>
          <a:prstGeom prst="rect">
            <a:avLst/>
          </a:prstGeom>
          <a:noFill/>
        </p:spPr>
        <p:txBody>
          <a:bodyPr wrap="square" lIns="0" tIns="0" rIns="0" bIns="0" rtlCol="0">
            <a:spAutoFit/>
          </a:bodyPr>
          <a:lstStyle/>
          <a:p>
            <a:pPr algn="just"/>
            <a:r>
              <a:rPr lang="en-US" altLang="zh-CN" sz="1050" dirty="0" smtClean="0">
                <a:solidFill>
                  <a:schemeClr val="tx1">
                    <a:lumMod val="75000"/>
                    <a:lumOff val="25000"/>
                  </a:schemeClr>
                </a:solidFill>
                <a:latin typeface="微软雅黑" pitchFamily="34" charset="-122"/>
                <a:ea typeface="微软雅黑" pitchFamily="34" charset="-122"/>
              </a:rPr>
              <a:t>Multiple PVT, Equilibration Regions</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41" name="TextBox 40"/>
          <p:cNvSpPr txBox="1"/>
          <p:nvPr/>
        </p:nvSpPr>
        <p:spPr>
          <a:xfrm>
            <a:off x="5164560" y="1759354"/>
            <a:ext cx="2520280" cy="161583"/>
          </a:xfrm>
          <a:prstGeom prst="rect">
            <a:avLst/>
          </a:prstGeom>
          <a:noFill/>
        </p:spPr>
        <p:txBody>
          <a:bodyPr wrap="square" lIns="0" tIns="0" rIns="0" bIns="0" rtlCol="0">
            <a:spAutoFit/>
          </a:bodyPr>
          <a:lstStyle/>
          <a:p>
            <a:pPr algn="just"/>
            <a:r>
              <a:rPr lang="en-US" altLang="zh-CN" sz="1050" dirty="0" smtClean="0">
                <a:solidFill>
                  <a:schemeClr val="tx1">
                    <a:lumMod val="75000"/>
                    <a:lumOff val="25000"/>
                  </a:schemeClr>
                </a:solidFill>
                <a:latin typeface="微软雅黑" pitchFamily="34" charset="-122"/>
                <a:ea typeface="微软雅黑" pitchFamily="34" charset="-122"/>
              </a:rPr>
              <a:t>Faults, Non-Neighbor Connections</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42" name="TextBox 41"/>
          <p:cNvSpPr txBox="1"/>
          <p:nvPr/>
        </p:nvSpPr>
        <p:spPr>
          <a:xfrm>
            <a:off x="5154075" y="2202703"/>
            <a:ext cx="2755236" cy="161583"/>
          </a:xfrm>
          <a:prstGeom prst="rect">
            <a:avLst/>
          </a:prstGeom>
          <a:noFill/>
        </p:spPr>
        <p:txBody>
          <a:bodyPr wrap="square" lIns="0" tIns="0" rIns="0" bIns="0" rtlCol="0">
            <a:spAutoFit/>
          </a:bodyPr>
          <a:lstStyle/>
          <a:p>
            <a:pPr algn="just"/>
            <a:r>
              <a:rPr lang="en-US" altLang="zh-CN" sz="1050" dirty="0" smtClean="0">
                <a:solidFill>
                  <a:schemeClr val="tx1">
                    <a:lumMod val="75000"/>
                    <a:lumOff val="25000"/>
                  </a:schemeClr>
                </a:solidFill>
                <a:latin typeface="微软雅黑" pitchFamily="34" charset="-122"/>
                <a:ea typeface="微软雅黑" pitchFamily="34" charset="-122"/>
              </a:rPr>
              <a:t>Group Constraints, </a:t>
            </a:r>
            <a:r>
              <a:rPr lang="en-US" altLang="zh-CN" sz="1050" dirty="0" err="1" smtClean="0">
                <a:solidFill>
                  <a:schemeClr val="tx1">
                    <a:lumMod val="75000"/>
                    <a:lumOff val="25000"/>
                  </a:schemeClr>
                </a:solidFill>
                <a:latin typeface="微软雅黑" pitchFamily="34" charset="-122"/>
                <a:ea typeface="微软雅黑" pitchFamily="34" charset="-122"/>
              </a:rPr>
              <a:t>Voidage</a:t>
            </a:r>
            <a:r>
              <a:rPr lang="en-US" altLang="zh-CN" sz="1050" dirty="0" smtClean="0">
                <a:solidFill>
                  <a:schemeClr val="tx1">
                    <a:lumMod val="75000"/>
                    <a:lumOff val="25000"/>
                  </a:schemeClr>
                </a:solidFill>
                <a:latin typeface="微软雅黑" pitchFamily="34" charset="-122"/>
                <a:ea typeface="微软雅黑" pitchFamily="34" charset="-122"/>
              </a:rPr>
              <a:t> Replacements</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43" name="TextBox 42"/>
          <p:cNvSpPr txBox="1"/>
          <p:nvPr/>
        </p:nvSpPr>
        <p:spPr>
          <a:xfrm>
            <a:off x="5164559" y="2655396"/>
            <a:ext cx="2744751" cy="161583"/>
          </a:xfrm>
          <a:prstGeom prst="rect">
            <a:avLst/>
          </a:prstGeom>
          <a:noFill/>
        </p:spPr>
        <p:txBody>
          <a:bodyPr wrap="square" lIns="0" tIns="0" rIns="0" bIns="0" rtlCol="0">
            <a:spAutoFit/>
          </a:bodyPr>
          <a:lstStyle/>
          <a:p>
            <a:pPr algn="just"/>
            <a:r>
              <a:rPr lang="en-US" altLang="zh-CN" sz="1050" dirty="0" smtClean="0">
                <a:solidFill>
                  <a:schemeClr val="tx1">
                    <a:lumMod val="75000"/>
                    <a:lumOff val="25000"/>
                  </a:schemeClr>
                </a:solidFill>
                <a:latin typeface="微软雅黑" pitchFamily="34" charset="-122"/>
                <a:ea typeface="微软雅黑" pitchFamily="34" charset="-122"/>
              </a:rPr>
              <a:t>Temperature Dependent Endpoint Scaling</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44" name="TextBox 43"/>
          <p:cNvSpPr txBox="1"/>
          <p:nvPr/>
        </p:nvSpPr>
        <p:spPr>
          <a:xfrm>
            <a:off x="5187092" y="3127932"/>
            <a:ext cx="2497748" cy="161583"/>
          </a:xfrm>
          <a:prstGeom prst="rect">
            <a:avLst/>
          </a:prstGeom>
          <a:noFill/>
        </p:spPr>
        <p:txBody>
          <a:bodyPr wrap="square" lIns="0" tIns="0" rIns="0" bIns="0" rtlCol="0">
            <a:spAutoFit/>
          </a:bodyPr>
          <a:lstStyle/>
          <a:p>
            <a:pPr algn="just"/>
            <a:r>
              <a:rPr lang="en-US" altLang="zh-CN" sz="1050" dirty="0" smtClean="0">
                <a:solidFill>
                  <a:schemeClr val="tx1">
                    <a:lumMod val="75000"/>
                    <a:lumOff val="25000"/>
                  </a:schemeClr>
                </a:solidFill>
                <a:latin typeface="微软雅黑" pitchFamily="34" charset="-122"/>
                <a:ea typeface="微软雅黑" pitchFamily="34" charset="-122"/>
              </a:rPr>
              <a:t>SAGD with Steam Trap Constraint</a:t>
            </a:r>
            <a:endParaRPr lang="en-US" altLang="zh-CN" sz="105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5670342"/>
      </p:ext>
    </p:extLst>
  </p:cSld>
  <p:clrMapOvr>
    <a:masterClrMapping/>
  </p:clrMapOvr>
  <p:transition spd="slow" advTm="0">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843808" y="339504"/>
            <a:ext cx="3672408" cy="307777"/>
          </a:xfrm>
          <a:prstGeom prst="rect">
            <a:avLst/>
          </a:prstGeom>
          <a:noFill/>
        </p:spPr>
        <p:txBody>
          <a:bodyPr wrap="square" lIns="0" tIns="0" rIns="0" bIns="0" rtlCol="0">
            <a:spAutoFit/>
          </a:bodyPr>
          <a:lstStyle/>
          <a:p>
            <a:pPr algn="ctr"/>
            <a:r>
              <a:rPr lang="en-US" altLang="zh-CN" sz="2000" b="1" dirty="0" smtClean="0">
                <a:solidFill>
                  <a:schemeClr val="tx1">
                    <a:lumMod val="65000"/>
                    <a:lumOff val="35000"/>
                  </a:schemeClr>
                </a:solidFill>
                <a:latin typeface="微软雅黑" pitchFamily="34" charset="-122"/>
                <a:ea typeface="微软雅黑" pitchFamily="34" charset="-122"/>
              </a:rPr>
              <a:t>Unique Templates</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1110019" y="514203"/>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6732240" y="477572"/>
            <a:ext cx="1523362" cy="52721"/>
          </a:xfrm>
          <a:prstGeom prst="rect">
            <a:avLst/>
          </a:prstGeom>
        </p:spPr>
      </p:pic>
      <p:sp>
        <p:nvSpPr>
          <p:cNvPr id="25" name="Rectangle 12"/>
          <p:cNvSpPr/>
          <p:nvPr/>
        </p:nvSpPr>
        <p:spPr>
          <a:xfrm>
            <a:off x="1427155" y="2701202"/>
            <a:ext cx="3280566" cy="81737"/>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 name="组合 6"/>
          <p:cNvGrpSpPr/>
          <p:nvPr/>
        </p:nvGrpSpPr>
        <p:grpSpPr>
          <a:xfrm>
            <a:off x="858681" y="1131590"/>
            <a:ext cx="798356" cy="759798"/>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14"/>
          <p:cNvSpPr>
            <a:spLocks noChangeArrowheads="1"/>
          </p:cNvSpPr>
          <p:nvPr/>
        </p:nvSpPr>
        <p:spPr bwMode="auto">
          <a:xfrm>
            <a:off x="827584" y="1347614"/>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5"/>
                </a:solidFill>
                <a:latin typeface="微软雅黑" panose="020B0503020204020204" pitchFamily="34" charset="-122"/>
                <a:ea typeface="微软雅黑" panose="020B0503020204020204" pitchFamily="34" charset="-122"/>
                <a:sym typeface="方正兰亭粗黑_GBK" charset="-122"/>
              </a:rPr>
              <a:t>Case 1</a:t>
            </a:r>
            <a:endParaRPr lang="en-US" altLang="zh-CN" sz="1600" b="1" dirty="0">
              <a:solidFill>
                <a:schemeClr val="accent5"/>
              </a:solidFill>
              <a:latin typeface="微软雅黑" panose="020B0503020204020204" pitchFamily="34" charset="-122"/>
              <a:ea typeface="微软雅黑" panose="020B0503020204020204" pitchFamily="34" charset="-122"/>
              <a:sym typeface="方正兰亭粗黑_GBK" charset="-122"/>
            </a:endParaRPr>
          </a:p>
        </p:txBody>
      </p:sp>
      <p:sp>
        <p:nvSpPr>
          <p:cNvPr id="11" name="TextBox 10"/>
          <p:cNvSpPr txBox="1"/>
          <p:nvPr/>
        </p:nvSpPr>
        <p:spPr>
          <a:xfrm>
            <a:off x="1909757" y="1158620"/>
            <a:ext cx="1899749" cy="292388"/>
          </a:xfrm>
          <a:prstGeom prst="rect">
            <a:avLst/>
          </a:prstGeom>
          <a:noFill/>
        </p:spPr>
        <p:txBody>
          <a:bodyPr wrap="square" lIns="0" rIns="0" bIns="0" rtlCol="0">
            <a:spAutoFit/>
          </a:bodyPr>
          <a:lstStyle/>
          <a:p>
            <a:pPr>
              <a:tabLst>
                <a:tab pos="1025525" algn="l"/>
              </a:tabLst>
            </a:pPr>
            <a:r>
              <a:rPr lang="en-US" sz="1600" b="1" dirty="0" smtClean="0">
                <a:solidFill>
                  <a:schemeClr val="accent5"/>
                </a:solidFill>
                <a:latin typeface="微软雅黑" panose="020B0503020204020204" pitchFamily="34" charset="-122"/>
                <a:ea typeface="微软雅黑" panose="020B0503020204020204" pitchFamily="34" charset="-122"/>
                <a:cs typeface="Calibri"/>
              </a:rPr>
              <a:t>Thermal Model</a:t>
            </a:r>
            <a:endParaRPr lang="en-US" sz="1600" b="1" dirty="0">
              <a:solidFill>
                <a:schemeClr val="accent5"/>
              </a:solidFill>
              <a:latin typeface="微软雅黑" panose="020B0503020204020204" pitchFamily="34" charset="-122"/>
              <a:ea typeface="微软雅黑" panose="020B0503020204020204" pitchFamily="34" charset="-122"/>
              <a:cs typeface="Calibri"/>
            </a:endParaRPr>
          </a:p>
        </p:txBody>
      </p:sp>
      <p:sp>
        <p:nvSpPr>
          <p:cNvPr id="12" name="TextBox 11"/>
          <p:cNvSpPr txBox="1"/>
          <p:nvPr/>
        </p:nvSpPr>
        <p:spPr>
          <a:xfrm>
            <a:off x="1880390" y="1462822"/>
            <a:ext cx="2691610" cy="846386"/>
          </a:xfrm>
          <a:prstGeom prst="rect">
            <a:avLst/>
          </a:prstGeom>
          <a:noFill/>
        </p:spPr>
        <p:txBody>
          <a:bodyPr wrap="square" lIns="0" rIns="0" bIns="0" rtlCol="0">
            <a:spAutoFit/>
          </a:bodyPr>
          <a:lstStyle/>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Purpose: </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Calibri"/>
              </a:rPr>
              <a:t> </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To demonstrate the thermodynamic process of the steam entering the oil phase at the reservoir condition.</a:t>
            </a:r>
          </a:p>
        </p:txBody>
      </p:sp>
      <p:sp>
        <p:nvSpPr>
          <p:cNvPr id="26" name="Rectangle 12"/>
          <p:cNvSpPr/>
          <p:nvPr/>
        </p:nvSpPr>
        <p:spPr>
          <a:xfrm>
            <a:off x="1365759" y="4347977"/>
            <a:ext cx="3341962" cy="72008"/>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3" name="组合 12"/>
          <p:cNvGrpSpPr/>
          <p:nvPr/>
        </p:nvGrpSpPr>
        <p:grpSpPr>
          <a:xfrm>
            <a:off x="827585" y="3147814"/>
            <a:ext cx="759798" cy="759798"/>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4"/>
          <p:cNvSpPr>
            <a:spLocks noChangeArrowheads="1"/>
          </p:cNvSpPr>
          <p:nvPr/>
        </p:nvSpPr>
        <p:spPr bwMode="auto">
          <a:xfrm>
            <a:off x="769759" y="3385324"/>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3"/>
                </a:solidFill>
                <a:latin typeface="微软雅黑" panose="020B0503020204020204" pitchFamily="34" charset="-122"/>
                <a:ea typeface="微软雅黑" panose="020B0503020204020204" pitchFamily="34" charset="-122"/>
                <a:sym typeface="方正兰亭粗黑_GBK" charset="-122"/>
              </a:rPr>
              <a:t>Case 3</a:t>
            </a:r>
            <a:endParaRPr lang="en-US" altLang="zh-CN" sz="1600" b="1" dirty="0">
              <a:solidFill>
                <a:schemeClr val="accent3"/>
              </a:solidFill>
              <a:latin typeface="微软雅黑" panose="020B0503020204020204" pitchFamily="34" charset="-122"/>
              <a:ea typeface="微软雅黑" panose="020B0503020204020204" pitchFamily="34" charset="-122"/>
              <a:sym typeface="方正兰亭粗黑_GBK" charset="-122"/>
            </a:endParaRPr>
          </a:p>
        </p:txBody>
      </p:sp>
      <p:sp>
        <p:nvSpPr>
          <p:cNvPr id="17" name="TextBox 16"/>
          <p:cNvSpPr txBox="1"/>
          <p:nvPr/>
        </p:nvSpPr>
        <p:spPr>
          <a:xfrm>
            <a:off x="1827898" y="3174844"/>
            <a:ext cx="1807998" cy="292388"/>
          </a:xfrm>
          <a:prstGeom prst="rect">
            <a:avLst/>
          </a:prstGeom>
          <a:noFill/>
        </p:spPr>
        <p:txBody>
          <a:bodyPr wrap="square" lIns="0" rIns="0" bIns="0" rtlCol="0">
            <a:spAutoFit/>
          </a:bodyPr>
          <a:lstStyle/>
          <a:p>
            <a:pPr>
              <a:tabLst>
                <a:tab pos="1025525" algn="l"/>
              </a:tabLst>
            </a:pPr>
            <a:r>
              <a:rPr lang="en-US" sz="1600" b="1" dirty="0" smtClean="0">
                <a:solidFill>
                  <a:schemeClr val="accent3"/>
                </a:solidFill>
                <a:latin typeface="微软雅黑" panose="020B0503020204020204" pitchFamily="34" charset="-122"/>
                <a:ea typeface="微软雅黑" panose="020B0503020204020204" pitchFamily="34" charset="-122"/>
                <a:cs typeface="Calibri"/>
              </a:rPr>
              <a:t>Thermal Model</a:t>
            </a:r>
            <a:endParaRPr lang="en-US" sz="1600"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18" name="TextBox 17"/>
          <p:cNvSpPr txBox="1"/>
          <p:nvPr/>
        </p:nvSpPr>
        <p:spPr>
          <a:xfrm>
            <a:off x="1799949" y="3479046"/>
            <a:ext cx="3276107" cy="646331"/>
          </a:xfrm>
          <a:prstGeom prst="rect">
            <a:avLst/>
          </a:prstGeom>
          <a:noFill/>
        </p:spPr>
        <p:txBody>
          <a:bodyPr wrap="square" lIns="0" rIns="0" bIns="0" rtlCol="0">
            <a:spAutoFit/>
          </a:bodyPr>
          <a:lstStyle/>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Purpose: To compare two PVT modeling methods. </a:t>
            </a:r>
          </a:p>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1) The K-values are generated internally; </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Calibri"/>
            </a:endParaRPr>
          </a:p>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2) </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Calibri"/>
              </a:rPr>
              <a:t>T</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he K-value tables are explicitly inputted.</a:t>
            </a:r>
          </a:p>
        </p:txBody>
      </p:sp>
      <p:sp>
        <p:nvSpPr>
          <p:cNvPr id="30" name="Rectangle 12"/>
          <p:cNvSpPr/>
          <p:nvPr/>
        </p:nvSpPr>
        <p:spPr>
          <a:xfrm>
            <a:off x="5079267" y="2710931"/>
            <a:ext cx="3341962" cy="72008"/>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5" name="组合 12"/>
          <p:cNvGrpSpPr/>
          <p:nvPr/>
        </p:nvGrpSpPr>
        <p:grpSpPr>
          <a:xfrm>
            <a:off x="4673603" y="1131590"/>
            <a:ext cx="759798" cy="759798"/>
            <a:chOff x="304800" y="673100"/>
            <a:chExt cx="4000500" cy="4000500"/>
          </a:xfrm>
          <a:effectLst>
            <a:outerShdw blurRad="444500" dist="254000" dir="8100000" algn="tr" rotWithShape="0">
              <a:prstClr val="black">
                <a:alpha val="50000"/>
              </a:prstClr>
            </a:outerShdw>
          </a:effectLst>
        </p:grpSpPr>
        <p:sp>
          <p:nvSpPr>
            <p:cNvPr id="35"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椭圆 1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TextBox 14"/>
          <p:cNvSpPr>
            <a:spLocks noChangeArrowheads="1"/>
          </p:cNvSpPr>
          <p:nvPr/>
        </p:nvSpPr>
        <p:spPr bwMode="auto">
          <a:xfrm>
            <a:off x="4644008" y="1369100"/>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3"/>
                </a:solidFill>
                <a:latin typeface="微软雅黑" panose="020B0503020204020204" pitchFamily="34" charset="-122"/>
                <a:ea typeface="微软雅黑" panose="020B0503020204020204" pitchFamily="34" charset="-122"/>
                <a:sym typeface="方正兰亭粗黑_GBK" charset="-122"/>
              </a:rPr>
              <a:t>Case 2</a:t>
            </a:r>
            <a:endParaRPr lang="en-US" altLang="zh-CN" sz="1600" b="1" dirty="0">
              <a:solidFill>
                <a:schemeClr val="accent3"/>
              </a:solidFill>
              <a:latin typeface="微软雅黑" panose="020B0503020204020204" pitchFamily="34" charset="-122"/>
              <a:ea typeface="微软雅黑" panose="020B0503020204020204" pitchFamily="34" charset="-122"/>
              <a:sym typeface="方正兰亭粗黑_GBK" charset="-122"/>
            </a:endParaRPr>
          </a:p>
        </p:txBody>
      </p:sp>
      <p:sp>
        <p:nvSpPr>
          <p:cNvPr id="38" name="TextBox 37"/>
          <p:cNvSpPr txBox="1"/>
          <p:nvPr/>
        </p:nvSpPr>
        <p:spPr>
          <a:xfrm>
            <a:off x="5673916" y="1158620"/>
            <a:ext cx="1807998" cy="292388"/>
          </a:xfrm>
          <a:prstGeom prst="rect">
            <a:avLst/>
          </a:prstGeom>
          <a:noFill/>
        </p:spPr>
        <p:txBody>
          <a:bodyPr wrap="square" lIns="0" rIns="0" bIns="0" rtlCol="0">
            <a:spAutoFit/>
          </a:bodyPr>
          <a:lstStyle/>
          <a:p>
            <a:pPr>
              <a:tabLst>
                <a:tab pos="1025525" algn="l"/>
              </a:tabLst>
            </a:pPr>
            <a:r>
              <a:rPr lang="en-US" altLang="zh-CN" sz="1600" b="1" dirty="0" smtClean="0">
                <a:solidFill>
                  <a:schemeClr val="accent3"/>
                </a:solidFill>
                <a:latin typeface="微软雅黑" panose="020B0503020204020204" pitchFamily="34" charset="-122"/>
                <a:ea typeface="微软雅黑" panose="020B0503020204020204" pitchFamily="34" charset="-122"/>
                <a:cs typeface="Calibri"/>
              </a:rPr>
              <a:t>CO2</a:t>
            </a:r>
            <a:r>
              <a:rPr lang="zh-CN" altLang="en-US" sz="1600" b="1" dirty="0" smtClean="0">
                <a:solidFill>
                  <a:schemeClr val="accent3"/>
                </a:solidFill>
                <a:latin typeface="微软雅黑" panose="020B0503020204020204" pitchFamily="34" charset="-122"/>
                <a:ea typeface="微软雅黑" panose="020B0503020204020204" pitchFamily="34" charset="-122"/>
                <a:cs typeface="Calibri"/>
              </a:rPr>
              <a:t> </a:t>
            </a:r>
            <a:r>
              <a:rPr lang="en-US" altLang="zh-CN" sz="1600" b="1" dirty="0" smtClean="0">
                <a:solidFill>
                  <a:schemeClr val="accent3"/>
                </a:solidFill>
                <a:latin typeface="微软雅黑" panose="020B0503020204020204" pitchFamily="34" charset="-122"/>
                <a:ea typeface="微软雅黑" panose="020B0503020204020204" pitchFamily="34" charset="-122"/>
                <a:cs typeface="Calibri"/>
              </a:rPr>
              <a:t>Flooding</a:t>
            </a:r>
            <a:endParaRPr lang="en-US" sz="1600"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39" name="TextBox 38"/>
          <p:cNvSpPr txBox="1"/>
          <p:nvPr/>
        </p:nvSpPr>
        <p:spPr>
          <a:xfrm>
            <a:off x="5645967" y="1462822"/>
            <a:ext cx="2844059" cy="846386"/>
          </a:xfrm>
          <a:prstGeom prst="rect">
            <a:avLst/>
          </a:prstGeom>
          <a:noFill/>
        </p:spPr>
        <p:txBody>
          <a:bodyPr wrap="square" lIns="0" rIns="0" bIns="0" rtlCol="0">
            <a:spAutoFit/>
          </a:bodyPr>
          <a:lstStyle/>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Purpose:  To demonstrate the process of CO2 dissolving in water at the reservoir condition, The CO2 solubility in water may reduce the efficiency of CO2 flooding.</a:t>
            </a:r>
          </a:p>
        </p:txBody>
      </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en-US" altLang="zh-CN" sz="2000" b="1" dirty="0" smtClean="0">
                <a:solidFill>
                  <a:schemeClr val="tx1">
                    <a:lumMod val="65000"/>
                    <a:lumOff val="35000"/>
                  </a:schemeClr>
                </a:solidFill>
                <a:latin typeface="微软雅黑" pitchFamily="34" charset="-122"/>
                <a:ea typeface="微软雅黑" pitchFamily="34" charset="-122"/>
              </a:rPr>
              <a:t>Unique Cases</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2051720" y="457546"/>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5496910" y="457546"/>
            <a:ext cx="1523362" cy="52721"/>
          </a:xfrm>
          <a:prstGeom prst="rect">
            <a:avLst/>
          </a:prstGeom>
        </p:spPr>
      </p:pic>
      <p:sp>
        <p:nvSpPr>
          <p:cNvPr id="25" name="Rectangle 12"/>
          <p:cNvSpPr/>
          <p:nvPr/>
        </p:nvSpPr>
        <p:spPr>
          <a:xfrm>
            <a:off x="467544" y="1635646"/>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 name="组合 6"/>
          <p:cNvGrpSpPr/>
          <p:nvPr/>
        </p:nvGrpSpPr>
        <p:grpSpPr>
          <a:xfrm>
            <a:off x="497139" y="771550"/>
            <a:ext cx="759798" cy="759798"/>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14"/>
          <p:cNvSpPr>
            <a:spLocks noChangeArrowheads="1"/>
          </p:cNvSpPr>
          <p:nvPr/>
        </p:nvSpPr>
        <p:spPr bwMode="auto">
          <a:xfrm>
            <a:off x="467544" y="987574"/>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2"/>
                </a:solidFill>
                <a:latin typeface="微软雅黑" panose="020B0503020204020204" pitchFamily="34" charset="-122"/>
                <a:ea typeface="微软雅黑" panose="020B0503020204020204" pitchFamily="34" charset="-122"/>
                <a:sym typeface="方正兰亭粗黑_GBK" charset="-122"/>
              </a:rPr>
              <a:t>Case 1</a:t>
            </a:r>
            <a:endParaRPr lang="en-US" altLang="zh-CN" sz="1600" b="1" dirty="0">
              <a:solidFill>
                <a:schemeClr val="accent2"/>
              </a:solidFill>
              <a:latin typeface="微软雅黑" panose="020B0503020204020204" pitchFamily="34" charset="-122"/>
              <a:ea typeface="微软雅黑" panose="020B0503020204020204" pitchFamily="34" charset="-122"/>
              <a:sym typeface="方正兰亭粗黑_GBK" charset="-122"/>
            </a:endParaRPr>
          </a:p>
        </p:txBody>
      </p:sp>
      <p:sp>
        <p:nvSpPr>
          <p:cNvPr id="11" name="TextBox 10"/>
          <p:cNvSpPr txBox="1"/>
          <p:nvPr/>
        </p:nvSpPr>
        <p:spPr>
          <a:xfrm>
            <a:off x="1497452" y="798580"/>
            <a:ext cx="1807998" cy="292388"/>
          </a:xfrm>
          <a:prstGeom prst="rect">
            <a:avLst/>
          </a:prstGeom>
          <a:noFill/>
        </p:spPr>
        <p:txBody>
          <a:bodyPr wrap="square" lIns="0" rIns="0" bIns="0" rtlCol="0">
            <a:spAutoFit/>
          </a:bodyPr>
          <a:lstStyle/>
          <a:p>
            <a:pPr>
              <a:tabLst>
                <a:tab pos="1025525" algn="l"/>
              </a:tabLst>
            </a:pPr>
            <a:r>
              <a:rPr lang="en-US" sz="1600" b="1" dirty="0" smtClean="0">
                <a:solidFill>
                  <a:schemeClr val="accent2"/>
                </a:solidFill>
                <a:latin typeface="微软雅黑" panose="020B0503020204020204" pitchFamily="34" charset="-122"/>
                <a:ea typeface="微软雅黑" panose="020B0503020204020204" pitchFamily="34" charset="-122"/>
                <a:cs typeface="Calibri"/>
              </a:rPr>
              <a:t>Thermal Model</a:t>
            </a:r>
            <a:endParaRPr lang="en-US" sz="1600" b="1" dirty="0">
              <a:solidFill>
                <a:schemeClr val="accent2"/>
              </a:solidFill>
              <a:latin typeface="微软雅黑" panose="020B0503020204020204" pitchFamily="34" charset="-122"/>
              <a:ea typeface="微软雅黑" panose="020B0503020204020204" pitchFamily="34" charset="-122"/>
              <a:cs typeface="Calibri"/>
            </a:endParaRPr>
          </a:p>
        </p:txBody>
      </p:sp>
      <p:sp>
        <p:nvSpPr>
          <p:cNvPr id="12" name="TextBox 11"/>
          <p:cNvSpPr txBox="1"/>
          <p:nvPr/>
        </p:nvSpPr>
        <p:spPr>
          <a:xfrm>
            <a:off x="1469503" y="1102783"/>
            <a:ext cx="4542657" cy="446276"/>
          </a:xfrm>
          <a:prstGeom prst="rect">
            <a:avLst/>
          </a:prstGeom>
          <a:noFill/>
        </p:spPr>
        <p:txBody>
          <a:bodyPr wrap="square" lIns="0" rIns="0" bIns="0" rtlCol="0">
            <a:spAutoFit/>
          </a:bodyPr>
          <a:lstStyle/>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Purpose: </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Calibri"/>
              </a:rPr>
              <a:t> </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To demonstrate the thermodynamic process of the steam entering the oil phase at the reservoir condition.</a:t>
            </a:r>
          </a:p>
        </p:txBody>
      </p:sp>
      <p:pic>
        <p:nvPicPr>
          <p:cNvPr id="74" name="Picture 73" descr="steam11.png"/>
          <p:cNvPicPr>
            <a:picLocks noChangeAspect="1"/>
          </p:cNvPicPr>
          <p:nvPr/>
        </p:nvPicPr>
        <p:blipFill>
          <a:blip r:embed="rId4" cstate="print"/>
          <a:stretch>
            <a:fillRect/>
          </a:stretch>
        </p:blipFill>
        <p:spPr>
          <a:xfrm>
            <a:off x="3380400" y="2138400"/>
            <a:ext cx="5656621" cy="2413817"/>
          </a:xfrm>
          <a:prstGeom prst="rect">
            <a:avLst/>
          </a:prstGeom>
        </p:spPr>
      </p:pic>
      <p:graphicFrame>
        <p:nvGraphicFramePr>
          <p:cNvPr id="75" name="Chart 74"/>
          <p:cNvGraphicFramePr/>
          <p:nvPr/>
        </p:nvGraphicFramePr>
        <p:xfrm>
          <a:off x="5796136" y="627534"/>
          <a:ext cx="3168352" cy="1512168"/>
        </p:xfrm>
        <a:graphic>
          <a:graphicData uri="http://schemas.openxmlformats.org/drawingml/2006/chart">
            <c:chart xmlns:c="http://schemas.openxmlformats.org/drawingml/2006/chart" xmlns:r="http://schemas.openxmlformats.org/officeDocument/2006/relationships" r:id="rId5"/>
          </a:graphicData>
        </a:graphic>
      </p:graphicFrame>
      <p:sp>
        <p:nvSpPr>
          <p:cNvPr id="63" name="Rectangle 62"/>
          <p:cNvSpPr/>
          <p:nvPr/>
        </p:nvSpPr>
        <p:spPr>
          <a:xfrm>
            <a:off x="1259632" y="1779662"/>
            <a:ext cx="2232248" cy="30243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Rectangle 63"/>
          <p:cNvSpPr/>
          <p:nvPr/>
        </p:nvSpPr>
        <p:spPr>
          <a:xfrm>
            <a:off x="3491880" y="2211710"/>
            <a:ext cx="5472608" cy="28803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Rectangle 64"/>
          <p:cNvSpPr/>
          <p:nvPr/>
        </p:nvSpPr>
        <p:spPr>
          <a:xfrm>
            <a:off x="3563888" y="2499742"/>
            <a:ext cx="432048" cy="21602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6" cstate="print"/>
          <a:srcRect/>
          <a:stretch>
            <a:fillRect/>
          </a:stretch>
        </p:blipFill>
        <p:spPr bwMode="auto">
          <a:xfrm>
            <a:off x="1335024" y="1783080"/>
            <a:ext cx="2143125" cy="2990850"/>
          </a:xfrm>
          <a:prstGeom prst="rect">
            <a:avLst/>
          </a:prstGeom>
          <a:noFill/>
          <a:ln w="9525">
            <a:noFill/>
            <a:miter lim="800000"/>
            <a:headEnd/>
            <a:tailEnd/>
          </a:ln>
        </p:spPr>
      </p:pic>
      <p:sp>
        <p:nvSpPr>
          <p:cNvPr id="76" name="TextBox 75"/>
          <p:cNvSpPr txBox="1"/>
          <p:nvPr/>
        </p:nvSpPr>
        <p:spPr>
          <a:xfrm>
            <a:off x="1424750" y="2434768"/>
            <a:ext cx="216024" cy="169277"/>
          </a:xfrm>
          <a:prstGeom prst="rect">
            <a:avLst/>
          </a:prstGeom>
          <a:noFill/>
        </p:spPr>
        <p:txBody>
          <a:bodyPr wrap="square" lIns="0" tIns="0" rIns="0" bIns="0" rtlCol="0">
            <a:spAutoFit/>
          </a:bodyPr>
          <a:lstStyle/>
          <a:p>
            <a:r>
              <a:rPr lang="en-US" altLang="zh-CN" sz="1100" b="1" dirty="0" smtClean="0">
                <a:solidFill>
                  <a:schemeClr val="accent6"/>
                </a:solidFill>
                <a:latin typeface="微软雅黑" pitchFamily="34" charset="-122"/>
                <a:ea typeface="微软雅黑" pitchFamily="34" charset="-122"/>
              </a:rPr>
              <a:t>So</a:t>
            </a:r>
            <a:endParaRPr lang="zh-CN" altLang="en-US" sz="1100" b="1" dirty="0" smtClean="0">
              <a:solidFill>
                <a:schemeClr val="accent6"/>
              </a:solidFill>
              <a:latin typeface="微软雅黑" pitchFamily="34" charset="-122"/>
              <a:ea typeface="微软雅黑" pitchFamily="34" charset="-122"/>
            </a:endParaRPr>
          </a:p>
        </p:txBody>
      </p:sp>
      <p:sp>
        <p:nvSpPr>
          <p:cNvPr id="77" name="TextBox 76"/>
          <p:cNvSpPr txBox="1"/>
          <p:nvPr/>
        </p:nvSpPr>
        <p:spPr>
          <a:xfrm>
            <a:off x="1425600" y="3291830"/>
            <a:ext cx="216024" cy="169277"/>
          </a:xfrm>
          <a:prstGeom prst="rect">
            <a:avLst/>
          </a:prstGeom>
          <a:noFill/>
        </p:spPr>
        <p:txBody>
          <a:bodyPr wrap="square" lIns="0" tIns="0" rIns="0" bIns="0" rtlCol="0">
            <a:spAutoFit/>
          </a:bodyPr>
          <a:lstStyle/>
          <a:p>
            <a:r>
              <a:rPr lang="en-US" altLang="zh-CN" sz="1100" b="1" dirty="0" smtClean="0">
                <a:solidFill>
                  <a:schemeClr val="accent6"/>
                </a:solidFill>
                <a:latin typeface="微软雅黑" pitchFamily="34" charset="-122"/>
                <a:ea typeface="微软雅黑" pitchFamily="34" charset="-122"/>
              </a:rPr>
              <a:t>Sw</a:t>
            </a:r>
            <a:endParaRPr lang="zh-CN" altLang="en-US" sz="1100" b="1" dirty="0" smtClean="0">
              <a:solidFill>
                <a:schemeClr val="accent6"/>
              </a:solidFill>
              <a:latin typeface="微软雅黑" pitchFamily="34" charset="-122"/>
              <a:ea typeface="微软雅黑" pitchFamily="34" charset="-122"/>
            </a:endParaRPr>
          </a:p>
        </p:txBody>
      </p:sp>
      <p:sp>
        <p:nvSpPr>
          <p:cNvPr id="78" name="TextBox 77"/>
          <p:cNvSpPr txBox="1"/>
          <p:nvPr/>
        </p:nvSpPr>
        <p:spPr>
          <a:xfrm>
            <a:off x="1425600" y="4011910"/>
            <a:ext cx="216024" cy="184666"/>
          </a:xfrm>
          <a:prstGeom prst="rect">
            <a:avLst/>
          </a:prstGeom>
          <a:noFill/>
        </p:spPr>
        <p:txBody>
          <a:bodyPr wrap="square" lIns="0" tIns="0" rIns="0" bIns="0" rtlCol="0">
            <a:spAutoFit/>
          </a:bodyPr>
          <a:lstStyle/>
          <a:p>
            <a:r>
              <a:rPr lang="en-US" altLang="zh-CN" sz="1200" b="1" dirty="0" smtClean="0">
                <a:solidFill>
                  <a:schemeClr val="accent6"/>
                </a:solidFill>
                <a:latin typeface="微软雅黑" pitchFamily="34" charset="-122"/>
                <a:ea typeface="微软雅黑" pitchFamily="34" charset="-122"/>
              </a:rPr>
              <a:t>Sg</a:t>
            </a:r>
            <a:endParaRPr lang="zh-CN" altLang="en-US" sz="1200" b="1" dirty="0" smtClean="0">
              <a:solidFill>
                <a:schemeClr val="accent6"/>
              </a:solidFill>
              <a:latin typeface="微软雅黑" pitchFamily="34" charset="-122"/>
              <a:ea typeface="微软雅黑" pitchFamily="34" charset="-122"/>
            </a:endParaRPr>
          </a:p>
        </p:txBody>
      </p:sp>
      <p:sp>
        <p:nvSpPr>
          <p:cNvPr id="21" name="Rounded Rectangle 20"/>
          <p:cNvSpPr/>
          <p:nvPr/>
        </p:nvSpPr>
        <p:spPr>
          <a:xfrm>
            <a:off x="8444104" y="2267389"/>
            <a:ext cx="360040" cy="14401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ounded Rectangle 21"/>
          <p:cNvSpPr/>
          <p:nvPr/>
        </p:nvSpPr>
        <p:spPr>
          <a:xfrm>
            <a:off x="8454989" y="3131485"/>
            <a:ext cx="360040" cy="14401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ounded Rectangle 22"/>
          <p:cNvSpPr/>
          <p:nvPr/>
        </p:nvSpPr>
        <p:spPr>
          <a:xfrm>
            <a:off x="8438660" y="3990139"/>
            <a:ext cx="360040" cy="14401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8449546" y="2283718"/>
            <a:ext cx="360040" cy="138499"/>
          </a:xfrm>
          <a:prstGeom prst="rect">
            <a:avLst/>
          </a:prstGeom>
          <a:noFill/>
        </p:spPr>
        <p:txBody>
          <a:bodyPr wrap="square" lIns="0" tIns="0" rIns="0" bIns="0" rtlCol="0">
            <a:spAutoFit/>
          </a:bodyPr>
          <a:lstStyle/>
          <a:p>
            <a:r>
              <a:rPr lang="en-US" altLang="zh-CN" sz="900" b="1" dirty="0" smtClean="0">
                <a:solidFill>
                  <a:schemeClr val="bg1"/>
                </a:solidFill>
                <a:latin typeface="微软雅黑" pitchFamily="34" charset="-122"/>
                <a:ea typeface="微软雅黑" pitchFamily="34" charset="-122"/>
              </a:rPr>
              <a:t>Sum</a:t>
            </a:r>
            <a:endParaRPr lang="zh-CN" altLang="en-US" sz="900" b="1" dirty="0" smtClean="0">
              <a:solidFill>
                <a:schemeClr val="bg1"/>
              </a:solidFill>
              <a:latin typeface="微软雅黑" pitchFamily="34" charset="-122"/>
              <a:ea typeface="微软雅黑" pitchFamily="34" charset="-122"/>
            </a:endParaRPr>
          </a:p>
        </p:txBody>
      </p:sp>
      <p:sp>
        <p:nvSpPr>
          <p:cNvPr id="26" name="TextBox 25"/>
          <p:cNvSpPr txBox="1"/>
          <p:nvPr/>
        </p:nvSpPr>
        <p:spPr>
          <a:xfrm>
            <a:off x="8449546" y="3142445"/>
            <a:ext cx="360040" cy="138499"/>
          </a:xfrm>
          <a:prstGeom prst="rect">
            <a:avLst/>
          </a:prstGeom>
          <a:noFill/>
        </p:spPr>
        <p:txBody>
          <a:bodyPr wrap="square" lIns="0" tIns="0" rIns="0" bIns="0" rtlCol="0">
            <a:spAutoFit/>
          </a:bodyPr>
          <a:lstStyle/>
          <a:p>
            <a:r>
              <a:rPr lang="en-US" altLang="zh-CN" sz="900" b="1" dirty="0" smtClean="0">
                <a:solidFill>
                  <a:schemeClr val="bg1"/>
                </a:solidFill>
                <a:latin typeface="微软雅黑" pitchFamily="34" charset="-122"/>
                <a:ea typeface="微软雅黑" pitchFamily="34" charset="-122"/>
              </a:rPr>
              <a:t>Sum</a:t>
            </a:r>
            <a:endParaRPr lang="zh-CN" altLang="en-US" sz="900" b="1" dirty="0" smtClean="0">
              <a:solidFill>
                <a:schemeClr val="bg1"/>
              </a:solidFill>
              <a:latin typeface="微软雅黑" pitchFamily="34" charset="-122"/>
              <a:ea typeface="微软雅黑" pitchFamily="34" charset="-122"/>
            </a:endParaRPr>
          </a:p>
        </p:txBody>
      </p:sp>
      <p:sp>
        <p:nvSpPr>
          <p:cNvPr id="27" name="TextBox 26"/>
          <p:cNvSpPr txBox="1"/>
          <p:nvPr/>
        </p:nvSpPr>
        <p:spPr>
          <a:xfrm>
            <a:off x="8449546" y="4011910"/>
            <a:ext cx="360040" cy="138499"/>
          </a:xfrm>
          <a:prstGeom prst="rect">
            <a:avLst/>
          </a:prstGeom>
          <a:noFill/>
        </p:spPr>
        <p:txBody>
          <a:bodyPr wrap="square" lIns="0" tIns="0" rIns="0" bIns="0" rtlCol="0">
            <a:spAutoFit/>
          </a:bodyPr>
          <a:lstStyle/>
          <a:p>
            <a:r>
              <a:rPr lang="en-US" altLang="zh-CN" sz="900" b="1" dirty="0" smtClean="0">
                <a:solidFill>
                  <a:schemeClr val="bg1"/>
                </a:solidFill>
                <a:latin typeface="微软雅黑" pitchFamily="34" charset="-122"/>
                <a:ea typeface="微软雅黑" pitchFamily="34" charset="-122"/>
              </a:rPr>
              <a:t>Sum</a:t>
            </a:r>
            <a:endParaRPr lang="zh-CN" altLang="en-US" sz="9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checkerboard(across)">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63"/>
                                        </p:tgtEl>
                                      </p:cBhvr>
                                    </p:animEffect>
                                    <p:set>
                                      <p:cBhvr>
                                        <p:cTn id="12" dur="1" fill="hold">
                                          <p:stCondLst>
                                            <p:cond delay="499"/>
                                          </p:stCondLst>
                                        </p:cTn>
                                        <p:tgtEl>
                                          <p:spTgt spid="6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checkerboard(across)">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64"/>
                                        </p:tgtEl>
                                      </p:cBhvr>
                                    </p:animEffect>
                                    <p:set>
                                      <p:cBhvr>
                                        <p:cTn id="22" dur="1" fill="hold">
                                          <p:stCondLst>
                                            <p:cond delay="499"/>
                                          </p:stCondLst>
                                        </p:cTn>
                                        <p:tgtEl>
                                          <p:spTgt spid="6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checkerboard(across)">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65"/>
                                        </p:tgtEl>
                                      </p:cBhvr>
                                    </p:animEffect>
                                    <p:set>
                                      <p:cBhvr>
                                        <p:cTn id="32" dur="1" fill="hold">
                                          <p:stCondLst>
                                            <p:cond delay="499"/>
                                          </p:stCondLst>
                                        </p:cTn>
                                        <p:tgtEl>
                                          <p:spTgt spid="6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500" fill="hold"/>
                                        <p:tgtEl>
                                          <p:spTgt spid="75"/>
                                        </p:tgtEl>
                                        <p:attrNameLst>
                                          <p:attrName>ppt_x</p:attrName>
                                        </p:attrNameLst>
                                      </p:cBhvr>
                                      <p:tavLst>
                                        <p:tav tm="0">
                                          <p:val>
                                            <p:strVal val="1+#ppt_w/2"/>
                                          </p:val>
                                        </p:tav>
                                        <p:tav tm="100000">
                                          <p:val>
                                            <p:strVal val="#ppt_x"/>
                                          </p:val>
                                        </p:tav>
                                      </p:tavLst>
                                    </p:anim>
                                    <p:anim calcmode="lin" valueType="num">
                                      <p:cBhvr additive="base">
                                        <p:cTn id="38"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5" grpId="0">
        <p:bldAsOne/>
      </p:bldGraphic>
      <p:bldP spid="63" grpId="0" animBg="1"/>
      <p:bldP spid="63" grpId="1" animBg="1"/>
      <p:bldP spid="64" grpId="0" animBg="1"/>
      <p:bldP spid="64" grpId="1" animBg="1"/>
      <p:bldP spid="65" grpId="0" animBg="1"/>
      <p:bldP spid="6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en-US" altLang="zh-CN" sz="2000" b="1" dirty="0" smtClean="0">
                <a:solidFill>
                  <a:schemeClr val="tx1">
                    <a:lumMod val="65000"/>
                    <a:lumOff val="35000"/>
                  </a:schemeClr>
                </a:solidFill>
                <a:latin typeface="微软雅黑" pitchFamily="34" charset="-122"/>
                <a:ea typeface="微软雅黑" pitchFamily="34" charset="-122"/>
              </a:rPr>
              <a:t>Unique Cases</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2051720" y="457546"/>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5496910" y="457546"/>
            <a:ext cx="1523362" cy="52721"/>
          </a:xfrm>
          <a:prstGeom prst="rect">
            <a:avLst/>
          </a:prstGeom>
        </p:spPr>
      </p:pic>
      <p:sp>
        <p:nvSpPr>
          <p:cNvPr id="25" name="Rectangle 12"/>
          <p:cNvSpPr/>
          <p:nvPr/>
        </p:nvSpPr>
        <p:spPr>
          <a:xfrm>
            <a:off x="467544" y="1635646"/>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 name="组合 6"/>
          <p:cNvGrpSpPr/>
          <p:nvPr/>
        </p:nvGrpSpPr>
        <p:grpSpPr>
          <a:xfrm>
            <a:off x="497139" y="771550"/>
            <a:ext cx="759798" cy="759798"/>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14"/>
          <p:cNvSpPr>
            <a:spLocks noChangeArrowheads="1"/>
          </p:cNvSpPr>
          <p:nvPr/>
        </p:nvSpPr>
        <p:spPr bwMode="auto">
          <a:xfrm>
            <a:off x="467544" y="987574"/>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2"/>
                </a:solidFill>
                <a:latin typeface="微软雅黑" panose="020B0503020204020204" pitchFamily="34" charset="-122"/>
                <a:ea typeface="微软雅黑" panose="020B0503020204020204" pitchFamily="34" charset="-122"/>
                <a:sym typeface="方正兰亭粗黑_GBK" charset="-122"/>
              </a:rPr>
              <a:t>Case 2</a:t>
            </a:r>
            <a:endParaRPr lang="en-US" altLang="zh-CN" sz="1600" b="1" dirty="0">
              <a:solidFill>
                <a:schemeClr val="accent2"/>
              </a:solidFill>
              <a:latin typeface="微软雅黑" panose="020B0503020204020204" pitchFamily="34" charset="-122"/>
              <a:ea typeface="微软雅黑" panose="020B0503020204020204" pitchFamily="34" charset="-122"/>
              <a:sym typeface="方正兰亭粗黑_GBK" charset="-122"/>
            </a:endParaRPr>
          </a:p>
        </p:txBody>
      </p:sp>
      <p:sp>
        <p:nvSpPr>
          <p:cNvPr id="11" name="TextBox 10"/>
          <p:cNvSpPr txBox="1"/>
          <p:nvPr/>
        </p:nvSpPr>
        <p:spPr>
          <a:xfrm>
            <a:off x="1497452" y="798580"/>
            <a:ext cx="1807998" cy="292388"/>
          </a:xfrm>
          <a:prstGeom prst="rect">
            <a:avLst/>
          </a:prstGeom>
          <a:noFill/>
        </p:spPr>
        <p:txBody>
          <a:bodyPr wrap="square" lIns="0" rIns="0" bIns="0" rtlCol="0">
            <a:spAutoFit/>
          </a:bodyPr>
          <a:lstStyle/>
          <a:p>
            <a:pPr>
              <a:tabLst>
                <a:tab pos="1025525" algn="l"/>
              </a:tabLst>
            </a:pPr>
            <a:r>
              <a:rPr lang="en-US" sz="1600" b="1" dirty="0" smtClean="0">
                <a:solidFill>
                  <a:schemeClr val="accent2"/>
                </a:solidFill>
                <a:latin typeface="微软雅黑" panose="020B0503020204020204" pitchFamily="34" charset="-122"/>
                <a:ea typeface="微软雅黑" panose="020B0503020204020204" pitchFamily="34" charset="-122"/>
                <a:cs typeface="Calibri"/>
              </a:rPr>
              <a:t>CO2</a:t>
            </a:r>
            <a:r>
              <a:rPr lang="zh-CN" altLang="en-US" sz="1600" b="1" dirty="0" smtClean="0">
                <a:solidFill>
                  <a:schemeClr val="accent2"/>
                </a:solidFill>
                <a:latin typeface="微软雅黑" panose="020B0503020204020204" pitchFamily="34" charset="-122"/>
                <a:ea typeface="微软雅黑" panose="020B0503020204020204" pitchFamily="34" charset="-122"/>
                <a:cs typeface="Calibri"/>
              </a:rPr>
              <a:t> </a:t>
            </a:r>
            <a:r>
              <a:rPr lang="en-US" altLang="zh-CN" sz="1600" b="1" dirty="0" smtClean="0">
                <a:solidFill>
                  <a:schemeClr val="accent2"/>
                </a:solidFill>
                <a:latin typeface="微软雅黑" panose="020B0503020204020204" pitchFamily="34" charset="-122"/>
                <a:ea typeface="微软雅黑" panose="020B0503020204020204" pitchFamily="34" charset="-122"/>
                <a:cs typeface="Calibri"/>
              </a:rPr>
              <a:t>Flooding</a:t>
            </a:r>
            <a:endParaRPr lang="en-US" sz="1600" b="1" dirty="0">
              <a:solidFill>
                <a:schemeClr val="accent2"/>
              </a:solidFill>
              <a:latin typeface="微软雅黑" panose="020B0503020204020204" pitchFamily="34" charset="-122"/>
              <a:ea typeface="微软雅黑" panose="020B0503020204020204" pitchFamily="34" charset="-122"/>
              <a:cs typeface="Calibri"/>
            </a:endParaRPr>
          </a:p>
        </p:txBody>
      </p:sp>
      <p:sp>
        <p:nvSpPr>
          <p:cNvPr id="12" name="TextBox 11"/>
          <p:cNvSpPr txBox="1"/>
          <p:nvPr/>
        </p:nvSpPr>
        <p:spPr>
          <a:xfrm>
            <a:off x="1469503" y="1102782"/>
            <a:ext cx="4182617" cy="446276"/>
          </a:xfrm>
          <a:prstGeom prst="rect">
            <a:avLst/>
          </a:prstGeom>
          <a:noFill/>
        </p:spPr>
        <p:txBody>
          <a:bodyPr wrap="square" lIns="0" rIns="0" bIns="0" rtlCol="0">
            <a:spAutoFit/>
          </a:bodyPr>
          <a:lstStyle/>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Purpose:  To demonstrate the process of CO2 dissolving in water at the reservoir condition, which reduces the efficiency of CO2 flooding.</a:t>
            </a:r>
          </a:p>
        </p:txBody>
      </p:sp>
      <p:pic>
        <p:nvPicPr>
          <p:cNvPr id="48" name="Picture 47" descr="MOL9.png"/>
          <p:cNvPicPr>
            <a:picLocks noChangeAspect="1"/>
          </p:cNvPicPr>
          <p:nvPr/>
        </p:nvPicPr>
        <p:blipFill>
          <a:blip r:embed="rId4" cstate="print"/>
          <a:stretch>
            <a:fillRect/>
          </a:stretch>
        </p:blipFill>
        <p:spPr>
          <a:xfrm>
            <a:off x="3376800" y="2170800"/>
            <a:ext cx="3827972" cy="2413817"/>
          </a:xfrm>
          <a:prstGeom prst="rect">
            <a:avLst/>
          </a:prstGeom>
        </p:spPr>
      </p:pic>
      <p:graphicFrame>
        <p:nvGraphicFramePr>
          <p:cNvPr id="49" name="Chart 48"/>
          <p:cNvGraphicFramePr/>
          <p:nvPr/>
        </p:nvGraphicFramePr>
        <p:xfrm>
          <a:off x="5796136" y="627534"/>
          <a:ext cx="2880320" cy="1512168"/>
        </p:xfrm>
        <a:graphic>
          <a:graphicData uri="http://schemas.openxmlformats.org/drawingml/2006/chart">
            <c:chart xmlns:c="http://schemas.openxmlformats.org/drawingml/2006/chart" xmlns:r="http://schemas.openxmlformats.org/officeDocument/2006/relationships" r:id="rId5"/>
          </a:graphicData>
        </a:graphic>
      </p:graphicFrame>
      <p:grpSp>
        <p:nvGrpSpPr>
          <p:cNvPr id="16" name="Group 52"/>
          <p:cNvGrpSpPr/>
          <p:nvPr/>
        </p:nvGrpSpPr>
        <p:grpSpPr>
          <a:xfrm>
            <a:off x="3491880" y="2499742"/>
            <a:ext cx="576064" cy="2016224"/>
            <a:chOff x="3491880" y="2499742"/>
            <a:chExt cx="576064" cy="2016224"/>
          </a:xfrm>
        </p:grpSpPr>
        <p:sp>
          <p:nvSpPr>
            <p:cNvPr id="50" name="Rectangle 49"/>
            <p:cNvSpPr/>
            <p:nvPr/>
          </p:nvSpPr>
          <p:spPr>
            <a:xfrm>
              <a:off x="3491880" y="2499742"/>
              <a:ext cx="576064" cy="28803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50"/>
            <p:cNvSpPr/>
            <p:nvPr/>
          </p:nvSpPr>
          <p:spPr>
            <a:xfrm>
              <a:off x="3491880" y="3363838"/>
              <a:ext cx="576064" cy="28803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51"/>
            <p:cNvSpPr/>
            <p:nvPr/>
          </p:nvSpPr>
          <p:spPr>
            <a:xfrm>
              <a:off x="3491880" y="4227934"/>
              <a:ext cx="576064" cy="28803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Rectangle 53"/>
          <p:cNvSpPr/>
          <p:nvPr/>
        </p:nvSpPr>
        <p:spPr>
          <a:xfrm>
            <a:off x="4139952" y="2571750"/>
            <a:ext cx="432048" cy="14401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ectangle 54"/>
          <p:cNvSpPr/>
          <p:nvPr/>
        </p:nvSpPr>
        <p:spPr>
          <a:xfrm>
            <a:off x="4163704" y="4288066"/>
            <a:ext cx="432048" cy="14401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p:cNvPicPr>
            <a:picLocks noChangeAspect="1" noChangeArrowheads="1"/>
          </p:cNvPicPr>
          <p:nvPr/>
        </p:nvPicPr>
        <p:blipFill>
          <a:blip r:embed="rId6" cstate="print"/>
          <a:srcRect/>
          <a:stretch>
            <a:fillRect/>
          </a:stretch>
        </p:blipFill>
        <p:spPr bwMode="auto">
          <a:xfrm>
            <a:off x="1335024" y="1837944"/>
            <a:ext cx="2181225" cy="2990850"/>
          </a:xfrm>
          <a:prstGeom prst="rect">
            <a:avLst/>
          </a:prstGeom>
          <a:noFill/>
          <a:ln w="9525">
            <a:noFill/>
            <a:miter lim="800000"/>
            <a:headEnd/>
            <a:tailEnd/>
          </a:ln>
        </p:spPr>
      </p:pic>
      <p:sp>
        <p:nvSpPr>
          <p:cNvPr id="56" name="TextBox 55"/>
          <p:cNvSpPr txBox="1"/>
          <p:nvPr/>
        </p:nvSpPr>
        <p:spPr>
          <a:xfrm>
            <a:off x="1424750" y="2434768"/>
            <a:ext cx="216024" cy="169277"/>
          </a:xfrm>
          <a:prstGeom prst="rect">
            <a:avLst/>
          </a:prstGeom>
          <a:noFill/>
        </p:spPr>
        <p:txBody>
          <a:bodyPr wrap="square" lIns="0" tIns="0" rIns="0" bIns="0" rtlCol="0">
            <a:spAutoFit/>
          </a:bodyPr>
          <a:lstStyle/>
          <a:p>
            <a:r>
              <a:rPr lang="en-US" altLang="zh-CN" sz="1100" b="1" dirty="0" smtClean="0">
                <a:solidFill>
                  <a:schemeClr val="accent6"/>
                </a:solidFill>
                <a:latin typeface="微软雅黑" pitchFamily="34" charset="-122"/>
                <a:ea typeface="微软雅黑" pitchFamily="34" charset="-122"/>
              </a:rPr>
              <a:t>So</a:t>
            </a:r>
            <a:endParaRPr lang="zh-CN" altLang="en-US" sz="1100" b="1" dirty="0" smtClean="0">
              <a:solidFill>
                <a:schemeClr val="accent6"/>
              </a:solidFill>
              <a:latin typeface="微软雅黑" pitchFamily="34" charset="-122"/>
              <a:ea typeface="微软雅黑" pitchFamily="34" charset="-122"/>
            </a:endParaRPr>
          </a:p>
        </p:txBody>
      </p:sp>
      <p:sp>
        <p:nvSpPr>
          <p:cNvPr id="57" name="TextBox 56"/>
          <p:cNvSpPr txBox="1"/>
          <p:nvPr/>
        </p:nvSpPr>
        <p:spPr>
          <a:xfrm>
            <a:off x="1425600" y="3291830"/>
            <a:ext cx="216024" cy="169277"/>
          </a:xfrm>
          <a:prstGeom prst="rect">
            <a:avLst/>
          </a:prstGeom>
          <a:noFill/>
        </p:spPr>
        <p:txBody>
          <a:bodyPr wrap="square" lIns="0" tIns="0" rIns="0" bIns="0" rtlCol="0">
            <a:spAutoFit/>
          </a:bodyPr>
          <a:lstStyle/>
          <a:p>
            <a:r>
              <a:rPr lang="en-US" altLang="zh-CN" sz="1100" b="1" dirty="0" smtClean="0">
                <a:solidFill>
                  <a:schemeClr val="accent6"/>
                </a:solidFill>
                <a:latin typeface="微软雅黑" pitchFamily="34" charset="-122"/>
                <a:ea typeface="微软雅黑" pitchFamily="34" charset="-122"/>
              </a:rPr>
              <a:t>Sw</a:t>
            </a:r>
            <a:endParaRPr lang="zh-CN" altLang="en-US" sz="1100" b="1" dirty="0" smtClean="0">
              <a:solidFill>
                <a:schemeClr val="accent6"/>
              </a:solidFill>
              <a:latin typeface="微软雅黑" pitchFamily="34" charset="-122"/>
              <a:ea typeface="微软雅黑" pitchFamily="34" charset="-122"/>
            </a:endParaRPr>
          </a:p>
        </p:txBody>
      </p:sp>
      <p:sp>
        <p:nvSpPr>
          <p:cNvPr id="58" name="TextBox 57"/>
          <p:cNvSpPr txBox="1"/>
          <p:nvPr/>
        </p:nvSpPr>
        <p:spPr>
          <a:xfrm>
            <a:off x="1425600" y="4011910"/>
            <a:ext cx="216024" cy="184666"/>
          </a:xfrm>
          <a:prstGeom prst="rect">
            <a:avLst/>
          </a:prstGeom>
          <a:noFill/>
        </p:spPr>
        <p:txBody>
          <a:bodyPr wrap="square" lIns="0" tIns="0" rIns="0" bIns="0" rtlCol="0">
            <a:spAutoFit/>
          </a:bodyPr>
          <a:lstStyle/>
          <a:p>
            <a:r>
              <a:rPr lang="en-US" altLang="zh-CN" sz="1200" b="1" dirty="0" smtClean="0">
                <a:solidFill>
                  <a:schemeClr val="accent6"/>
                </a:solidFill>
                <a:latin typeface="微软雅黑" pitchFamily="34" charset="-122"/>
                <a:ea typeface="微软雅黑" pitchFamily="34" charset="-122"/>
              </a:rPr>
              <a:t>Sg</a:t>
            </a:r>
            <a:endParaRPr lang="zh-CN" altLang="en-US" sz="1200" b="1" dirty="0" smtClean="0">
              <a:solidFill>
                <a:schemeClr val="accent6"/>
              </a:solidFill>
              <a:latin typeface="微软雅黑" pitchFamily="34" charset="-122"/>
              <a:ea typeface="微软雅黑" pitchFamily="34" charset="-122"/>
            </a:endParaRPr>
          </a:p>
        </p:txBody>
      </p:sp>
      <p:sp>
        <p:nvSpPr>
          <p:cNvPr id="26" name="Rounded Rectangle 25"/>
          <p:cNvSpPr/>
          <p:nvPr/>
        </p:nvSpPr>
        <p:spPr>
          <a:xfrm>
            <a:off x="6660232" y="2283718"/>
            <a:ext cx="288032" cy="14401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ounded Rectangle 26"/>
          <p:cNvSpPr/>
          <p:nvPr/>
        </p:nvSpPr>
        <p:spPr>
          <a:xfrm>
            <a:off x="6660232" y="3147814"/>
            <a:ext cx="288032" cy="14401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ounded Rectangle 27"/>
          <p:cNvSpPr/>
          <p:nvPr/>
        </p:nvSpPr>
        <p:spPr>
          <a:xfrm>
            <a:off x="6660232" y="4011910"/>
            <a:ext cx="288032" cy="14401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6660232" y="2289235"/>
            <a:ext cx="360040" cy="138499"/>
          </a:xfrm>
          <a:prstGeom prst="rect">
            <a:avLst/>
          </a:prstGeom>
          <a:noFill/>
        </p:spPr>
        <p:txBody>
          <a:bodyPr wrap="square" lIns="0" tIns="0" rIns="0" bIns="0" rtlCol="0">
            <a:spAutoFit/>
          </a:bodyPr>
          <a:lstStyle/>
          <a:p>
            <a:r>
              <a:rPr lang="en-US" altLang="zh-CN" sz="900" b="1" dirty="0" smtClean="0">
                <a:solidFill>
                  <a:schemeClr val="bg1"/>
                </a:solidFill>
                <a:latin typeface="微软雅黑" pitchFamily="34" charset="-122"/>
                <a:ea typeface="微软雅黑" pitchFamily="34" charset="-122"/>
              </a:rPr>
              <a:t>Sum</a:t>
            </a:r>
            <a:endParaRPr lang="zh-CN" altLang="en-US" sz="900" b="1" dirty="0" smtClean="0">
              <a:solidFill>
                <a:schemeClr val="bg1"/>
              </a:solidFill>
              <a:latin typeface="微软雅黑" pitchFamily="34" charset="-122"/>
              <a:ea typeface="微软雅黑" pitchFamily="34" charset="-122"/>
            </a:endParaRPr>
          </a:p>
        </p:txBody>
      </p:sp>
      <p:sp>
        <p:nvSpPr>
          <p:cNvPr id="29" name="TextBox 28"/>
          <p:cNvSpPr txBox="1"/>
          <p:nvPr/>
        </p:nvSpPr>
        <p:spPr>
          <a:xfrm>
            <a:off x="6660232" y="3153331"/>
            <a:ext cx="360040" cy="138499"/>
          </a:xfrm>
          <a:prstGeom prst="rect">
            <a:avLst/>
          </a:prstGeom>
          <a:noFill/>
        </p:spPr>
        <p:txBody>
          <a:bodyPr wrap="square" lIns="0" tIns="0" rIns="0" bIns="0" rtlCol="0">
            <a:spAutoFit/>
          </a:bodyPr>
          <a:lstStyle/>
          <a:p>
            <a:r>
              <a:rPr lang="en-US" altLang="zh-CN" sz="900" b="1" dirty="0" smtClean="0">
                <a:solidFill>
                  <a:schemeClr val="bg1"/>
                </a:solidFill>
                <a:latin typeface="微软雅黑" pitchFamily="34" charset="-122"/>
                <a:ea typeface="微软雅黑" pitchFamily="34" charset="-122"/>
              </a:rPr>
              <a:t>Sum</a:t>
            </a:r>
            <a:endParaRPr lang="zh-CN" altLang="en-US" sz="900" b="1" dirty="0" smtClean="0">
              <a:solidFill>
                <a:schemeClr val="bg1"/>
              </a:solidFill>
              <a:latin typeface="微软雅黑" pitchFamily="34" charset="-122"/>
              <a:ea typeface="微软雅黑" pitchFamily="34" charset="-122"/>
            </a:endParaRPr>
          </a:p>
        </p:txBody>
      </p:sp>
      <p:sp>
        <p:nvSpPr>
          <p:cNvPr id="30" name="TextBox 29"/>
          <p:cNvSpPr txBox="1"/>
          <p:nvPr/>
        </p:nvSpPr>
        <p:spPr>
          <a:xfrm>
            <a:off x="6660232" y="4017427"/>
            <a:ext cx="360040" cy="138499"/>
          </a:xfrm>
          <a:prstGeom prst="rect">
            <a:avLst/>
          </a:prstGeom>
          <a:noFill/>
        </p:spPr>
        <p:txBody>
          <a:bodyPr wrap="square" lIns="0" tIns="0" rIns="0" bIns="0" rtlCol="0">
            <a:spAutoFit/>
          </a:bodyPr>
          <a:lstStyle/>
          <a:p>
            <a:r>
              <a:rPr lang="en-US" altLang="zh-CN" sz="900" b="1" dirty="0" smtClean="0">
                <a:solidFill>
                  <a:schemeClr val="bg1"/>
                </a:solidFill>
                <a:latin typeface="微软雅黑" pitchFamily="34" charset="-122"/>
                <a:ea typeface="微软雅黑" pitchFamily="34" charset="-122"/>
              </a:rPr>
              <a:t>Sum</a:t>
            </a:r>
            <a:endParaRPr lang="zh-CN" altLang="en-US" sz="9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dissolv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1+#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P spid="54"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en-US" altLang="zh-CN" sz="2000" b="1" dirty="0" smtClean="0">
                <a:solidFill>
                  <a:schemeClr val="tx1">
                    <a:lumMod val="65000"/>
                    <a:lumOff val="35000"/>
                  </a:schemeClr>
                </a:solidFill>
                <a:latin typeface="微软雅黑" pitchFamily="34" charset="-122"/>
                <a:ea typeface="微软雅黑" pitchFamily="34" charset="-122"/>
              </a:rPr>
              <a:t>Unique Cases</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2051720" y="457546"/>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5496910" y="457546"/>
            <a:ext cx="1523362" cy="52721"/>
          </a:xfrm>
          <a:prstGeom prst="rect">
            <a:avLst/>
          </a:prstGeom>
        </p:spPr>
      </p:pic>
      <p:grpSp>
        <p:nvGrpSpPr>
          <p:cNvPr id="2" name="组合 6"/>
          <p:cNvGrpSpPr/>
          <p:nvPr/>
        </p:nvGrpSpPr>
        <p:grpSpPr>
          <a:xfrm>
            <a:off x="497139" y="771550"/>
            <a:ext cx="759798" cy="759798"/>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14"/>
          <p:cNvSpPr>
            <a:spLocks noChangeArrowheads="1"/>
          </p:cNvSpPr>
          <p:nvPr/>
        </p:nvSpPr>
        <p:spPr bwMode="auto">
          <a:xfrm>
            <a:off x="467544" y="987574"/>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2"/>
                </a:solidFill>
                <a:latin typeface="微软雅黑" panose="020B0503020204020204" pitchFamily="34" charset="-122"/>
                <a:ea typeface="微软雅黑" panose="020B0503020204020204" pitchFamily="34" charset="-122"/>
                <a:sym typeface="方正兰亭粗黑_GBK" charset="-122"/>
              </a:rPr>
              <a:t>Case 3</a:t>
            </a:r>
            <a:endParaRPr lang="en-US" altLang="zh-CN" sz="1600" b="1" dirty="0">
              <a:solidFill>
                <a:schemeClr val="accent2"/>
              </a:solidFill>
              <a:latin typeface="微软雅黑" panose="020B0503020204020204" pitchFamily="34" charset="-122"/>
              <a:ea typeface="微软雅黑" panose="020B0503020204020204" pitchFamily="34" charset="-122"/>
              <a:sym typeface="方正兰亭粗黑_GBK" charset="-122"/>
            </a:endParaRPr>
          </a:p>
        </p:txBody>
      </p:sp>
      <p:sp>
        <p:nvSpPr>
          <p:cNvPr id="11" name="TextBox 10"/>
          <p:cNvSpPr txBox="1"/>
          <p:nvPr/>
        </p:nvSpPr>
        <p:spPr>
          <a:xfrm>
            <a:off x="1497452" y="798580"/>
            <a:ext cx="1807998" cy="292388"/>
          </a:xfrm>
          <a:prstGeom prst="rect">
            <a:avLst/>
          </a:prstGeom>
          <a:noFill/>
        </p:spPr>
        <p:txBody>
          <a:bodyPr wrap="square" lIns="0" rIns="0" bIns="0" rtlCol="0">
            <a:spAutoFit/>
          </a:bodyPr>
          <a:lstStyle/>
          <a:p>
            <a:pPr>
              <a:tabLst>
                <a:tab pos="1025525" algn="l"/>
              </a:tabLst>
            </a:pPr>
            <a:r>
              <a:rPr lang="en-US" sz="1600" b="1" dirty="0" smtClean="0">
                <a:solidFill>
                  <a:schemeClr val="accent2"/>
                </a:solidFill>
                <a:latin typeface="微软雅黑" panose="020B0503020204020204" pitchFamily="34" charset="-122"/>
                <a:ea typeface="微软雅黑" panose="020B0503020204020204" pitchFamily="34" charset="-122"/>
                <a:cs typeface="Calibri"/>
              </a:rPr>
              <a:t>Thermal Model</a:t>
            </a:r>
            <a:endParaRPr lang="en-US" sz="1600" b="1" dirty="0">
              <a:solidFill>
                <a:schemeClr val="accent2"/>
              </a:solidFill>
              <a:latin typeface="微软雅黑" panose="020B0503020204020204" pitchFamily="34" charset="-122"/>
              <a:ea typeface="微软雅黑" panose="020B0503020204020204" pitchFamily="34" charset="-122"/>
              <a:cs typeface="Calibri"/>
            </a:endParaRPr>
          </a:p>
        </p:txBody>
      </p:sp>
      <p:sp>
        <p:nvSpPr>
          <p:cNvPr id="12" name="TextBox 11"/>
          <p:cNvSpPr txBox="1"/>
          <p:nvPr/>
        </p:nvSpPr>
        <p:spPr>
          <a:xfrm>
            <a:off x="1469503" y="1102783"/>
            <a:ext cx="5262737" cy="646331"/>
          </a:xfrm>
          <a:prstGeom prst="rect">
            <a:avLst/>
          </a:prstGeom>
          <a:noFill/>
        </p:spPr>
        <p:txBody>
          <a:bodyPr wrap="square" lIns="0" rIns="0" bIns="0" rtlCol="0">
            <a:spAutoFit/>
          </a:bodyPr>
          <a:lstStyle/>
          <a:p>
            <a:pPr>
              <a:lnSpc>
                <a:spcPct val="130000"/>
              </a:lnSpc>
            </a:pPr>
            <a:r>
              <a:rPr lang="en-US" altLang="zh-CN" sz="1000" b="1" dirty="0" smtClean="0">
                <a:latin typeface="微软雅黑" panose="020B0503020204020204" pitchFamily="34" charset="-122"/>
                <a:ea typeface="微软雅黑" panose="020B0503020204020204" pitchFamily="34" charset="-122"/>
                <a:cs typeface="Calibri"/>
              </a:rPr>
              <a:t>Purpose: To compare two PVT modeling methods.  </a:t>
            </a:r>
          </a:p>
          <a:p>
            <a:pPr marL="228600" indent="-228600">
              <a:lnSpc>
                <a:spcPct val="130000"/>
              </a:lnSpc>
              <a:buAutoNum type="arabicParenR"/>
            </a:pPr>
            <a:r>
              <a:rPr lang="en-US" altLang="zh-CN" sz="1000" dirty="0" smtClean="0">
                <a:latin typeface="微软雅黑" panose="020B0503020204020204" pitchFamily="34" charset="-122"/>
                <a:ea typeface="微软雅黑" panose="020B0503020204020204" pitchFamily="34" charset="-122"/>
                <a:cs typeface="Calibri"/>
              </a:rPr>
              <a:t>The K values are generated internally</a:t>
            </a:r>
            <a:r>
              <a:rPr lang="en-US" altLang="zh-CN" sz="1000" dirty="0">
                <a:latin typeface="微软雅黑" panose="020B0503020204020204" pitchFamily="34" charset="-122"/>
                <a:ea typeface="微软雅黑" panose="020B0503020204020204" pitchFamily="34" charset="-122"/>
                <a:cs typeface="Calibri"/>
              </a:rPr>
              <a:t> </a:t>
            </a:r>
            <a:r>
              <a:rPr lang="en-US" altLang="zh-CN" sz="1000" dirty="0" smtClean="0">
                <a:latin typeface="微软雅黑" panose="020B0503020204020204" pitchFamily="34" charset="-122"/>
                <a:ea typeface="微软雅黑" panose="020B0503020204020204" pitchFamily="34" charset="-122"/>
                <a:cs typeface="Calibri"/>
              </a:rPr>
              <a:t>using characterized PR-EOS parameters</a:t>
            </a:r>
          </a:p>
          <a:p>
            <a:pPr marL="228600" indent="-228600">
              <a:lnSpc>
                <a:spcPct val="130000"/>
              </a:lnSpc>
              <a:buAutoNum type="arabicParenR"/>
            </a:pPr>
            <a:r>
              <a:rPr lang="en-US" altLang="zh-CN" sz="1000" dirty="0" smtClean="0">
                <a:latin typeface="微软雅黑" panose="020B0503020204020204" pitchFamily="34" charset="-122"/>
                <a:ea typeface="微软雅黑" panose="020B0503020204020204" pitchFamily="34" charset="-122"/>
                <a:cs typeface="Calibri"/>
              </a:rPr>
              <a:t>Traditional method, the tables of K-values and viscosities are explicitly input.</a:t>
            </a:r>
          </a:p>
        </p:txBody>
      </p:sp>
      <p:pic>
        <p:nvPicPr>
          <p:cNvPr id="48" name="Picture 47" descr="WeChat Image_20171227191549.png"/>
          <p:cNvPicPr>
            <a:picLocks noChangeAspect="1"/>
          </p:cNvPicPr>
          <p:nvPr/>
        </p:nvPicPr>
        <p:blipFill>
          <a:blip r:embed="rId4" cstate="print"/>
          <a:stretch>
            <a:fillRect/>
          </a:stretch>
        </p:blipFill>
        <p:spPr>
          <a:xfrm>
            <a:off x="5208309" y="1991158"/>
            <a:ext cx="3320680" cy="2160240"/>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5775905" y="4309669"/>
            <a:ext cx="2592288" cy="369332"/>
          </a:xfrm>
          <a:prstGeom prst="rect">
            <a:avLst/>
          </a:prstGeom>
          <a:noFill/>
        </p:spPr>
        <p:txBody>
          <a:bodyPr wrap="square" lIns="0" tIns="0" rIns="0" bIns="0" rtlCol="0">
            <a:spAutoFit/>
          </a:bodyPr>
          <a:lstStyle/>
          <a:p>
            <a:r>
              <a:rPr lang="en-US" altLang="zh-CN" sz="1200" b="1" dirty="0" smtClean="0">
                <a:solidFill>
                  <a:srgbClr val="0070C0"/>
                </a:solidFill>
                <a:latin typeface="微软雅黑" pitchFamily="34" charset="-122"/>
                <a:ea typeface="微软雅黑" pitchFamily="34" charset="-122"/>
              </a:rPr>
              <a:t>No need to input K-Values and viscosity-temperature tables</a:t>
            </a:r>
            <a:endParaRPr lang="zh-CN" altLang="en-US" sz="1200" b="1" dirty="0" smtClean="0">
              <a:solidFill>
                <a:srgbClr val="0070C0"/>
              </a:solidFill>
              <a:latin typeface="微软雅黑" pitchFamily="34" charset="-122"/>
              <a:ea typeface="微软雅黑" pitchFamily="34" charset="-122"/>
            </a:endParaRPr>
          </a:p>
        </p:txBody>
      </p:sp>
      <p:grpSp>
        <p:nvGrpSpPr>
          <p:cNvPr id="20" name="Group 19"/>
          <p:cNvGrpSpPr/>
          <p:nvPr/>
        </p:nvGrpSpPr>
        <p:grpSpPr>
          <a:xfrm>
            <a:off x="995880" y="2005413"/>
            <a:ext cx="3839871" cy="2673588"/>
            <a:chOff x="4427984" y="1779662"/>
            <a:chExt cx="3839871" cy="2673588"/>
          </a:xfrm>
        </p:grpSpPr>
        <p:pic>
          <p:nvPicPr>
            <p:cNvPr id="51" name="Picture 50" descr="kv1.png"/>
            <p:cNvPicPr>
              <a:picLocks noChangeAspect="1"/>
            </p:cNvPicPr>
            <p:nvPr/>
          </p:nvPicPr>
          <p:blipFill>
            <a:blip r:embed="rId5" cstate="print"/>
            <a:stretch>
              <a:fillRect/>
            </a:stretch>
          </p:blipFill>
          <p:spPr>
            <a:xfrm>
              <a:off x="4427984" y="1779662"/>
              <a:ext cx="3839871" cy="2160240"/>
            </a:xfrm>
            <a:prstGeom prst="rect">
              <a:avLst/>
            </a:prstGeom>
            <a:ln>
              <a:noFill/>
            </a:ln>
            <a:effectLst>
              <a:outerShdw blurRad="292100" dist="139700" dir="2700000" algn="tl" rotWithShape="0">
                <a:srgbClr val="333333">
                  <a:alpha val="65000"/>
                </a:srgbClr>
              </a:outerShdw>
            </a:effectLst>
          </p:spPr>
        </p:pic>
        <p:sp>
          <p:nvSpPr>
            <p:cNvPr id="57" name="TextBox 56"/>
            <p:cNvSpPr txBox="1"/>
            <p:nvPr/>
          </p:nvSpPr>
          <p:spPr>
            <a:xfrm>
              <a:off x="4788024" y="4083918"/>
              <a:ext cx="3240360" cy="369332"/>
            </a:xfrm>
            <a:prstGeom prst="rect">
              <a:avLst/>
            </a:prstGeom>
            <a:noFill/>
          </p:spPr>
          <p:txBody>
            <a:bodyPr wrap="square" lIns="0" tIns="0" rIns="0" bIns="0" rtlCol="0">
              <a:spAutoFit/>
            </a:bodyPr>
            <a:lstStyle/>
            <a:p>
              <a:r>
                <a:rPr lang="en-US" altLang="zh-CN" sz="1200" b="1" dirty="0" smtClean="0">
                  <a:solidFill>
                    <a:srgbClr val="0070C0"/>
                  </a:solidFill>
                  <a:latin typeface="微软雅黑" pitchFamily="34" charset="-122"/>
                  <a:ea typeface="微软雅黑" pitchFamily="34" charset="-122"/>
                </a:rPr>
                <a:t>Must input K-Values and viscosity-temperature tables for each component</a:t>
              </a:r>
              <a:endParaRPr lang="zh-CN" altLang="en-US" sz="1200" b="1" dirty="0" smtClean="0">
                <a:solidFill>
                  <a:srgbClr val="0070C0"/>
                </a:solidFill>
                <a:latin typeface="微软雅黑" pitchFamily="34" charset="-122"/>
                <a:ea typeface="微软雅黑" pitchFamily="34" charset="-122"/>
              </a:endParaRPr>
            </a:p>
          </p:txBody>
        </p:sp>
      </p:grpSp>
      <p:cxnSp>
        <p:nvCxnSpPr>
          <p:cNvPr id="6" name="Straight Arrow Connector 5"/>
          <p:cNvCxnSpPr/>
          <p:nvPr/>
        </p:nvCxnSpPr>
        <p:spPr>
          <a:xfrm flipH="1">
            <a:off x="3923928" y="1741107"/>
            <a:ext cx="409208" cy="398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96136" y="1564702"/>
            <a:ext cx="1148670" cy="71901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749197" y="2411631"/>
            <a:ext cx="559283" cy="160027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p:nvPr/>
        </p:nvCxnSpPr>
        <p:spPr>
          <a:xfrm flipH="1">
            <a:off x="4702820" y="4134703"/>
            <a:ext cx="60566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9" name="Rectangle 28"/>
          <p:cNvSpPr/>
          <p:nvPr/>
        </p:nvSpPr>
        <p:spPr>
          <a:xfrm>
            <a:off x="5148064" y="1326128"/>
            <a:ext cx="1296144" cy="205220"/>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707904" y="1531348"/>
            <a:ext cx="1440160" cy="209759"/>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en-US" altLang="zh-CN" sz="2000" b="1" dirty="0" smtClean="0">
                <a:solidFill>
                  <a:schemeClr val="tx1">
                    <a:lumMod val="65000"/>
                    <a:lumOff val="35000"/>
                  </a:schemeClr>
                </a:solidFill>
                <a:latin typeface="微软雅黑" pitchFamily="34" charset="-122"/>
                <a:ea typeface="微软雅黑" pitchFamily="34" charset="-122"/>
              </a:rPr>
              <a:t>Unique Cases</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2051720" y="457546"/>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5496910" y="457546"/>
            <a:ext cx="1523362" cy="52721"/>
          </a:xfrm>
          <a:prstGeom prst="rect">
            <a:avLst/>
          </a:prstGeom>
        </p:spPr>
      </p:pic>
      <p:grpSp>
        <p:nvGrpSpPr>
          <p:cNvPr id="2" name="组合 6"/>
          <p:cNvGrpSpPr/>
          <p:nvPr/>
        </p:nvGrpSpPr>
        <p:grpSpPr>
          <a:xfrm>
            <a:off x="497139" y="771550"/>
            <a:ext cx="759798" cy="759798"/>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14"/>
          <p:cNvSpPr>
            <a:spLocks noChangeArrowheads="1"/>
          </p:cNvSpPr>
          <p:nvPr/>
        </p:nvSpPr>
        <p:spPr bwMode="auto">
          <a:xfrm>
            <a:off x="467544" y="987574"/>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2"/>
                </a:solidFill>
                <a:latin typeface="微软雅黑" panose="020B0503020204020204" pitchFamily="34" charset="-122"/>
                <a:ea typeface="微软雅黑" panose="020B0503020204020204" pitchFamily="34" charset="-122"/>
                <a:sym typeface="方正兰亭粗黑_GBK" charset="-122"/>
              </a:rPr>
              <a:t>Case 3</a:t>
            </a:r>
            <a:endParaRPr lang="en-US" altLang="zh-CN" sz="1600" b="1" dirty="0">
              <a:solidFill>
                <a:schemeClr val="accent2"/>
              </a:solidFill>
              <a:latin typeface="微软雅黑" panose="020B0503020204020204" pitchFamily="34" charset="-122"/>
              <a:ea typeface="微软雅黑" panose="020B0503020204020204" pitchFamily="34" charset="-122"/>
              <a:sym typeface="方正兰亭粗黑_GBK" charset="-122"/>
            </a:endParaRPr>
          </a:p>
        </p:txBody>
      </p:sp>
      <p:sp>
        <p:nvSpPr>
          <p:cNvPr id="11" name="TextBox 10"/>
          <p:cNvSpPr txBox="1"/>
          <p:nvPr/>
        </p:nvSpPr>
        <p:spPr>
          <a:xfrm>
            <a:off x="1497452" y="798580"/>
            <a:ext cx="1807998" cy="292388"/>
          </a:xfrm>
          <a:prstGeom prst="rect">
            <a:avLst/>
          </a:prstGeom>
          <a:noFill/>
        </p:spPr>
        <p:txBody>
          <a:bodyPr wrap="square" lIns="0" rIns="0" bIns="0" rtlCol="0">
            <a:spAutoFit/>
          </a:bodyPr>
          <a:lstStyle/>
          <a:p>
            <a:pPr>
              <a:tabLst>
                <a:tab pos="1025525" algn="l"/>
              </a:tabLst>
            </a:pPr>
            <a:r>
              <a:rPr lang="en-US" sz="1600" b="1" dirty="0" smtClean="0">
                <a:solidFill>
                  <a:schemeClr val="accent2"/>
                </a:solidFill>
                <a:latin typeface="微软雅黑" panose="020B0503020204020204" pitchFamily="34" charset="-122"/>
                <a:ea typeface="微软雅黑" panose="020B0503020204020204" pitchFamily="34" charset="-122"/>
                <a:cs typeface="Calibri"/>
              </a:rPr>
              <a:t>Thermal Model</a:t>
            </a:r>
            <a:endParaRPr lang="en-US" sz="1600" b="1" dirty="0">
              <a:solidFill>
                <a:schemeClr val="accent2"/>
              </a:solidFill>
              <a:latin typeface="微软雅黑" panose="020B0503020204020204" pitchFamily="34" charset="-122"/>
              <a:ea typeface="微软雅黑" panose="020B0503020204020204" pitchFamily="34" charset="-122"/>
              <a:cs typeface="Calibri"/>
            </a:endParaRPr>
          </a:p>
        </p:txBody>
      </p:sp>
      <p:graphicFrame>
        <p:nvGraphicFramePr>
          <p:cNvPr id="14" name="Table 13"/>
          <p:cNvGraphicFramePr>
            <a:graphicFrameLocks noGrp="1"/>
          </p:cNvGraphicFramePr>
          <p:nvPr>
            <p:extLst>
              <p:ext uri="{D42A27DB-BD31-4B8C-83A1-F6EECF244321}">
                <p14:modId xmlns:p14="http://schemas.microsoft.com/office/powerpoint/2010/main" val="3416212362"/>
              </p:ext>
            </p:extLst>
          </p:nvPr>
        </p:nvGraphicFramePr>
        <p:xfrm>
          <a:off x="1043608" y="2007154"/>
          <a:ext cx="6840760" cy="370840"/>
        </p:xfrm>
        <a:graphic>
          <a:graphicData uri="http://schemas.openxmlformats.org/drawingml/2006/table">
            <a:tbl>
              <a:tblPr firstRow="1" bandRow="1">
                <a:tableStyleId>{5C22544A-7EE6-4342-B048-85BDC9FD1C3A}</a:tableStyleId>
              </a:tblPr>
              <a:tblGrid>
                <a:gridCol w="3420380">
                  <a:extLst>
                    <a:ext uri="{9D8B030D-6E8A-4147-A177-3AD203B41FA5}">
                      <a16:colId xmlns="" xmlns:a16="http://schemas.microsoft.com/office/drawing/2014/main" val="20000"/>
                    </a:ext>
                  </a:extLst>
                </a:gridCol>
                <a:gridCol w="3420380">
                  <a:extLst>
                    <a:ext uri="{9D8B030D-6E8A-4147-A177-3AD203B41FA5}">
                      <a16:colId xmlns="" xmlns:a16="http://schemas.microsoft.com/office/drawing/2014/main" val="20001"/>
                    </a:ext>
                  </a:extLst>
                </a:gridCol>
              </a:tblGrid>
              <a:tr h="370840">
                <a:tc>
                  <a:txBody>
                    <a:bodyPr/>
                    <a:lstStyle/>
                    <a:p>
                      <a:pPr algn="ctr"/>
                      <a:r>
                        <a:rPr lang="en-US" altLang="zh-CN" dirty="0" smtClean="0"/>
                        <a:t>Comparison</a:t>
                      </a:r>
                      <a:r>
                        <a:rPr lang="en-US" altLang="zh-CN" baseline="0" dirty="0" smtClean="0"/>
                        <a:t> of FOPR</a:t>
                      </a:r>
                      <a:endParaRPr lang="zh-CN" altLang="en-US" dirty="0"/>
                    </a:p>
                  </a:txBody>
                  <a:tcPr/>
                </a:tc>
                <a:tc>
                  <a:txBody>
                    <a:bodyPr/>
                    <a:lstStyle/>
                    <a:p>
                      <a:pPr algn="ctr"/>
                      <a:r>
                        <a:rPr lang="en-US" altLang="zh-CN" dirty="0" smtClean="0"/>
                        <a:t>Comparison</a:t>
                      </a:r>
                      <a:r>
                        <a:rPr lang="en-US" altLang="zh-CN" baseline="0" dirty="0" smtClean="0"/>
                        <a:t> of FOPT</a:t>
                      </a:r>
                      <a:endParaRPr lang="zh-CN" altLang="en-US" dirty="0"/>
                    </a:p>
                  </a:txBody>
                  <a:tcPr/>
                </a:tc>
                <a:extLst>
                  <a:ext uri="{0D108BD9-81ED-4DB2-BD59-A6C34878D82A}">
                    <a16:rowId xmlns="" xmlns:a16="http://schemas.microsoft.com/office/drawing/2014/main" val="10000"/>
                  </a:ext>
                </a:extLst>
              </a:tr>
            </a:tbl>
          </a:graphicData>
        </a:graphic>
      </p:graphicFrame>
      <p:sp>
        <p:nvSpPr>
          <p:cNvPr id="16" name="TextBox 15"/>
          <p:cNvSpPr txBox="1"/>
          <p:nvPr/>
        </p:nvSpPr>
        <p:spPr>
          <a:xfrm>
            <a:off x="1469503" y="1102783"/>
            <a:ext cx="5262737" cy="646331"/>
          </a:xfrm>
          <a:prstGeom prst="rect">
            <a:avLst/>
          </a:prstGeom>
          <a:noFill/>
        </p:spPr>
        <p:txBody>
          <a:bodyPr wrap="square" lIns="0" rIns="0" bIns="0" rtlCol="0">
            <a:spAutoFit/>
          </a:bodyPr>
          <a:lstStyle/>
          <a:p>
            <a:pPr>
              <a:lnSpc>
                <a:spcPct val="130000"/>
              </a:lnSpc>
            </a:pPr>
            <a:r>
              <a:rPr lang="en-US" altLang="zh-CN" sz="1000" b="1" dirty="0" smtClean="0">
                <a:latin typeface="微软雅黑" panose="020B0503020204020204" pitchFamily="34" charset="-122"/>
                <a:ea typeface="微软雅黑" panose="020B0503020204020204" pitchFamily="34" charset="-122"/>
                <a:cs typeface="Calibri"/>
              </a:rPr>
              <a:t>Purpose: To compare two PVT modeling methods.  </a:t>
            </a:r>
          </a:p>
          <a:p>
            <a:pPr marL="228600" indent="-228600">
              <a:lnSpc>
                <a:spcPct val="130000"/>
              </a:lnSpc>
              <a:buAutoNum type="arabicParenR"/>
            </a:pPr>
            <a:r>
              <a:rPr lang="en-US" altLang="zh-CN" sz="1000" dirty="0" smtClean="0">
                <a:latin typeface="微软雅黑" panose="020B0503020204020204" pitchFamily="34" charset="-122"/>
                <a:ea typeface="微软雅黑" panose="020B0503020204020204" pitchFamily="34" charset="-122"/>
                <a:cs typeface="Calibri"/>
              </a:rPr>
              <a:t>The K values are generated internally</a:t>
            </a:r>
            <a:r>
              <a:rPr lang="en-US" altLang="zh-CN" sz="1000" dirty="0">
                <a:latin typeface="微软雅黑" panose="020B0503020204020204" pitchFamily="34" charset="-122"/>
                <a:ea typeface="微软雅黑" panose="020B0503020204020204" pitchFamily="34" charset="-122"/>
                <a:cs typeface="Calibri"/>
              </a:rPr>
              <a:t> </a:t>
            </a:r>
            <a:r>
              <a:rPr lang="en-US" altLang="zh-CN" sz="1000" dirty="0" smtClean="0">
                <a:latin typeface="微软雅黑" panose="020B0503020204020204" pitchFamily="34" charset="-122"/>
                <a:ea typeface="微软雅黑" panose="020B0503020204020204" pitchFamily="34" charset="-122"/>
                <a:cs typeface="Calibri"/>
              </a:rPr>
              <a:t>using characterized PR-EOS parameters</a:t>
            </a:r>
          </a:p>
          <a:p>
            <a:pPr marL="228600" indent="-228600">
              <a:lnSpc>
                <a:spcPct val="130000"/>
              </a:lnSpc>
              <a:buAutoNum type="arabicParenR"/>
            </a:pPr>
            <a:r>
              <a:rPr lang="en-US" altLang="zh-CN" sz="1000" dirty="0" smtClean="0">
                <a:latin typeface="微软雅黑" panose="020B0503020204020204" pitchFamily="34" charset="-122"/>
                <a:ea typeface="微软雅黑" panose="020B0503020204020204" pitchFamily="34" charset="-122"/>
                <a:cs typeface="Calibri"/>
              </a:rPr>
              <a:t>Traditional method, the tables of K-values and viscosities are explicitly input.</a:t>
            </a:r>
          </a:p>
        </p:txBody>
      </p:sp>
      <p:pic>
        <p:nvPicPr>
          <p:cNvPr id="15" name="Picture 14" descr="TIM图片20180501073200.png"/>
          <p:cNvPicPr>
            <a:picLocks noChangeAspect="1"/>
          </p:cNvPicPr>
          <p:nvPr/>
        </p:nvPicPr>
        <p:blipFill>
          <a:blip r:embed="rId4" cstate="print"/>
          <a:stretch>
            <a:fillRect/>
          </a:stretch>
        </p:blipFill>
        <p:spPr>
          <a:xfrm>
            <a:off x="1115568" y="2432304"/>
            <a:ext cx="3246120" cy="1943962"/>
          </a:xfrm>
          <a:prstGeom prst="rect">
            <a:avLst/>
          </a:prstGeom>
          <a:ln>
            <a:noFill/>
          </a:ln>
          <a:effectLst>
            <a:outerShdw blurRad="292100" dist="139700" dir="2700000" algn="tl" rotWithShape="0">
              <a:srgbClr val="333333">
                <a:alpha val="65000"/>
              </a:srgbClr>
            </a:outerShdw>
          </a:effectLst>
        </p:spPr>
      </p:pic>
      <p:pic>
        <p:nvPicPr>
          <p:cNvPr id="19" name="Picture 18" descr="TIM图片20180501074206.png"/>
          <p:cNvPicPr>
            <a:picLocks noChangeAspect="1"/>
          </p:cNvPicPr>
          <p:nvPr/>
        </p:nvPicPr>
        <p:blipFill>
          <a:blip r:embed="rId5" cstate="print"/>
          <a:stretch>
            <a:fillRect/>
          </a:stretch>
        </p:blipFill>
        <p:spPr>
          <a:xfrm>
            <a:off x="4566240" y="2432304"/>
            <a:ext cx="3246120" cy="19348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en-US" altLang="zh-CN" sz="2000" b="1" dirty="0" smtClean="0">
                <a:solidFill>
                  <a:schemeClr val="tx1">
                    <a:lumMod val="65000"/>
                    <a:lumOff val="35000"/>
                  </a:schemeClr>
                </a:solidFill>
                <a:latin typeface="微软雅黑" pitchFamily="34" charset="-122"/>
                <a:ea typeface="微软雅黑" pitchFamily="34" charset="-122"/>
              </a:rPr>
              <a:t>Classic Cases</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2123728" y="457546"/>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5424902" y="457546"/>
            <a:ext cx="1523362" cy="52721"/>
          </a:xfrm>
          <a:prstGeom prst="rect">
            <a:avLst/>
          </a:prstGeom>
        </p:spPr>
      </p:pic>
      <p:sp>
        <p:nvSpPr>
          <p:cNvPr id="25" name="Rectangle 12"/>
          <p:cNvSpPr/>
          <p:nvPr/>
        </p:nvSpPr>
        <p:spPr>
          <a:xfrm>
            <a:off x="827584" y="2211710"/>
            <a:ext cx="2833306"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3" name="组合 6"/>
          <p:cNvGrpSpPr/>
          <p:nvPr/>
        </p:nvGrpSpPr>
        <p:grpSpPr>
          <a:xfrm>
            <a:off x="858681" y="1131590"/>
            <a:ext cx="798356" cy="759798"/>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14"/>
          <p:cNvSpPr>
            <a:spLocks noChangeArrowheads="1"/>
          </p:cNvSpPr>
          <p:nvPr/>
        </p:nvSpPr>
        <p:spPr bwMode="auto">
          <a:xfrm>
            <a:off x="827584" y="1347614"/>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5"/>
                </a:solidFill>
                <a:latin typeface="微软雅黑" panose="020B0503020204020204" pitchFamily="34" charset="-122"/>
                <a:ea typeface="微软雅黑" panose="020B0503020204020204" pitchFamily="34" charset="-122"/>
                <a:sym typeface="方正兰亭粗黑_GBK" charset="-122"/>
              </a:rPr>
              <a:t>Case 4</a:t>
            </a:r>
            <a:endParaRPr lang="en-US" altLang="zh-CN" sz="1600" b="1" dirty="0">
              <a:solidFill>
                <a:schemeClr val="accent5"/>
              </a:solidFill>
              <a:latin typeface="微软雅黑" panose="020B0503020204020204" pitchFamily="34" charset="-122"/>
              <a:ea typeface="微软雅黑" panose="020B0503020204020204" pitchFamily="34" charset="-122"/>
              <a:sym typeface="方正兰亭粗黑_GBK" charset="-122"/>
            </a:endParaRPr>
          </a:p>
        </p:txBody>
      </p:sp>
      <p:sp>
        <p:nvSpPr>
          <p:cNvPr id="11" name="TextBox 10"/>
          <p:cNvSpPr txBox="1"/>
          <p:nvPr/>
        </p:nvSpPr>
        <p:spPr>
          <a:xfrm>
            <a:off x="1909757" y="1158620"/>
            <a:ext cx="1899749" cy="292388"/>
          </a:xfrm>
          <a:prstGeom prst="rect">
            <a:avLst/>
          </a:prstGeom>
          <a:noFill/>
        </p:spPr>
        <p:txBody>
          <a:bodyPr wrap="square" lIns="0" rIns="0" bIns="0" rtlCol="0">
            <a:spAutoFit/>
          </a:bodyPr>
          <a:lstStyle/>
          <a:p>
            <a:pPr>
              <a:tabLst>
                <a:tab pos="1025525" algn="l"/>
              </a:tabLst>
            </a:pPr>
            <a:r>
              <a:rPr lang="en-US" sz="1600" b="1" dirty="0" smtClean="0">
                <a:solidFill>
                  <a:schemeClr val="accent5"/>
                </a:solidFill>
                <a:latin typeface="微软雅黑" panose="020B0503020204020204" pitchFamily="34" charset="-122"/>
                <a:ea typeface="微软雅黑" panose="020B0503020204020204" pitchFamily="34" charset="-122"/>
                <a:cs typeface="Calibri"/>
              </a:rPr>
              <a:t>Thermal Model</a:t>
            </a:r>
            <a:endParaRPr lang="en-US" sz="1600" b="1" dirty="0">
              <a:solidFill>
                <a:schemeClr val="accent5"/>
              </a:solidFill>
              <a:latin typeface="微软雅黑" panose="020B0503020204020204" pitchFamily="34" charset="-122"/>
              <a:ea typeface="微软雅黑" panose="020B0503020204020204" pitchFamily="34" charset="-122"/>
              <a:cs typeface="Calibri"/>
            </a:endParaRPr>
          </a:p>
        </p:txBody>
      </p:sp>
      <p:sp>
        <p:nvSpPr>
          <p:cNvPr id="12" name="TextBox 11"/>
          <p:cNvSpPr txBox="1"/>
          <p:nvPr/>
        </p:nvSpPr>
        <p:spPr>
          <a:xfrm>
            <a:off x="1880390" y="1462822"/>
            <a:ext cx="1971530" cy="426784"/>
          </a:xfrm>
          <a:prstGeom prst="rect">
            <a:avLst/>
          </a:prstGeom>
          <a:noFill/>
        </p:spPr>
        <p:txBody>
          <a:bodyPr wrap="square" lIns="0" rIns="0" bIns="0" rtlCol="0">
            <a:spAutoFit/>
          </a:bodyPr>
          <a:lstStyle/>
          <a:p>
            <a:pPr>
              <a:lnSpc>
                <a:spcPct val="130000"/>
              </a:lnSpc>
            </a:pPr>
            <a:r>
              <a:rPr lang="en-US" altLang="zh-CN" sz="1000" dirty="0" smtClean="0">
                <a:latin typeface="微软雅黑" panose="020B0503020204020204" pitchFamily="34" charset="-122"/>
                <a:ea typeface="微软雅黑" panose="020B0503020204020204" pitchFamily="34" charset="-122"/>
                <a:cs typeface="Calibri"/>
              </a:rPr>
              <a:t>A Radial steam </a:t>
            </a:r>
            <a:r>
              <a:rPr lang="en-US" altLang="zh-CN" sz="1000" dirty="0">
                <a:latin typeface="微软雅黑" panose="020B0503020204020204" pitchFamily="34" charset="-122"/>
                <a:ea typeface="微软雅黑" panose="020B0503020204020204" pitchFamily="34" charset="-122"/>
                <a:cs typeface="Calibri"/>
              </a:rPr>
              <a:t>cycling thermal </a:t>
            </a:r>
            <a:r>
              <a:rPr lang="en-US" altLang="zh-CN" sz="1000" dirty="0" smtClean="0">
                <a:latin typeface="微软雅黑" panose="020B0503020204020204" pitchFamily="34" charset="-122"/>
                <a:ea typeface="微软雅黑" panose="020B0503020204020204" pitchFamily="34" charset="-122"/>
                <a:cs typeface="Calibri"/>
              </a:rPr>
              <a:t>model based </a:t>
            </a:r>
            <a:r>
              <a:rPr lang="en-US" altLang="zh-CN" sz="1000" dirty="0">
                <a:latin typeface="微软雅黑" panose="020B0503020204020204" pitchFamily="34" charset="-122"/>
                <a:ea typeface="微软雅黑" panose="020B0503020204020204" pitchFamily="34" charset="-122"/>
                <a:cs typeface="Calibri"/>
              </a:rPr>
              <a:t>on </a:t>
            </a:r>
            <a:r>
              <a:rPr lang="en-US" altLang="zh-CN" sz="1000" dirty="0" smtClean="0">
                <a:latin typeface="微软雅黑" panose="020B0503020204020204" pitchFamily="34" charset="-122"/>
                <a:ea typeface="微软雅黑" panose="020B0503020204020204" pitchFamily="34" charset="-122"/>
                <a:cs typeface="Calibri"/>
              </a:rPr>
              <a:t>Spe4</a:t>
            </a:r>
            <a:r>
              <a:rPr lang="en-US" altLang="zh-CN" sz="1000" dirty="0">
                <a:latin typeface="微软雅黑" panose="020B0503020204020204" pitchFamily="34" charset="-122"/>
                <a:ea typeface="微软雅黑" panose="020B0503020204020204" pitchFamily="34" charset="-122"/>
                <a:cs typeface="Calibri"/>
              </a:rPr>
              <a:t>.</a:t>
            </a:r>
            <a:endParaRPr lang="en-US" altLang="zh-CN" sz="1000" dirty="0" smtClean="0">
              <a:latin typeface="微软雅黑" panose="020B0503020204020204" pitchFamily="34" charset="-122"/>
              <a:ea typeface="微软雅黑" panose="020B0503020204020204" pitchFamily="34" charset="-122"/>
              <a:cs typeface="Calibri"/>
            </a:endParaRPr>
          </a:p>
        </p:txBody>
      </p:sp>
      <p:sp>
        <p:nvSpPr>
          <p:cNvPr id="26" name="Rectangle 12"/>
          <p:cNvSpPr/>
          <p:nvPr/>
        </p:nvSpPr>
        <p:spPr>
          <a:xfrm>
            <a:off x="797990" y="4227934"/>
            <a:ext cx="3341962" cy="72008"/>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5" name="组合 12"/>
          <p:cNvGrpSpPr/>
          <p:nvPr/>
        </p:nvGrpSpPr>
        <p:grpSpPr>
          <a:xfrm>
            <a:off x="827585" y="3147814"/>
            <a:ext cx="759798" cy="759798"/>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4"/>
          <p:cNvSpPr>
            <a:spLocks noChangeArrowheads="1"/>
          </p:cNvSpPr>
          <p:nvPr/>
        </p:nvSpPr>
        <p:spPr bwMode="auto">
          <a:xfrm>
            <a:off x="769759" y="3385324"/>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3"/>
                </a:solidFill>
                <a:latin typeface="微软雅黑" panose="020B0503020204020204" pitchFamily="34" charset="-122"/>
                <a:ea typeface="微软雅黑" panose="020B0503020204020204" pitchFamily="34" charset="-122"/>
                <a:sym typeface="方正兰亭粗黑_GBK" charset="-122"/>
              </a:rPr>
              <a:t>Case 6</a:t>
            </a:r>
            <a:endParaRPr lang="en-US" altLang="zh-CN" sz="1600" b="1" dirty="0">
              <a:solidFill>
                <a:schemeClr val="accent3"/>
              </a:solidFill>
              <a:latin typeface="微软雅黑" panose="020B0503020204020204" pitchFamily="34" charset="-122"/>
              <a:ea typeface="微软雅黑" panose="020B0503020204020204" pitchFamily="34" charset="-122"/>
              <a:sym typeface="方正兰亭粗黑_GBK" charset="-122"/>
            </a:endParaRPr>
          </a:p>
        </p:txBody>
      </p:sp>
      <p:sp>
        <p:nvSpPr>
          <p:cNvPr id="17" name="TextBox 16"/>
          <p:cNvSpPr txBox="1"/>
          <p:nvPr/>
        </p:nvSpPr>
        <p:spPr>
          <a:xfrm>
            <a:off x="1827898" y="3174844"/>
            <a:ext cx="2312054" cy="292388"/>
          </a:xfrm>
          <a:prstGeom prst="rect">
            <a:avLst/>
          </a:prstGeom>
          <a:noFill/>
        </p:spPr>
        <p:txBody>
          <a:bodyPr wrap="square" lIns="0" rIns="0" bIns="0" rtlCol="0">
            <a:spAutoFit/>
          </a:bodyPr>
          <a:lstStyle/>
          <a:p>
            <a:pPr>
              <a:tabLst>
                <a:tab pos="1025525" algn="l"/>
              </a:tabLst>
            </a:pPr>
            <a:r>
              <a:rPr lang="en-US" sz="1600" b="1" dirty="0" smtClean="0">
                <a:solidFill>
                  <a:schemeClr val="accent3"/>
                </a:solidFill>
                <a:latin typeface="微软雅黑" panose="020B0503020204020204" pitchFamily="34" charset="-122"/>
                <a:ea typeface="微软雅黑" panose="020B0503020204020204" pitchFamily="34" charset="-122"/>
                <a:cs typeface="Calibri"/>
              </a:rPr>
              <a:t>Compositional Model</a:t>
            </a:r>
            <a:endParaRPr lang="en-US" sz="1600"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18" name="TextBox 17"/>
          <p:cNvSpPr txBox="1"/>
          <p:nvPr/>
        </p:nvSpPr>
        <p:spPr>
          <a:xfrm>
            <a:off x="1799949" y="3479046"/>
            <a:ext cx="2661365" cy="426784"/>
          </a:xfrm>
          <a:prstGeom prst="rect">
            <a:avLst/>
          </a:prstGeom>
          <a:noFill/>
        </p:spPr>
        <p:txBody>
          <a:bodyPr wrap="square" lIns="0" rIns="0" bIns="0" rtlCol="0">
            <a:spAutoFit/>
          </a:bodyPr>
          <a:lstStyle/>
          <a:p>
            <a:pPr>
              <a:lnSpc>
                <a:spcPct val="130000"/>
              </a:lnSpc>
            </a:pPr>
            <a:r>
              <a:rPr lang="en-US" altLang="zh-CN" sz="1000" dirty="0" smtClean="0">
                <a:latin typeface="微软雅黑" panose="020B0503020204020204" pitchFamily="34" charset="-122"/>
                <a:ea typeface="微软雅黑" panose="020B0503020204020204" pitchFamily="34" charset="-122"/>
                <a:cs typeface="Calibri"/>
              </a:rPr>
              <a:t>A gas flood compositional model with finer cell size(20X20X6), modified from SPE5</a:t>
            </a:r>
          </a:p>
        </p:txBody>
      </p:sp>
      <p:sp>
        <p:nvSpPr>
          <p:cNvPr id="21" name="Rectangle 12"/>
          <p:cNvSpPr/>
          <p:nvPr/>
        </p:nvSpPr>
        <p:spPr>
          <a:xfrm>
            <a:off x="4644008" y="4155926"/>
            <a:ext cx="2833306"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2" name="组合 6"/>
          <p:cNvGrpSpPr/>
          <p:nvPr/>
        </p:nvGrpSpPr>
        <p:grpSpPr>
          <a:xfrm>
            <a:off x="4679886" y="3059335"/>
            <a:ext cx="798356" cy="759798"/>
            <a:chOff x="304800" y="673100"/>
            <a:chExt cx="4000500" cy="4000500"/>
          </a:xfrm>
          <a:effectLst>
            <a:outerShdw blurRad="444500" dist="254000" dir="8100000" algn="tr" rotWithShape="0">
              <a:prstClr val="black">
                <a:alpha val="50000"/>
              </a:prstClr>
            </a:outerShdw>
          </a:effectLst>
        </p:grpSpPr>
        <p:sp>
          <p:nvSpPr>
            <p:cNvPr id="23"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14"/>
          <p:cNvSpPr>
            <a:spLocks noChangeArrowheads="1"/>
          </p:cNvSpPr>
          <p:nvPr/>
        </p:nvSpPr>
        <p:spPr bwMode="auto">
          <a:xfrm>
            <a:off x="4644008" y="3291830"/>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粗黑_GBK" charset="-122"/>
              </a:rPr>
              <a:t>Case 7</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粗黑_GBK" charset="-122"/>
            </a:endParaRPr>
          </a:p>
        </p:txBody>
      </p:sp>
      <p:sp>
        <p:nvSpPr>
          <p:cNvPr id="28" name="TextBox 27"/>
          <p:cNvSpPr txBox="1"/>
          <p:nvPr/>
        </p:nvSpPr>
        <p:spPr>
          <a:xfrm>
            <a:off x="5726181" y="3102836"/>
            <a:ext cx="1899749" cy="292388"/>
          </a:xfrm>
          <a:prstGeom prst="rect">
            <a:avLst/>
          </a:prstGeom>
          <a:noFill/>
        </p:spPr>
        <p:txBody>
          <a:bodyPr wrap="square" lIns="0" rIns="0" bIns="0" rtlCol="0">
            <a:spAutoFit/>
          </a:bodyPr>
          <a:lstStyle/>
          <a:p>
            <a:pPr>
              <a:tabLst>
                <a:tab pos="1025525" algn="l"/>
              </a:tabLst>
            </a:pPr>
            <a:r>
              <a:rPr lang="en-US"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Calibri"/>
              </a:rPr>
              <a:t>Black Oil Model</a:t>
            </a:r>
            <a:endParaRPr 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Calibri"/>
            </a:endParaRPr>
          </a:p>
        </p:txBody>
      </p:sp>
      <p:sp>
        <p:nvSpPr>
          <p:cNvPr id="29" name="TextBox 28"/>
          <p:cNvSpPr txBox="1"/>
          <p:nvPr/>
        </p:nvSpPr>
        <p:spPr>
          <a:xfrm>
            <a:off x="5696814" y="3407038"/>
            <a:ext cx="1971530" cy="446276"/>
          </a:xfrm>
          <a:prstGeom prst="rect">
            <a:avLst/>
          </a:prstGeom>
          <a:noFill/>
        </p:spPr>
        <p:txBody>
          <a:bodyPr wrap="square" lIns="0" rIns="0" bIns="0" rtlCol="0">
            <a:spAutoFit/>
          </a:bodyPr>
          <a:lstStyle/>
          <a:p>
            <a:pPr>
              <a:lnSpc>
                <a:spcPct val="130000"/>
              </a:lnSpc>
            </a:pPr>
            <a:r>
              <a:rPr lang="en-US" altLang="zh-CN" sz="1000" dirty="0" smtClean="0">
                <a:latin typeface="微软雅黑" panose="020B0503020204020204" pitchFamily="34" charset="-122"/>
                <a:ea typeface="微软雅黑" panose="020B0503020204020204" pitchFamily="34" charset="-122"/>
                <a:cs typeface="Calibri"/>
              </a:rPr>
              <a:t>Four black oil cases, based on Spe 1, 2, 7, 9</a:t>
            </a:r>
            <a:r>
              <a:rPr lang="zh-CN" altLang="en-US" sz="1000" dirty="0" smtClean="0">
                <a:latin typeface="微软雅黑" panose="020B0503020204020204" pitchFamily="34" charset="-122"/>
                <a:ea typeface="微软雅黑" panose="020B0503020204020204" pitchFamily="34" charset="-122"/>
                <a:cs typeface="Calibri"/>
              </a:rPr>
              <a:t> </a:t>
            </a:r>
            <a:r>
              <a:rPr lang="en-US" altLang="zh-CN" sz="1000" dirty="0" smtClean="0">
                <a:latin typeface="微软雅黑" panose="020B0503020204020204" pitchFamily="34" charset="-122"/>
                <a:ea typeface="微软雅黑" panose="020B0503020204020204" pitchFamily="34" charset="-122"/>
                <a:cs typeface="Calibri"/>
              </a:rPr>
              <a:t>4.</a:t>
            </a:r>
          </a:p>
        </p:txBody>
      </p:sp>
      <p:sp>
        <p:nvSpPr>
          <p:cNvPr id="30" name="Rectangle 12"/>
          <p:cNvSpPr/>
          <p:nvPr/>
        </p:nvSpPr>
        <p:spPr>
          <a:xfrm>
            <a:off x="4644008" y="2211710"/>
            <a:ext cx="3341962" cy="72008"/>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33" name="组合 12"/>
          <p:cNvGrpSpPr/>
          <p:nvPr/>
        </p:nvGrpSpPr>
        <p:grpSpPr>
          <a:xfrm>
            <a:off x="4673603" y="1131590"/>
            <a:ext cx="759798" cy="759798"/>
            <a:chOff x="304800" y="673100"/>
            <a:chExt cx="4000500" cy="4000500"/>
          </a:xfrm>
          <a:effectLst>
            <a:outerShdw blurRad="444500" dist="254000" dir="8100000" algn="tr" rotWithShape="0">
              <a:prstClr val="black">
                <a:alpha val="50000"/>
              </a:prstClr>
            </a:outerShdw>
          </a:effectLst>
        </p:grpSpPr>
        <p:sp>
          <p:nvSpPr>
            <p:cNvPr id="35"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椭圆 1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TextBox 14"/>
          <p:cNvSpPr>
            <a:spLocks noChangeArrowheads="1"/>
          </p:cNvSpPr>
          <p:nvPr/>
        </p:nvSpPr>
        <p:spPr bwMode="auto">
          <a:xfrm>
            <a:off x="4644008" y="1369100"/>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3"/>
                </a:solidFill>
                <a:latin typeface="微软雅黑" panose="020B0503020204020204" pitchFamily="34" charset="-122"/>
                <a:ea typeface="微软雅黑" panose="020B0503020204020204" pitchFamily="34" charset="-122"/>
                <a:sym typeface="方正兰亭粗黑_GBK" charset="-122"/>
              </a:rPr>
              <a:t>Case 5</a:t>
            </a:r>
            <a:endParaRPr lang="en-US" altLang="zh-CN" sz="1600" b="1" dirty="0">
              <a:solidFill>
                <a:schemeClr val="accent3"/>
              </a:solidFill>
              <a:latin typeface="微软雅黑" panose="020B0503020204020204" pitchFamily="34" charset="-122"/>
              <a:ea typeface="微软雅黑" panose="020B0503020204020204" pitchFamily="34" charset="-122"/>
              <a:sym typeface="方正兰亭粗黑_GBK" charset="-122"/>
            </a:endParaRPr>
          </a:p>
        </p:txBody>
      </p:sp>
      <p:sp>
        <p:nvSpPr>
          <p:cNvPr id="38" name="TextBox 37"/>
          <p:cNvSpPr txBox="1"/>
          <p:nvPr/>
        </p:nvSpPr>
        <p:spPr>
          <a:xfrm>
            <a:off x="5673916" y="1158620"/>
            <a:ext cx="2282460" cy="292388"/>
          </a:xfrm>
          <a:prstGeom prst="rect">
            <a:avLst/>
          </a:prstGeom>
          <a:noFill/>
        </p:spPr>
        <p:txBody>
          <a:bodyPr wrap="square" lIns="0" rIns="0" bIns="0" rtlCol="0">
            <a:spAutoFit/>
          </a:bodyPr>
          <a:lstStyle/>
          <a:p>
            <a:pPr>
              <a:tabLst>
                <a:tab pos="1025525" algn="l"/>
              </a:tabLst>
            </a:pPr>
            <a:r>
              <a:rPr lang="en-US" sz="1600" b="1" dirty="0" smtClean="0">
                <a:solidFill>
                  <a:schemeClr val="accent3"/>
                </a:solidFill>
                <a:latin typeface="微软雅黑" panose="020B0503020204020204" pitchFamily="34" charset="-122"/>
                <a:ea typeface="微软雅黑" panose="020B0503020204020204" pitchFamily="34" charset="-122"/>
                <a:cs typeface="Calibri"/>
              </a:rPr>
              <a:t>Compositional Model</a:t>
            </a:r>
            <a:endParaRPr lang="en-US" sz="1600"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39" name="TextBox 38"/>
          <p:cNvSpPr txBox="1"/>
          <p:nvPr/>
        </p:nvSpPr>
        <p:spPr>
          <a:xfrm>
            <a:off x="5645967" y="1462822"/>
            <a:ext cx="2844059" cy="426784"/>
          </a:xfrm>
          <a:prstGeom prst="rect">
            <a:avLst/>
          </a:prstGeom>
          <a:noFill/>
        </p:spPr>
        <p:txBody>
          <a:bodyPr wrap="square" lIns="0" rIns="0" bIns="0" rtlCol="0">
            <a:spAutoFit/>
          </a:bodyPr>
          <a:lstStyle/>
          <a:p>
            <a:pPr>
              <a:lnSpc>
                <a:spcPct val="130000"/>
              </a:lnSpc>
            </a:pPr>
            <a:r>
              <a:rPr lang="en-US" altLang="zh-CN" sz="1000" dirty="0" smtClean="0">
                <a:latin typeface="微软雅黑" panose="020B0503020204020204" pitchFamily="34" charset="-122"/>
                <a:ea typeface="微软雅黑" panose="020B0503020204020204" pitchFamily="34" charset="-122"/>
                <a:cs typeface="Calibri"/>
              </a:rPr>
              <a:t>A compositional model with WAG</a:t>
            </a:r>
            <a:r>
              <a:rPr lang="zh-CN" altLang="en-US" sz="1000" dirty="0" smtClean="0">
                <a:latin typeface="微软雅黑" panose="020B0503020204020204" pitchFamily="34" charset="-122"/>
                <a:ea typeface="微软雅黑" panose="020B0503020204020204" pitchFamily="34" charset="-122"/>
                <a:cs typeface="Calibri"/>
              </a:rPr>
              <a:t> </a:t>
            </a:r>
            <a:r>
              <a:rPr lang="en-US" altLang="zh-CN" sz="1000" dirty="0">
                <a:latin typeface="微软雅黑" panose="020B0503020204020204" pitchFamily="34" charset="-122"/>
                <a:ea typeface="微软雅黑" panose="020B0503020204020204" pitchFamily="34" charset="-122"/>
                <a:cs typeface="Calibri"/>
              </a:rPr>
              <a:t>process, </a:t>
            </a:r>
            <a:r>
              <a:rPr lang="en-US" altLang="zh-CN" sz="1000" dirty="0" smtClean="0">
                <a:latin typeface="微软雅黑" panose="020B0503020204020204" pitchFamily="34" charset="-122"/>
                <a:ea typeface="微软雅黑" panose="020B0503020204020204" pitchFamily="34" charset="-122"/>
                <a:cs typeface="Calibri"/>
              </a:rPr>
              <a:t>Based </a:t>
            </a:r>
            <a:r>
              <a:rPr lang="en-US" altLang="zh-CN" sz="1000" dirty="0">
                <a:latin typeface="微软雅黑" panose="020B0503020204020204" pitchFamily="34" charset="-122"/>
                <a:ea typeface="微软雅黑" panose="020B0503020204020204" pitchFamily="34" charset="-122"/>
                <a:cs typeface="Calibri"/>
              </a:rPr>
              <a:t>on Spe5 </a:t>
            </a:r>
            <a:r>
              <a:rPr lang="en-US" altLang="zh-CN" sz="1000" dirty="0" smtClean="0">
                <a:latin typeface="微软雅黑" panose="020B0503020204020204" pitchFamily="34" charset="-122"/>
                <a:ea typeface="微软雅黑" panose="020B0503020204020204" pitchFamily="34" charset="-122"/>
                <a:cs typeface="Calibri"/>
              </a:rPr>
              <a:t>paper</a:t>
            </a:r>
          </a:p>
        </p:txBody>
      </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en-US" altLang="zh-CN" sz="2000" b="1" dirty="0" smtClean="0">
                <a:solidFill>
                  <a:schemeClr val="tx1">
                    <a:lumMod val="65000"/>
                    <a:lumOff val="35000"/>
                  </a:schemeClr>
                </a:solidFill>
                <a:latin typeface="微软雅黑" pitchFamily="34" charset="-122"/>
                <a:ea typeface="微软雅黑" pitchFamily="34" charset="-122"/>
              </a:rPr>
              <a:t>Classic Cases</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2123728" y="457546"/>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5424902" y="457546"/>
            <a:ext cx="1523362" cy="52721"/>
          </a:xfrm>
          <a:prstGeom prst="rect">
            <a:avLst/>
          </a:prstGeom>
        </p:spPr>
      </p:pic>
      <p:sp>
        <p:nvSpPr>
          <p:cNvPr id="17" name="Rectangle 12"/>
          <p:cNvSpPr/>
          <p:nvPr/>
        </p:nvSpPr>
        <p:spPr>
          <a:xfrm>
            <a:off x="827584" y="1779662"/>
            <a:ext cx="2833306"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1" name="组合 6"/>
          <p:cNvGrpSpPr/>
          <p:nvPr/>
        </p:nvGrpSpPr>
        <p:grpSpPr>
          <a:xfrm>
            <a:off x="858681" y="843558"/>
            <a:ext cx="798356" cy="759798"/>
            <a:chOff x="304800" y="673100"/>
            <a:chExt cx="4000500" cy="4000500"/>
          </a:xfrm>
          <a:effectLst>
            <a:outerShdw blurRad="444500" dist="254000" dir="8100000" algn="tr" rotWithShape="0">
              <a:prstClr val="black">
                <a:alpha val="50000"/>
              </a:prstClr>
            </a:outerShdw>
          </a:effectLst>
        </p:grpSpPr>
        <p:sp>
          <p:nvSpPr>
            <p:cNvPr id="22"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14"/>
          <p:cNvSpPr>
            <a:spLocks noChangeArrowheads="1"/>
          </p:cNvSpPr>
          <p:nvPr/>
        </p:nvSpPr>
        <p:spPr bwMode="auto">
          <a:xfrm>
            <a:off x="827584" y="1059582"/>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5"/>
                </a:solidFill>
                <a:latin typeface="微软雅黑" panose="020B0503020204020204" pitchFamily="34" charset="-122"/>
                <a:ea typeface="微软雅黑" panose="020B0503020204020204" pitchFamily="34" charset="-122"/>
                <a:sym typeface="方正兰亭粗黑_GBK" charset="-122"/>
              </a:rPr>
              <a:t>Case 4</a:t>
            </a:r>
            <a:endParaRPr lang="en-US" altLang="zh-CN" sz="1600" b="1" dirty="0">
              <a:solidFill>
                <a:schemeClr val="accent5"/>
              </a:solidFill>
              <a:latin typeface="微软雅黑" panose="020B0503020204020204" pitchFamily="34" charset="-122"/>
              <a:ea typeface="微软雅黑" panose="020B0503020204020204" pitchFamily="34" charset="-122"/>
              <a:sym typeface="方正兰亭粗黑_GBK" charset="-122"/>
            </a:endParaRPr>
          </a:p>
        </p:txBody>
      </p:sp>
      <p:sp>
        <p:nvSpPr>
          <p:cNvPr id="26" name="TextBox 25"/>
          <p:cNvSpPr txBox="1"/>
          <p:nvPr/>
        </p:nvSpPr>
        <p:spPr>
          <a:xfrm>
            <a:off x="1909757" y="870588"/>
            <a:ext cx="1899749" cy="292388"/>
          </a:xfrm>
          <a:prstGeom prst="rect">
            <a:avLst/>
          </a:prstGeom>
          <a:noFill/>
        </p:spPr>
        <p:txBody>
          <a:bodyPr wrap="square" lIns="0" rIns="0" bIns="0" rtlCol="0">
            <a:spAutoFit/>
          </a:bodyPr>
          <a:lstStyle/>
          <a:p>
            <a:pPr>
              <a:tabLst>
                <a:tab pos="1025525" algn="l"/>
              </a:tabLst>
            </a:pPr>
            <a:r>
              <a:rPr lang="en-US" sz="1600" b="1" dirty="0" smtClean="0">
                <a:solidFill>
                  <a:schemeClr val="accent5"/>
                </a:solidFill>
                <a:latin typeface="微软雅黑" panose="020B0503020204020204" pitchFamily="34" charset="-122"/>
                <a:ea typeface="微软雅黑" panose="020B0503020204020204" pitchFamily="34" charset="-122"/>
                <a:cs typeface="Calibri"/>
              </a:rPr>
              <a:t>Thermal Model</a:t>
            </a:r>
            <a:endParaRPr lang="en-US" sz="1600" b="1" dirty="0">
              <a:solidFill>
                <a:schemeClr val="accent5"/>
              </a:solidFill>
              <a:latin typeface="微软雅黑" panose="020B0503020204020204" pitchFamily="34" charset="-122"/>
              <a:ea typeface="微软雅黑" panose="020B0503020204020204" pitchFamily="34" charset="-122"/>
              <a:cs typeface="Calibri"/>
            </a:endParaRPr>
          </a:p>
        </p:txBody>
      </p:sp>
      <p:sp>
        <p:nvSpPr>
          <p:cNvPr id="27" name="TextBox 26"/>
          <p:cNvSpPr txBox="1"/>
          <p:nvPr/>
        </p:nvSpPr>
        <p:spPr>
          <a:xfrm>
            <a:off x="1880390" y="1174790"/>
            <a:ext cx="2403578" cy="446276"/>
          </a:xfrm>
          <a:prstGeom prst="rect">
            <a:avLst/>
          </a:prstGeom>
          <a:noFill/>
        </p:spPr>
        <p:txBody>
          <a:bodyPr wrap="square" lIns="0" rIns="0" bIns="0" rtlCol="0">
            <a:spAutoFit/>
          </a:bodyPr>
          <a:lstStyle/>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Case Info: Based on Spe4, a thermal model with steam cycling.</a:t>
            </a:r>
          </a:p>
        </p:txBody>
      </p:sp>
      <p:graphicFrame>
        <p:nvGraphicFramePr>
          <p:cNvPr id="29" name="Table 28"/>
          <p:cNvGraphicFramePr>
            <a:graphicFrameLocks noGrp="1"/>
          </p:cNvGraphicFramePr>
          <p:nvPr>
            <p:extLst>
              <p:ext uri="{D42A27DB-BD31-4B8C-83A1-F6EECF244321}">
                <p14:modId xmlns:p14="http://schemas.microsoft.com/office/powerpoint/2010/main" val="2456796302"/>
              </p:ext>
            </p:extLst>
          </p:nvPr>
        </p:nvGraphicFramePr>
        <p:xfrm>
          <a:off x="1043608" y="1995686"/>
          <a:ext cx="7128792" cy="370840"/>
        </p:xfrm>
        <a:graphic>
          <a:graphicData uri="http://schemas.openxmlformats.org/drawingml/2006/table">
            <a:tbl>
              <a:tblPr firstRow="1" bandRow="1">
                <a:tableStyleId>{5C22544A-7EE6-4342-B048-85BDC9FD1C3A}</a:tableStyleId>
              </a:tblPr>
              <a:tblGrid>
                <a:gridCol w="2376264">
                  <a:extLst>
                    <a:ext uri="{9D8B030D-6E8A-4147-A177-3AD203B41FA5}">
                      <a16:colId xmlns="" xmlns:a16="http://schemas.microsoft.com/office/drawing/2014/main" val="20000"/>
                    </a:ext>
                  </a:extLst>
                </a:gridCol>
                <a:gridCol w="2376264">
                  <a:extLst>
                    <a:ext uri="{9D8B030D-6E8A-4147-A177-3AD203B41FA5}">
                      <a16:colId xmlns="" xmlns:a16="http://schemas.microsoft.com/office/drawing/2014/main" val="20001"/>
                    </a:ext>
                  </a:extLst>
                </a:gridCol>
                <a:gridCol w="2376264">
                  <a:extLst>
                    <a:ext uri="{9D8B030D-6E8A-4147-A177-3AD203B41FA5}">
                      <a16:colId xmlns="" xmlns:a16="http://schemas.microsoft.com/office/drawing/2014/main" val="20002"/>
                    </a:ext>
                  </a:extLst>
                </a:gridCol>
              </a:tblGrid>
              <a:tr h="370840">
                <a:tc>
                  <a:txBody>
                    <a:bodyPr/>
                    <a:lstStyle/>
                    <a:p>
                      <a:pPr algn="ctr"/>
                      <a:r>
                        <a:rPr lang="en-US" altLang="zh-CN" dirty="0" smtClean="0"/>
                        <a:t>Oil Rates (</a:t>
                      </a:r>
                      <a:r>
                        <a:rPr lang="en-US" altLang="zh-CN" baseline="0" dirty="0" smtClean="0"/>
                        <a:t>WOPR)</a:t>
                      </a:r>
                      <a:endParaRPr lang="zh-CN" altLang="en-US" dirty="0"/>
                    </a:p>
                  </a:txBody>
                  <a:tcPr/>
                </a:tc>
                <a:tc>
                  <a:txBody>
                    <a:bodyPr/>
                    <a:lstStyle/>
                    <a:p>
                      <a:pPr algn="ctr"/>
                      <a:r>
                        <a:rPr lang="en-US" altLang="zh-CN" dirty="0" smtClean="0"/>
                        <a:t>Cumulative</a:t>
                      </a:r>
                      <a:r>
                        <a:rPr lang="en-US" altLang="zh-CN" baseline="0" dirty="0" smtClean="0"/>
                        <a:t> Oil (WOPT)</a:t>
                      </a:r>
                      <a:endParaRPr lang="zh-CN" altLang="en-US" dirty="0"/>
                    </a:p>
                  </a:txBody>
                  <a:tcPr/>
                </a:tc>
                <a:tc>
                  <a:txBody>
                    <a:bodyPr/>
                    <a:lstStyle/>
                    <a:p>
                      <a:pPr algn="ctr"/>
                      <a:r>
                        <a:rPr lang="en-US" altLang="zh-CN" dirty="0" smtClean="0"/>
                        <a:t>Average Pressure</a:t>
                      </a:r>
                      <a:r>
                        <a:rPr lang="en-US" altLang="zh-CN" baseline="0" dirty="0" smtClean="0"/>
                        <a:t> (FPR)</a:t>
                      </a:r>
                      <a:endParaRPr lang="zh-CN" altLang="en-US" dirty="0"/>
                    </a:p>
                  </a:txBody>
                  <a:tcPr/>
                </a:tc>
                <a:extLst>
                  <a:ext uri="{0D108BD9-81ED-4DB2-BD59-A6C34878D82A}">
                    <a16:rowId xmlns="" xmlns:a16="http://schemas.microsoft.com/office/drawing/2014/main" val="10000"/>
                  </a:ext>
                </a:extLst>
              </a:tr>
            </a:tbl>
          </a:graphicData>
        </a:graphic>
      </p:graphicFrame>
      <p:pic>
        <p:nvPicPr>
          <p:cNvPr id="20" name="Picture 19" descr="WeChat Image_20180501093339.png"/>
          <p:cNvPicPr>
            <a:picLocks/>
          </p:cNvPicPr>
          <p:nvPr/>
        </p:nvPicPr>
        <p:blipFill>
          <a:blip r:embed="rId4" cstate="print"/>
          <a:stretch>
            <a:fillRect/>
          </a:stretch>
        </p:blipFill>
        <p:spPr>
          <a:xfrm>
            <a:off x="1133856" y="2496312"/>
            <a:ext cx="2212848" cy="1444752"/>
          </a:xfrm>
          <a:prstGeom prst="rect">
            <a:avLst/>
          </a:prstGeom>
          <a:ln>
            <a:noFill/>
          </a:ln>
          <a:effectLst>
            <a:outerShdw blurRad="292100" dist="139700" dir="2700000" algn="tl" rotWithShape="0">
              <a:srgbClr val="333333">
                <a:alpha val="65000"/>
              </a:srgbClr>
            </a:outerShdw>
          </a:effectLst>
        </p:spPr>
      </p:pic>
      <p:pic>
        <p:nvPicPr>
          <p:cNvPr id="25" name="Picture 24" descr="WeChat Image_20180501095221.png"/>
          <p:cNvPicPr>
            <a:picLocks/>
          </p:cNvPicPr>
          <p:nvPr/>
        </p:nvPicPr>
        <p:blipFill>
          <a:blip r:embed="rId5" cstate="print"/>
          <a:stretch>
            <a:fillRect/>
          </a:stretch>
        </p:blipFill>
        <p:spPr>
          <a:xfrm>
            <a:off x="3493008" y="2496312"/>
            <a:ext cx="2212848" cy="1444752"/>
          </a:xfrm>
          <a:prstGeom prst="rect">
            <a:avLst/>
          </a:prstGeom>
          <a:ln>
            <a:noFill/>
          </a:ln>
          <a:effectLst>
            <a:outerShdw blurRad="292100" dist="139700" dir="2700000" algn="tl" rotWithShape="0">
              <a:srgbClr val="333333">
                <a:alpha val="65000"/>
              </a:srgbClr>
            </a:outerShdw>
          </a:effectLst>
        </p:spPr>
      </p:pic>
      <p:pic>
        <p:nvPicPr>
          <p:cNvPr id="28" name="Picture 27" descr="WeChat Image_20180501101247.png"/>
          <p:cNvPicPr>
            <a:picLocks/>
          </p:cNvPicPr>
          <p:nvPr/>
        </p:nvPicPr>
        <p:blipFill>
          <a:blip r:embed="rId6" cstate="print"/>
          <a:stretch>
            <a:fillRect/>
          </a:stretch>
        </p:blipFill>
        <p:spPr>
          <a:xfrm>
            <a:off x="5868144" y="2496312"/>
            <a:ext cx="2212848" cy="1444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en-US" altLang="zh-CN" sz="2000" b="1" dirty="0" smtClean="0">
                <a:solidFill>
                  <a:schemeClr val="tx1">
                    <a:lumMod val="65000"/>
                    <a:lumOff val="35000"/>
                  </a:schemeClr>
                </a:solidFill>
                <a:latin typeface="微软雅黑" pitchFamily="34" charset="-122"/>
                <a:ea typeface="微软雅黑" pitchFamily="34" charset="-122"/>
              </a:rPr>
              <a:t>Classic Cases</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2184542" y="457546"/>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5364088" y="457546"/>
            <a:ext cx="1523362" cy="52721"/>
          </a:xfrm>
          <a:prstGeom prst="rect">
            <a:avLst/>
          </a:prstGeom>
        </p:spPr>
      </p:pic>
      <p:sp>
        <p:nvSpPr>
          <p:cNvPr id="17" name="Rectangle 12"/>
          <p:cNvSpPr/>
          <p:nvPr/>
        </p:nvSpPr>
        <p:spPr>
          <a:xfrm>
            <a:off x="827584" y="1779662"/>
            <a:ext cx="2833306"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 name="组合 6"/>
          <p:cNvGrpSpPr/>
          <p:nvPr/>
        </p:nvGrpSpPr>
        <p:grpSpPr>
          <a:xfrm>
            <a:off x="858681" y="843558"/>
            <a:ext cx="798356" cy="759798"/>
            <a:chOff x="304800" y="673100"/>
            <a:chExt cx="4000500" cy="4000500"/>
          </a:xfrm>
          <a:effectLst>
            <a:outerShdw blurRad="444500" dist="254000" dir="8100000" algn="tr" rotWithShape="0">
              <a:prstClr val="black">
                <a:alpha val="50000"/>
              </a:prstClr>
            </a:outerShdw>
          </a:effectLst>
        </p:grpSpPr>
        <p:sp>
          <p:nvSpPr>
            <p:cNvPr id="22"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14"/>
          <p:cNvSpPr>
            <a:spLocks noChangeArrowheads="1"/>
          </p:cNvSpPr>
          <p:nvPr/>
        </p:nvSpPr>
        <p:spPr bwMode="auto">
          <a:xfrm>
            <a:off x="827584" y="1059582"/>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3"/>
                </a:solidFill>
                <a:latin typeface="微软雅黑" panose="020B0503020204020204" pitchFamily="34" charset="-122"/>
                <a:ea typeface="微软雅黑" panose="020B0503020204020204" pitchFamily="34" charset="-122"/>
                <a:sym typeface="方正兰亭粗黑_GBK" charset="-122"/>
              </a:rPr>
              <a:t>Case 5</a:t>
            </a:r>
            <a:endParaRPr lang="en-US" altLang="zh-CN" sz="1600" b="1" dirty="0">
              <a:solidFill>
                <a:schemeClr val="accent3"/>
              </a:solidFill>
              <a:latin typeface="微软雅黑" panose="020B0503020204020204" pitchFamily="34" charset="-122"/>
              <a:ea typeface="微软雅黑" panose="020B0503020204020204" pitchFamily="34" charset="-122"/>
              <a:sym typeface="方正兰亭粗黑_GBK" charset="-122"/>
            </a:endParaRPr>
          </a:p>
        </p:txBody>
      </p:sp>
      <p:sp>
        <p:nvSpPr>
          <p:cNvPr id="26" name="TextBox 25"/>
          <p:cNvSpPr txBox="1"/>
          <p:nvPr/>
        </p:nvSpPr>
        <p:spPr>
          <a:xfrm>
            <a:off x="1909757" y="870588"/>
            <a:ext cx="2662243" cy="292388"/>
          </a:xfrm>
          <a:prstGeom prst="rect">
            <a:avLst/>
          </a:prstGeom>
          <a:noFill/>
        </p:spPr>
        <p:txBody>
          <a:bodyPr wrap="square" lIns="0" rIns="0" bIns="0" rtlCol="0">
            <a:spAutoFit/>
          </a:bodyPr>
          <a:lstStyle/>
          <a:p>
            <a:pPr>
              <a:tabLst>
                <a:tab pos="1025525" algn="l"/>
              </a:tabLst>
            </a:pPr>
            <a:r>
              <a:rPr lang="en-US" altLang="en-US" sz="1600" b="1" dirty="0" smtClean="0">
                <a:solidFill>
                  <a:schemeClr val="accent3"/>
                </a:solidFill>
                <a:latin typeface="微软雅黑" panose="020B0503020204020204" pitchFamily="34" charset="-122"/>
                <a:ea typeface="微软雅黑" panose="020B0503020204020204" pitchFamily="34" charset="-122"/>
                <a:sym typeface="方正兰亭粗黑_GBK" charset="-122"/>
              </a:rPr>
              <a:t>Compositional Model</a:t>
            </a:r>
            <a:endParaRPr lang="en-US" altLang="en-US" sz="1600" b="1" dirty="0">
              <a:solidFill>
                <a:schemeClr val="accent3"/>
              </a:solidFill>
              <a:latin typeface="微软雅黑" panose="020B0503020204020204" pitchFamily="34" charset="-122"/>
              <a:ea typeface="微软雅黑" panose="020B0503020204020204" pitchFamily="34" charset="-122"/>
              <a:sym typeface="方正兰亭粗黑_GBK" charset="-122"/>
            </a:endParaRPr>
          </a:p>
        </p:txBody>
      </p:sp>
      <p:sp>
        <p:nvSpPr>
          <p:cNvPr id="27" name="TextBox 26"/>
          <p:cNvSpPr txBox="1"/>
          <p:nvPr/>
        </p:nvSpPr>
        <p:spPr>
          <a:xfrm>
            <a:off x="1880390" y="1174790"/>
            <a:ext cx="2907634" cy="446276"/>
          </a:xfrm>
          <a:prstGeom prst="rect">
            <a:avLst/>
          </a:prstGeom>
          <a:noFill/>
        </p:spPr>
        <p:txBody>
          <a:bodyPr wrap="square" lIns="0" rIns="0" bIns="0" rtlCol="0">
            <a:spAutoFit/>
          </a:bodyPr>
          <a:lstStyle/>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Case Info: Based on Spe5 , a compositional model with WAG</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Calibri"/>
              </a:rPr>
              <a:t> </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cycling.</a:t>
            </a:r>
          </a:p>
        </p:txBody>
      </p:sp>
      <p:graphicFrame>
        <p:nvGraphicFramePr>
          <p:cNvPr id="29" name="Table 28"/>
          <p:cNvGraphicFramePr>
            <a:graphicFrameLocks noGrp="1"/>
          </p:cNvGraphicFramePr>
          <p:nvPr/>
        </p:nvGraphicFramePr>
        <p:xfrm>
          <a:off x="1043608" y="1995686"/>
          <a:ext cx="6840760" cy="370840"/>
        </p:xfrm>
        <a:graphic>
          <a:graphicData uri="http://schemas.openxmlformats.org/drawingml/2006/table">
            <a:tbl>
              <a:tblPr firstRow="1" bandRow="1">
                <a:tableStyleId>{5C22544A-7EE6-4342-B048-85BDC9FD1C3A}</a:tableStyleId>
              </a:tblPr>
              <a:tblGrid>
                <a:gridCol w="3420380">
                  <a:extLst>
                    <a:ext uri="{9D8B030D-6E8A-4147-A177-3AD203B41FA5}">
                      <a16:colId xmlns="" xmlns:a16="http://schemas.microsoft.com/office/drawing/2014/main" val="20000"/>
                    </a:ext>
                  </a:extLst>
                </a:gridCol>
                <a:gridCol w="3420380">
                  <a:extLst>
                    <a:ext uri="{9D8B030D-6E8A-4147-A177-3AD203B41FA5}">
                      <a16:colId xmlns="" xmlns:a16="http://schemas.microsoft.com/office/drawing/2014/main" val="20001"/>
                    </a:ext>
                  </a:extLst>
                </a:gridCol>
              </a:tblGrid>
              <a:tr h="370840">
                <a:tc>
                  <a:txBody>
                    <a:bodyPr/>
                    <a:lstStyle/>
                    <a:p>
                      <a:pPr algn="ctr"/>
                      <a:r>
                        <a:rPr lang="en-US" altLang="zh-CN" dirty="0" smtClean="0"/>
                        <a:t>Comparison</a:t>
                      </a:r>
                      <a:r>
                        <a:rPr lang="en-US" altLang="zh-CN" baseline="0" dirty="0" smtClean="0"/>
                        <a:t> of FOPR</a:t>
                      </a:r>
                      <a:endParaRPr lang="zh-CN" altLang="en-US" dirty="0"/>
                    </a:p>
                  </a:txBody>
                  <a:tcPr/>
                </a:tc>
                <a:tc>
                  <a:txBody>
                    <a:bodyPr/>
                    <a:lstStyle/>
                    <a:p>
                      <a:pPr algn="ctr"/>
                      <a:r>
                        <a:rPr lang="en-US" altLang="zh-CN" dirty="0" smtClean="0"/>
                        <a:t>Comparison</a:t>
                      </a:r>
                      <a:r>
                        <a:rPr lang="en-US" altLang="zh-CN" baseline="0" dirty="0" smtClean="0"/>
                        <a:t> of FOPT</a:t>
                      </a:r>
                      <a:endParaRPr lang="zh-CN" altLang="en-US" dirty="0"/>
                    </a:p>
                  </a:txBody>
                  <a:tcPr/>
                </a:tc>
                <a:extLst>
                  <a:ext uri="{0D108BD9-81ED-4DB2-BD59-A6C34878D82A}">
                    <a16:rowId xmlns="" xmlns:a16="http://schemas.microsoft.com/office/drawing/2014/main" val="10000"/>
                  </a:ext>
                </a:extLst>
              </a:tr>
            </a:tbl>
          </a:graphicData>
        </a:graphic>
      </p:graphicFrame>
      <p:pic>
        <p:nvPicPr>
          <p:cNvPr id="15" name="Picture 14" descr="WeChat Image_20180501104830.png"/>
          <p:cNvPicPr>
            <a:picLocks/>
          </p:cNvPicPr>
          <p:nvPr/>
        </p:nvPicPr>
        <p:blipFill>
          <a:blip r:embed="rId4" cstate="print"/>
          <a:stretch>
            <a:fillRect/>
          </a:stretch>
        </p:blipFill>
        <p:spPr>
          <a:xfrm>
            <a:off x="1243584" y="2432304"/>
            <a:ext cx="3044952" cy="2286000"/>
          </a:xfrm>
          <a:prstGeom prst="rect">
            <a:avLst/>
          </a:prstGeom>
          <a:ln>
            <a:noFill/>
          </a:ln>
          <a:effectLst>
            <a:outerShdw blurRad="292100" dist="139700" dir="2700000" algn="tl" rotWithShape="0">
              <a:srgbClr val="333333">
                <a:alpha val="65000"/>
              </a:srgbClr>
            </a:outerShdw>
          </a:effectLst>
        </p:spPr>
      </p:pic>
      <p:pic>
        <p:nvPicPr>
          <p:cNvPr id="16" name="Picture 15" descr="WeChat Image_20180501111953.png"/>
          <p:cNvPicPr>
            <a:picLocks/>
          </p:cNvPicPr>
          <p:nvPr/>
        </p:nvPicPr>
        <p:blipFill>
          <a:blip r:embed="rId5" cstate="print"/>
          <a:stretch>
            <a:fillRect/>
          </a:stretch>
        </p:blipFill>
        <p:spPr>
          <a:xfrm>
            <a:off x="4645152" y="2432304"/>
            <a:ext cx="3044952" cy="2286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组合 49"/>
          <p:cNvGrpSpPr>
            <a:grpSpLocks noChangeAspect="1"/>
          </p:cNvGrpSpPr>
          <p:nvPr/>
        </p:nvGrpSpPr>
        <p:grpSpPr>
          <a:xfrm>
            <a:off x="1763689" y="371187"/>
            <a:ext cx="1512167" cy="1480483"/>
            <a:chOff x="304800" y="673100"/>
            <a:chExt cx="4000500" cy="4000500"/>
          </a:xfrm>
          <a:effectLst>
            <a:outerShdw blurRad="444500" dist="254000" dir="8100000" algn="tr" rotWithShape="0">
              <a:prstClr val="black">
                <a:alpha val="50000"/>
              </a:prstClr>
            </a:outerShdw>
          </a:effectLst>
        </p:grpSpPr>
        <p:sp>
          <p:nvSpPr>
            <p:cNvPr id="67"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Group 99"/>
          <p:cNvGrpSpPr/>
          <p:nvPr/>
        </p:nvGrpSpPr>
        <p:grpSpPr>
          <a:xfrm>
            <a:off x="899592" y="267494"/>
            <a:ext cx="3672408" cy="4392488"/>
            <a:chOff x="899592" y="267494"/>
            <a:chExt cx="3672408" cy="4392488"/>
          </a:xfrm>
        </p:grpSpPr>
        <p:sp>
          <p:nvSpPr>
            <p:cNvPr id="77" name="Rectangle 76"/>
            <p:cNvSpPr/>
            <p:nvPr/>
          </p:nvSpPr>
          <p:spPr>
            <a:xfrm>
              <a:off x="899592" y="267494"/>
              <a:ext cx="3672408" cy="439248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3347864" y="411510"/>
              <a:ext cx="998524" cy="484748"/>
            </a:xfrm>
            <a:prstGeom prst="rect">
              <a:avLst/>
            </a:prstGeom>
            <a:noFill/>
          </p:spPr>
          <p:txBody>
            <a:bodyPr wrap="square" lIns="0" tIns="0" rIns="0" bIns="0" rtlCol="0">
              <a:spAutoFit/>
              <a:scene3d>
                <a:camera prst="orthographicFront"/>
                <a:lightRig rig="soft" dir="t">
                  <a:rot lat="0" lon="0" rev="10800000"/>
                </a:lightRig>
              </a:scene3d>
              <a:sp3d>
                <a:bevelT w="27940" h="12700"/>
                <a:contourClr>
                  <a:srgbClr val="DDDDDD"/>
                </a:contourClr>
              </a:sp3d>
            </a:bodyPr>
            <a:lstStyle/>
            <a:p>
              <a:r>
                <a:rPr lang="en-US" altLang="zh-CN"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rPr>
                <a:t>The Unique EoS System of XXSim</a:t>
              </a:r>
              <a:endParaRPr lang="zh-CN" altLang="en-US"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endParaRPr>
            </a:p>
          </p:txBody>
        </p:sp>
      </p:grpSp>
      <p:sp>
        <p:nvSpPr>
          <p:cNvPr id="16" name="Rectangle 15"/>
          <p:cNvSpPr/>
          <p:nvPr/>
        </p:nvSpPr>
        <p:spPr>
          <a:xfrm>
            <a:off x="1763688" y="555526"/>
            <a:ext cx="1512169" cy="992579"/>
          </a:xfrm>
          <a:prstGeom prst="rect">
            <a:avLst/>
          </a:prstGeom>
        </p:spPr>
        <p:txBody>
          <a:bodyPr wrap="square" lIns="68580" tIns="34290" rIns="68580" bIns="34290">
            <a:spAutoFit/>
          </a:bodyPr>
          <a:lstStyle/>
          <a:p>
            <a:pPr algn="ctr"/>
            <a:r>
              <a:rPr lang="en-US" altLang="zh-CN" sz="1200" dirty="0" smtClean="0">
                <a:solidFill>
                  <a:schemeClr val="accent6">
                    <a:lumMod val="75000"/>
                  </a:schemeClr>
                </a:solidFill>
                <a:latin typeface="微软雅黑" pitchFamily="34" charset="-122"/>
                <a:ea typeface="微软雅黑" pitchFamily="34" charset="-122"/>
              </a:rPr>
              <a:t>Thermal</a:t>
            </a:r>
          </a:p>
          <a:p>
            <a:pPr algn="ctr"/>
            <a:r>
              <a:rPr lang="en-US" altLang="zh-CN" sz="1200" dirty="0" smtClean="0">
                <a:solidFill>
                  <a:schemeClr val="accent6">
                    <a:lumMod val="75000"/>
                  </a:schemeClr>
                </a:solidFill>
                <a:latin typeface="微软雅黑" pitchFamily="34" charset="-122"/>
                <a:ea typeface="微软雅黑" pitchFamily="34" charset="-122"/>
              </a:rPr>
              <a:t>PR-EOS</a:t>
            </a:r>
          </a:p>
          <a:p>
            <a:pPr algn="ctr"/>
            <a:r>
              <a:rPr lang="en-US" altLang="zh-CN" sz="1200" dirty="0" smtClean="0">
                <a:solidFill>
                  <a:schemeClr val="accent6">
                    <a:lumMod val="75000"/>
                  </a:schemeClr>
                </a:solidFill>
                <a:latin typeface="微软雅黑" pitchFamily="34" charset="-122"/>
                <a:ea typeface="微软雅黑" pitchFamily="34" charset="-122"/>
              </a:rPr>
              <a:t>3 Phase Flash</a:t>
            </a:r>
          </a:p>
          <a:p>
            <a:pPr algn="ctr"/>
            <a:r>
              <a:rPr lang="en-US" altLang="zh-CN" sz="1200" dirty="0" smtClean="0">
                <a:solidFill>
                  <a:schemeClr val="accent6">
                    <a:lumMod val="75000"/>
                  </a:schemeClr>
                </a:solidFill>
                <a:latin typeface="微软雅黑" pitchFamily="34" charset="-122"/>
                <a:ea typeface="微软雅黑" pitchFamily="34" charset="-122"/>
              </a:rPr>
              <a:t>3 Phase Separator</a:t>
            </a:r>
          </a:p>
          <a:p>
            <a:pPr algn="ctr"/>
            <a:r>
              <a:rPr lang="en-US" altLang="zh-CN" sz="1200" dirty="0" smtClean="0">
                <a:solidFill>
                  <a:schemeClr val="accent6">
                    <a:lumMod val="75000"/>
                  </a:schemeClr>
                </a:solidFill>
                <a:latin typeface="微软雅黑" pitchFamily="34" charset="-122"/>
                <a:ea typeface="微软雅黑" pitchFamily="34" charset="-122"/>
              </a:rPr>
              <a:t>W-O-G Only</a:t>
            </a:r>
          </a:p>
        </p:txBody>
      </p:sp>
    </p:spTree>
    <p:extLst>
      <p:ext uri="{BB962C8B-B14F-4D97-AF65-F5344CB8AC3E}">
        <p14:creationId xmlns:p14="http://schemas.microsoft.com/office/powerpoint/2010/main" val="389739115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en-US" altLang="zh-CN" sz="2000" b="1" dirty="0" smtClean="0">
                <a:solidFill>
                  <a:schemeClr val="tx1">
                    <a:lumMod val="65000"/>
                    <a:lumOff val="35000"/>
                  </a:schemeClr>
                </a:solidFill>
                <a:latin typeface="微软雅黑" pitchFamily="34" charset="-122"/>
                <a:ea typeface="微软雅黑" pitchFamily="34" charset="-122"/>
              </a:rPr>
              <a:t>Classic Cases</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2112534" y="457546"/>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5436096" y="457546"/>
            <a:ext cx="1523362" cy="52721"/>
          </a:xfrm>
          <a:prstGeom prst="rect">
            <a:avLst/>
          </a:prstGeom>
        </p:spPr>
      </p:pic>
      <p:sp>
        <p:nvSpPr>
          <p:cNvPr id="17" name="Rectangle 12"/>
          <p:cNvSpPr/>
          <p:nvPr/>
        </p:nvSpPr>
        <p:spPr>
          <a:xfrm>
            <a:off x="827584" y="1779662"/>
            <a:ext cx="2833306"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 name="组合 6"/>
          <p:cNvGrpSpPr/>
          <p:nvPr/>
        </p:nvGrpSpPr>
        <p:grpSpPr>
          <a:xfrm>
            <a:off x="858681" y="843558"/>
            <a:ext cx="798356" cy="759798"/>
            <a:chOff x="304800" y="673100"/>
            <a:chExt cx="4000500" cy="4000500"/>
          </a:xfrm>
          <a:effectLst>
            <a:outerShdw blurRad="444500" dist="254000" dir="8100000" algn="tr" rotWithShape="0">
              <a:prstClr val="black">
                <a:alpha val="50000"/>
              </a:prstClr>
            </a:outerShdw>
          </a:effectLst>
        </p:grpSpPr>
        <p:sp>
          <p:nvSpPr>
            <p:cNvPr id="22"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14"/>
          <p:cNvSpPr>
            <a:spLocks noChangeArrowheads="1"/>
          </p:cNvSpPr>
          <p:nvPr/>
        </p:nvSpPr>
        <p:spPr bwMode="auto">
          <a:xfrm>
            <a:off x="827584" y="1059582"/>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accent3"/>
                </a:solidFill>
                <a:latin typeface="微软雅黑" panose="020B0503020204020204" pitchFamily="34" charset="-122"/>
                <a:ea typeface="微软雅黑" panose="020B0503020204020204" pitchFamily="34" charset="-122"/>
                <a:sym typeface="方正兰亭粗黑_GBK" charset="-122"/>
              </a:rPr>
              <a:t>Case 6</a:t>
            </a:r>
            <a:endParaRPr lang="en-US" altLang="zh-CN" sz="1600" b="1" dirty="0">
              <a:solidFill>
                <a:schemeClr val="accent3"/>
              </a:solidFill>
              <a:latin typeface="微软雅黑" panose="020B0503020204020204" pitchFamily="34" charset="-122"/>
              <a:ea typeface="微软雅黑" panose="020B0503020204020204" pitchFamily="34" charset="-122"/>
              <a:sym typeface="方正兰亭粗黑_GBK" charset="-122"/>
            </a:endParaRPr>
          </a:p>
        </p:txBody>
      </p:sp>
      <p:sp>
        <p:nvSpPr>
          <p:cNvPr id="26" name="TextBox 25"/>
          <p:cNvSpPr txBox="1"/>
          <p:nvPr/>
        </p:nvSpPr>
        <p:spPr>
          <a:xfrm>
            <a:off x="1909757" y="870588"/>
            <a:ext cx="2662243" cy="292388"/>
          </a:xfrm>
          <a:prstGeom prst="rect">
            <a:avLst/>
          </a:prstGeom>
          <a:noFill/>
        </p:spPr>
        <p:txBody>
          <a:bodyPr wrap="square" lIns="0" rIns="0" bIns="0" rtlCol="0">
            <a:spAutoFit/>
          </a:bodyPr>
          <a:lstStyle/>
          <a:p>
            <a:pPr>
              <a:tabLst>
                <a:tab pos="1025525" algn="l"/>
              </a:tabLst>
            </a:pPr>
            <a:r>
              <a:rPr lang="en-US" altLang="en-US" sz="1600" b="1" dirty="0" smtClean="0">
                <a:solidFill>
                  <a:schemeClr val="accent3"/>
                </a:solidFill>
                <a:latin typeface="微软雅黑" panose="020B0503020204020204" pitchFamily="34" charset="-122"/>
                <a:ea typeface="微软雅黑" panose="020B0503020204020204" pitchFamily="34" charset="-122"/>
                <a:sym typeface="方正兰亭粗黑_GBK" charset="-122"/>
              </a:rPr>
              <a:t>Compositional Model</a:t>
            </a:r>
            <a:endParaRPr lang="en-US" altLang="en-US" sz="1600" b="1" dirty="0">
              <a:solidFill>
                <a:schemeClr val="accent3"/>
              </a:solidFill>
              <a:latin typeface="微软雅黑" panose="020B0503020204020204" pitchFamily="34" charset="-122"/>
              <a:ea typeface="微软雅黑" panose="020B0503020204020204" pitchFamily="34" charset="-122"/>
              <a:sym typeface="方正兰亭粗黑_GBK" charset="-122"/>
            </a:endParaRPr>
          </a:p>
        </p:txBody>
      </p:sp>
      <p:sp>
        <p:nvSpPr>
          <p:cNvPr id="27" name="TextBox 26"/>
          <p:cNvSpPr txBox="1"/>
          <p:nvPr/>
        </p:nvSpPr>
        <p:spPr>
          <a:xfrm>
            <a:off x="1880390" y="1174790"/>
            <a:ext cx="3123658" cy="446276"/>
          </a:xfrm>
          <a:prstGeom prst="rect">
            <a:avLst/>
          </a:prstGeom>
          <a:noFill/>
        </p:spPr>
        <p:txBody>
          <a:bodyPr wrap="square" lIns="0" rIns="0" bIns="0" rtlCol="0">
            <a:spAutoFit/>
          </a:bodyPr>
          <a:lstStyle/>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Case Info: Modified case based on Spe5. It is a compositional model, gas drive in finer cell size. </a:t>
            </a:r>
          </a:p>
        </p:txBody>
      </p:sp>
      <p:graphicFrame>
        <p:nvGraphicFramePr>
          <p:cNvPr id="29" name="Table 28"/>
          <p:cNvGraphicFramePr>
            <a:graphicFrameLocks noGrp="1"/>
          </p:cNvGraphicFramePr>
          <p:nvPr/>
        </p:nvGraphicFramePr>
        <p:xfrm>
          <a:off x="1043608" y="1995686"/>
          <a:ext cx="7128792" cy="370840"/>
        </p:xfrm>
        <a:graphic>
          <a:graphicData uri="http://schemas.openxmlformats.org/drawingml/2006/table">
            <a:tbl>
              <a:tblPr firstRow="1" bandRow="1">
                <a:tableStyleId>{5C22544A-7EE6-4342-B048-85BDC9FD1C3A}</a:tableStyleId>
              </a:tblPr>
              <a:tblGrid>
                <a:gridCol w="2376264">
                  <a:extLst>
                    <a:ext uri="{9D8B030D-6E8A-4147-A177-3AD203B41FA5}">
                      <a16:colId xmlns="" xmlns:a16="http://schemas.microsoft.com/office/drawing/2014/main" val="20000"/>
                    </a:ext>
                  </a:extLst>
                </a:gridCol>
                <a:gridCol w="2376264">
                  <a:extLst>
                    <a:ext uri="{9D8B030D-6E8A-4147-A177-3AD203B41FA5}">
                      <a16:colId xmlns="" xmlns:a16="http://schemas.microsoft.com/office/drawing/2014/main" val="20001"/>
                    </a:ext>
                  </a:extLst>
                </a:gridCol>
                <a:gridCol w="2376264">
                  <a:extLst>
                    <a:ext uri="{9D8B030D-6E8A-4147-A177-3AD203B41FA5}">
                      <a16:colId xmlns="" xmlns:a16="http://schemas.microsoft.com/office/drawing/2014/main" val="20002"/>
                    </a:ext>
                  </a:extLst>
                </a:gridCol>
              </a:tblGrid>
              <a:tr h="370840">
                <a:tc>
                  <a:txBody>
                    <a:bodyPr/>
                    <a:lstStyle/>
                    <a:p>
                      <a:pPr algn="ctr"/>
                      <a:r>
                        <a:rPr lang="en-US" altLang="zh-CN" dirty="0" smtClean="0"/>
                        <a:t>Comparison of  FOPR</a:t>
                      </a:r>
                      <a:endParaRPr lang="zh-CN" altLang="en-US" dirty="0"/>
                    </a:p>
                  </a:txBody>
                  <a:tcPr/>
                </a:tc>
                <a:tc>
                  <a:txBody>
                    <a:bodyPr/>
                    <a:lstStyle/>
                    <a:p>
                      <a:pPr algn="ctr"/>
                      <a:r>
                        <a:rPr lang="en-US" altLang="zh-CN" dirty="0" smtClean="0"/>
                        <a:t>Comparison</a:t>
                      </a:r>
                      <a:r>
                        <a:rPr lang="en-US" altLang="zh-CN" baseline="0" dirty="0" smtClean="0"/>
                        <a:t> of FGOR</a:t>
                      </a:r>
                      <a:endParaRPr lang="zh-CN" altLang="en-US" dirty="0"/>
                    </a:p>
                  </a:txBody>
                  <a:tcPr/>
                </a:tc>
                <a:tc>
                  <a:txBody>
                    <a:bodyPr/>
                    <a:lstStyle/>
                    <a:p>
                      <a:pPr algn="ctr"/>
                      <a:r>
                        <a:rPr lang="en-US" altLang="zh-CN" dirty="0" smtClean="0"/>
                        <a:t>Comparison</a:t>
                      </a:r>
                      <a:r>
                        <a:rPr lang="en-US" altLang="zh-CN" baseline="0" dirty="0" smtClean="0"/>
                        <a:t> of FPR</a:t>
                      </a:r>
                      <a:endParaRPr lang="zh-CN" altLang="en-US" dirty="0"/>
                    </a:p>
                  </a:txBody>
                  <a:tcPr/>
                </a:tc>
                <a:extLst>
                  <a:ext uri="{0D108BD9-81ED-4DB2-BD59-A6C34878D82A}">
                    <a16:rowId xmlns="" xmlns:a16="http://schemas.microsoft.com/office/drawing/2014/main" val="10000"/>
                  </a:ext>
                </a:extLst>
              </a:tr>
            </a:tbl>
          </a:graphicData>
        </a:graphic>
      </p:graphicFrame>
      <p:pic>
        <p:nvPicPr>
          <p:cNvPr id="16" name="Picture 15" descr="SPE5_20206_FOPR.PNG"/>
          <p:cNvPicPr>
            <a:picLocks noChangeAspect="1"/>
          </p:cNvPicPr>
          <p:nvPr/>
        </p:nvPicPr>
        <p:blipFill>
          <a:blip r:embed="rId4" cstate="print"/>
          <a:stretch>
            <a:fillRect/>
          </a:stretch>
        </p:blipFill>
        <p:spPr>
          <a:xfrm>
            <a:off x="35496" y="2427734"/>
            <a:ext cx="3024336" cy="2268252"/>
          </a:xfrm>
          <a:prstGeom prst="rect">
            <a:avLst/>
          </a:prstGeom>
          <a:ln>
            <a:noFill/>
          </a:ln>
          <a:effectLst>
            <a:outerShdw blurRad="292100" dist="139700" dir="2700000" algn="tl" rotWithShape="0">
              <a:srgbClr val="333333">
                <a:alpha val="65000"/>
              </a:srgbClr>
            </a:outerShdw>
          </a:effectLst>
        </p:spPr>
      </p:pic>
      <p:pic>
        <p:nvPicPr>
          <p:cNvPr id="18" name="Picture 17" descr="SPE5_20206_FGOR.PNG"/>
          <p:cNvPicPr>
            <a:picLocks noChangeAspect="1"/>
          </p:cNvPicPr>
          <p:nvPr/>
        </p:nvPicPr>
        <p:blipFill>
          <a:blip r:embed="rId5" cstate="print"/>
          <a:stretch>
            <a:fillRect/>
          </a:stretch>
        </p:blipFill>
        <p:spPr>
          <a:xfrm>
            <a:off x="3131840" y="2426400"/>
            <a:ext cx="3026115" cy="2269586"/>
          </a:xfrm>
          <a:prstGeom prst="rect">
            <a:avLst/>
          </a:prstGeom>
          <a:ln>
            <a:noFill/>
          </a:ln>
          <a:effectLst>
            <a:outerShdw blurRad="292100" dist="139700" dir="2700000" algn="tl" rotWithShape="0">
              <a:srgbClr val="333333">
                <a:alpha val="65000"/>
              </a:srgbClr>
            </a:outerShdw>
          </a:effectLst>
        </p:spPr>
      </p:pic>
      <p:pic>
        <p:nvPicPr>
          <p:cNvPr id="19" name="Picture 18" descr="SPE5_20206_FPR.PNG"/>
          <p:cNvPicPr>
            <a:picLocks noChangeAspect="1"/>
          </p:cNvPicPr>
          <p:nvPr/>
        </p:nvPicPr>
        <p:blipFill>
          <a:blip r:embed="rId6" cstate="print"/>
          <a:stretch>
            <a:fillRect/>
          </a:stretch>
        </p:blipFill>
        <p:spPr>
          <a:xfrm>
            <a:off x="6197777" y="2426400"/>
            <a:ext cx="2889080" cy="22695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en-US" altLang="zh-CN" sz="2000" b="1" dirty="0" smtClean="0">
                <a:solidFill>
                  <a:schemeClr val="tx1">
                    <a:lumMod val="65000"/>
                    <a:lumOff val="35000"/>
                  </a:schemeClr>
                </a:solidFill>
                <a:latin typeface="微软雅黑" pitchFamily="34" charset="-122"/>
                <a:ea typeface="微软雅黑" pitchFamily="34" charset="-122"/>
              </a:rPr>
              <a:t>Classic Cases</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cstate="print"/>
          <a:stretch>
            <a:fillRect/>
          </a:stretch>
        </p:blipFill>
        <p:spPr>
          <a:xfrm flipH="1">
            <a:off x="2123728" y="457546"/>
            <a:ext cx="1523362" cy="52721"/>
          </a:xfrm>
          <a:prstGeom prst="rect">
            <a:avLst/>
          </a:prstGeom>
        </p:spPr>
      </p:pic>
      <p:pic>
        <p:nvPicPr>
          <p:cNvPr id="34" name="Image 12" descr="Divider Right.png"/>
          <p:cNvPicPr>
            <a:picLocks noChangeAspect="1"/>
          </p:cNvPicPr>
          <p:nvPr/>
        </p:nvPicPr>
        <p:blipFill>
          <a:blip r:embed="rId3" cstate="print"/>
          <a:stretch>
            <a:fillRect/>
          </a:stretch>
        </p:blipFill>
        <p:spPr>
          <a:xfrm rot="10800000" flipH="1">
            <a:off x="5424902" y="457546"/>
            <a:ext cx="1523362" cy="52721"/>
          </a:xfrm>
          <a:prstGeom prst="rect">
            <a:avLst/>
          </a:prstGeom>
        </p:spPr>
      </p:pic>
      <p:sp>
        <p:nvSpPr>
          <p:cNvPr id="17" name="Rectangle 12"/>
          <p:cNvSpPr/>
          <p:nvPr/>
        </p:nvSpPr>
        <p:spPr>
          <a:xfrm>
            <a:off x="827584" y="1779662"/>
            <a:ext cx="2833306"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 name="组合 6"/>
          <p:cNvGrpSpPr/>
          <p:nvPr/>
        </p:nvGrpSpPr>
        <p:grpSpPr>
          <a:xfrm>
            <a:off x="858681" y="843558"/>
            <a:ext cx="798356" cy="759798"/>
            <a:chOff x="304800" y="673100"/>
            <a:chExt cx="4000500" cy="4000500"/>
          </a:xfrm>
          <a:effectLst>
            <a:outerShdw blurRad="444500" dist="254000" dir="8100000" algn="tr" rotWithShape="0">
              <a:prstClr val="black">
                <a:alpha val="50000"/>
              </a:prstClr>
            </a:outerShdw>
          </a:effectLst>
        </p:grpSpPr>
        <p:sp>
          <p:nvSpPr>
            <p:cNvPr id="22"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14"/>
          <p:cNvSpPr>
            <a:spLocks noChangeArrowheads="1"/>
          </p:cNvSpPr>
          <p:nvPr/>
        </p:nvSpPr>
        <p:spPr bwMode="auto">
          <a:xfrm>
            <a:off x="827584" y="1059582"/>
            <a:ext cx="849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粗黑_GBK" charset="-122"/>
              </a:rPr>
              <a:t>Case 7</a:t>
            </a:r>
          </a:p>
        </p:txBody>
      </p:sp>
      <p:sp>
        <p:nvSpPr>
          <p:cNvPr id="26" name="TextBox 25"/>
          <p:cNvSpPr txBox="1"/>
          <p:nvPr/>
        </p:nvSpPr>
        <p:spPr>
          <a:xfrm>
            <a:off x="1909757" y="870588"/>
            <a:ext cx="1899749" cy="292388"/>
          </a:xfrm>
          <a:prstGeom prst="rect">
            <a:avLst/>
          </a:prstGeom>
          <a:noFill/>
        </p:spPr>
        <p:txBody>
          <a:bodyPr wrap="square" lIns="0" rIns="0" bIns="0" rtlCol="0">
            <a:spAutoFit/>
          </a:bodyPr>
          <a:lstStyle/>
          <a:p>
            <a:pPr>
              <a:tabLst>
                <a:tab pos="1025525" algn="l"/>
              </a:tabLst>
            </a:pPr>
            <a:r>
              <a:rPr lang="en-US"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粗黑_GBK" charset="-122"/>
              </a:rPr>
              <a:t>Black Oil Model</a:t>
            </a:r>
          </a:p>
        </p:txBody>
      </p:sp>
      <p:sp>
        <p:nvSpPr>
          <p:cNvPr id="27" name="TextBox 26"/>
          <p:cNvSpPr txBox="1"/>
          <p:nvPr/>
        </p:nvSpPr>
        <p:spPr>
          <a:xfrm>
            <a:off x="1880390" y="1174790"/>
            <a:ext cx="2619602" cy="426784"/>
          </a:xfrm>
          <a:prstGeom prst="rect">
            <a:avLst/>
          </a:prstGeom>
          <a:noFill/>
        </p:spPr>
        <p:txBody>
          <a:bodyPr wrap="square" lIns="0" rIns="0" bIns="0" rtlCol="0">
            <a:spAutoFit/>
          </a:bodyPr>
          <a:lstStyle/>
          <a:p>
            <a:pPr>
              <a:lnSpc>
                <a:spcPct val="130000"/>
              </a:lnSpc>
            </a:pP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Case Info: Four black oil cases based on Spe 1, 2, 7, 9</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Calibri"/>
              </a:rPr>
              <a:t> </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Calibri"/>
              </a:rPr>
              <a:t>4.</a:t>
            </a:r>
          </a:p>
        </p:txBody>
      </p:sp>
      <p:graphicFrame>
        <p:nvGraphicFramePr>
          <p:cNvPr id="29" name="Table 28"/>
          <p:cNvGraphicFramePr>
            <a:graphicFrameLocks noGrp="1"/>
          </p:cNvGraphicFramePr>
          <p:nvPr/>
        </p:nvGraphicFramePr>
        <p:xfrm>
          <a:off x="827584" y="1995686"/>
          <a:ext cx="7560840" cy="701040"/>
        </p:xfrm>
        <a:graphic>
          <a:graphicData uri="http://schemas.openxmlformats.org/drawingml/2006/table">
            <a:tbl>
              <a:tblPr firstRow="1" bandRow="1">
                <a:tableStyleId>{5C22544A-7EE6-4342-B048-85BDC9FD1C3A}</a:tableStyleId>
              </a:tblPr>
              <a:tblGrid>
                <a:gridCol w="1890210">
                  <a:extLst>
                    <a:ext uri="{9D8B030D-6E8A-4147-A177-3AD203B41FA5}">
                      <a16:colId xmlns="" xmlns:a16="http://schemas.microsoft.com/office/drawing/2014/main" val="20000"/>
                    </a:ext>
                  </a:extLst>
                </a:gridCol>
                <a:gridCol w="1890210">
                  <a:extLst>
                    <a:ext uri="{9D8B030D-6E8A-4147-A177-3AD203B41FA5}">
                      <a16:colId xmlns="" xmlns:a16="http://schemas.microsoft.com/office/drawing/2014/main" val="20001"/>
                    </a:ext>
                  </a:extLst>
                </a:gridCol>
                <a:gridCol w="1890210">
                  <a:extLst>
                    <a:ext uri="{9D8B030D-6E8A-4147-A177-3AD203B41FA5}">
                      <a16:colId xmlns="" xmlns:a16="http://schemas.microsoft.com/office/drawing/2014/main" val="20002"/>
                    </a:ext>
                  </a:extLst>
                </a:gridCol>
                <a:gridCol w="1890210">
                  <a:extLst>
                    <a:ext uri="{9D8B030D-6E8A-4147-A177-3AD203B41FA5}">
                      <a16:colId xmlns="" xmlns:a16="http://schemas.microsoft.com/office/drawing/2014/main" val="20003"/>
                    </a:ext>
                  </a:extLst>
                </a:gridCol>
              </a:tblGrid>
              <a:tr h="370840">
                <a:tc>
                  <a:txBody>
                    <a:bodyPr/>
                    <a:lstStyle/>
                    <a:p>
                      <a:pPr algn="ctr"/>
                      <a:r>
                        <a:rPr lang="en-US" altLang="zh-CN" sz="1200" dirty="0" smtClean="0"/>
                        <a:t>Comparison of FOPR</a:t>
                      </a:r>
                    </a:p>
                    <a:p>
                      <a:pPr algn="ctr"/>
                      <a:r>
                        <a:rPr lang="en-US" altLang="zh-CN" sz="1200" dirty="0" smtClean="0"/>
                        <a:t>SPE1</a:t>
                      </a:r>
                      <a:endParaRPr lang="zh-CN" altLang="en-US" sz="1200" dirty="0"/>
                    </a:p>
                  </a:txBody>
                  <a:tcPr/>
                </a:tc>
                <a:tc>
                  <a:txBody>
                    <a:bodyPr/>
                    <a:lstStyle/>
                    <a:p>
                      <a:pPr algn="ctr"/>
                      <a:r>
                        <a:rPr lang="en-US" altLang="zh-CN" sz="1200" dirty="0" smtClean="0"/>
                        <a:t>Comparison of FOPR</a:t>
                      </a:r>
                    </a:p>
                    <a:p>
                      <a:pPr algn="ctr"/>
                      <a:r>
                        <a:rPr lang="en-US" altLang="zh-CN" sz="1200" dirty="0" smtClean="0"/>
                        <a:t>SPE2</a:t>
                      </a:r>
                      <a:endParaRPr lang="zh-CN" altLang="en-US" sz="1200" dirty="0"/>
                    </a:p>
                  </a:txBody>
                  <a:tcPr/>
                </a:tc>
                <a:tc>
                  <a:txBody>
                    <a:bodyPr/>
                    <a:lstStyle/>
                    <a:p>
                      <a:pPr algn="ctr"/>
                      <a:r>
                        <a:rPr lang="en-US" altLang="zh-CN" sz="1200" dirty="0" smtClean="0"/>
                        <a:t>Comparison of FOPR</a:t>
                      </a:r>
                    </a:p>
                    <a:p>
                      <a:pPr algn="ctr"/>
                      <a:r>
                        <a:rPr lang="en-US" altLang="zh-CN" sz="1200" dirty="0" smtClean="0"/>
                        <a:t>SPE7</a:t>
                      </a:r>
                      <a:endParaRPr lang="zh-CN" altLang="en-US" sz="12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dirty="0" smtClean="0"/>
                    </a:p>
                  </a:txBody>
                  <a:tcPr/>
                </a:tc>
                <a:tc>
                  <a:txBody>
                    <a:bodyPr/>
                    <a:lstStyle/>
                    <a:p>
                      <a:pPr algn="ctr"/>
                      <a:r>
                        <a:rPr lang="en-US" altLang="zh-CN" sz="1200" dirty="0" smtClean="0"/>
                        <a:t>Comparison of FOPR</a:t>
                      </a:r>
                    </a:p>
                    <a:p>
                      <a:pPr algn="ctr"/>
                      <a:r>
                        <a:rPr lang="en-US" altLang="zh-CN" sz="1200" dirty="0" smtClean="0"/>
                        <a:t>SPE9</a:t>
                      </a:r>
                      <a:endParaRPr lang="zh-CN" altLang="en-US" sz="12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smtClean="0"/>
                    </a:p>
                  </a:txBody>
                  <a:tcPr/>
                </a:tc>
                <a:extLst>
                  <a:ext uri="{0D108BD9-81ED-4DB2-BD59-A6C34878D82A}">
                    <a16:rowId xmlns="" xmlns:a16="http://schemas.microsoft.com/office/drawing/2014/main" val="10000"/>
                  </a:ext>
                </a:extLst>
              </a:tr>
            </a:tbl>
          </a:graphicData>
        </a:graphic>
      </p:graphicFrame>
      <p:pic>
        <p:nvPicPr>
          <p:cNvPr id="21" name="Picture 20" descr="FOPR.png"/>
          <p:cNvPicPr>
            <a:picLocks/>
          </p:cNvPicPr>
          <p:nvPr/>
        </p:nvPicPr>
        <p:blipFill>
          <a:blip r:embed="rId4" cstate="print"/>
          <a:stretch>
            <a:fillRect/>
          </a:stretch>
        </p:blipFill>
        <p:spPr>
          <a:xfrm>
            <a:off x="832104" y="2499742"/>
            <a:ext cx="1828800" cy="1371600"/>
          </a:xfrm>
          <a:prstGeom prst="rect">
            <a:avLst/>
          </a:prstGeom>
          <a:ln>
            <a:noFill/>
          </a:ln>
          <a:effectLst>
            <a:outerShdw blurRad="292100" dist="139700" dir="2700000" algn="tl" rotWithShape="0">
              <a:srgbClr val="333333">
                <a:alpha val="65000"/>
              </a:srgbClr>
            </a:outerShdw>
          </a:effectLst>
        </p:spPr>
      </p:pic>
      <p:pic>
        <p:nvPicPr>
          <p:cNvPr id="25" name="Picture 24" descr="FOPR.png"/>
          <p:cNvPicPr>
            <a:picLocks/>
          </p:cNvPicPr>
          <p:nvPr/>
        </p:nvPicPr>
        <p:blipFill>
          <a:blip r:embed="rId5" cstate="print"/>
          <a:stretch>
            <a:fillRect/>
          </a:stretch>
        </p:blipFill>
        <p:spPr>
          <a:xfrm>
            <a:off x="2743200" y="2499742"/>
            <a:ext cx="1828800" cy="1371600"/>
          </a:xfrm>
          <a:prstGeom prst="rect">
            <a:avLst/>
          </a:prstGeom>
          <a:ln>
            <a:noFill/>
          </a:ln>
          <a:effectLst>
            <a:outerShdw blurRad="292100" dist="139700" dir="2700000" algn="tl" rotWithShape="0">
              <a:srgbClr val="333333">
                <a:alpha val="65000"/>
              </a:srgbClr>
            </a:outerShdw>
          </a:effectLst>
        </p:spPr>
      </p:pic>
      <p:pic>
        <p:nvPicPr>
          <p:cNvPr id="28" name="Picture 27" descr="FOPR.png"/>
          <p:cNvPicPr>
            <a:picLocks/>
          </p:cNvPicPr>
          <p:nvPr/>
        </p:nvPicPr>
        <p:blipFill>
          <a:blip r:embed="rId6" cstate="print"/>
          <a:stretch>
            <a:fillRect/>
          </a:stretch>
        </p:blipFill>
        <p:spPr>
          <a:xfrm>
            <a:off x="4644008" y="2499742"/>
            <a:ext cx="1828800" cy="1371600"/>
          </a:xfrm>
          <a:prstGeom prst="rect">
            <a:avLst/>
          </a:prstGeom>
          <a:ln>
            <a:noFill/>
          </a:ln>
          <a:effectLst>
            <a:outerShdw blurRad="292100" dist="139700" dir="2700000" algn="tl" rotWithShape="0">
              <a:srgbClr val="333333">
                <a:alpha val="65000"/>
              </a:srgbClr>
            </a:outerShdw>
          </a:effectLst>
        </p:spPr>
      </p:pic>
      <p:pic>
        <p:nvPicPr>
          <p:cNvPr id="30" name="Picture 29" descr="FOPR.png"/>
          <p:cNvPicPr>
            <a:picLocks/>
          </p:cNvPicPr>
          <p:nvPr/>
        </p:nvPicPr>
        <p:blipFill>
          <a:blip r:embed="rId7" cstate="print"/>
          <a:stretch>
            <a:fillRect/>
          </a:stretch>
        </p:blipFill>
        <p:spPr>
          <a:xfrm>
            <a:off x="6516216" y="2499742"/>
            <a:ext cx="182880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4"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31" name="TextBox 30"/>
          <p:cNvSpPr txBox="1"/>
          <p:nvPr/>
        </p:nvSpPr>
        <p:spPr>
          <a:xfrm>
            <a:off x="3131840" y="1935292"/>
            <a:ext cx="2736304" cy="492443"/>
          </a:xfrm>
          <a:prstGeom prst="rect">
            <a:avLst/>
          </a:prstGeom>
          <a:noFill/>
        </p:spPr>
        <p:txBody>
          <a:bodyPr wrap="square" lIns="0" tIns="0" rIns="0" bIns="0" rtlCol="0">
            <a:spAutoFit/>
          </a:bodyPr>
          <a:lstStyle/>
          <a:p>
            <a:pPr algn="ctr"/>
            <a:r>
              <a:rPr lang="en-US" altLang="zh-CN" sz="3200" b="1" dirty="0" smtClean="0">
                <a:solidFill>
                  <a:schemeClr val="accent2"/>
                </a:solidFill>
                <a:latin typeface="微软雅黑" pitchFamily="34" charset="-122"/>
                <a:ea typeface="微软雅黑" pitchFamily="34" charset="-122"/>
              </a:rPr>
              <a:t>Thank You !</a:t>
            </a:r>
          </a:p>
        </p:txBody>
      </p:sp>
      <p:grpSp>
        <p:nvGrpSpPr>
          <p:cNvPr id="11" name="Group 22"/>
          <p:cNvGrpSpPr>
            <a:grpSpLocks/>
          </p:cNvGrpSpPr>
          <p:nvPr/>
        </p:nvGrpSpPr>
        <p:grpSpPr bwMode="auto">
          <a:xfrm>
            <a:off x="5292080" y="3865982"/>
            <a:ext cx="361950" cy="361950"/>
            <a:chOff x="0" y="0"/>
            <a:chExt cx="965499" cy="965499"/>
          </a:xfrm>
        </p:grpSpPr>
        <p:sp>
          <p:nvSpPr>
            <p:cNvPr id="12"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3E88BD"/>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13"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
        <p:nvSpPr>
          <p:cNvPr id="14" name="TextBox 13"/>
          <p:cNvSpPr txBox="1"/>
          <p:nvPr/>
        </p:nvSpPr>
        <p:spPr>
          <a:xfrm>
            <a:off x="3635896" y="3909705"/>
            <a:ext cx="1800200" cy="246221"/>
          </a:xfrm>
          <a:prstGeom prst="rect">
            <a:avLst/>
          </a:prstGeom>
          <a:noFill/>
        </p:spPr>
        <p:txBody>
          <a:bodyPr wrap="square" lIns="0" tIns="0" rIns="0" bIns="0" rtlCol="0">
            <a:spAutoFit/>
          </a:bodyPr>
          <a:lstStyle/>
          <a:p>
            <a:r>
              <a:rPr lang="en-US" altLang="zh-CN" sz="1600" b="1" dirty="0" smtClean="0">
                <a:solidFill>
                  <a:srgbClr val="0070C0"/>
                </a:solidFill>
                <a:latin typeface="微软雅黑" pitchFamily="34" charset="-122"/>
                <a:ea typeface="微软雅黑" pitchFamily="34" charset="-122"/>
              </a:rPr>
              <a:t>+65 82395339</a:t>
            </a:r>
            <a:endParaRPr lang="zh-CN" altLang="en-US" sz="1600" b="1" dirty="0" smtClean="0">
              <a:solidFill>
                <a:srgbClr val="0070C0"/>
              </a:solidFill>
              <a:latin typeface="微软雅黑" pitchFamily="34" charset="-122"/>
              <a:ea typeface="微软雅黑" pitchFamily="34" charset="-122"/>
            </a:endParaRPr>
          </a:p>
        </p:txBody>
      </p:sp>
      <p:sp>
        <p:nvSpPr>
          <p:cNvPr id="15" name="TextBox 14"/>
          <p:cNvSpPr txBox="1"/>
          <p:nvPr/>
        </p:nvSpPr>
        <p:spPr>
          <a:xfrm>
            <a:off x="5726038" y="3909705"/>
            <a:ext cx="2014314" cy="246221"/>
          </a:xfrm>
          <a:prstGeom prst="rect">
            <a:avLst/>
          </a:prstGeom>
          <a:noFill/>
        </p:spPr>
        <p:txBody>
          <a:bodyPr wrap="square" lIns="0" tIns="0" rIns="0" bIns="0" rtlCol="0">
            <a:spAutoFit/>
          </a:bodyPr>
          <a:lstStyle/>
          <a:p>
            <a:r>
              <a:rPr lang="en-US" altLang="zh-CN" sz="1600" b="1" dirty="0" smtClean="0">
                <a:solidFill>
                  <a:srgbClr val="0070C0"/>
                </a:solidFill>
                <a:latin typeface="微软雅黑" pitchFamily="34" charset="-122"/>
                <a:ea typeface="微软雅黑" pitchFamily="34" charset="-122"/>
              </a:rPr>
              <a:t>wt@peclouds.com</a:t>
            </a:r>
            <a:endParaRPr lang="zh-CN" altLang="en-US" sz="1600" b="1" dirty="0" smtClean="0">
              <a:solidFill>
                <a:srgbClr val="0070C0"/>
              </a:solidFill>
              <a:latin typeface="微软雅黑" pitchFamily="34" charset="-122"/>
              <a:ea typeface="微软雅黑" pitchFamily="34" charset="-122"/>
            </a:endParaRPr>
          </a:p>
        </p:txBody>
      </p:sp>
      <p:pic>
        <p:nvPicPr>
          <p:cNvPr id="16" name="Picture 2" descr="âwhatsapp logoâçå¾çæç´¢ç»æ"/>
          <p:cNvPicPr>
            <a:picLocks noChangeAspect="1" noChangeArrowheads="1"/>
          </p:cNvPicPr>
          <p:nvPr/>
        </p:nvPicPr>
        <p:blipFill>
          <a:blip r:embed="rId4" cstate="print"/>
          <a:srcRect/>
          <a:stretch>
            <a:fillRect/>
          </a:stretch>
        </p:blipFill>
        <p:spPr bwMode="auto">
          <a:xfrm>
            <a:off x="3203848" y="3862174"/>
            <a:ext cx="365760" cy="365760"/>
          </a:xfrm>
          <a:prstGeom prst="rect">
            <a:avLst/>
          </a:prstGeom>
          <a:noFill/>
        </p:spPr>
      </p:pic>
      <p:sp>
        <p:nvSpPr>
          <p:cNvPr id="17" name="TextBox 16"/>
          <p:cNvSpPr txBox="1"/>
          <p:nvPr/>
        </p:nvSpPr>
        <p:spPr>
          <a:xfrm>
            <a:off x="1691680" y="3909705"/>
            <a:ext cx="1440160" cy="246221"/>
          </a:xfrm>
          <a:prstGeom prst="rect">
            <a:avLst/>
          </a:prstGeom>
          <a:noFill/>
        </p:spPr>
        <p:txBody>
          <a:bodyPr wrap="square" lIns="0" tIns="0" rIns="0" bIns="0" rtlCol="0">
            <a:spAutoFit/>
          </a:bodyPr>
          <a:lstStyle/>
          <a:p>
            <a:r>
              <a:rPr lang="en-US" altLang="zh-CN" sz="1600" b="1" dirty="0" smtClean="0">
                <a:solidFill>
                  <a:srgbClr val="0070C0"/>
                </a:solidFill>
                <a:latin typeface="微软雅黑" pitchFamily="34" charset="-122"/>
                <a:ea typeface="微软雅黑" pitchFamily="34" charset="-122"/>
              </a:rPr>
              <a:t>Contact Info:</a:t>
            </a:r>
            <a:endParaRPr lang="zh-CN" altLang="en-US" sz="1600" b="1" dirty="0" smtClean="0">
              <a:solidFill>
                <a:srgbClr val="0070C0"/>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228628852"/>
      </p:ext>
    </p:extLst>
  </p:cSld>
  <p:clrMapOvr>
    <a:masterClrMapping/>
  </p:clrMapOvr>
  <p:transition spd="slow" advTm="0">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组合 49"/>
          <p:cNvGrpSpPr>
            <a:grpSpLocks noChangeAspect="1"/>
          </p:cNvGrpSpPr>
          <p:nvPr/>
        </p:nvGrpSpPr>
        <p:grpSpPr>
          <a:xfrm>
            <a:off x="1763689" y="371187"/>
            <a:ext cx="1512167" cy="1480483"/>
            <a:chOff x="304800" y="673100"/>
            <a:chExt cx="4000500" cy="4000500"/>
          </a:xfrm>
          <a:effectLst>
            <a:outerShdw blurRad="444500" dist="254000" dir="8100000" algn="tr" rotWithShape="0">
              <a:prstClr val="black">
                <a:alpha val="50000"/>
              </a:prstClr>
            </a:outerShdw>
          </a:effectLst>
        </p:grpSpPr>
        <p:sp>
          <p:nvSpPr>
            <p:cNvPr id="67"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Rectangle 72"/>
          <p:cNvSpPr/>
          <p:nvPr/>
        </p:nvSpPr>
        <p:spPr>
          <a:xfrm>
            <a:off x="1763688" y="555526"/>
            <a:ext cx="1512169" cy="992579"/>
          </a:xfrm>
          <a:prstGeom prst="rect">
            <a:avLst/>
          </a:prstGeom>
        </p:spPr>
        <p:txBody>
          <a:bodyPr wrap="square" lIns="68580" tIns="34290" rIns="68580" bIns="34290">
            <a:spAutoFit/>
          </a:bodyPr>
          <a:lstStyle/>
          <a:p>
            <a:pPr algn="ctr"/>
            <a:r>
              <a:rPr lang="en-US" altLang="zh-CN" sz="1200" dirty="0" smtClean="0">
                <a:solidFill>
                  <a:schemeClr val="accent6">
                    <a:lumMod val="75000"/>
                  </a:schemeClr>
                </a:solidFill>
                <a:latin typeface="微软雅黑" pitchFamily="34" charset="-122"/>
                <a:ea typeface="微软雅黑" pitchFamily="34" charset="-122"/>
              </a:rPr>
              <a:t>Thermal</a:t>
            </a:r>
          </a:p>
          <a:p>
            <a:pPr algn="ctr"/>
            <a:r>
              <a:rPr lang="en-US" altLang="zh-CN" sz="1200" dirty="0" smtClean="0">
                <a:solidFill>
                  <a:schemeClr val="accent6">
                    <a:lumMod val="75000"/>
                  </a:schemeClr>
                </a:solidFill>
                <a:latin typeface="微软雅黑" pitchFamily="34" charset="-122"/>
                <a:ea typeface="微软雅黑" pitchFamily="34" charset="-122"/>
              </a:rPr>
              <a:t>PR-EOS</a:t>
            </a:r>
          </a:p>
          <a:p>
            <a:pPr algn="ctr"/>
            <a:r>
              <a:rPr lang="en-US" altLang="zh-CN" sz="1200" dirty="0" smtClean="0">
                <a:solidFill>
                  <a:schemeClr val="accent6">
                    <a:lumMod val="75000"/>
                  </a:schemeClr>
                </a:solidFill>
                <a:latin typeface="微软雅黑" pitchFamily="34" charset="-122"/>
                <a:ea typeface="微软雅黑" pitchFamily="34" charset="-122"/>
              </a:rPr>
              <a:t>3 Phase Flash</a:t>
            </a:r>
          </a:p>
          <a:p>
            <a:pPr algn="ctr"/>
            <a:r>
              <a:rPr lang="en-US" altLang="zh-CN" sz="1200" dirty="0" smtClean="0">
                <a:solidFill>
                  <a:schemeClr val="accent6">
                    <a:lumMod val="75000"/>
                  </a:schemeClr>
                </a:solidFill>
                <a:latin typeface="微软雅黑" pitchFamily="34" charset="-122"/>
                <a:ea typeface="微软雅黑" pitchFamily="34" charset="-122"/>
              </a:rPr>
              <a:t>3 Phase Separator</a:t>
            </a:r>
          </a:p>
          <a:p>
            <a:pPr algn="ctr"/>
            <a:r>
              <a:rPr lang="en-US" altLang="zh-CN" sz="1200" dirty="0" smtClean="0">
                <a:solidFill>
                  <a:schemeClr val="accent6">
                    <a:lumMod val="75000"/>
                  </a:schemeClr>
                </a:solidFill>
                <a:latin typeface="微软雅黑" pitchFamily="34" charset="-122"/>
                <a:ea typeface="微软雅黑" pitchFamily="34" charset="-122"/>
              </a:rPr>
              <a:t>W-O-G Only</a:t>
            </a:r>
          </a:p>
        </p:txBody>
      </p:sp>
      <p:grpSp>
        <p:nvGrpSpPr>
          <p:cNvPr id="21" name="Group 99"/>
          <p:cNvGrpSpPr/>
          <p:nvPr/>
        </p:nvGrpSpPr>
        <p:grpSpPr>
          <a:xfrm>
            <a:off x="899592" y="267494"/>
            <a:ext cx="3672408" cy="4392488"/>
            <a:chOff x="899592" y="267494"/>
            <a:chExt cx="3672408" cy="4392488"/>
          </a:xfrm>
        </p:grpSpPr>
        <p:sp>
          <p:nvSpPr>
            <p:cNvPr id="77" name="Rectangle 76"/>
            <p:cNvSpPr/>
            <p:nvPr/>
          </p:nvSpPr>
          <p:spPr>
            <a:xfrm>
              <a:off x="899592" y="267494"/>
              <a:ext cx="3672408" cy="439248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3347864" y="411510"/>
              <a:ext cx="998524" cy="484748"/>
            </a:xfrm>
            <a:prstGeom prst="rect">
              <a:avLst/>
            </a:prstGeom>
            <a:noFill/>
          </p:spPr>
          <p:txBody>
            <a:bodyPr wrap="square" lIns="0" tIns="0" rIns="0" bIns="0" rtlCol="0">
              <a:spAutoFit/>
              <a:scene3d>
                <a:camera prst="orthographicFront"/>
                <a:lightRig rig="soft" dir="t">
                  <a:rot lat="0" lon="0" rev="10800000"/>
                </a:lightRig>
              </a:scene3d>
              <a:sp3d>
                <a:bevelT w="27940" h="12700"/>
                <a:contourClr>
                  <a:srgbClr val="DDDDDD"/>
                </a:contourClr>
              </a:sp3d>
            </a:bodyPr>
            <a:lstStyle/>
            <a:p>
              <a:r>
                <a:rPr lang="en-US" altLang="zh-CN"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rPr>
                <a:t>The Unique EoS System of XXSim</a:t>
              </a:r>
              <a:endParaRPr lang="zh-CN" altLang="en-US"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22" name="Group 21"/>
          <p:cNvGrpSpPr/>
          <p:nvPr/>
        </p:nvGrpSpPr>
        <p:grpSpPr>
          <a:xfrm>
            <a:off x="981055" y="1851670"/>
            <a:ext cx="1646729" cy="2448272"/>
            <a:chOff x="981055" y="1851670"/>
            <a:chExt cx="1646729" cy="2448272"/>
          </a:xfrm>
        </p:grpSpPr>
        <p:grpSp>
          <p:nvGrpSpPr>
            <p:cNvPr id="23" name="组合 49"/>
            <p:cNvGrpSpPr>
              <a:grpSpLocks noChangeAspect="1"/>
            </p:cNvGrpSpPr>
            <p:nvPr/>
          </p:nvGrpSpPr>
          <p:grpSpPr>
            <a:xfrm>
              <a:off x="1043608" y="2817819"/>
              <a:ext cx="1482125" cy="1482123"/>
              <a:chOff x="304800" y="673100"/>
              <a:chExt cx="4000500" cy="4000500"/>
            </a:xfrm>
            <a:effectLst>
              <a:outerShdw blurRad="444500" dist="254000" dir="8100000" algn="tr" rotWithShape="0">
                <a:prstClr val="black">
                  <a:alpha val="50000"/>
                </a:prstClr>
              </a:outerShdw>
            </a:effectLst>
          </p:grpSpPr>
          <p:sp>
            <p:nvSpPr>
              <p:cNvPr id="28"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Rectangle 24"/>
            <p:cNvSpPr>
              <a:spLocks noChangeAspect="1"/>
            </p:cNvSpPr>
            <p:nvPr/>
          </p:nvSpPr>
          <p:spPr>
            <a:xfrm>
              <a:off x="981055" y="3103941"/>
              <a:ext cx="1646729" cy="992579"/>
            </a:xfrm>
            <a:prstGeom prst="rect">
              <a:avLst/>
            </a:prstGeom>
          </p:spPr>
          <p:txBody>
            <a:bodyPr wrap="square" lIns="68580" tIns="34290" rIns="68580" bIns="34290">
              <a:spAutoFit/>
            </a:bodyPr>
            <a:lstStyle/>
            <a:p>
              <a:pPr algn="ctr"/>
              <a:r>
                <a:rPr lang="en-US" altLang="zh-CN" sz="1200" dirty="0" smtClean="0">
                  <a:solidFill>
                    <a:schemeClr val="accent5"/>
                  </a:solidFill>
                  <a:latin typeface="微软雅黑" pitchFamily="34" charset="-122"/>
                  <a:ea typeface="微软雅黑" pitchFamily="34" charset="-122"/>
                </a:rPr>
                <a:t>Compositional</a:t>
              </a:r>
            </a:p>
            <a:p>
              <a:pPr algn="ctr"/>
              <a:r>
                <a:rPr lang="en-US" altLang="zh-CN" sz="1200" dirty="0" smtClean="0">
                  <a:solidFill>
                    <a:schemeClr val="accent5"/>
                  </a:solidFill>
                  <a:latin typeface="微软雅黑" pitchFamily="34" charset="-122"/>
                  <a:ea typeface="微软雅黑" pitchFamily="34" charset="-122"/>
                </a:rPr>
                <a:t>PR-EOS</a:t>
              </a:r>
            </a:p>
            <a:p>
              <a:pPr algn="ctr"/>
              <a:r>
                <a:rPr lang="en-US" altLang="zh-CN" sz="1200" dirty="0" smtClean="0">
                  <a:solidFill>
                    <a:schemeClr val="accent5"/>
                  </a:solidFill>
                  <a:latin typeface="微软雅黑" pitchFamily="34" charset="-122"/>
                  <a:ea typeface="微软雅黑" pitchFamily="34" charset="-122"/>
                </a:rPr>
                <a:t>3 Phase Flash</a:t>
              </a:r>
            </a:p>
            <a:p>
              <a:pPr algn="ctr"/>
              <a:r>
                <a:rPr lang="en-US" altLang="zh-CN" sz="1200" dirty="0" smtClean="0">
                  <a:solidFill>
                    <a:schemeClr val="accent5"/>
                  </a:solidFill>
                  <a:latin typeface="微软雅黑" pitchFamily="34" charset="-122"/>
                  <a:ea typeface="微软雅黑" pitchFamily="34" charset="-122"/>
                </a:rPr>
                <a:t>3 Phase Separator</a:t>
              </a:r>
            </a:p>
            <a:p>
              <a:pPr algn="ctr"/>
              <a:r>
                <a:rPr lang="en-US" altLang="zh-CN" sz="1200" dirty="0" smtClean="0">
                  <a:solidFill>
                    <a:schemeClr val="accent5"/>
                  </a:solidFill>
                  <a:latin typeface="微软雅黑" pitchFamily="34" charset="-122"/>
                  <a:ea typeface="微软雅黑" pitchFamily="34" charset="-122"/>
                </a:rPr>
                <a:t>Isothermal</a:t>
              </a:r>
            </a:p>
          </p:txBody>
        </p:sp>
        <p:sp>
          <p:nvSpPr>
            <p:cNvPr id="26" name="Line 39"/>
            <p:cNvSpPr>
              <a:spLocks noChangeShapeType="1"/>
            </p:cNvSpPr>
            <p:nvPr/>
          </p:nvSpPr>
          <p:spPr bwMode="auto">
            <a:xfrm flipH="1">
              <a:off x="1835696" y="1851670"/>
              <a:ext cx="432048" cy="108012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27" name="TextBox 26"/>
            <p:cNvSpPr txBox="1"/>
            <p:nvPr/>
          </p:nvSpPr>
          <p:spPr>
            <a:xfrm rot="17203841">
              <a:off x="1457004" y="2226090"/>
              <a:ext cx="820745"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Isothermal</a:t>
              </a:r>
              <a:endParaRPr lang="zh-CN" altLang="en-US" sz="1200" dirty="0" smtClean="0">
                <a:solidFill>
                  <a:schemeClr val="accent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9739115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组合 49"/>
          <p:cNvGrpSpPr>
            <a:grpSpLocks noChangeAspect="1"/>
          </p:cNvGrpSpPr>
          <p:nvPr/>
        </p:nvGrpSpPr>
        <p:grpSpPr>
          <a:xfrm>
            <a:off x="1763689" y="371187"/>
            <a:ext cx="1512167" cy="1480483"/>
            <a:chOff x="304800" y="673100"/>
            <a:chExt cx="4000500" cy="4000500"/>
          </a:xfrm>
          <a:effectLst>
            <a:outerShdw blurRad="444500" dist="254000" dir="8100000" algn="tr" rotWithShape="0">
              <a:prstClr val="black">
                <a:alpha val="50000"/>
              </a:prstClr>
            </a:outerShdw>
          </a:effectLst>
        </p:grpSpPr>
        <p:sp>
          <p:nvSpPr>
            <p:cNvPr id="67"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Line 39"/>
          <p:cNvSpPr>
            <a:spLocks noChangeShapeType="1"/>
          </p:cNvSpPr>
          <p:nvPr/>
        </p:nvSpPr>
        <p:spPr bwMode="auto">
          <a:xfrm rot="360000">
            <a:off x="2485204" y="3507854"/>
            <a:ext cx="504000" cy="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54" name="TextBox 53"/>
          <p:cNvSpPr txBox="1"/>
          <p:nvPr/>
        </p:nvSpPr>
        <p:spPr>
          <a:xfrm>
            <a:off x="2555776" y="3251180"/>
            <a:ext cx="50405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3</a:t>
            </a:r>
            <a:r>
              <a:rPr lang="en-US" altLang="zh-CN" sz="1200" dirty="0" smtClean="0">
                <a:solidFill>
                  <a:schemeClr val="accent6"/>
                </a:solidFill>
                <a:latin typeface="微软雅黑" pitchFamily="34" charset="-122"/>
                <a:ea typeface="微软雅黑" pitchFamily="34" charset="-122"/>
                <a:sym typeface="Wingdings" pitchFamily="2" charset="2"/>
              </a:rPr>
              <a:t>2</a:t>
            </a:r>
            <a:endParaRPr lang="zh-CN" altLang="en-US" sz="1200" dirty="0" smtClean="0">
              <a:solidFill>
                <a:schemeClr val="accent6"/>
              </a:solidFill>
              <a:latin typeface="微软雅黑" pitchFamily="34" charset="-122"/>
              <a:ea typeface="微软雅黑" pitchFamily="34" charset="-122"/>
            </a:endParaRPr>
          </a:p>
        </p:txBody>
      </p:sp>
      <p:grpSp>
        <p:nvGrpSpPr>
          <p:cNvPr id="21" name="Group 99"/>
          <p:cNvGrpSpPr/>
          <p:nvPr/>
        </p:nvGrpSpPr>
        <p:grpSpPr>
          <a:xfrm>
            <a:off x="899592" y="267494"/>
            <a:ext cx="3672408" cy="4392488"/>
            <a:chOff x="899592" y="267494"/>
            <a:chExt cx="3672408" cy="4392488"/>
          </a:xfrm>
        </p:grpSpPr>
        <p:sp>
          <p:nvSpPr>
            <p:cNvPr id="77" name="Rectangle 76"/>
            <p:cNvSpPr/>
            <p:nvPr/>
          </p:nvSpPr>
          <p:spPr>
            <a:xfrm>
              <a:off x="899592" y="267494"/>
              <a:ext cx="3672408" cy="439248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3347864" y="411510"/>
              <a:ext cx="998524" cy="484748"/>
            </a:xfrm>
            <a:prstGeom prst="rect">
              <a:avLst/>
            </a:prstGeom>
            <a:noFill/>
          </p:spPr>
          <p:txBody>
            <a:bodyPr wrap="square" lIns="0" tIns="0" rIns="0" bIns="0" rtlCol="0">
              <a:spAutoFit/>
              <a:scene3d>
                <a:camera prst="orthographicFront"/>
                <a:lightRig rig="soft" dir="t">
                  <a:rot lat="0" lon="0" rev="10800000"/>
                </a:lightRig>
              </a:scene3d>
              <a:sp3d>
                <a:bevelT w="27940" h="12700"/>
                <a:contourClr>
                  <a:srgbClr val="DDDDDD"/>
                </a:contourClr>
              </a:sp3d>
            </a:bodyPr>
            <a:lstStyle/>
            <a:p>
              <a:r>
                <a:rPr lang="en-US" altLang="zh-CN"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rPr>
                <a:t>The Unique EoS System of XXSim</a:t>
              </a:r>
              <a:endParaRPr lang="zh-CN" altLang="en-US"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32" name="Group 31"/>
          <p:cNvGrpSpPr/>
          <p:nvPr/>
        </p:nvGrpSpPr>
        <p:grpSpPr>
          <a:xfrm>
            <a:off x="981055" y="1851670"/>
            <a:ext cx="1646729" cy="2448272"/>
            <a:chOff x="981055" y="1851670"/>
            <a:chExt cx="1646729" cy="2448272"/>
          </a:xfrm>
        </p:grpSpPr>
        <p:grpSp>
          <p:nvGrpSpPr>
            <p:cNvPr id="33" name="组合 49"/>
            <p:cNvGrpSpPr>
              <a:grpSpLocks noChangeAspect="1"/>
            </p:cNvGrpSpPr>
            <p:nvPr/>
          </p:nvGrpSpPr>
          <p:grpSpPr>
            <a:xfrm>
              <a:off x="1043608" y="2817819"/>
              <a:ext cx="1482125" cy="1482123"/>
              <a:chOff x="304800" y="673100"/>
              <a:chExt cx="4000500" cy="4000500"/>
            </a:xfrm>
            <a:effectLst>
              <a:outerShdw blurRad="444500" dist="254000" dir="8100000" algn="tr" rotWithShape="0">
                <a:prstClr val="black">
                  <a:alpha val="50000"/>
                </a:prstClr>
              </a:outerShdw>
            </a:effectLst>
          </p:grpSpPr>
          <p:sp>
            <p:nvSpPr>
              <p:cNvPr id="37"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Rectangle 33"/>
            <p:cNvSpPr>
              <a:spLocks noChangeAspect="1"/>
            </p:cNvSpPr>
            <p:nvPr/>
          </p:nvSpPr>
          <p:spPr>
            <a:xfrm>
              <a:off x="981055" y="3103941"/>
              <a:ext cx="1646729" cy="992579"/>
            </a:xfrm>
            <a:prstGeom prst="rect">
              <a:avLst/>
            </a:prstGeom>
          </p:spPr>
          <p:txBody>
            <a:bodyPr wrap="square" lIns="68580" tIns="34290" rIns="68580" bIns="34290">
              <a:spAutoFit/>
            </a:bodyPr>
            <a:lstStyle/>
            <a:p>
              <a:pPr algn="ctr"/>
              <a:r>
                <a:rPr lang="en-US" altLang="zh-CN" sz="1200" dirty="0" smtClean="0">
                  <a:solidFill>
                    <a:schemeClr val="accent5"/>
                  </a:solidFill>
                  <a:latin typeface="微软雅黑" pitchFamily="34" charset="-122"/>
                  <a:ea typeface="微软雅黑" pitchFamily="34" charset="-122"/>
                </a:rPr>
                <a:t>Compositional</a:t>
              </a:r>
            </a:p>
            <a:p>
              <a:pPr algn="ctr"/>
              <a:r>
                <a:rPr lang="en-US" altLang="zh-CN" sz="1200" dirty="0" smtClean="0">
                  <a:solidFill>
                    <a:schemeClr val="accent5"/>
                  </a:solidFill>
                  <a:latin typeface="微软雅黑" pitchFamily="34" charset="-122"/>
                  <a:ea typeface="微软雅黑" pitchFamily="34" charset="-122"/>
                </a:rPr>
                <a:t>PR-EOS</a:t>
              </a:r>
            </a:p>
            <a:p>
              <a:pPr algn="ctr"/>
              <a:r>
                <a:rPr lang="en-US" altLang="zh-CN" sz="1200" dirty="0" smtClean="0">
                  <a:solidFill>
                    <a:schemeClr val="accent5"/>
                  </a:solidFill>
                  <a:latin typeface="微软雅黑" pitchFamily="34" charset="-122"/>
                  <a:ea typeface="微软雅黑" pitchFamily="34" charset="-122"/>
                </a:rPr>
                <a:t>3 Phase Flash</a:t>
              </a:r>
            </a:p>
            <a:p>
              <a:pPr algn="ctr"/>
              <a:r>
                <a:rPr lang="en-US" altLang="zh-CN" sz="1200" dirty="0" smtClean="0">
                  <a:solidFill>
                    <a:schemeClr val="accent5"/>
                  </a:solidFill>
                  <a:latin typeface="微软雅黑" pitchFamily="34" charset="-122"/>
                  <a:ea typeface="微软雅黑" pitchFamily="34" charset="-122"/>
                </a:rPr>
                <a:t>3 Phase Separator</a:t>
              </a:r>
            </a:p>
            <a:p>
              <a:pPr algn="ctr"/>
              <a:r>
                <a:rPr lang="en-US" altLang="zh-CN" sz="1200" dirty="0" smtClean="0">
                  <a:solidFill>
                    <a:schemeClr val="accent5"/>
                  </a:solidFill>
                  <a:latin typeface="微软雅黑" pitchFamily="34" charset="-122"/>
                  <a:ea typeface="微软雅黑" pitchFamily="34" charset="-122"/>
                </a:rPr>
                <a:t>Isothermal</a:t>
              </a:r>
            </a:p>
          </p:txBody>
        </p:sp>
        <p:sp>
          <p:nvSpPr>
            <p:cNvPr id="35" name="Line 39"/>
            <p:cNvSpPr>
              <a:spLocks noChangeShapeType="1"/>
            </p:cNvSpPr>
            <p:nvPr/>
          </p:nvSpPr>
          <p:spPr bwMode="auto">
            <a:xfrm flipH="1">
              <a:off x="1835696" y="1851670"/>
              <a:ext cx="432048" cy="108012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36" name="TextBox 35"/>
            <p:cNvSpPr txBox="1"/>
            <p:nvPr/>
          </p:nvSpPr>
          <p:spPr>
            <a:xfrm rot="17203841">
              <a:off x="1457004" y="2226090"/>
              <a:ext cx="820745"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Isothermal</a:t>
              </a:r>
              <a:endParaRPr lang="zh-CN" altLang="en-US" sz="1200" dirty="0" smtClean="0">
                <a:solidFill>
                  <a:schemeClr val="accent6"/>
                </a:solidFill>
                <a:latin typeface="微软雅黑" pitchFamily="34" charset="-122"/>
                <a:ea typeface="微软雅黑" pitchFamily="34" charset="-122"/>
              </a:endParaRPr>
            </a:p>
          </p:txBody>
        </p:sp>
      </p:grpSp>
      <p:sp>
        <p:nvSpPr>
          <p:cNvPr id="30" name="Rectangle 29"/>
          <p:cNvSpPr/>
          <p:nvPr/>
        </p:nvSpPr>
        <p:spPr>
          <a:xfrm>
            <a:off x="1763688" y="555526"/>
            <a:ext cx="1512169" cy="992579"/>
          </a:xfrm>
          <a:prstGeom prst="rect">
            <a:avLst/>
          </a:prstGeom>
        </p:spPr>
        <p:txBody>
          <a:bodyPr wrap="square" lIns="68580" tIns="34290" rIns="68580" bIns="34290">
            <a:spAutoFit/>
          </a:bodyPr>
          <a:lstStyle/>
          <a:p>
            <a:pPr algn="ctr"/>
            <a:r>
              <a:rPr lang="en-US" altLang="zh-CN" sz="1200" dirty="0" smtClean="0">
                <a:solidFill>
                  <a:schemeClr val="accent6">
                    <a:lumMod val="75000"/>
                  </a:schemeClr>
                </a:solidFill>
                <a:latin typeface="微软雅黑" pitchFamily="34" charset="-122"/>
                <a:ea typeface="微软雅黑" pitchFamily="34" charset="-122"/>
              </a:rPr>
              <a:t>Thermal</a:t>
            </a:r>
          </a:p>
          <a:p>
            <a:pPr algn="ctr"/>
            <a:r>
              <a:rPr lang="en-US" altLang="zh-CN" sz="1200" dirty="0" smtClean="0">
                <a:solidFill>
                  <a:schemeClr val="accent6">
                    <a:lumMod val="75000"/>
                  </a:schemeClr>
                </a:solidFill>
                <a:latin typeface="微软雅黑" pitchFamily="34" charset="-122"/>
                <a:ea typeface="微软雅黑" pitchFamily="34" charset="-122"/>
              </a:rPr>
              <a:t>PR-EOS</a:t>
            </a:r>
          </a:p>
          <a:p>
            <a:pPr algn="ctr"/>
            <a:r>
              <a:rPr lang="en-US" altLang="zh-CN" sz="1200" dirty="0" smtClean="0">
                <a:solidFill>
                  <a:schemeClr val="accent6">
                    <a:lumMod val="75000"/>
                  </a:schemeClr>
                </a:solidFill>
                <a:latin typeface="微软雅黑" pitchFamily="34" charset="-122"/>
                <a:ea typeface="微软雅黑" pitchFamily="34" charset="-122"/>
              </a:rPr>
              <a:t>3 Phase Flash</a:t>
            </a:r>
          </a:p>
          <a:p>
            <a:pPr algn="ctr"/>
            <a:r>
              <a:rPr lang="en-US" altLang="zh-CN" sz="1200" dirty="0" smtClean="0">
                <a:solidFill>
                  <a:schemeClr val="accent6">
                    <a:lumMod val="75000"/>
                  </a:schemeClr>
                </a:solidFill>
                <a:latin typeface="微软雅黑" pitchFamily="34" charset="-122"/>
                <a:ea typeface="微软雅黑" pitchFamily="34" charset="-122"/>
              </a:rPr>
              <a:t>3 Phase Separator</a:t>
            </a:r>
          </a:p>
          <a:p>
            <a:pPr algn="ctr"/>
            <a:r>
              <a:rPr lang="en-US" altLang="zh-CN" sz="1200" dirty="0" smtClean="0">
                <a:solidFill>
                  <a:schemeClr val="accent6">
                    <a:lumMod val="75000"/>
                  </a:schemeClr>
                </a:solidFill>
                <a:latin typeface="微软雅黑" pitchFamily="34" charset="-122"/>
                <a:ea typeface="微软雅黑" pitchFamily="34" charset="-122"/>
              </a:rPr>
              <a:t>W-O-G Only</a:t>
            </a:r>
          </a:p>
        </p:txBody>
      </p:sp>
      <p:grpSp>
        <p:nvGrpSpPr>
          <p:cNvPr id="29" name="Group 67"/>
          <p:cNvGrpSpPr/>
          <p:nvPr/>
        </p:nvGrpSpPr>
        <p:grpSpPr>
          <a:xfrm>
            <a:off x="2939049" y="2890800"/>
            <a:ext cx="1488935" cy="1335600"/>
            <a:chOff x="2290977" y="2890800"/>
            <a:chExt cx="1488935" cy="1335600"/>
          </a:xfrm>
        </p:grpSpPr>
        <p:grpSp>
          <p:nvGrpSpPr>
            <p:cNvPr id="31" name="组合 45"/>
            <p:cNvGrpSpPr>
              <a:grpSpLocks noChangeAspect="1"/>
            </p:cNvGrpSpPr>
            <p:nvPr/>
          </p:nvGrpSpPr>
          <p:grpSpPr>
            <a:xfrm>
              <a:off x="2339754" y="2890800"/>
              <a:ext cx="1335602" cy="1335600"/>
              <a:chOff x="304800" y="673100"/>
              <a:chExt cx="4000500" cy="4000500"/>
            </a:xfrm>
            <a:effectLst>
              <a:outerShdw blurRad="444500" dist="254000" dir="8100000" algn="tr" rotWithShape="0">
                <a:prstClr val="black">
                  <a:alpha val="50000"/>
                </a:prstClr>
              </a:outerShdw>
            </a:effectLst>
          </p:grpSpPr>
          <p:sp>
            <p:nvSpPr>
              <p:cNvPr id="40"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8"/>
            <p:cNvSpPr/>
            <p:nvPr/>
          </p:nvSpPr>
          <p:spPr>
            <a:xfrm>
              <a:off x="2290977" y="3254993"/>
              <a:ext cx="1488935" cy="807913"/>
            </a:xfrm>
            <a:prstGeom prst="rect">
              <a:avLst/>
            </a:prstGeom>
          </p:spPr>
          <p:txBody>
            <a:bodyPr wrap="square" lIns="68580" tIns="34290" rIns="68580" bIns="34290">
              <a:spAutoFit/>
            </a:bodyPr>
            <a:lstStyle/>
            <a:p>
              <a:pPr algn="ctr"/>
              <a:r>
                <a:rPr lang="en-US" altLang="zh-CN" sz="1200" dirty="0" smtClean="0">
                  <a:solidFill>
                    <a:srgbClr val="00B050"/>
                  </a:solidFill>
                  <a:latin typeface="微软雅黑" pitchFamily="34" charset="-122"/>
                  <a:ea typeface="微软雅黑" pitchFamily="34" charset="-122"/>
                </a:rPr>
                <a:t>Compositional</a:t>
              </a:r>
            </a:p>
            <a:p>
              <a:pPr algn="ctr"/>
              <a:r>
                <a:rPr lang="en-US" altLang="zh-CN" sz="1200" dirty="0" smtClean="0">
                  <a:solidFill>
                    <a:srgbClr val="00B050"/>
                  </a:solidFill>
                  <a:latin typeface="微软雅黑" pitchFamily="34" charset="-122"/>
                  <a:ea typeface="微软雅黑" pitchFamily="34" charset="-122"/>
                </a:rPr>
                <a:t>PR-EOS</a:t>
              </a:r>
            </a:p>
            <a:p>
              <a:pPr algn="ctr"/>
              <a:r>
                <a:rPr lang="en-US" altLang="zh-CN" sz="1200" dirty="0" smtClean="0">
                  <a:solidFill>
                    <a:srgbClr val="00B050"/>
                  </a:solidFill>
                  <a:latin typeface="微软雅黑" pitchFamily="34" charset="-122"/>
                  <a:ea typeface="微软雅黑" pitchFamily="34" charset="-122"/>
                </a:rPr>
                <a:t> 2 Phase Flash</a:t>
              </a:r>
            </a:p>
            <a:p>
              <a:pPr algn="ctr"/>
              <a:r>
                <a:rPr lang="en-US" altLang="zh-CN" sz="1200" dirty="0" smtClean="0">
                  <a:solidFill>
                    <a:srgbClr val="00B050"/>
                  </a:solidFill>
                  <a:latin typeface="微软雅黑" pitchFamily="34" charset="-122"/>
                  <a:ea typeface="微软雅黑" pitchFamily="34" charset="-122"/>
                </a:rPr>
                <a:t>Isothermal</a:t>
              </a:r>
            </a:p>
          </p:txBody>
        </p:sp>
      </p:grpSp>
    </p:spTree>
    <p:extLst>
      <p:ext uri="{BB962C8B-B14F-4D97-AF65-F5344CB8AC3E}">
        <p14:creationId xmlns:p14="http://schemas.microsoft.com/office/powerpoint/2010/main" val="389739115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 name="组合 49"/>
          <p:cNvGrpSpPr>
            <a:grpSpLocks noChangeAspect="1"/>
          </p:cNvGrpSpPr>
          <p:nvPr/>
        </p:nvGrpSpPr>
        <p:grpSpPr>
          <a:xfrm>
            <a:off x="1763689" y="371187"/>
            <a:ext cx="1512167" cy="1480483"/>
            <a:chOff x="304800" y="673100"/>
            <a:chExt cx="4000500" cy="4000500"/>
          </a:xfrm>
          <a:effectLst>
            <a:outerShdw blurRad="444500" dist="254000" dir="8100000" algn="tr" rotWithShape="0">
              <a:prstClr val="black">
                <a:alpha val="50000"/>
              </a:prstClr>
            </a:outerShdw>
          </a:effectLst>
        </p:grpSpPr>
        <p:sp>
          <p:nvSpPr>
            <p:cNvPr id="55"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Group 67"/>
          <p:cNvGrpSpPr/>
          <p:nvPr/>
        </p:nvGrpSpPr>
        <p:grpSpPr>
          <a:xfrm>
            <a:off x="2939049" y="2890800"/>
            <a:ext cx="1488935" cy="1335600"/>
            <a:chOff x="2290977" y="2890800"/>
            <a:chExt cx="1488935" cy="1335600"/>
          </a:xfrm>
        </p:grpSpPr>
        <p:grpSp>
          <p:nvGrpSpPr>
            <p:cNvPr id="59" name="组合 45"/>
            <p:cNvGrpSpPr>
              <a:grpSpLocks noChangeAspect="1"/>
            </p:cNvGrpSpPr>
            <p:nvPr/>
          </p:nvGrpSpPr>
          <p:grpSpPr>
            <a:xfrm>
              <a:off x="2339754" y="2890800"/>
              <a:ext cx="1335602" cy="1335600"/>
              <a:chOff x="304800" y="673100"/>
              <a:chExt cx="4000500" cy="4000500"/>
            </a:xfrm>
            <a:effectLst>
              <a:outerShdw blurRad="444500" dist="254000" dir="8100000" algn="tr" rotWithShape="0">
                <a:prstClr val="black">
                  <a:alpha val="50000"/>
                </a:prstClr>
              </a:outerShdw>
            </a:effectLst>
          </p:grpSpPr>
          <p:sp>
            <p:nvSpPr>
              <p:cNvPr id="62"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Rectangle 59"/>
            <p:cNvSpPr/>
            <p:nvPr/>
          </p:nvSpPr>
          <p:spPr>
            <a:xfrm>
              <a:off x="2290977" y="3254993"/>
              <a:ext cx="1488935" cy="807913"/>
            </a:xfrm>
            <a:prstGeom prst="rect">
              <a:avLst/>
            </a:prstGeom>
            <a:ln>
              <a:noFill/>
            </a:ln>
          </p:spPr>
          <p:txBody>
            <a:bodyPr wrap="square" lIns="68580" tIns="34290" rIns="68580" bIns="34290">
              <a:spAutoFit/>
            </a:bodyPr>
            <a:lstStyle/>
            <a:p>
              <a:pPr algn="ctr"/>
              <a:r>
                <a:rPr lang="en-US" altLang="zh-CN" sz="1200" dirty="0" smtClean="0">
                  <a:solidFill>
                    <a:srgbClr val="00B050"/>
                  </a:solidFill>
                  <a:latin typeface="微软雅黑" pitchFamily="34" charset="-122"/>
                  <a:ea typeface="微软雅黑" pitchFamily="34" charset="-122"/>
                </a:rPr>
                <a:t>Compositional</a:t>
              </a:r>
            </a:p>
            <a:p>
              <a:pPr algn="ctr"/>
              <a:r>
                <a:rPr lang="en-US" altLang="zh-CN" sz="1200" dirty="0" smtClean="0">
                  <a:solidFill>
                    <a:srgbClr val="00B050"/>
                  </a:solidFill>
                  <a:latin typeface="微软雅黑" pitchFamily="34" charset="-122"/>
                  <a:ea typeface="微软雅黑" pitchFamily="34" charset="-122"/>
                </a:rPr>
                <a:t>PR-EOS</a:t>
              </a:r>
            </a:p>
            <a:p>
              <a:pPr algn="ctr"/>
              <a:r>
                <a:rPr lang="en-US" altLang="zh-CN" sz="1200" dirty="0" smtClean="0">
                  <a:solidFill>
                    <a:srgbClr val="00B050"/>
                  </a:solidFill>
                  <a:latin typeface="微软雅黑" pitchFamily="34" charset="-122"/>
                  <a:ea typeface="微软雅黑" pitchFamily="34" charset="-122"/>
                </a:rPr>
                <a:t> 2 Phase Flash</a:t>
              </a:r>
            </a:p>
            <a:p>
              <a:pPr algn="ctr"/>
              <a:r>
                <a:rPr lang="en-US" altLang="zh-CN" sz="1200" dirty="0" smtClean="0">
                  <a:solidFill>
                    <a:srgbClr val="00B050"/>
                  </a:solidFill>
                  <a:latin typeface="微软雅黑" pitchFamily="34" charset="-122"/>
                  <a:ea typeface="微软雅黑" pitchFamily="34" charset="-122"/>
                </a:rPr>
                <a:t>Isothermal</a:t>
              </a:r>
            </a:p>
          </p:txBody>
        </p:sp>
      </p:grpSp>
      <p:sp>
        <p:nvSpPr>
          <p:cNvPr id="64" name="Line 39"/>
          <p:cNvSpPr>
            <a:spLocks noChangeShapeType="1"/>
          </p:cNvSpPr>
          <p:nvPr/>
        </p:nvSpPr>
        <p:spPr bwMode="auto">
          <a:xfrm rot="360000">
            <a:off x="2485204" y="3507854"/>
            <a:ext cx="504000" cy="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65" name="TextBox 64"/>
          <p:cNvSpPr txBox="1"/>
          <p:nvPr/>
        </p:nvSpPr>
        <p:spPr>
          <a:xfrm>
            <a:off x="2555776" y="3251180"/>
            <a:ext cx="50405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3</a:t>
            </a:r>
            <a:r>
              <a:rPr lang="en-US" altLang="zh-CN" sz="1200" dirty="0" smtClean="0">
                <a:solidFill>
                  <a:schemeClr val="accent6"/>
                </a:solidFill>
                <a:latin typeface="微软雅黑" pitchFamily="34" charset="-122"/>
                <a:ea typeface="微软雅黑" pitchFamily="34" charset="-122"/>
                <a:sym typeface="Wingdings" pitchFamily="2" charset="2"/>
              </a:rPr>
              <a:t>2</a:t>
            </a:r>
            <a:endParaRPr lang="zh-CN" altLang="en-US" sz="1200" dirty="0" smtClean="0">
              <a:solidFill>
                <a:schemeClr val="accent6"/>
              </a:solidFill>
              <a:latin typeface="微软雅黑" pitchFamily="34" charset="-122"/>
              <a:ea typeface="微软雅黑" pitchFamily="34" charset="-122"/>
            </a:endParaRPr>
          </a:p>
        </p:txBody>
      </p:sp>
      <p:grpSp>
        <p:nvGrpSpPr>
          <p:cNvPr id="66" name="Group 99"/>
          <p:cNvGrpSpPr/>
          <p:nvPr/>
        </p:nvGrpSpPr>
        <p:grpSpPr>
          <a:xfrm>
            <a:off x="899592" y="267494"/>
            <a:ext cx="3672408" cy="4392488"/>
            <a:chOff x="899592" y="267494"/>
            <a:chExt cx="3672408" cy="4392488"/>
          </a:xfrm>
        </p:grpSpPr>
        <p:sp>
          <p:nvSpPr>
            <p:cNvPr id="68" name="Rectangle 67"/>
            <p:cNvSpPr/>
            <p:nvPr/>
          </p:nvSpPr>
          <p:spPr>
            <a:xfrm>
              <a:off x="899592" y="267494"/>
              <a:ext cx="3672408" cy="439248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3347864" y="411510"/>
              <a:ext cx="998524" cy="484748"/>
            </a:xfrm>
            <a:prstGeom prst="rect">
              <a:avLst/>
            </a:prstGeom>
            <a:noFill/>
          </p:spPr>
          <p:txBody>
            <a:bodyPr wrap="square" lIns="0" tIns="0" rIns="0" bIns="0" rtlCol="0">
              <a:spAutoFit/>
              <a:scene3d>
                <a:camera prst="orthographicFront"/>
                <a:lightRig rig="soft" dir="t">
                  <a:rot lat="0" lon="0" rev="10800000"/>
                </a:lightRig>
              </a:scene3d>
              <a:sp3d>
                <a:bevelT w="27940" h="12700"/>
                <a:contourClr>
                  <a:srgbClr val="DDDDDD"/>
                </a:contourClr>
              </a:sp3d>
            </a:bodyPr>
            <a:lstStyle/>
            <a:p>
              <a:r>
                <a:rPr lang="en-US" altLang="zh-CN"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rPr>
                <a:t>The Unique EoS System of XXSim</a:t>
              </a:r>
              <a:endParaRPr lang="zh-CN" altLang="en-US"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71" name="Group 70"/>
          <p:cNvGrpSpPr/>
          <p:nvPr/>
        </p:nvGrpSpPr>
        <p:grpSpPr>
          <a:xfrm>
            <a:off x="981055" y="1851670"/>
            <a:ext cx="1646729" cy="2448272"/>
            <a:chOff x="981055" y="1851670"/>
            <a:chExt cx="1646729" cy="2448272"/>
          </a:xfrm>
        </p:grpSpPr>
        <p:grpSp>
          <p:nvGrpSpPr>
            <p:cNvPr id="72" name="组合 49"/>
            <p:cNvGrpSpPr>
              <a:grpSpLocks noChangeAspect="1"/>
            </p:cNvGrpSpPr>
            <p:nvPr/>
          </p:nvGrpSpPr>
          <p:grpSpPr>
            <a:xfrm>
              <a:off x="1043608" y="2817819"/>
              <a:ext cx="1482125" cy="1482123"/>
              <a:chOff x="304800" y="673100"/>
              <a:chExt cx="4000500" cy="4000500"/>
            </a:xfrm>
            <a:effectLst>
              <a:outerShdw blurRad="444500" dist="254000" dir="8100000" algn="tr" rotWithShape="0">
                <a:prstClr val="black">
                  <a:alpha val="50000"/>
                </a:prstClr>
              </a:outerShdw>
            </a:effectLst>
          </p:grpSpPr>
          <p:sp>
            <p:nvSpPr>
              <p:cNvPr id="85"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6"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Rectangle 74"/>
            <p:cNvSpPr>
              <a:spLocks noChangeAspect="1"/>
            </p:cNvSpPr>
            <p:nvPr/>
          </p:nvSpPr>
          <p:spPr>
            <a:xfrm>
              <a:off x="981055" y="3103941"/>
              <a:ext cx="1646729" cy="992579"/>
            </a:xfrm>
            <a:prstGeom prst="rect">
              <a:avLst/>
            </a:prstGeom>
          </p:spPr>
          <p:txBody>
            <a:bodyPr wrap="square" lIns="68580" tIns="34290" rIns="68580" bIns="34290">
              <a:spAutoFit/>
            </a:bodyPr>
            <a:lstStyle/>
            <a:p>
              <a:pPr algn="ctr"/>
              <a:r>
                <a:rPr lang="en-US" altLang="zh-CN" sz="1200" dirty="0" smtClean="0">
                  <a:solidFill>
                    <a:schemeClr val="accent5"/>
                  </a:solidFill>
                  <a:latin typeface="微软雅黑" pitchFamily="34" charset="-122"/>
                  <a:ea typeface="微软雅黑" pitchFamily="34" charset="-122"/>
                </a:rPr>
                <a:t>Compositional</a:t>
              </a:r>
            </a:p>
            <a:p>
              <a:pPr algn="ctr"/>
              <a:r>
                <a:rPr lang="en-US" altLang="zh-CN" sz="1200" dirty="0" smtClean="0">
                  <a:solidFill>
                    <a:schemeClr val="accent5"/>
                  </a:solidFill>
                  <a:latin typeface="微软雅黑" pitchFamily="34" charset="-122"/>
                  <a:ea typeface="微软雅黑" pitchFamily="34" charset="-122"/>
                </a:rPr>
                <a:t>PR-EOS</a:t>
              </a:r>
            </a:p>
            <a:p>
              <a:pPr algn="ctr"/>
              <a:r>
                <a:rPr lang="en-US" altLang="zh-CN" sz="1200" dirty="0" smtClean="0">
                  <a:solidFill>
                    <a:schemeClr val="accent5"/>
                  </a:solidFill>
                  <a:latin typeface="微软雅黑" pitchFamily="34" charset="-122"/>
                  <a:ea typeface="微软雅黑" pitchFamily="34" charset="-122"/>
                </a:rPr>
                <a:t>3 Phase Flash</a:t>
              </a:r>
            </a:p>
            <a:p>
              <a:pPr algn="ctr"/>
              <a:r>
                <a:rPr lang="en-US" altLang="zh-CN" sz="1200" dirty="0" smtClean="0">
                  <a:solidFill>
                    <a:schemeClr val="accent5"/>
                  </a:solidFill>
                  <a:latin typeface="微软雅黑" pitchFamily="34" charset="-122"/>
                  <a:ea typeface="微软雅黑" pitchFamily="34" charset="-122"/>
                </a:rPr>
                <a:t>3 Phase Separator</a:t>
              </a:r>
            </a:p>
            <a:p>
              <a:pPr algn="ctr"/>
              <a:r>
                <a:rPr lang="en-US" altLang="zh-CN" sz="1200" dirty="0" smtClean="0">
                  <a:solidFill>
                    <a:schemeClr val="accent5"/>
                  </a:solidFill>
                  <a:latin typeface="微软雅黑" pitchFamily="34" charset="-122"/>
                  <a:ea typeface="微软雅黑" pitchFamily="34" charset="-122"/>
                </a:rPr>
                <a:t>Isothermal</a:t>
              </a:r>
            </a:p>
          </p:txBody>
        </p:sp>
        <p:sp>
          <p:nvSpPr>
            <p:cNvPr id="76" name="Line 39"/>
            <p:cNvSpPr>
              <a:spLocks noChangeShapeType="1"/>
            </p:cNvSpPr>
            <p:nvPr/>
          </p:nvSpPr>
          <p:spPr bwMode="auto">
            <a:xfrm flipH="1">
              <a:off x="1835696" y="1851670"/>
              <a:ext cx="432048" cy="108012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78" name="TextBox 77"/>
            <p:cNvSpPr txBox="1"/>
            <p:nvPr/>
          </p:nvSpPr>
          <p:spPr>
            <a:xfrm rot="17203841">
              <a:off x="1457004" y="2226090"/>
              <a:ext cx="820745"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Isothermal</a:t>
              </a:r>
              <a:endParaRPr lang="zh-CN" altLang="en-US" sz="1200" dirty="0" smtClean="0">
                <a:solidFill>
                  <a:schemeClr val="accent6"/>
                </a:solidFill>
                <a:latin typeface="微软雅黑" pitchFamily="34" charset="-122"/>
                <a:ea typeface="微软雅黑" pitchFamily="34" charset="-122"/>
              </a:endParaRPr>
            </a:p>
          </p:txBody>
        </p:sp>
      </p:grpSp>
      <p:sp>
        <p:nvSpPr>
          <p:cNvPr id="38" name="Rectangle 37"/>
          <p:cNvSpPr/>
          <p:nvPr/>
        </p:nvSpPr>
        <p:spPr>
          <a:xfrm>
            <a:off x="1763688" y="555526"/>
            <a:ext cx="1512169" cy="992579"/>
          </a:xfrm>
          <a:prstGeom prst="rect">
            <a:avLst/>
          </a:prstGeom>
        </p:spPr>
        <p:txBody>
          <a:bodyPr wrap="square" lIns="68580" tIns="34290" rIns="68580" bIns="34290">
            <a:spAutoFit/>
          </a:bodyPr>
          <a:lstStyle/>
          <a:p>
            <a:pPr algn="ctr"/>
            <a:r>
              <a:rPr lang="en-US" altLang="zh-CN" sz="1200" dirty="0" smtClean="0">
                <a:solidFill>
                  <a:schemeClr val="accent6">
                    <a:lumMod val="75000"/>
                  </a:schemeClr>
                </a:solidFill>
                <a:latin typeface="微软雅黑" pitchFamily="34" charset="-122"/>
                <a:ea typeface="微软雅黑" pitchFamily="34" charset="-122"/>
              </a:rPr>
              <a:t>Thermal</a:t>
            </a:r>
          </a:p>
          <a:p>
            <a:pPr algn="ctr"/>
            <a:r>
              <a:rPr lang="en-US" altLang="zh-CN" sz="1200" dirty="0" smtClean="0">
                <a:solidFill>
                  <a:schemeClr val="accent6">
                    <a:lumMod val="75000"/>
                  </a:schemeClr>
                </a:solidFill>
                <a:latin typeface="微软雅黑" pitchFamily="34" charset="-122"/>
                <a:ea typeface="微软雅黑" pitchFamily="34" charset="-122"/>
              </a:rPr>
              <a:t>PR-EOS</a:t>
            </a:r>
          </a:p>
          <a:p>
            <a:pPr algn="ctr"/>
            <a:r>
              <a:rPr lang="en-US" altLang="zh-CN" sz="1200" dirty="0" smtClean="0">
                <a:solidFill>
                  <a:schemeClr val="accent6">
                    <a:lumMod val="75000"/>
                  </a:schemeClr>
                </a:solidFill>
                <a:latin typeface="微软雅黑" pitchFamily="34" charset="-122"/>
                <a:ea typeface="微软雅黑" pitchFamily="34" charset="-122"/>
              </a:rPr>
              <a:t>3 Phase Flash</a:t>
            </a:r>
          </a:p>
          <a:p>
            <a:pPr algn="ctr"/>
            <a:r>
              <a:rPr lang="en-US" altLang="zh-CN" sz="1200" dirty="0" smtClean="0">
                <a:solidFill>
                  <a:schemeClr val="accent6">
                    <a:lumMod val="75000"/>
                  </a:schemeClr>
                </a:solidFill>
                <a:latin typeface="微软雅黑" pitchFamily="34" charset="-122"/>
                <a:ea typeface="微软雅黑" pitchFamily="34" charset="-122"/>
              </a:rPr>
              <a:t>3 Phase Separator</a:t>
            </a:r>
          </a:p>
          <a:p>
            <a:pPr algn="ctr"/>
            <a:r>
              <a:rPr lang="en-US" altLang="zh-CN" sz="1200" dirty="0" smtClean="0">
                <a:solidFill>
                  <a:schemeClr val="accent6">
                    <a:lumMod val="75000"/>
                  </a:schemeClr>
                </a:solidFill>
                <a:latin typeface="微软雅黑" pitchFamily="34" charset="-122"/>
                <a:ea typeface="微软雅黑" pitchFamily="34" charset="-122"/>
              </a:rPr>
              <a:t>W-O-G Only</a:t>
            </a:r>
          </a:p>
        </p:txBody>
      </p:sp>
      <p:grpSp>
        <p:nvGrpSpPr>
          <p:cNvPr id="37" name="Group 93"/>
          <p:cNvGrpSpPr/>
          <p:nvPr/>
        </p:nvGrpSpPr>
        <p:grpSpPr>
          <a:xfrm>
            <a:off x="4282525" y="2891467"/>
            <a:ext cx="2202008" cy="1336467"/>
            <a:chOff x="4282525" y="2891467"/>
            <a:chExt cx="2202008" cy="1336467"/>
          </a:xfrm>
        </p:grpSpPr>
        <p:grpSp>
          <p:nvGrpSpPr>
            <p:cNvPr id="39" name="Group 38"/>
            <p:cNvGrpSpPr/>
            <p:nvPr/>
          </p:nvGrpSpPr>
          <p:grpSpPr>
            <a:xfrm>
              <a:off x="5148064" y="2891467"/>
              <a:ext cx="1336469" cy="1336467"/>
              <a:chOff x="7484003" y="2386800"/>
              <a:chExt cx="1336469" cy="1336467"/>
            </a:xfrm>
          </p:grpSpPr>
          <p:grpSp>
            <p:nvGrpSpPr>
              <p:cNvPr id="47" name="组合 49"/>
              <p:cNvGrpSpPr>
                <a:grpSpLocks noChangeAspect="1"/>
              </p:cNvGrpSpPr>
              <p:nvPr/>
            </p:nvGrpSpPr>
            <p:grpSpPr>
              <a:xfrm>
                <a:off x="7484003" y="2386800"/>
                <a:ext cx="1336469" cy="1336467"/>
                <a:chOff x="304800" y="673100"/>
                <a:chExt cx="4000500" cy="4000500"/>
              </a:xfrm>
              <a:effectLst>
                <a:outerShdw blurRad="444500" dist="254000" dir="8100000" algn="tr" rotWithShape="0">
                  <a:prstClr val="black">
                    <a:alpha val="50000"/>
                  </a:prstClr>
                </a:outerShdw>
              </a:effectLst>
            </p:grpSpPr>
            <p:sp>
              <p:nvSpPr>
                <p:cNvPr id="49"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Rectangle 47"/>
              <p:cNvSpPr/>
              <p:nvPr/>
            </p:nvSpPr>
            <p:spPr>
              <a:xfrm>
                <a:off x="7556012" y="2739979"/>
                <a:ext cx="1224136" cy="623248"/>
              </a:xfrm>
              <a:prstGeom prst="rect">
                <a:avLst/>
              </a:prstGeom>
            </p:spPr>
            <p:txBody>
              <a:bodyPr wrap="square" lIns="68580" tIns="34290" rIns="68580" bIns="34290">
                <a:spAutoFit/>
              </a:bodyPr>
              <a:lstStyle/>
              <a:p>
                <a:pPr algn="ctr"/>
                <a:r>
                  <a:rPr lang="en-US" altLang="zh-CN" sz="1200" dirty="0" smtClean="0">
                    <a:solidFill>
                      <a:srgbClr val="7030A0"/>
                    </a:solidFill>
                    <a:latin typeface="微软雅黑" pitchFamily="34" charset="-122"/>
                    <a:ea typeface="微软雅黑" pitchFamily="34" charset="-122"/>
                  </a:rPr>
                  <a:t>K Value</a:t>
                </a:r>
              </a:p>
              <a:p>
                <a:pPr algn="ctr"/>
                <a:r>
                  <a:rPr lang="en-US" altLang="zh-CN" sz="1200" dirty="0" smtClean="0">
                    <a:solidFill>
                      <a:srgbClr val="7030A0"/>
                    </a:solidFill>
                    <a:latin typeface="微软雅黑" pitchFamily="34" charset="-122"/>
                    <a:ea typeface="微软雅黑" pitchFamily="34" charset="-122"/>
                  </a:rPr>
                  <a:t>Isothermal</a:t>
                </a:r>
              </a:p>
              <a:p>
                <a:pPr algn="ctr"/>
                <a:r>
                  <a:rPr lang="en-US" altLang="zh-CN" sz="1200" dirty="0" smtClean="0">
                    <a:solidFill>
                      <a:srgbClr val="7030A0"/>
                    </a:solidFill>
                    <a:latin typeface="微软雅黑" pitchFamily="34" charset="-122"/>
                    <a:ea typeface="微软雅黑" pitchFamily="34" charset="-122"/>
                  </a:rPr>
                  <a:t>Compositional</a:t>
                </a:r>
                <a:endParaRPr lang="en-US" altLang="zh-CN" sz="1200" dirty="0">
                  <a:solidFill>
                    <a:srgbClr val="7030A0"/>
                  </a:solidFill>
                  <a:latin typeface="微软雅黑" pitchFamily="34" charset="-122"/>
                  <a:ea typeface="微软雅黑" pitchFamily="34" charset="-122"/>
                </a:endParaRPr>
              </a:p>
            </p:txBody>
          </p:sp>
        </p:grpSp>
        <p:sp>
          <p:nvSpPr>
            <p:cNvPr id="40" name="Line 39"/>
            <p:cNvSpPr>
              <a:spLocks noChangeShapeType="1"/>
            </p:cNvSpPr>
            <p:nvPr/>
          </p:nvSpPr>
          <p:spPr bwMode="auto">
            <a:xfrm rot="240000">
              <a:off x="4282525" y="3539108"/>
              <a:ext cx="896447" cy="10047"/>
            </a:xfrm>
            <a:prstGeom prst="line">
              <a:avLst/>
            </a:prstGeom>
            <a:noFill/>
            <a:ln w="38100" cap="rnd">
              <a:solidFill>
                <a:srgbClr val="00B050"/>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46" name="TextBox 45"/>
            <p:cNvSpPr txBox="1"/>
            <p:nvPr/>
          </p:nvSpPr>
          <p:spPr>
            <a:xfrm>
              <a:off x="4283968" y="3651870"/>
              <a:ext cx="86409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  EOS-&gt;KV</a:t>
              </a:r>
              <a:endParaRPr lang="zh-CN" altLang="en-US" sz="1200" dirty="0" smtClean="0">
                <a:solidFill>
                  <a:schemeClr val="accent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9739115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0" name="Line 39"/>
          <p:cNvSpPr>
            <a:spLocks noChangeShapeType="1"/>
          </p:cNvSpPr>
          <p:nvPr/>
        </p:nvSpPr>
        <p:spPr bwMode="auto">
          <a:xfrm rot="360000" flipV="1">
            <a:off x="6515952" y="3564000"/>
            <a:ext cx="936632" cy="25139"/>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76" name="TextBox 75"/>
          <p:cNvSpPr txBox="1"/>
          <p:nvPr/>
        </p:nvSpPr>
        <p:spPr>
          <a:xfrm>
            <a:off x="6516216" y="3138522"/>
            <a:ext cx="936104" cy="369332"/>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pseudo-component</a:t>
            </a:r>
            <a:endParaRPr lang="zh-CN" altLang="en-US" sz="1200" dirty="0" smtClean="0">
              <a:solidFill>
                <a:schemeClr val="accent6"/>
              </a:solidFill>
              <a:latin typeface="微软雅黑" pitchFamily="34" charset="-122"/>
              <a:ea typeface="微软雅黑" pitchFamily="34" charset="-122"/>
            </a:endParaRPr>
          </a:p>
        </p:txBody>
      </p:sp>
      <p:grpSp>
        <p:nvGrpSpPr>
          <p:cNvPr id="55" name="组合 49"/>
          <p:cNvGrpSpPr>
            <a:grpSpLocks noChangeAspect="1"/>
          </p:cNvGrpSpPr>
          <p:nvPr/>
        </p:nvGrpSpPr>
        <p:grpSpPr>
          <a:xfrm>
            <a:off x="1763689" y="371187"/>
            <a:ext cx="1512167" cy="1480483"/>
            <a:chOff x="304800" y="673100"/>
            <a:chExt cx="4000500" cy="4000500"/>
          </a:xfrm>
          <a:effectLst>
            <a:outerShdw blurRad="444500" dist="254000" dir="8100000" algn="tr" rotWithShape="0">
              <a:prstClr val="black">
                <a:alpha val="50000"/>
              </a:prstClr>
            </a:outerShdw>
          </a:effectLst>
        </p:grpSpPr>
        <p:sp>
          <p:nvSpPr>
            <p:cNvPr id="58"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Group 67"/>
          <p:cNvGrpSpPr/>
          <p:nvPr/>
        </p:nvGrpSpPr>
        <p:grpSpPr>
          <a:xfrm>
            <a:off x="2939049" y="2890800"/>
            <a:ext cx="1488935" cy="1335600"/>
            <a:chOff x="2290977" y="2890800"/>
            <a:chExt cx="1488935" cy="1335600"/>
          </a:xfrm>
        </p:grpSpPr>
        <p:grpSp>
          <p:nvGrpSpPr>
            <p:cNvPr id="63" name="组合 45"/>
            <p:cNvGrpSpPr>
              <a:grpSpLocks noChangeAspect="1"/>
            </p:cNvGrpSpPr>
            <p:nvPr/>
          </p:nvGrpSpPr>
          <p:grpSpPr>
            <a:xfrm>
              <a:off x="2339754" y="2890800"/>
              <a:ext cx="1335602" cy="1335600"/>
              <a:chOff x="304800" y="673100"/>
              <a:chExt cx="4000500" cy="4000500"/>
            </a:xfrm>
            <a:effectLst>
              <a:outerShdw blurRad="444500" dist="254000" dir="8100000" algn="tr" rotWithShape="0">
                <a:prstClr val="black">
                  <a:alpha val="50000"/>
                </a:prstClr>
              </a:outerShdw>
            </a:effectLst>
          </p:grpSpPr>
          <p:sp>
            <p:nvSpPr>
              <p:cNvPr id="65"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Rectangle 63"/>
            <p:cNvSpPr/>
            <p:nvPr/>
          </p:nvSpPr>
          <p:spPr>
            <a:xfrm>
              <a:off x="2290977" y="3254993"/>
              <a:ext cx="1488935" cy="807913"/>
            </a:xfrm>
            <a:prstGeom prst="rect">
              <a:avLst/>
            </a:prstGeom>
          </p:spPr>
          <p:txBody>
            <a:bodyPr wrap="square" lIns="68580" tIns="34290" rIns="68580" bIns="34290">
              <a:spAutoFit/>
            </a:bodyPr>
            <a:lstStyle/>
            <a:p>
              <a:pPr algn="ctr"/>
              <a:r>
                <a:rPr lang="en-US" altLang="zh-CN" sz="1200" dirty="0" smtClean="0">
                  <a:solidFill>
                    <a:srgbClr val="00B050"/>
                  </a:solidFill>
                  <a:latin typeface="微软雅黑" pitchFamily="34" charset="-122"/>
                  <a:ea typeface="微软雅黑" pitchFamily="34" charset="-122"/>
                </a:rPr>
                <a:t>Compositional</a:t>
              </a:r>
            </a:p>
            <a:p>
              <a:pPr algn="ctr"/>
              <a:r>
                <a:rPr lang="en-US" altLang="zh-CN" sz="1200" dirty="0" smtClean="0">
                  <a:solidFill>
                    <a:srgbClr val="00B050"/>
                  </a:solidFill>
                  <a:latin typeface="微软雅黑" pitchFamily="34" charset="-122"/>
                  <a:ea typeface="微软雅黑" pitchFamily="34" charset="-122"/>
                </a:rPr>
                <a:t>PR-EOS</a:t>
              </a:r>
            </a:p>
            <a:p>
              <a:pPr algn="ctr"/>
              <a:r>
                <a:rPr lang="en-US" altLang="zh-CN" sz="1200" dirty="0" smtClean="0">
                  <a:solidFill>
                    <a:srgbClr val="00B050"/>
                  </a:solidFill>
                  <a:latin typeface="微软雅黑" pitchFamily="34" charset="-122"/>
                  <a:ea typeface="微软雅黑" pitchFamily="34" charset="-122"/>
                </a:rPr>
                <a:t> 2 Phase Flash</a:t>
              </a:r>
            </a:p>
            <a:p>
              <a:pPr algn="ctr"/>
              <a:r>
                <a:rPr lang="en-US" altLang="zh-CN" sz="1200" dirty="0" smtClean="0">
                  <a:solidFill>
                    <a:srgbClr val="00B050"/>
                  </a:solidFill>
                  <a:latin typeface="微软雅黑" pitchFamily="34" charset="-122"/>
                  <a:ea typeface="微软雅黑" pitchFamily="34" charset="-122"/>
                </a:rPr>
                <a:t>Isothermal</a:t>
              </a:r>
            </a:p>
          </p:txBody>
        </p:sp>
      </p:grpSp>
      <p:sp>
        <p:nvSpPr>
          <p:cNvPr id="68" name="Line 39"/>
          <p:cNvSpPr>
            <a:spLocks noChangeShapeType="1"/>
          </p:cNvSpPr>
          <p:nvPr/>
        </p:nvSpPr>
        <p:spPr bwMode="auto">
          <a:xfrm rot="360000">
            <a:off x="2485204" y="3507854"/>
            <a:ext cx="504000" cy="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69" name="TextBox 68"/>
          <p:cNvSpPr txBox="1"/>
          <p:nvPr/>
        </p:nvSpPr>
        <p:spPr>
          <a:xfrm>
            <a:off x="2555776" y="3251180"/>
            <a:ext cx="50405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3</a:t>
            </a:r>
            <a:r>
              <a:rPr lang="en-US" altLang="zh-CN" sz="1200" dirty="0" smtClean="0">
                <a:solidFill>
                  <a:schemeClr val="accent6"/>
                </a:solidFill>
                <a:latin typeface="微软雅黑" pitchFamily="34" charset="-122"/>
                <a:ea typeface="微软雅黑" pitchFamily="34" charset="-122"/>
                <a:sym typeface="Wingdings" pitchFamily="2" charset="2"/>
              </a:rPr>
              <a:t>2</a:t>
            </a:r>
            <a:endParaRPr lang="zh-CN" altLang="en-US" sz="1200" dirty="0" smtClean="0">
              <a:solidFill>
                <a:schemeClr val="accent6"/>
              </a:solidFill>
              <a:latin typeface="微软雅黑" pitchFamily="34" charset="-122"/>
              <a:ea typeface="微软雅黑" pitchFamily="34" charset="-122"/>
            </a:endParaRPr>
          </a:p>
        </p:txBody>
      </p:sp>
      <p:grpSp>
        <p:nvGrpSpPr>
          <p:cNvPr id="71" name="Group 99"/>
          <p:cNvGrpSpPr/>
          <p:nvPr/>
        </p:nvGrpSpPr>
        <p:grpSpPr>
          <a:xfrm>
            <a:off x="899592" y="267494"/>
            <a:ext cx="3672408" cy="4392488"/>
            <a:chOff x="899592" y="267494"/>
            <a:chExt cx="3672408" cy="4392488"/>
          </a:xfrm>
        </p:grpSpPr>
        <p:sp>
          <p:nvSpPr>
            <p:cNvPr id="72" name="Rectangle 71"/>
            <p:cNvSpPr/>
            <p:nvPr/>
          </p:nvSpPr>
          <p:spPr>
            <a:xfrm>
              <a:off x="899592" y="267494"/>
              <a:ext cx="3672408" cy="439248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TextBox 74"/>
            <p:cNvSpPr txBox="1"/>
            <p:nvPr/>
          </p:nvSpPr>
          <p:spPr>
            <a:xfrm>
              <a:off x="3347864" y="411510"/>
              <a:ext cx="998524" cy="484748"/>
            </a:xfrm>
            <a:prstGeom prst="rect">
              <a:avLst/>
            </a:prstGeom>
            <a:noFill/>
          </p:spPr>
          <p:txBody>
            <a:bodyPr wrap="square" lIns="0" tIns="0" rIns="0" bIns="0" rtlCol="0">
              <a:spAutoFit/>
              <a:scene3d>
                <a:camera prst="orthographicFront"/>
                <a:lightRig rig="soft" dir="t">
                  <a:rot lat="0" lon="0" rev="10800000"/>
                </a:lightRig>
              </a:scene3d>
              <a:sp3d>
                <a:bevelT w="27940" h="12700"/>
                <a:contourClr>
                  <a:srgbClr val="DDDDDD"/>
                </a:contourClr>
              </a:sp3d>
            </a:bodyPr>
            <a:lstStyle/>
            <a:p>
              <a:r>
                <a:rPr lang="en-US" altLang="zh-CN"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rPr>
                <a:t>The Unique EoS System of XXSim</a:t>
              </a:r>
              <a:endParaRPr lang="zh-CN" altLang="en-US"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78" name="Group 77"/>
          <p:cNvGrpSpPr/>
          <p:nvPr/>
        </p:nvGrpSpPr>
        <p:grpSpPr>
          <a:xfrm>
            <a:off x="981055" y="1851670"/>
            <a:ext cx="1646729" cy="2448272"/>
            <a:chOff x="981055" y="1851670"/>
            <a:chExt cx="1646729" cy="2448272"/>
          </a:xfrm>
        </p:grpSpPr>
        <p:grpSp>
          <p:nvGrpSpPr>
            <p:cNvPr id="88" name="组合 49"/>
            <p:cNvGrpSpPr>
              <a:grpSpLocks noChangeAspect="1"/>
            </p:cNvGrpSpPr>
            <p:nvPr/>
          </p:nvGrpSpPr>
          <p:grpSpPr>
            <a:xfrm>
              <a:off x="1043608" y="2817819"/>
              <a:ext cx="1482125" cy="1482123"/>
              <a:chOff x="304800" y="673100"/>
              <a:chExt cx="4000500" cy="4000500"/>
            </a:xfrm>
            <a:effectLst>
              <a:outerShdw blurRad="444500" dist="254000" dir="8100000" algn="tr" rotWithShape="0">
                <a:prstClr val="black">
                  <a:alpha val="50000"/>
                </a:prstClr>
              </a:outerShdw>
            </a:effectLst>
          </p:grpSpPr>
          <p:sp>
            <p:nvSpPr>
              <p:cNvPr id="92"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3"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Rectangle 88"/>
            <p:cNvSpPr>
              <a:spLocks noChangeAspect="1"/>
            </p:cNvSpPr>
            <p:nvPr/>
          </p:nvSpPr>
          <p:spPr>
            <a:xfrm>
              <a:off x="981055" y="3103941"/>
              <a:ext cx="1646729" cy="992579"/>
            </a:xfrm>
            <a:prstGeom prst="rect">
              <a:avLst/>
            </a:prstGeom>
          </p:spPr>
          <p:txBody>
            <a:bodyPr wrap="square" lIns="68580" tIns="34290" rIns="68580" bIns="34290">
              <a:spAutoFit/>
            </a:bodyPr>
            <a:lstStyle/>
            <a:p>
              <a:pPr algn="ctr"/>
              <a:r>
                <a:rPr lang="en-US" altLang="zh-CN" sz="1200" dirty="0" smtClean="0">
                  <a:solidFill>
                    <a:schemeClr val="accent5"/>
                  </a:solidFill>
                  <a:latin typeface="微软雅黑" pitchFamily="34" charset="-122"/>
                  <a:ea typeface="微软雅黑" pitchFamily="34" charset="-122"/>
                </a:rPr>
                <a:t>Compositional</a:t>
              </a:r>
            </a:p>
            <a:p>
              <a:pPr algn="ctr"/>
              <a:r>
                <a:rPr lang="en-US" altLang="zh-CN" sz="1200" dirty="0" smtClean="0">
                  <a:solidFill>
                    <a:schemeClr val="accent5"/>
                  </a:solidFill>
                  <a:latin typeface="微软雅黑" pitchFamily="34" charset="-122"/>
                  <a:ea typeface="微软雅黑" pitchFamily="34" charset="-122"/>
                </a:rPr>
                <a:t>PR-EOS</a:t>
              </a:r>
            </a:p>
            <a:p>
              <a:pPr algn="ctr"/>
              <a:r>
                <a:rPr lang="en-US" altLang="zh-CN" sz="1200" dirty="0" smtClean="0">
                  <a:solidFill>
                    <a:schemeClr val="accent5"/>
                  </a:solidFill>
                  <a:latin typeface="微软雅黑" pitchFamily="34" charset="-122"/>
                  <a:ea typeface="微软雅黑" pitchFamily="34" charset="-122"/>
                </a:rPr>
                <a:t>3 Phase Flash</a:t>
              </a:r>
            </a:p>
            <a:p>
              <a:pPr algn="ctr"/>
              <a:r>
                <a:rPr lang="en-US" altLang="zh-CN" sz="1200" dirty="0" smtClean="0">
                  <a:solidFill>
                    <a:schemeClr val="accent5"/>
                  </a:solidFill>
                  <a:latin typeface="微软雅黑" pitchFamily="34" charset="-122"/>
                  <a:ea typeface="微软雅黑" pitchFamily="34" charset="-122"/>
                </a:rPr>
                <a:t>3 Phase Separator</a:t>
              </a:r>
            </a:p>
            <a:p>
              <a:pPr algn="ctr"/>
              <a:r>
                <a:rPr lang="en-US" altLang="zh-CN" sz="1200" dirty="0" smtClean="0">
                  <a:solidFill>
                    <a:schemeClr val="accent5"/>
                  </a:solidFill>
                  <a:latin typeface="微软雅黑" pitchFamily="34" charset="-122"/>
                  <a:ea typeface="微软雅黑" pitchFamily="34" charset="-122"/>
                </a:rPr>
                <a:t>Isothermal</a:t>
              </a:r>
            </a:p>
          </p:txBody>
        </p:sp>
        <p:sp>
          <p:nvSpPr>
            <p:cNvPr id="90" name="Line 39"/>
            <p:cNvSpPr>
              <a:spLocks noChangeShapeType="1"/>
            </p:cNvSpPr>
            <p:nvPr/>
          </p:nvSpPr>
          <p:spPr bwMode="auto">
            <a:xfrm flipH="1">
              <a:off x="1835696" y="1851670"/>
              <a:ext cx="432048" cy="108012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91" name="TextBox 90"/>
            <p:cNvSpPr txBox="1"/>
            <p:nvPr/>
          </p:nvSpPr>
          <p:spPr>
            <a:xfrm rot="17203841">
              <a:off x="1457004" y="2226090"/>
              <a:ext cx="820745"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Isothermal</a:t>
              </a:r>
              <a:endParaRPr lang="zh-CN" altLang="en-US" sz="1200" dirty="0" smtClean="0">
                <a:solidFill>
                  <a:schemeClr val="accent6"/>
                </a:solidFill>
                <a:latin typeface="微软雅黑" pitchFamily="34" charset="-122"/>
                <a:ea typeface="微软雅黑" pitchFamily="34" charset="-122"/>
              </a:endParaRPr>
            </a:p>
          </p:txBody>
        </p:sp>
      </p:grpSp>
      <p:grpSp>
        <p:nvGrpSpPr>
          <p:cNvPr id="95" name="Group 38"/>
          <p:cNvGrpSpPr/>
          <p:nvPr/>
        </p:nvGrpSpPr>
        <p:grpSpPr>
          <a:xfrm>
            <a:off x="5148064" y="2891467"/>
            <a:ext cx="1336469" cy="1336467"/>
            <a:chOff x="7484003" y="2386800"/>
            <a:chExt cx="1336469" cy="1336467"/>
          </a:xfrm>
        </p:grpSpPr>
        <p:grpSp>
          <p:nvGrpSpPr>
            <p:cNvPr id="98" name="组合 49"/>
            <p:cNvGrpSpPr>
              <a:grpSpLocks noChangeAspect="1"/>
            </p:cNvGrpSpPr>
            <p:nvPr/>
          </p:nvGrpSpPr>
          <p:grpSpPr>
            <a:xfrm>
              <a:off x="7484003" y="2386800"/>
              <a:ext cx="1336469" cy="1336467"/>
              <a:chOff x="304800" y="673100"/>
              <a:chExt cx="4000500" cy="4000500"/>
            </a:xfrm>
            <a:effectLst>
              <a:outerShdw blurRad="444500" dist="254000" dir="8100000" algn="tr" rotWithShape="0">
                <a:prstClr val="black">
                  <a:alpha val="50000"/>
                </a:prstClr>
              </a:outerShdw>
            </a:effectLst>
          </p:grpSpPr>
          <p:sp>
            <p:nvSpPr>
              <p:cNvPr id="100"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 name="Rectangle 98"/>
            <p:cNvSpPr/>
            <p:nvPr/>
          </p:nvSpPr>
          <p:spPr>
            <a:xfrm>
              <a:off x="7556012" y="2739979"/>
              <a:ext cx="1224136" cy="623248"/>
            </a:xfrm>
            <a:prstGeom prst="rect">
              <a:avLst/>
            </a:prstGeom>
            <a:ln>
              <a:noFill/>
            </a:ln>
          </p:spPr>
          <p:txBody>
            <a:bodyPr wrap="square" lIns="68580" tIns="34290" rIns="68580" bIns="34290">
              <a:spAutoFit/>
            </a:bodyPr>
            <a:lstStyle/>
            <a:p>
              <a:pPr algn="ctr"/>
              <a:r>
                <a:rPr lang="en-US" altLang="zh-CN" sz="1200" dirty="0" smtClean="0">
                  <a:solidFill>
                    <a:srgbClr val="7030A0"/>
                  </a:solidFill>
                  <a:latin typeface="微软雅黑" pitchFamily="34" charset="-122"/>
                  <a:ea typeface="微软雅黑" pitchFamily="34" charset="-122"/>
                </a:rPr>
                <a:t>K-Values</a:t>
              </a:r>
            </a:p>
            <a:p>
              <a:pPr algn="ctr"/>
              <a:r>
                <a:rPr lang="en-US" altLang="zh-CN" sz="1200" dirty="0" smtClean="0">
                  <a:solidFill>
                    <a:srgbClr val="7030A0"/>
                  </a:solidFill>
                  <a:latin typeface="微软雅黑" pitchFamily="34" charset="-122"/>
                  <a:ea typeface="微软雅黑" pitchFamily="34" charset="-122"/>
                </a:rPr>
                <a:t>Isothermal</a:t>
              </a:r>
            </a:p>
            <a:p>
              <a:pPr algn="ctr"/>
              <a:r>
                <a:rPr lang="en-US" altLang="zh-CN" sz="1200" dirty="0" smtClean="0">
                  <a:solidFill>
                    <a:srgbClr val="7030A0"/>
                  </a:solidFill>
                  <a:latin typeface="微软雅黑" pitchFamily="34" charset="-122"/>
                  <a:ea typeface="微软雅黑" pitchFamily="34" charset="-122"/>
                </a:rPr>
                <a:t>Compositional</a:t>
              </a:r>
              <a:endParaRPr lang="en-US" altLang="zh-CN" sz="1200" dirty="0">
                <a:solidFill>
                  <a:srgbClr val="7030A0"/>
                </a:solidFill>
                <a:latin typeface="微软雅黑" pitchFamily="34" charset="-122"/>
                <a:ea typeface="微软雅黑" pitchFamily="34" charset="-122"/>
              </a:endParaRPr>
            </a:p>
          </p:txBody>
        </p:sp>
      </p:grpSp>
      <p:sp>
        <p:nvSpPr>
          <p:cNvPr id="96" name="Line 39"/>
          <p:cNvSpPr>
            <a:spLocks noChangeShapeType="1"/>
          </p:cNvSpPr>
          <p:nvPr/>
        </p:nvSpPr>
        <p:spPr bwMode="auto">
          <a:xfrm rot="240000">
            <a:off x="4282525" y="3539108"/>
            <a:ext cx="896447" cy="10047"/>
          </a:xfrm>
          <a:prstGeom prst="line">
            <a:avLst/>
          </a:prstGeom>
          <a:noFill/>
          <a:ln w="38100" cap="rnd">
            <a:solidFill>
              <a:srgbClr val="00B050"/>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97" name="TextBox 96"/>
          <p:cNvSpPr txBox="1"/>
          <p:nvPr/>
        </p:nvSpPr>
        <p:spPr>
          <a:xfrm>
            <a:off x="4283968" y="3291830"/>
            <a:ext cx="86409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  EOS-&gt;KV</a:t>
            </a:r>
            <a:endParaRPr lang="zh-CN" altLang="en-US" sz="1200" dirty="0" smtClean="0">
              <a:solidFill>
                <a:schemeClr val="accent6"/>
              </a:solidFill>
              <a:latin typeface="微软雅黑" pitchFamily="34" charset="-122"/>
              <a:ea typeface="微软雅黑" pitchFamily="34" charset="-122"/>
            </a:endParaRPr>
          </a:p>
        </p:txBody>
      </p:sp>
      <p:sp>
        <p:nvSpPr>
          <p:cNvPr id="44" name="Rectangle 43"/>
          <p:cNvSpPr/>
          <p:nvPr/>
        </p:nvSpPr>
        <p:spPr>
          <a:xfrm>
            <a:off x="1763688" y="555526"/>
            <a:ext cx="1512169" cy="992579"/>
          </a:xfrm>
          <a:prstGeom prst="rect">
            <a:avLst/>
          </a:prstGeom>
        </p:spPr>
        <p:txBody>
          <a:bodyPr wrap="square" lIns="68580" tIns="34290" rIns="68580" bIns="34290">
            <a:spAutoFit/>
          </a:bodyPr>
          <a:lstStyle/>
          <a:p>
            <a:pPr algn="ctr"/>
            <a:r>
              <a:rPr lang="en-US" altLang="zh-CN" sz="1200" dirty="0" smtClean="0">
                <a:solidFill>
                  <a:schemeClr val="accent6">
                    <a:lumMod val="75000"/>
                  </a:schemeClr>
                </a:solidFill>
                <a:latin typeface="微软雅黑" pitchFamily="34" charset="-122"/>
                <a:ea typeface="微软雅黑" pitchFamily="34" charset="-122"/>
              </a:rPr>
              <a:t>Thermal</a:t>
            </a:r>
          </a:p>
          <a:p>
            <a:pPr algn="ctr"/>
            <a:r>
              <a:rPr lang="en-US" altLang="zh-CN" sz="1200" dirty="0" smtClean="0">
                <a:solidFill>
                  <a:schemeClr val="accent6">
                    <a:lumMod val="75000"/>
                  </a:schemeClr>
                </a:solidFill>
                <a:latin typeface="微软雅黑" pitchFamily="34" charset="-122"/>
                <a:ea typeface="微软雅黑" pitchFamily="34" charset="-122"/>
              </a:rPr>
              <a:t>PR-EOS</a:t>
            </a:r>
          </a:p>
          <a:p>
            <a:pPr algn="ctr"/>
            <a:r>
              <a:rPr lang="en-US" altLang="zh-CN" sz="1200" dirty="0" smtClean="0">
                <a:solidFill>
                  <a:schemeClr val="accent6">
                    <a:lumMod val="75000"/>
                  </a:schemeClr>
                </a:solidFill>
                <a:latin typeface="微软雅黑" pitchFamily="34" charset="-122"/>
                <a:ea typeface="微软雅黑" pitchFamily="34" charset="-122"/>
              </a:rPr>
              <a:t>3 Phase Flash</a:t>
            </a:r>
          </a:p>
          <a:p>
            <a:pPr algn="ctr"/>
            <a:r>
              <a:rPr lang="en-US" altLang="zh-CN" sz="1200" dirty="0" smtClean="0">
                <a:solidFill>
                  <a:schemeClr val="accent6">
                    <a:lumMod val="75000"/>
                  </a:schemeClr>
                </a:solidFill>
                <a:latin typeface="微软雅黑" pitchFamily="34" charset="-122"/>
                <a:ea typeface="微软雅黑" pitchFamily="34" charset="-122"/>
              </a:rPr>
              <a:t>3 Phase Separator</a:t>
            </a:r>
          </a:p>
          <a:p>
            <a:pPr algn="ctr"/>
            <a:r>
              <a:rPr lang="en-US" altLang="zh-CN" sz="1200" dirty="0" smtClean="0">
                <a:solidFill>
                  <a:schemeClr val="accent6">
                    <a:lumMod val="75000"/>
                  </a:schemeClr>
                </a:solidFill>
                <a:latin typeface="微软雅黑" pitchFamily="34" charset="-122"/>
                <a:ea typeface="微软雅黑" pitchFamily="34" charset="-122"/>
              </a:rPr>
              <a:t>W-O-G Only</a:t>
            </a:r>
          </a:p>
        </p:txBody>
      </p:sp>
      <p:grpSp>
        <p:nvGrpSpPr>
          <p:cNvPr id="43" name="Group 70"/>
          <p:cNvGrpSpPr/>
          <p:nvPr/>
        </p:nvGrpSpPr>
        <p:grpSpPr>
          <a:xfrm>
            <a:off x="7411995" y="2891467"/>
            <a:ext cx="1336469" cy="1336467"/>
            <a:chOff x="7484003" y="2386800"/>
            <a:chExt cx="1336469" cy="1336467"/>
          </a:xfrm>
        </p:grpSpPr>
        <p:grpSp>
          <p:nvGrpSpPr>
            <p:cNvPr id="45" name="组合 49"/>
            <p:cNvGrpSpPr>
              <a:grpSpLocks noChangeAspect="1"/>
            </p:cNvGrpSpPr>
            <p:nvPr/>
          </p:nvGrpSpPr>
          <p:grpSpPr>
            <a:xfrm>
              <a:off x="7484003" y="2386800"/>
              <a:ext cx="1336469" cy="1336467"/>
              <a:chOff x="304800" y="673100"/>
              <a:chExt cx="4000500" cy="4000500"/>
            </a:xfrm>
            <a:effectLst>
              <a:outerShdw blurRad="444500" dist="254000" dir="8100000" algn="tr" rotWithShape="0">
                <a:prstClr val="black">
                  <a:alpha val="50000"/>
                </a:prstClr>
              </a:outerShdw>
            </a:effectLst>
          </p:grpSpPr>
          <p:sp>
            <p:nvSpPr>
              <p:cNvPr id="47"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Rectangle 45"/>
            <p:cNvSpPr/>
            <p:nvPr/>
          </p:nvSpPr>
          <p:spPr>
            <a:xfrm>
              <a:off x="7695680" y="2812018"/>
              <a:ext cx="954860" cy="438582"/>
            </a:xfrm>
            <a:prstGeom prst="rect">
              <a:avLst/>
            </a:prstGeom>
          </p:spPr>
          <p:txBody>
            <a:bodyPr wrap="square" lIns="68580" tIns="34290" rIns="68580" bIns="34290">
              <a:spAutoFit/>
            </a:bodyPr>
            <a:lstStyle/>
            <a:p>
              <a:pPr algn="ctr"/>
              <a:r>
                <a:rPr lang="en-US" altLang="zh-CN" sz="1200" dirty="0" smtClean="0">
                  <a:solidFill>
                    <a:schemeClr val="accent3">
                      <a:lumMod val="50000"/>
                    </a:schemeClr>
                  </a:solidFill>
                  <a:latin typeface="微软雅黑" pitchFamily="34" charset="-122"/>
                  <a:ea typeface="微软雅黑" pitchFamily="34" charset="-122"/>
                </a:rPr>
                <a:t>Balck Oil</a:t>
              </a:r>
            </a:p>
            <a:p>
              <a:pPr algn="ctr"/>
              <a:r>
                <a:rPr lang="en-US" altLang="zh-CN" sz="1200" dirty="0" smtClean="0">
                  <a:solidFill>
                    <a:schemeClr val="accent3">
                      <a:lumMod val="50000"/>
                    </a:schemeClr>
                  </a:solidFill>
                  <a:latin typeface="微软雅黑" pitchFamily="34" charset="-122"/>
                  <a:ea typeface="微软雅黑" pitchFamily="34" charset="-122"/>
                </a:rPr>
                <a:t>Isothermal</a:t>
              </a:r>
              <a:endParaRPr lang="en-US" altLang="zh-CN" sz="1200" dirty="0">
                <a:solidFill>
                  <a:schemeClr val="accent3">
                    <a:lumMod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9739115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linds(horizontal)">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96"/>
          <p:cNvGrpSpPr/>
          <p:nvPr/>
        </p:nvGrpSpPr>
        <p:grpSpPr>
          <a:xfrm>
            <a:off x="5364088" y="555526"/>
            <a:ext cx="1368152" cy="2349140"/>
            <a:chOff x="5220072" y="555526"/>
            <a:chExt cx="1368152" cy="2349140"/>
          </a:xfrm>
        </p:grpSpPr>
        <p:grpSp>
          <p:nvGrpSpPr>
            <p:cNvPr id="16" name="Group 68"/>
            <p:cNvGrpSpPr/>
            <p:nvPr/>
          </p:nvGrpSpPr>
          <p:grpSpPr>
            <a:xfrm>
              <a:off x="5220072" y="555526"/>
              <a:ext cx="1368152" cy="1336467"/>
              <a:chOff x="5683803" y="2387411"/>
              <a:chExt cx="1368152" cy="1336467"/>
            </a:xfrm>
          </p:grpSpPr>
          <p:grpSp>
            <p:nvGrpSpPr>
              <p:cNvPr id="17" name="组合 49"/>
              <p:cNvGrpSpPr>
                <a:grpSpLocks noChangeAspect="1"/>
              </p:cNvGrpSpPr>
              <p:nvPr/>
            </p:nvGrpSpPr>
            <p:grpSpPr>
              <a:xfrm>
                <a:off x="5683803" y="2387411"/>
                <a:ext cx="1336469" cy="1336467"/>
                <a:chOff x="304800" y="673100"/>
                <a:chExt cx="4000500" cy="4000500"/>
              </a:xfrm>
              <a:effectLst>
                <a:outerShdw blurRad="444500" dist="254000" dir="8100000" algn="tr" rotWithShape="0">
                  <a:prstClr val="black">
                    <a:alpha val="50000"/>
                  </a:prstClr>
                </a:outerShdw>
              </a:effectLst>
            </p:grpSpPr>
            <p:sp>
              <p:nvSpPr>
                <p:cNvPr id="62"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Rectangle 55"/>
              <p:cNvSpPr/>
              <p:nvPr/>
            </p:nvSpPr>
            <p:spPr>
              <a:xfrm>
                <a:off x="5683803" y="2735713"/>
                <a:ext cx="1368152" cy="623248"/>
              </a:xfrm>
              <a:prstGeom prst="rect">
                <a:avLst/>
              </a:prstGeom>
            </p:spPr>
            <p:txBody>
              <a:bodyPr wrap="square" lIns="68580" tIns="34290" rIns="68580" bIns="34290">
                <a:spAutoFit/>
              </a:bodyPr>
              <a:lstStyle/>
              <a:p>
                <a:pPr algn="ctr"/>
                <a:r>
                  <a:rPr lang="en-US" altLang="zh-CN" sz="1200" dirty="0" smtClean="0">
                    <a:solidFill>
                      <a:srgbClr val="0070C0"/>
                    </a:solidFill>
                    <a:latin typeface="微软雅黑" pitchFamily="34" charset="-122"/>
                    <a:ea typeface="微软雅黑" pitchFamily="34" charset="-122"/>
                  </a:rPr>
                  <a:t>Thermal </a:t>
                </a:r>
              </a:p>
              <a:p>
                <a:pPr algn="ctr"/>
                <a:r>
                  <a:rPr lang="en-US" altLang="zh-CN" sz="1200" dirty="0" smtClean="0">
                    <a:solidFill>
                      <a:srgbClr val="0070C0"/>
                    </a:solidFill>
                    <a:latin typeface="微软雅黑" pitchFamily="34" charset="-122"/>
                    <a:ea typeface="微软雅黑" pitchFamily="34" charset="-122"/>
                  </a:rPr>
                  <a:t>K-Values</a:t>
                </a:r>
              </a:p>
              <a:p>
                <a:pPr algn="ctr"/>
                <a:r>
                  <a:rPr lang="en-US" altLang="zh-CN" sz="1200" dirty="0" smtClean="0">
                    <a:solidFill>
                      <a:srgbClr val="0070C0"/>
                    </a:solidFill>
                    <a:latin typeface="微软雅黑" pitchFamily="34" charset="-122"/>
                    <a:ea typeface="微软雅黑" pitchFamily="34" charset="-122"/>
                  </a:rPr>
                  <a:t>Compositional</a:t>
                </a:r>
              </a:p>
            </p:txBody>
          </p:sp>
        </p:grpSp>
        <p:sp>
          <p:nvSpPr>
            <p:cNvPr id="44" name="Line 39"/>
            <p:cNvSpPr>
              <a:spLocks noChangeShapeType="1"/>
            </p:cNvSpPr>
            <p:nvPr/>
          </p:nvSpPr>
          <p:spPr bwMode="auto">
            <a:xfrm rot="240000">
              <a:off x="5833887" y="1922532"/>
              <a:ext cx="1355" cy="982134"/>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75" name="TextBox 74"/>
            <p:cNvSpPr txBox="1"/>
            <p:nvPr/>
          </p:nvSpPr>
          <p:spPr>
            <a:xfrm rot="5400000">
              <a:off x="5528429" y="2335401"/>
              <a:ext cx="86409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Isothermal</a:t>
              </a:r>
              <a:endParaRPr lang="zh-CN" altLang="en-US" sz="1200" dirty="0" smtClean="0">
                <a:solidFill>
                  <a:schemeClr val="accent6"/>
                </a:solidFill>
                <a:latin typeface="微软雅黑" pitchFamily="34" charset="-122"/>
                <a:ea typeface="微软雅黑" pitchFamily="34" charset="-122"/>
              </a:endParaRPr>
            </a:p>
          </p:txBody>
        </p:sp>
      </p:grpSp>
      <p:grpSp>
        <p:nvGrpSpPr>
          <p:cNvPr id="22" name="Group 95"/>
          <p:cNvGrpSpPr/>
          <p:nvPr/>
        </p:nvGrpSpPr>
        <p:grpSpPr>
          <a:xfrm>
            <a:off x="5148064" y="267494"/>
            <a:ext cx="3816424" cy="4392488"/>
            <a:chOff x="5004048" y="267494"/>
            <a:chExt cx="3600400" cy="4392488"/>
          </a:xfrm>
        </p:grpSpPr>
        <p:sp>
          <p:nvSpPr>
            <p:cNvPr id="88" name="Rectangle 87"/>
            <p:cNvSpPr/>
            <p:nvPr/>
          </p:nvSpPr>
          <p:spPr>
            <a:xfrm>
              <a:off x="5004048" y="267494"/>
              <a:ext cx="3600400" cy="43924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88"/>
            <p:cNvSpPr txBox="1"/>
            <p:nvPr/>
          </p:nvSpPr>
          <p:spPr>
            <a:xfrm>
              <a:off x="7236296" y="483518"/>
              <a:ext cx="1191548" cy="484748"/>
            </a:xfrm>
            <a:prstGeom prst="rect">
              <a:avLst/>
            </a:prstGeom>
            <a:noFill/>
          </p:spPr>
          <p:txBody>
            <a:bodyPr wrap="square" lIns="0" tIns="0" rIns="0" bIns="0" rtlCol="0">
              <a:spAutoFit/>
              <a:scene3d>
                <a:camera prst="orthographicFront"/>
                <a:lightRig rig="soft" dir="t">
                  <a:rot lat="0" lon="0" rev="10800000"/>
                </a:lightRig>
              </a:scene3d>
              <a:sp3d>
                <a:bevelT w="27940" h="12700"/>
                <a:contourClr>
                  <a:srgbClr val="DDDDDD"/>
                </a:contourClr>
              </a:sp3d>
            </a:bodyPr>
            <a:lstStyle/>
            <a:p>
              <a:r>
                <a:rPr lang="en-US" altLang="zh-CN" sz="1050" b="1" spc="150" dirty="0" smtClean="0">
                  <a:ln w="11430"/>
                  <a:solidFill>
                    <a:srgbClr val="0070C0"/>
                  </a:solidFill>
                  <a:effectLst>
                    <a:outerShdw blurRad="25400" algn="tl" rotWithShape="0">
                      <a:srgbClr val="000000">
                        <a:alpha val="43000"/>
                      </a:srgbClr>
                    </a:outerShdw>
                  </a:effectLst>
                  <a:latin typeface="微软雅黑" pitchFamily="34" charset="-122"/>
                  <a:ea typeface="微软雅黑" pitchFamily="34" charset="-122"/>
                </a:rPr>
                <a:t>Traditional K-Values based thermal model</a:t>
              </a:r>
              <a:endParaRPr lang="zh-CN" altLang="en-US" sz="1050" b="1" spc="150" dirty="0" smtClean="0">
                <a:ln w="11430"/>
                <a:solidFill>
                  <a:srgbClr val="0070C0"/>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59" name="Group 70"/>
          <p:cNvGrpSpPr/>
          <p:nvPr/>
        </p:nvGrpSpPr>
        <p:grpSpPr>
          <a:xfrm>
            <a:off x="7556011" y="2891467"/>
            <a:ext cx="1336469" cy="1336467"/>
            <a:chOff x="7484003" y="2386800"/>
            <a:chExt cx="1336469" cy="1336467"/>
          </a:xfrm>
        </p:grpSpPr>
        <p:grpSp>
          <p:nvGrpSpPr>
            <p:cNvPr id="63" name="组合 49"/>
            <p:cNvGrpSpPr>
              <a:grpSpLocks noChangeAspect="1"/>
            </p:cNvGrpSpPr>
            <p:nvPr/>
          </p:nvGrpSpPr>
          <p:grpSpPr>
            <a:xfrm>
              <a:off x="7484003" y="2386800"/>
              <a:ext cx="1336469" cy="1336467"/>
              <a:chOff x="304800" y="673100"/>
              <a:chExt cx="4000500" cy="4000500"/>
            </a:xfrm>
            <a:effectLst>
              <a:outerShdw blurRad="444500" dist="254000" dir="8100000" algn="tr" rotWithShape="0">
                <a:prstClr val="black">
                  <a:alpha val="50000"/>
                </a:prstClr>
              </a:outerShdw>
            </a:effectLst>
          </p:grpSpPr>
          <p:sp>
            <p:nvSpPr>
              <p:cNvPr id="66"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Rectangle 64"/>
            <p:cNvSpPr/>
            <p:nvPr/>
          </p:nvSpPr>
          <p:spPr>
            <a:xfrm>
              <a:off x="7695680" y="2812018"/>
              <a:ext cx="954860" cy="438582"/>
            </a:xfrm>
            <a:prstGeom prst="rect">
              <a:avLst/>
            </a:prstGeom>
          </p:spPr>
          <p:txBody>
            <a:bodyPr wrap="square" lIns="68580" tIns="34290" rIns="68580" bIns="34290">
              <a:spAutoFit/>
            </a:bodyPr>
            <a:lstStyle/>
            <a:p>
              <a:pPr algn="ctr"/>
              <a:r>
                <a:rPr lang="en-US" altLang="zh-CN" sz="1200" dirty="0" smtClean="0">
                  <a:solidFill>
                    <a:schemeClr val="accent3">
                      <a:lumMod val="50000"/>
                    </a:schemeClr>
                  </a:solidFill>
                  <a:latin typeface="微软雅黑" pitchFamily="34" charset="-122"/>
                  <a:ea typeface="微软雅黑" pitchFamily="34" charset="-122"/>
                </a:rPr>
                <a:t>Balck Oil</a:t>
              </a:r>
            </a:p>
            <a:p>
              <a:pPr algn="ctr"/>
              <a:r>
                <a:rPr lang="en-US" altLang="zh-CN" sz="1200" dirty="0" smtClean="0">
                  <a:solidFill>
                    <a:schemeClr val="accent3">
                      <a:lumMod val="50000"/>
                    </a:schemeClr>
                  </a:solidFill>
                  <a:latin typeface="微软雅黑" pitchFamily="34" charset="-122"/>
                  <a:ea typeface="微软雅黑" pitchFamily="34" charset="-122"/>
                </a:rPr>
                <a:t>Isothermal</a:t>
              </a:r>
              <a:endParaRPr lang="en-US" altLang="zh-CN" sz="1200" dirty="0">
                <a:solidFill>
                  <a:schemeClr val="accent3">
                    <a:lumMod val="50000"/>
                  </a:schemeClr>
                </a:solidFill>
                <a:latin typeface="微软雅黑" pitchFamily="34" charset="-122"/>
                <a:ea typeface="微软雅黑" pitchFamily="34" charset="-122"/>
              </a:endParaRPr>
            </a:p>
          </p:txBody>
        </p:sp>
      </p:grpSp>
      <p:sp>
        <p:nvSpPr>
          <p:cNvPr id="69" name="Line 39"/>
          <p:cNvSpPr>
            <a:spLocks noChangeShapeType="1"/>
          </p:cNvSpPr>
          <p:nvPr/>
        </p:nvSpPr>
        <p:spPr bwMode="auto">
          <a:xfrm rot="360000" flipV="1">
            <a:off x="6659968" y="3564000"/>
            <a:ext cx="936632" cy="25139"/>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71" name="TextBox 70"/>
          <p:cNvSpPr txBox="1"/>
          <p:nvPr/>
        </p:nvSpPr>
        <p:spPr>
          <a:xfrm>
            <a:off x="6660232" y="3138522"/>
            <a:ext cx="936104" cy="369332"/>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pseudo-component</a:t>
            </a:r>
            <a:endParaRPr lang="zh-CN" altLang="en-US" sz="1200" dirty="0" smtClean="0">
              <a:solidFill>
                <a:schemeClr val="accent6"/>
              </a:solidFill>
              <a:latin typeface="微软雅黑" pitchFamily="34" charset="-122"/>
              <a:ea typeface="微软雅黑" pitchFamily="34" charset="-122"/>
            </a:endParaRPr>
          </a:p>
        </p:txBody>
      </p:sp>
      <p:grpSp>
        <p:nvGrpSpPr>
          <p:cNvPr id="78" name="组合 49"/>
          <p:cNvGrpSpPr>
            <a:grpSpLocks noChangeAspect="1"/>
          </p:cNvGrpSpPr>
          <p:nvPr/>
        </p:nvGrpSpPr>
        <p:grpSpPr>
          <a:xfrm>
            <a:off x="1763689" y="371187"/>
            <a:ext cx="1512167" cy="1480483"/>
            <a:chOff x="304800" y="673100"/>
            <a:chExt cx="4000500" cy="4000500"/>
          </a:xfrm>
          <a:effectLst>
            <a:outerShdw blurRad="444500" dist="254000" dir="8100000" algn="tr" rotWithShape="0">
              <a:prstClr val="black">
                <a:alpha val="50000"/>
              </a:prstClr>
            </a:outerShdw>
          </a:effectLst>
        </p:grpSpPr>
        <p:sp>
          <p:nvSpPr>
            <p:cNvPr id="9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2"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Group 67"/>
          <p:cNvGrpSpPr/>
          <p:nvPr/>
        </p:nvGrpSpPr>
        <p:grpSpPr>
          <a:xfrm>
            <a:off x="2939049" y="2890800"/>
            <a:ext cx="1488935" cy="1335600"/>
            <a:chOff x="2290977" y="2890800"/>
            <a:chExt cx="1488935" cy="1335600"/>
          </a:xfrm>
        </p:grpSpPr>
        <p:grpSp>
          <p:nvGrpSpPr>
            <p:cNvPr id="94" name="组合 45"/>
            <p:cNvGrpSpPr>
              <a:grpSpLocks noChangeAspect="1"/>
            </p:cNvGrpSpPr>
            <p:nvPr/>
          </p:nvGrpSpPr>
          <p:grpSpPr>
            <a:xfrm>
              <a:off x="2339754" y="2890800"/>
              <a:ext cx="1335602" cy="1335600"/>
              <a:chOff x="304800" y="673100"/>
              <a:chExt cx="4000500" cy="4000500"/>
            </a:xfrm>
            <a:effectLst>
              <a:outerShdw blurRad="444500" dist="254000" dir="8100000" algn="tr" rotWithShape="0">
                <a:prstClr val="black">
                  <a:alpha val="50000"/>
                </a:prstClr>
              </a:outerShdw>
            </a:effectLst>
          </p:grpSpPr>
          <p:sp>
            <p:nvSpPr>
              <p:cNvPr id="96"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Rectangle 94"/>
            <p:cNvSpPr/>
            <p:nvPr/>
          </p:nvSpPr>
          <p:spPr>
            <a:xfrm>
              <a:off x="2290977" y="3254993"/>
              <a:ext cx="1488935" cy="807913"/>
            </a:xfrm>
            <a:prstGeom prst="rect">
              <a:avLst/>
            </a:prstGeom>
          </p:spPr>
          <p:txBody>
            <a:bodyPr wrap="square" lIns="68580" tIns="34290" rIns="68580" bIns="34290">
              <a:spAutoFit/>
            </a:bodyPr>
            <a:lstStyle/>
            <a:p>
              <a:pPr algn="ctr"/>
              <a:r>
                <a:rPr lang="en-US" altLang="zh-CN" sz="1200" dirty="0" smtClean="0">
                  <a:solidFill>
                    <a:srgbClr val="00B050"/>
                  </a:solidFill>
                  <a:latin typeface="微软雅黑" pitchFamily="34" charset="-122"/>
                  <a:ea typeface="微软雅黑" pitchFamily="34" charset="-122"/>
                </a:rPr>
                <a:t>Compositional</a:t>
              </a:r>
            </a:p>
            <a:p>
              <a:pPr algn="ctr"/>
              <a:r>
                <a:rPr lang="en-US" altLang="zh-CN" sz="1200" dirty="0" smtClean="0">
                  <a:solidFill>
                    <a:srgbClr val="00B050"/>
                  </a:solidFill>
                  <a:latin typeface="微软雅黑" pitchFamily="34" charset="-122"/>
                  <a:ea typeface="微软雅黑" pitchFamily="34" charset="-122"/>
                </a:rPr>
                <a:t>PR-EOS</a:t>
              </a:r>
            </a:p>
            <a:p>
              <a:pPr algn="ctr"/>
              <a:r>
                <a:rPr lang="en-US" altLang="zh-CN" sz="1200" dirty="0" smtClean="0">
                  <a:solidFill>
                    <a:srgbClr val="00B050"/>
                  </a:solidFill>
                  <a:latin typeface="微软雅黑" pitchFamily="34" charset="-122"/>
                  <a:ea typeface="微软雅黑" pitchFamily="34" charset="-122"/>
                </a:rPr>
                <a:t> 2 Phase Flash</a:t>
              </a:r>
            </a:p>
            <a:p>
              <a:pPr algn="ctr"/>
              <a:r>
                <a:rPr lang="en-US" altLang="zh-CN" sz="1200" dirty="0" smtClean="0">
                  <a:solidFill>
                    <a:srgbClr val="00B050"/>
                  </a:solidFill>
                  <a:latin typeface="微软雅黑" pitchFamily="34" charset="-122"/>
                  <a:ea typeface="微软雅黑" pitchFamily="34" charset="-122"/>
                </a:rPr>
                <a:t>Isothermal</a:t>
              </a:r>
            </a:p>
          </p:txBody>
        </p:sp>
      </p:grpSp>
      <p:sp>
        <p:nvSpPr>
          <p:cNvPr id="98" name="Line 39"/>
          <p:cNvSpPr>
            <a:spLocks noChangeShapeType="1"/>
          </p:cNvSpPr>
          <p:nvPr/>
        </p:nvSpPr>
        <p:spPr bwMode="auto">
          <a:xfrm rot="360000">
            <a:off x="2485204" y="3507854"/>
            <a:ext cx="504000" cy="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99" name="TextBox 98"/>
          <p:cNvSpPr txBox="1"/>
          <p:nvPr/>
        </p:nvSpPr>
        <p:spPr>
          <a:xfrm>
            <a:off x="2555776" y="3251180"/>
            <a:ext cx="50405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3</a:t>
            </a:r>
            <a:r>
              <a:rPr lang="en-US" altLang="zh-CN" sz="1200" dirty="0" smtClean="0">
                <a:solidFill>
                  <a:schemeClr val="accent6"/>
                </a:solidFill>
                <a:latin typeface="微软雅黑" pitchFamily="34" charset="-122"/>
                <a:ea typeface="微软雅黑" pitchFamily="34" charset="-122"/>
                <a:sym typeface="Wingdings" pitchFamily="2" charset="2"/>
              </a:rPr>
              <a:t>2</a:t>
            </a:r>
            <a:endParaRPr lang="zh-CN" altLang="en-US" sz="1200" dirty="0" smtClean="0">
              <a:solidFill>
                <a:schemeClr val="accent6"/>
              </a:solidFill>
              <a:latin typeface="微软雅黑" pitchFamily="34" charset="-122"/>
              <a:ea typeface="微软雅黑" pitchFamily="34" charset="-122"/>
            </a:endParaRPr>
          </a:p>
        </p:txBody>
      </p:sp>
      <p:grpSp>
        <p:nvGrpSpPr>
          <p:cNvPr id="100" name="Group 99"/>
          <p:cNvGrpSpPr/>
          <p:nvPr/>
        </p:nvGrpSpPr>
        <p:grpSpPr>
          <a:xfrm>
            <a:off x="899592" y="267494"/>
            <a:ext cx="3672408" cy="4392488"/>
            <a:chOff x="899592" y="267494"/>
            <a:chExt cx="3672408" cy="4392488"/>
          </a:xfrm>
        </p:grpSpPr>
        <p:sp>
          <p:nvSpPr>
            <p:cNvPr id="101" name="Rectangle 100"/>
            <p:cNvSpPr/>
            <p:nvPr/>
          </p:nvSpPr>
          <p:spPr>
            <a:xfrm>
              <a:off x="899592" y="267494"/>
              <a:ext cx="3672408" cy="439248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extBox 101"/>
            <p:cNvSpPr txBox="1"/>
            <p:nvPr/>
          </p:nvSpPr>
          <p:spPr>
            <a:xfrm>
              <a:off x="3347864" y="411510"/>
              <a:ext cx="998524" cy="484748"/>
            </a:xfrm>
            <a:prstGeom prst="rect">
              <a:avLst/>
            </a:prstGeom>
            <a:noFill/>
          </p:spPr>
          <p:txBody>
            <a:bodyPr wrap="square" lIns="0" tIns="0" rIns="0" bIns="0" rtlCol="0">
              <a:spAutoFit/>
              <a:scene3d>
                <a:camera prst="orthographicFront"/>
                <a:lightRig rig="soft" dir="t">
                  <a:rot lat="0" lon="0" rev="10800000"/>
                </a:lightRig>
              </a:scene3d>
              <a:sp3d>
                <a:bevelT w="27940" h="12700"/>
                <a:contourClr>
                  <a:srgbClr val="DDDDDD"/>
                </a:contourClr>
              </a:sp3d>
            </a:bodyPr>
            <a:lstStyle/>
            <a:p>
              <a:r>
                <a:rPr lang="en-US" altLang="zh-CN"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rPr>
                <a:t>The Unique EoS System of XXSim</a:t>
              </a:r>
              <a:endParaRPr lang="zh-CN" altLang="en-US"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103" name="Group 102"/>
          <p:cNvGrpSpPr/>
          <p:nvPr/>
        </p:nvGrpSpPr>
        <p:grpSpPr>
          <a:xfrm>
            <a:off x="981055" y="1851670"/>
            <a:ext cx="1646729" cy="2448272"/>
            <a:chOff x="981055" y="1851670"/>
            <a:chExt cx="1646729" cy="2448272"/>
          </a:xfrm>
        </p:grpSpPr>
        <p:grpSp>
          <p:nvGrpSpPr>
            <p:cNvPr id="104" name="组合 49"/>
            <p:cNvGrpSpPr>
              <a:grpSpLocks noChangeAspect="1"/>
            </p:cNvGrpSpPr>
            <p:nvPr/>
          </p:nvGrpSpPr>
          <p:grpSpPr>
            <a:xfrm>
              <a:off x="1043608" y="2817819"/>
              <a:ext cx="1482125" cy="1482123"/>
              <a:chOff x="304800" y="673100"/>
              <a:chExt cx="4000500" cy="4000500"/>
            </a:xfrm>
            <a:effectLst>
              <a:outerShdw blurRad="444500" dist="254000" dir="8100000" algn="tr" rotWithShape="0">
                <a:prstClr val="black">
                  <a:alpha val="50000"/>
                </a:prstClr>
              </a:outerShdw>
            </a:effectLst>
          </p:grpSpPr>
          <p:sp>
            <p:nvSpPr>
              <p:cNvPr id="108"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9"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Rectangle 104"/>
            <p:cNvSpPr>
              <a:spLocks noChangeAspect="1"/>
            </p:cNvSpPr>
            <p:nvPr/>
          </p:nvSpPr>
          <p:spPr>
            <a:xfrm>
              <a:off x="981055" y="3103941"/>
              <a:ext cx="1646729" cy="992579"/>
            </a:xfrm>
            <a:prstGeom prst="rect">
              <a:avLst/>
            </a:prstGeom>
          </p:spPr>
          <p:txBody>
            <a:bodyPr wrap="square" lIns="68580" tIns="34290" rIns="68580" bIns="34290">
              <a:spAutoFit/>
            </a:bodyPr>
            <a:lstStyle/>
            <a:p>
              <a:pPr algn="ctr"/>
              <a:r>
                <a:rPr lang="en-US" altLang="zh-CN" sz="1200" dirty="0" smtClean="0">
                  <a:solidFill>
                    <a:schemeClr val="accent5"/>
                  </a:solidFill>
                  <a:latin typeface="微软雅黑" pitchFamily="34" charset="-122"/>
                  <a:ea typeface="微软雅黑" pitchFamily="34" charset="-122"/>
                </a:rPr>
                <a:t>Compositional</a:t>
              </a:r>
            </a:p>
            <a:p>
              <a:pPr algn="ctr"/>
              <a:r>
                <a:rPr lang="en-US" altLang="zh-CN" sz="1200" dirty="0" smtClean="0">
                  <a:solidFill>
                    <a:schemeClr val="accent5"/>
                  </a:solidFill>
                  <a:latin typeface="微软雅黑" pitchFamily="34" charset="-122"/>
                  <a:ea typeface="微软雅黑" pitchFamily="34" charset="-122"/>
                </a:rPr>
                <a:t>PR-EOS</a:t>
              </a:r>
            </a:p>
            <a:p>
              <a:pPr algn="ctr"/>
              <a:r>
                <a:rPr lang="en-US" altLang="zh-CN" sz="1200" dirty="0" smtClean="0">
                  <a:solidFill>
                    <a:schemeClr val="accent5"/>
                  </a:solidFill>
                  <a:latin typeface="微软雅黑" pitchFamily="34" charset="-122"/>
                  <a:ea typeface="微软雅黑" pitchFamily="34" charset="-122"/>
                </a:rPr>
                <a:t>3 Phase Flash</a:t>
              </a:r>
            </a:p>
            <a:p>
              <a:pPr algn="ctr"/>
              <a:r>
                <a:rPr lang="en-US" altLang="zh-CN" sz="1200" dirty="0" smtClean="0">
                  <a:solidFill>
                    <a:schemeClr val="accent5"/>
                  </a:solidFill>
                  <a:latin typeface="微软雅黑" pitchFamily="34" charset="-122"/>
                  <a:ea typeface="微软雅黑" pitchFamily="34" charset="-122"/>
                </a:rPr>
                <a:t>3 Phase Separator</a:t>
              </a:r>
            </a:p>
            <a:p>
              <a:pPr algn="ctr"/>
              <a:r>
                <a:rPr lang="en-US" altLang="zh-CN" sz="1200" dirty="0" smtClean="0">
                  <a:solidFill>
                    <a:schemeClr val="accent5"/>
                  </a:solidFill>
                  <a:latin typeface="微软雅黑" pitchFamily="34" charset="-122"/>
                  <a:ea typeface="微软雅黑" pitchFamily="34" charset="-122"/>
                </a:rPr>
                <a:t>Isothermal</a:t>
              </a:r>
            </a:p>
          </p:txBody>
        </p:sp>
        <p:sp>
          <p:nvSpPr>
            <p:cNvPr id="106" name="Line 39"/>
            <p:cNvSpPr>
              <a:spLocks noChangeShapeType="1"/>
            </p:cNvSpPr>
            <p:nvPr/>
          </p:nvSpPr>
          <p:spPr bwMode="auto">
            <a:xfrm flipH="1">
              <a:off x="1835696" y="1851670"/>
              <a:ext cx="432048" cy="108012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107" name="TextBox 106"/>
            <p:cNvSpPr txBox="1"/>
            <p:nvPr/>
          </p:nvSpPr>
          <p:spPr>
            <a:xfrm rot="17203841">
              <a:off x="1457004" y="2226090"/>
              <a:ext cx="820745"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Isothermal</a:t>
              </a:r>
              <a:endParaRPr lang="zh-CN" altLang="en-US" sz="1200" dirty="0" smtClean="0">
                <a:solidFill>
                  <a:schemeClr val="accent6"/>
                </a:solidFill>
                <a:latin typeface="微软雅黑" pitchFamily="34" charset="-122"/>
                <a:ea typeface="微软雅黑" pitchFamily="34" charset="-122"/>
              </a:endParaRPr>
            </a:p>
          </p:txBody>
        </p:sp>
      </p:grpSp>
      <p:grpSp>
        <p:nvGrpSpPr>
          <p:cNvPr id="110" name="Group 38"/>
          <p:cNvGrpSpPr/>
          <p:nvPr/>
        </p:nvGrpSpPr>
        <p:grpSpPr>
          <a:xfrm>
            <a:off x="5292080" y="2891467"/>
            <a:ext cx="1336469" cy="1336467"/>
            <a:chOff x="7484003" y="2386800"/>
            <a:chExt cx="1336469" cy="1336467"/>
          </a:xfrm>
        </p:grpSpPr>
        <p:grpSp>
          <p:nvGrpSpPr>
            <p:cNvPr id="111" name="组合 49"/>
            <p:cNvGrpSpPr>
              <a:grpSpLocks noChangeAspect="1"/>
            </p:cNvGrpSpPr>
            <p:nvPr/>
          </p:nvGrpSpPr>
          <p:grpSpPr>
            <a:xfrm>
              <a:off x="7484003" y="2386800"/>
              <a:ext cx="1336469" cy="1336467"/>
              <a:chOff x="304800" y="673100"/>
              <a:chExt cx="4000500" cy="4000500"/>
            </a:xfrm>
            <a:effectLst>
              <a:outerShdw blurRad="444500" dist="254000" dir="8100000" algn="tr" rotWithShape="0">
                <a:prstClr val="black">
                  <a:alpha val="50000"/>
                </a:prstClr>
              </a:outerShdw>
            </a:effectLst>
          </p:grpSpPr>
          <p:sp>
            <p:nvSpPr>
              <p:cNvPr id="113"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4"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Rectangle 111"/>
            <p:cNvSpPr/>
            <p:nvPr/>
          </p:nvSpPr>
          <p:spPr>
            <a:xfrm>
              <a:off x="7556012" y="2739979"/>
              <a:ext cx="1224136" cy="623248"/>
            </a:xfrm>
            <a:prstGeom prst="rect">
              <a:avLst/>
            </a:prstGeom>
          </p:spPr>
          <p:txBody>
            <a:bodyPr wrap="square" lIns="68580" tIns="34290" rIns="68580" bIns="34290">
              <a:spAutoFit/>
            </a:bodyPr>
            <a:lstStyle/>
            <a:p>
              <a:pPr algn="ctr"/>
              <a:r>
                <a:rPr lang="en-US" altLang="zh-CN" sz="1200" dirty="0" smtClean="0">
                  <a:solidFill>
                    <a:srgbClr val="7030A0"/>
                  </a:solidFill>
                  <a:latin typeface="微软雅黑" pitchFamily="34" charset="-122"/>
                  <a:ea typeface="微软雅黑" pitchFamily="34" charset="-122"/>
                </a:rPr>
                <a:t>K-Values</a:t>
              </a:r>
            </a:p>
            <a:p>
              <a:pPr algn="ctr"/>
              <a:r>
                <a:rPr lang="en-US" altLang="zh-CN" sz="1200" dirty="0" smtClean="0">
                  <a:solidFill>
                    <a:srgbClr val="7030A0"/>
                  </a:solidFill>
                  <a:latin typeface="微软雅黑" pitchFamily="34" charset="-122"/>
                  <a:ea typeface="微软雅黑" pitchFamily="34" charset="-122"/>
                </a:rPr>
                <a:t>Isothermal</a:t>
              </a:r>
            </a:p>
            <a:p>
              <a:pPr algn="ctr"/>
              <a:r>
                <a:rPr lang="en-US" altLang="zh-CN" sz="1200" dirty="0" smtClean="0">
                  <a:solidFill>
                    <a:srgbClr val="7030A0"/>
                  </a:solidFill>
                  <a:latin typeface="微软雅黑" pitchFamily="34" charset="-122"/>
                  <a:ea typeface="微软雅黑" pitchFamily="34" charset="-122"/>
                </a:rPr>
                <a:t>Compositional</a:t>
              </a:r>
              <a:endParaRPr lang="en-US" altLang="zh-CN" sz="1200" dirty="0">
                <a:solidFill>
                  <a:srgbClr val="7030A0"/>
                </a:solidFill>
                <a:latin typeface="微软雅黑" pitchFamily="34" charset="-122"/>
                <a:ea typeface="微软雅黑" pitchFamily="34" charset="-122"/>
              </a:endParaRPr>
            </a:p>
          </p:txBody>
        </p:sp>
      </p:grpSp>
      <p:sp>
        <p:nvSpPr>
          <p:cNvPr id="115" name="Line 39"/>
          <p:cNvSpPr>
            <a:spLocks noChangeShapeType="1"/>
          </p:cNvSpPr>
          <p:nvPr/>
        </p:nvSpPr>
        <p:spPr bwMode="auto">
          <a:xfrm rot="240000">
            <a:off x="4282684" y="3543099"/>
            <a:ext cx="1010680" cy="1514"/>
          </a:xfrm>
          <a:prstGeom prst="line">
            <a:avLst/>
          </a:prstGeom>
          <a:noFill/>
          <a:ln w="38100" cap="rnd">
            <a:solidFill>
              <a:srgbClr val="00B050"/>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116" name="TextBox 115"/>
          <p:cNvSpPr txBox="1"/>
          <p:nvPr/>
        </p:nvSpPr>
        <p:spPr>
          <a:xfrm>
            <a:off x="4283968" y="3291830"/>
            <a:ext cx="86409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  EOS-&gt;KV</a:t>
            </a:r>
            <a:endParaRPr lang="zh-CN" altLang="en-US" sz="1200" dirty="0" smtClean="0">
              <a:solidFill>
                <a:schemeClr val="accent6"/>
              </a:solidFill>
              <a:latin typeface="微软雅黑" pitchFamily="34" charset="-122"/>
              <a:ea typeface="微软雅黑" pitchFamily="34" charset="-122"/>
            </a:endParaRPr>
          </a:p>
        </p:txBody>
      </p:sp>
      <p:sp>
        <p:nvSpPr>
          <p:cNvPr id="55" name="Rectangle 54"/>
          <p:cNvSpPr/>
          <p:nvPr/>
        </p:nvSpPr>
        <p:spPr>
          <a:xfrm>
            <a:off x="1763688" y="555526"/>
            <a:ext cx="1512169" cy="992579"/>
          </a:xfrm>
          <a:prstGeom prst="rect">
            <a:avLst/>
          </a:prstGeom>
        </p:spPr>
        <p:txBody>
          <a:bodyPr wrap="square" lIns="68580" tIns="34290" rIns="68580" bIns="34290">
            <a:spAutoFit/>
          </a:bodyPr>
          <a:lstStyle/>
          <a:p>
            <a:pPr algn="ctr"/>
            <a:r>
              <a:rPr lang="en-US" altLang="zh-CN" sz="1200" dirty="0" smtClean="0">
                <a:solidFill>
                  <a:schemeClr val="accent6">
                    <a:lumMod val="75000"/>
                  </a:schemeClr>
                </a:solidFill>
                <a:latin typeface="微软雅黑" pitchFamily="34" charset="-122"/>
                <a:ea typeface="微软雅黑" pitchFamily="34" charset="-122"/>
              </a:rPr>
              <a:t>Thermal</a:t>
            </a:r>
          </a:p>
          <a:p>
            <a:pPr algn="ctr"/>
            <a:r>
              <a:rPr lang="en-US" altLang="zh-CN" sz="1200" dirty="0" smtClean="0">
                <a:solidFill>
                  <a:schemeClr val="accent6">
                    <a:lumMod val="75000"/>
                  </a:schemeClr>
                </a:solidFill>
                <a:latin typeface="微软雅黑" pitchFamily="34" charset="-122"/>
                <a:ea typeface="微软雅黑" pitchFamily="34" charset="-122"/>
              </a:rPr>
              <a:t>PR-EOS</a:t>
            </a:r>
          </a:p>
          <a:p>
            <a:pPr algn="ctr"/>
            <a:r>
              <a:rPr lang="en-US" altLang="zh-CN" sz="1200" dirty="0" smtClean="0">
                <a:solidFill>
                  <a:schemeClr val="accent6">
                    <a:lumMod val="75000"/>
                  </a:schemeClr>
                </a:solidFill>
                <a:latin typeface="微软雅黑" pitchFamily="34" charset="-122"/>
                <a:ea typeface="微软雅黑" pitchFamily="34" charset="-122"/>
              </a:rPr>
              <a:t>3 Phase Flash</a:t>
            </a:r>
          </a:p>
          <a:p>
            <a:pPr algn="ctr"/>
            <a:r>
              <a:rPr lang="en-US" altLang="zh-CN" sz="1200" dirty="0" smtClean="0">
                <a:solidFill>
                  <a:schemeClr val="accent6">
                    <a:lumMod val="75000"/>
                  </a:schemeClr>
                </a:solidFill>
                <a:latin typeface="微软雅黑" pitchFamily="34" charset="-122"/>
                <a:ea typeface="微软雅黑" pitchFamily="34" charset="-122"/>
              </a:rPr>
              <a:t>3 Phase Separator</a:t>
            </a:r>
          </a:p>
          <a:p>
            <a:pPr algn="ctr"/>
            <a:r>
              <a:rPr lang="en-US" altLang="zh-CN" sz="1200" dirty="0" smtClean="0">
                <a:solidFill>
                  <a:schemeClr val="accent6">
                    <a:lumMod val="75000"/>
                  </a:schemeClr>
                </a:solidFill>
                <a:latin typeface="微软雅黑" pitchFamily="34" charset="-122"/>
                <a:ea typeface="微软雅黑" pitchFamily="34" charset="-122"/>
              </a:rPr>
              <a:t>W-O-G Only</a:t>
            </a:r>
          </a:p>
        </p:txBody>
      </p:sp>
    </p:spTree>
    <p:extLst>
      <p:ext uri="{BB962C8B-B14F-4D97-AF65-F5344CB8AC3E}">
        <p14:creationId xmlns:p14="http://schemas.microsoft.com/office/powerpoint/2010/main" val="389739115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blinds(horizontal)">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9" name="Line 39"/>
          <p:cNvSpPr>
            <a:spLocks noChangeShapeType="1"/>
          </p:cNvSpPr>
          <p:nvPr/>
        </p:nvSpPr>
        <p:spPr bwMode="auto">
          <a:xfrm>
            <a:off x="3347864" y="1131590"/>
            <a:ext cx="2016224" cy="144016"/>
          </a:xfrm>
          <a:prstGeom prst="line">
            <a:avLst/>
          </a:prstGeom>
          <a:noFill/>
          <a:ln w="38100" cap="rnd">
            <a:solidFill>
              <a:schemeClr val="accent6"/>
            </a:solidFill>
            <a:prstDash val="dash"/>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grpSp>
        <p:nvGrpSpPr>
          <p:cNvPr id="11" name="Group 97"/>
          <p:cNvGrpSpPr/>
          <p:nvPr/>
        </p:nvGrpSpPr>
        <p:grpSpPr>
          <a:xfrm>
            <a:off x="3995936" y="1563638"/>
            <a:ext cx="1440160" cy="1440160"/>
            <a:chOff x="3995936" y="1707654"/>
            <a:chExt cx="1296144" cy="1296144"/>
          </a:xfrm>
        </p:grpSpPr>
        <p:sp>
          <p:nvSpPr>
            <p:cNvPr id="55" name="Line 39"/>
            <p:cNvSpPr>
              <a:spLocks noChangeShapeType="1"/>
            </p:cNvSpPr>
            <p:nvPr/>
          </p:nvSpPr>
          <p:spPr bwMode="auto">
            <a:xfrm flipV="1">
              <a:off x="3995936" y="1707654"/>
              <a:ext cx="1296144" cy="1296144"/>
            </a:xfrm>
            <a:prstGeom prst="line">
              <a:avLst/>
            </a:prstGeom>
            <a:noFill/>
            <a:ln w="38100" cap="rnd">
              <a:solidFill>
                <a:srgbClr val="00B050"/>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72" name="TextBox 71"/>
            <p:cNvSpPr txBox="1"/>
            <p:nvPr/>
          </p:nvSpPr>
          <p:spPr>
            <a:xfrm rot="18615076">
              <a:off x="4261936" y="2398796"/>
              <a:ext cx="856203"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EOS-&gt;KV</a:t>
              </a:r>
              <a:endParaRPr lang="zh-CN" altLang="en-US" sz="1200" dirty="0" smtClean="0">
                <a:solidFill>
                  <a:schemeClr val="accent6"/>
                </a:solidFill>
                <a:latin typeface="微软雅黑" pitchFamily="34" charset="-122"/>
                <a:ea typeface="微软雅黑" pitchFamily="34" charset="-122"/>
              </a:endParaRPr>
            </a:p>
          </p:txBody>
        </p:sp>
      </p:grpSp>
      <p:grpSp>
        <p:nvGrpSpPr>
          <p:cNvPr id="68" name="Group 96"/>
          <p:cNvGrpSpPr/>
          <p:nvPr/>
        </p:nvGrpSpPr>
        <p:grpSpPr>
          <a:xfrm>
            <a:off x="5364088" y="555526"/>
            <a:ext cx="1368152" cy="2349140"/>
            <a:chOff x="5220072" y="555526"/>
            <a:chExt cx="1368152" cy="2349140"/>
          </a:xfrm>
        </p:grpSpPr>
        <p:grpSp>
          <p:nvGrpSpPr>
            <p:cNvPr id="69" name="Group 68"/>
            <p:cNvGrpSpPr/>
            <p:nvPr/>
          </p:nvGrpSpPr>
          <p:grpSpPr>
            <a:xfrm>
              <a:off x="5220072" y="555526"/>
              <a:ext cx="1368152" cy="1336467"/>
              <a:chOff x="5683803" y="2387411"/>
              <a:chExt cx="1368152" cy="1336467"/>
            </a:xfrm>
          </p:grpSpPr>
          <p:grpSp>
            <p:nvGrpSpPr>
              <p:cNvPr id="90" name="组合 49"/>
              <p:cNvGrpSpPr>
                <a:grpSpLocks noChangeAspect="1"/>
              </p:cNvGrpSpPr>
              <p:nvPr/>
            </p:nvGrpSpPr>
            <p:grpSpPr>
              <a:xfrm>
                <a:off x="5683803" y="2387411"/>
                <a:ext cx="1336469" cy="1336467"/>
                <a:chOff x="304800" y="673100"/>
                <a:chExt cx="4000500" cy="4000500"/>
              </a:xfrm>
              <a:effectLst>
                <a:outerShdw blurRad="444500" dist="254000" dir="8100000" algn="tr" rotWithShape="0">
                  <a:prstClr val="black">
                    <a:alpha val="50000"/>
                  </a:prstClr>
                </a:outerShdw>
              </a:effectLst>
            </p:grpSpPr>
            <p:sp>
              <p:nvSpPr>
                <p:cNvPr id="93"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4"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Rectangle 90"/>
              <p:cNvSpPr/>
              <p:nvPr/>
            </p:nvSpPr>
            <p:spPr>
              <a:xfrm>
                <a:off x="5683803" y="2735713"/>
                <a:ext cx="1368152" cy="623248"/>
              </a:xfrm>
              <a:prstGeom prst="rect">
                <a:avLst/>
              </a:prstGeom>
            </p:spPr>
            <p:txBody>
              <a:bodyPr wrap="square" lIns="68580" tIns="34290" rIns="68580" bIns="34290">
                <a:spAutoFit/>
              </a:bodyPr>
              <a:lstStyle/>
              <a:p>
                <a:pPr algn="ctr"/>
                <a:r>
                  <a:rPr lang="en-US" altLang="zh-CN" sz="1200" dirty="0" smtClean="0">
                    <a:solidFill>
                      <a:srgbClr val="0070C0"/>
                    </a:solidFill>
                    <a:latin typeface="微软雅黑" pitchFamily="34" charset="-122"/>
                    <a:ea typeface="微软雅黑" pitchFamily="34" charset="-122"/>
                  </a:rPr>
                  <a:t>Thermal </a:t>
                </a:r>
              </a:p>
              <a:p>
                <a:pPr algn="ctr"/>
                <a:r>
                  <a:rPr lang="en-US" altLang="zh-CN" sz="1200" dirty="0" smtClean="0">
                    <a:solidFill>
                      <a:srgbClr val="0070C0"/>
                    </a:solidFill>
                    <a:latin typeface="微软雅黑" pitchFamily="34" charset="-122"/>
                    <a:ea typeface="微软雅黑" pitchFamily="34" charset="-122"/>
                  </a:rPr>
                  <a:t>K-Values</a:t>
                </a:r>
              </a:p>
              <a:p>
                <a:pPr algn="ctr"/>
                <a:r>
                  <a:rPr lang="en-US" altLang="zh-CN" sz="1200" dirty="0" smtClean="0">
                    <a:solidFill>
                      <a:srgbClr val="0070C0"/>
                    </a:solidFill>
                    <a:latin typeface="微软雅黑" pitchFamily="34" charset="-122"/>
                    <a:ea typeface="微软雅黑" pitchFamily="34" charset="-122"/>
                  </a:rPr>
                  <a:t>Compositional</a:t>
                </a:r>
              </a:p>
            </p:txBody>
          </p:sp>
        </p:grpSp>
        <p:sp>
          <p:nvSpPr>
            <p:cNvPr id="71" name="Line 39"/>
            <p:cNvSpPr>
              <a:spLocks noChangeShapeType="1"/>
            </p:cNvSpPr>
            <p:nvPr/>
          </p:nvSpPr>
          <p:spPr bwMode="auto">
            <a:xfrm rot="240000">
              <a:off x="5833887" y="1922532"/>
              <a:ext cx="1355" cy="982134"/>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78" name="TextBox 77"/>
            <p:cNvSpPr txBox="1"/>
            <p:nvPr/>
          </p:nvSpPr>
          <p:spPr>
            <a:xfrm rot="5400000">
              <a:off x="5528429" y="2335401"/>
              <a:ext cx="86409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Isothermal</a:t>
              </a:r>
              <a:endParaRPr lang="zh-CN" altLang="en-US" sz="1200" dirty="0" smtClean="0">
                <a:solidFill>
                  <a:schemeClr val="accent6"/>
                </a:solidFill>
                <a:latin typeface="微软雅黑" pitchFamily="34" charset="-122"/>
                <a:ea typeface="微软雅黑" pitchFamily="34" charset="-122"/>
              </a:endParaRPr>
            </a:p>
          </p:txBody>
        </p:sp>
      </p:grpSp>
      <p:sp>
        <p:nvSpPr>
          <p:cNvPr id="96" name="Rectangle 95"/>
          <p:cNvSpPr/>
          <p:nvPr/>
        </p:nvSpPr>
        <p:spPr>
          <a:xfrm>
            <a:off x="5148064" y="267494"/>
            <a:ext cx="3816424" cy="43924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Group 70"/>
          <p:cNvGrpSpPr/>
          <p:nvPr/>
        </p:nvGrpSpPr>
        <p:grpSpPr>
          <a:xfrm>
            <a:off x="7556011" y="2891467"/>
            <a:ext cx="1336469" cy="1336467"/>
            <a:chOff x="7484003" y="2386800"/>
            <a:chExt cx="1336469" cy="1336467"/>
          </a:xfrm>
        </p:grpSpPr>
        <p:grpSp>
          <p:nvGrpSpPr>
            <p:cNvPr id="99" name="组合 49"/>
            <p:cNvGrpSpPr>
              <a:grpSpLocks noChangeAspect="1"/>
            </p:cNvGrpSpPr>
            <p:nvPr/>
          </p:nvGrpSpPr>
          <p:grpSpPr>
            <a:xfrm>
              <a:off x="7484003" y="2386800"/>
              <a:ext cx="1336469" cy="1336467"/>
              <a:chOff x="304800" y="673100"/>
              <a:chExt cx="4000500" cy="4000500"/>
            </a:xfrm>
            <a:effectLst>
              <a:outerShdw blurRad="444500" dist="254000" dir="8100000" algn="tr" rotWithShape="0">
                <a:prstClr val="black">
                  <a:alpha val="50000"/>
                </a:prstClr>
              </a:outerShdw>
            </a:effectLst>
          </p:grpSpPr>
          <p:sp>
            <p:nvSpPr>
              <p:cNvPr id="10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Rectangle 99"/>
            <p:cNvSpPr/>
            <p:nvPr/>
          </p:nvSpPr>
          <p:spPr>
            <a:xfrm>
              <a:off x="7695680" y="2812018"/>
              <a:ext cx="954860" cy="438582"/>
            </a:xfrm>
            <a:prstGeom prst="rect">
              <a:avLst/>
            </a:prstGeom>
          </p:spPr>
          <p:txBody>
            <a:bodyPr wrap="square" lIns="68580" tIns="34290" rIns="68580" bIns="34290">
              <a:spAutoFit/>
            </a:bodyPr>
            <a:lstStyle/>
            <a:p>
              <a:pPr algn="ctr"/>
              <a:r>
                <a:rPr lang="en-US" altLang="zh-CN" sz="1200" dirty="0" smtClean="0">
                  <a:solidFill>
                    <a:schemeClr val="accent3">
                      <a:lumMod val="50000"/>
                    </a:schemeClr>
                  </a:solidFill>
                  <a:latin typeface="微软雅黑" pitchFamily="34" charset="-122"/>
                  <a:ea typeface="微软雅黑" pitchFamily="34" charset="-122"/>
                </a:rPr>
                <a:t>Black </a:t>
              </a:r>
              <a:r>
                <a:rPr lang="en-US" altLang="zh-CN" sz="1200" dirty="0" smtClean="0">
                  <a:solidFill>
                    <a:schemeClr val="accent3">
                      <a:lumMod val="50000"/>
                    </a:schemeClr>
                  </a:solidFill>
                  <a:latin typeface="微软雅黑" pitchFamily="34" charset="-122"/>
                  <a:ea typeface="微软雅黑" pitchFamily="34" charset="-122"/>
                </a:rPr>
                <a:t>Oil</a:t>
              </a:r>
            </a:p>
            <a:p>
              <a:pPr algn="ctr"/>
              <a:r>
                <a:rPr lang="en-US" altLang="zh-CN" sz="1200" dirty="0" smtClean="0">
                  <a:solidFill>
                    <a:schemeClr val="accent3">
                      <a:lumMod val="50000"/>
                    </a:schemeClr>
                  </a:solidFill>
                  <a:latin typeface="微软雅黑" pitchFamily="34" charset="-122"/>
                  <a:ea typeface="微软雅黑" pitchFamily="34" charset="-122"/>
                </a:rPr>
                <a:t>Isothermal</a:t>
              </a:r>
              <a:endParaRPr lang="en-US" altLang="zh-CN" sz="1200" dirty="0">
                <a:solidFill>
                  <a:schemeClr val="accent3">
                    <a:lumMod val="50000"/>
                  </a:schemeClr>
                </a:solidFill>
                <a:latin typeface="微软雅黑" pitchFamily="34" charset="-122"/>
                <a:ea typeface="微软雅黑" pitchFamily="34" charset="-122"/>
              </a:endParaRPr>
            </a:p>
          </p:txBody>
        </p:sp>
      </p:grpSp>
      <p:sp>
        <p:nvSpPr>
          <p:cNvPr id="103" name="Line 39"/>
          <p:cNvSpPr>
            <a:spLocks noChangeShapeType="1"/>
          </p:cNvSpPr>
          <p:nvPr/>
        </p:nvSpPr>
        <p:spPr bwMode="auto">
          <a:xfrm rot="360000" flipV="1">
            <a:off x="6659968" y="3564000"/>
            <a:ext cx="936632" cy="25139"/>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104" name="TextBox 103"/>
          <p:cNvSpPr txBox="1"/>
          <p:nvPr/>
        </p:nvSpPr>
        <p:spPr>
          <a:xfrm>
            <a:off x="6660232" y="3138522"/>
            <a:ext cx="936104" cy="369332"/>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pseudo-component</a:t>
            </a:r>
            <a:endParaRPr lang="zh-CN" altLang="en-US" sz="1200" dirty="0" smtClean="0">
              <a:solidFill>
                <a:schemeClr val="accent6"/>
              </a:solidFill>
              <a:latin typeface="微软雅黑" pitchFamily="34" charset="-122"/>
              <a:ea typeface="微软雅黑" pitchFamily="34" charset="-122"/>
            </a:endParaRPr>
          </a:p>
        </p:txBody>
      </p:sp>
      <p:grpSp>
        <p:nvGrpSpPr>
          <p:cNvPr id="106" name="组合 49"/>
          <p:cNvGrpSpPr>
            <a:grpSpLocks noChangeAspect="1"/>
          </p:cNvGrpSpPr>
          <p:nvPr/>
        </p:nvGrpSpPr>
        <p:grpSpPr>
          <a:xfrm>
            <a:off x="1763689" y="371187"/>
            <a:ext cx="1512167" cy="1480483"/>
            <a:chOff x="304800" y="673100"/>
            <a:chExt cx="4000500" cy="4000500"/>
          </a:xfrm>
          <a:effectLst>
            <a:outerShdw blurRad="444500" dist="254000" dir="8100000" algn="tr" rotWithShape="0">
              <a:prstClr val="black">
                <a:alpha val="50000"/>
              </a:prstClr>
            </a:outerShdw>
          </a:effectLst>
        </p:grpSpPr>
        <p:sp>
          <p:nvSpPr>
            <p:cNvPr id="108"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9"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 name="Group 67"/>
          <p:cNvGrpSpPr/>
          <p:nvPr/>
        </p:nvGrpSpPr>
        <p:grpSpPr>
          <a:xfrm>
            <a:off x="2939049" y="2890800"/>
            <a:ext cx="1488935" cy="1335600"/>
            <a:chOff x="2290977" y="2890800"/>
            <a:chExt cx="1488935" cy="1335600"/>
          </a:xfrm>
        </p:grpSpPr>
        <p:grpSp>
          <p:nvGrpSpPr>
            <p:cNvPr id="111" name="组合 45"/>
            <p:cNvGrpSpPr>
              <a:grpSpLocks noChangeAspect="1"/>
            </p:cNvGrpSpPr>
            <p:nvPr/>
          </p:nvGrpSpPr>
          <p:grpSpPr>
            <a:xfrm>
              <a:off x="2339754" y="2890800"/>
              <a:ext cx="1335602" cy="1335600"/>
              <a:chOff x="304800" y="673100"/>
              <a:chExt cx="4000500" cy="4000500"/>
            </a:xfrm>
            <a:effectLst>
              <a:outerShdw blurRad="444500" dist="254000" dir="8100000" algn="tr" rotWithShape="0">
                <a:prstClr val="black">
                  <a:alpha val="50000"/>
                </a:prstClr>
              </a:outerShdw>
            </a:effectLst>
          </p:grpSpPr>
          <p:sp>
            <p:nvSpPr>
              <p:cNvPr id="113"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4"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Rectangle 111"/>
            <p:cNvSpPr/>
            <p:nvPr/>
          </p:nvSpPr>
          <p:spPr>
            <a:xfrm>
              <a:off x="2290977" y="3254993"/>
              <a:ext cx="1488935" cy="807913"/>
            </a:xfrm>
            <a:prstGeom prst="rect">
              <a:avLst/>
            </a:prstGeom>
          </p:spPr>
          <p:txBody>
            <a:bodyPr wrap="square" lIns="68580" tIns="34290" rIns="68580" bIns="34290">
              <a:spAutoFit/>
            </a:bodyPr>
            <a:lstStyle/>
            <a:p>
              <a:pPr algn="ctr"/>
              <a:r>
                <a:rPr lang="en-US" altLang="zh-CN" sz="1200" dirty="0" smtClean="0">
                  <a:solidFill>
                    <a:srgbClr val="00B050"/>
                  </a:solidFill>
                  <a:latin typeface="微软雅黑" pitchFamily="34" charset="-122"/>
                  <a:ea typeface="微软雅黑" pitchFamily="34" charset="-122"/>
                </a:rPr>
                <a:t>Compositional</a:t>
              </a:r>
            </a:p>
            <a:p>
              <a:pPr algn="ctr"/>
              <a:r>
                <a:rPr lang="en-US" altLang="zh-CN" sz="1200" dirty="0" smtClean="0">
                  <a:solidFill>
                    <a:srgbClr val="00B050"/>
                  </a:solidFill>
                  <a:latin typeface="微软雅黑" pitchFamily="34" charset="-122"/>
                  <a:ea typeface="微软雅黑" pitchFamily="34" charset="-122"/>
                </a:rPr>
                <a:t>PR-EOS</a:t>
              </a:r>
            </a:p>
            <a:p>
              <a:pPr algn="ctr"/>
              <a:r>
                <a:rPr lang="en-US" altLang="zh-CN" sz="1200" dirty="0" smtClean="0">
                  <a:solidFill>
                    <a:srgbClr val="00B050"/>
                  </a:solidFill>
                  <a:latin typeface="微软雅黑" pitchFamily="34" charset="-122"/>
                  <a:ea typeface="微软雅黑" pitchFamily="34" charset="-122"/>
                </a:rPr>
                <a:t> 2 Phase Flash</a:t>
              </a:r>
            </a:p>
            <a:p>
              <a:pPr algn="ctr"/>
              <a:r>
                <a:rPr lang="en-US" altLang="zh-CN" sz="1200" dirty="0" smtClean="0">
                  <a:solidFill>
                    <a:srgbClr val="00B050"/>
                  </a:solidFill>
                  <a:latin typeface="微软雅黑" pitchFamily="34" charset="-122"/>
                  <a:ea typeface="微软雅黑" pitchFamily="34" charset="-122"/>
                </a:rPr>
                <a:t>Isothermal</a:t>
              </a:r>
            </a:p>
          </p:txBody>
        </p:sp>
      </p:grpSp>
      <p:sp>
        <p:nvSpPr>
          <p:cNvPr id="115" name="Line 39"/>
          <p:cNvSpPr>
            <a:spLocks noChangeShapeType="1"/>
          </p:cNvSpPr>
          <p:nvPr/>
        </p:nvSpPr>
        <p:spPr bwMode="auto">
          <a:xfrm rot="360000">
            <a:off x="2485204" y="3507854"/>
            <a:ext cx="504000" cy="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116" name="TextBox 115"/>
          <p:cNvSpPr txBox="1"/>
          <p:nvPr/>
        </p:nvSpPr>
        <p:spPr>
          <a:xfrm>
            <a:off x="2555776" y="3251180"/>
            <a:ext cx="50405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3</a:t>
            </a:r>
            <a:r>
              <a:rPr lang="en-US" altLang="zh-CN" sz="1200" dirty="0" smtClean="0">
                <a:solidFill>
                  <a:schemeClr val="accent6"/>
                </a:solidFill>
                <a:latin typeface="微软雅黑" pitchFamily="34" charset="-122"/>
                <a:ea typeface="微软雅黑" pitchFamily="34" charset="-122"/>
                <a:sym typeface="Wingdings" pitchFamily="2" charset="2"/>
              </a:rPr>
              <a:t>2</a:t>
            </a:r>
            <a:endParaRPr lang="zh-CN" altLang="en-US" sz="1200" dirty="0" smtClean="0">
              <a:solidFill>
                <a:schemeClr val="accent6"/>
              </a:solidFill>
              <a:latin typeface="微软雅黑" pitchFamily="34" charset="-122"/>
              <a:ea typeface="微软雅黑" pitchFamily="34" charset="-122"/>
            </a:endParaRPr>
          </a:p>
        </p:txBody>
      </p:sp>
      <p:grpSp>
        <p:nvGrpSpPr>
          <p:cNvPr id="117" name="Group 116"/>
          <p:cNvGrpSpPr/>
          <p:nvPr/>
        </p:nvGrpSpPr>
        <p:grpSpPr>
          <a:xfrm>
            <a:off x="899592" y="267494"/>
            <a:ext cx="3672408" cy="4392488"/>
            <a:chOff x="899592" y="267494"/>
            <a:chExt cx="3672408" cy="4392488"/>
          </a:xfrm>
        </p:grpSpPr>
        <p:sp>
          <p:nvSpPr>
            <p:cNvPr id="118" name="Rectangle 117"/>
            <p:cNvSpPr/>
            <p:nvPr/>
          </p:nvSpPr>
          <p:spPr>
            <a:xfrm>
              <a:off x="899592" y="267494"/>
              <a:ext cx="3672408" cy="439248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Box 118"/>
            <p:cNvSpPr txBox="1"/>
            <p:nvPr/>
          </p:nvSpPr>
          <p:spPr>
            <a:xfrm>
              <a:off x="3347864" y="411510"/>
              <a:ext cx="998524" cy="484748"/>
            </a:xfrm>
            <a:prstGeom prst="rect">
              <a:avLst/>
            </a:prstGeom>
            <a:noFill/>
          </p:spPr>
          <p:txBody>
            <a:bodyPr wrap="square" lIns="0" tIns="0" rIns="0" bIns="0" rtlCol="0">
              <a:spAutoFit/>
              <a:scene3d>
                <a:camera prst="orthographicFront"/>
                <a:lightRig rig="soft" dir="t">
                  <a:rot lat="0" lon="0" rev="10800000"/>
                </a:lightRig>
              </a:scene3d>
              <a:sp3d>
                <a:bevelT w="27940" h="12700"/>
                <a:contourClr>
                  <a:srgbClr val="DDDDDD"/>
                </a:contourClr>
              </a:sp3d>
            </a:bodyPr>
            <a:lstStyle/>
            <a:p>
              <a:r>
                <a:rPr lang="en-US" altLang="zh-CN"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rPr>
                <a:t>The Unique EoS System of XXSim</a:t>
              </a:r>
              <a:endParaRPr lang="zh-CN" altLang="en-US" sz="1050" b="1" spc="150" dirty="0" smtClean="0">
                <a:ln w="11430"/>
                <a:solidFill>
                  <a:schemeClr val="accent5"/>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120" name="Group 119"/>
          <p:cNvGrpSpPr/>
          <p:nvPr/>
        </p:nvGrpSpPr>
        <p:grpSpPr>
          <a:xfrm>
            <a:off x="981055" y="1851670"/>
            <a:ext cx="1646729" cy="2448272"/>
            <a:chOff x="981055" y="1851670"/>
            <a:chExt cx="1646729" cy="2448272"/>
          </a:xfrm>
        </p:grpSpPr>
        <p:grpSp>
          <p:nvGrpSpPr>
            <p:cNvPr id="121" name="组合 49"/>
            <p:cNvGrpSpPr>
              <a:grpSpLocks noChangeAspect="1"/>
            </p:cNvGrpSpPr>
            <p:nvPr/>
          </p:nvGrpSpPr>
          <p:grpSpPr>
            <a:xfrm>
              <a:off x="1043608" y="2817819"/>
              <a:ext cx="1482125" cy="1482123"/>
              <a:chOff x="304800" y="673100"/>
              <a:chExt cx="4000500" cy="4000500"/>
            </a:xfrm>
            <a:effectLst>
              <a:outerShdw blurRad="444500" dist="254000" dir="8100000" algn="tr" rotWithShape="0">
                <a:prstClr val="black">
                  <a:alpha val="50000"/>
                </a:prstClr>
              </a:outerShdw>
            </a:effectLst>
          </p:grpSpPr>
          <p:sp>
            <p:nvSpPr>
              <p:cNvPr id="125"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2" name="Rectangle 121"/>
            <p:cNvSpPr>
              <a:spLocks noChangeAspect="1"/>
            </p:cNvSpPr>
            <p:nvPr/>
          </p:nvSpPr>
          <p:spPr>
            <a:xfrm>
              <a:off x="981055" y="3103941"/>
              <a:ext cx="1646729" cy="992579"/>
            </a:xfrm>
            <a:prstGeom prst="rect">
              <a:avLst/>
            </a:prstGeom>
          </p:spPr>
          <p:txBody>
            <a:bodyPr wrap="square" lIns="68580" tIns="34290" rIns="68580" bIns="34290">
              <a:spAutoFit/>
            </a:bodyPr>
            <a:lstStyle/>
            <a:p>
              <a:pPr algn="ctr"/>
              <a:r>
                <a:rPr lang="en-US" altLang="zh-CN" sz="1200" dirty="0" smtClean="0">
                  <a:solidFill>
                    <a:schemeClr val="accent5"/>
                  </a:solidFill>
                  <a:latin typeface="微软雅黑" pitchFamily="34" charset="-122"/>
                  <a:ea typeface="微软雅黑" pitchFamily="34" charset="-122"/>
                </a:rPr>
                <a:t>Compositional</a:t>
              </a:r>
            </a:p>
            <a:p>
              <a:pPr algn="ctr"/>
              <a:r>
                <a:rPr lang="en-US" altLang="zh-CN" sz="1200" dirty="0" smtClean="0">
                  <a:solidFill>
                    <a:schemeClr val="accent5"/>
                  </a:solidFill>
                  <a:latin typeface="微软雅黑" pitchFamily="34" charset="-122"/>
                  <a:ea typeface="微软雅黑" pitchFamily="34" charset="-122"/>
                </a:rPr>
                <a:t>PR-EOS</a:t>
              </a:r>
            </a:p>
            <a:p>
              <a:pPr algn="ctr"/>
              <a:r>
                <a:rPr lang="en-US" altLang="zh-CN" sz="1200" dirty="0" smtClean="0">
                  <a:solidFill>
                    <a:schemeClr val="accent5"/>
                  </a:solidFill>
                  <a:latin typeface="微软雅黑" pitchFamily="34" charset="-122"/>
                  <a:ea typeface="微软雅黑" pitchFamily="34" charset="-122"/>
                </a:rPr>
                <a:t>3 Phase Flash</a:t>
              </a:r>
            </a:p>
            <a:p>
              <a:pPr algn="ctr"/>
              <a:r>
                <a:rPr lang="en-US" altLang="zh-CN" sz="1200" dirty="0" smtClean="0">
                  <a:solidFill>
                    <a:schemeClr val="accent5"/>
                  </a:solidFill>
                  <a:latin typeface="微软雅黑" pitchFamily="34" charset="-122"/>
                  <a:ea typeface="微软雅黑" pitchFamily="34" charset="-122"/>
                </a:rPr>
                <a:t>3 Phase Separator</a:t>
              </a:r>
            </a:p>
            <a:p>
              <a:pPr algn="ctr"/>
              <a:r>
                <a:rPr lang="en-US" altLang="zh-CN" sz="1200" dirty="0" smtClean="0">
                  <a:solidFill>
                    <a:schemeClr val="accent5"/>
                  </a:solidFill>
                  <a:latin typeface="微软雅黑" pitchFamily="34" charset="-122"/>
                  <a:ea typeface="微软雅黑" pitchFamily="34" charset="-122"/>
                </a:rPr>
                <a:t>Isothermal</a:t>
              </a:r>
            </a:p>
          </p:txBody>
        </p:sp>
        <p:sp>
          <p:nvSpPr>
            <p:cNvPr id="123" name="Line 39"/>
            <p:cNvSpPr>
              <a:spLocks noChangeShapeType="1"/>
            </p:cNvSpPr>
            <p:nvPr/>
          </p:nvSpPr>
          <p:spPr bwMode="auto">
            <a:xfrm flipH="1">
              <a:off x="1835696" y="1851670"/>
              <a:ext cx="432048" cy="1080120"/>
            </a:xfrm>
            <a:prstGeom prst="line">
              <a:avLst/>
            </a:prstGeom>
            <a:noFill/>
            <a:ln w="38100" cap="rnd">
              <a:solidFill>
                <a:schemeClr val="accent5"/>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124" name="TextBox 123"/>
            <p:cNvSpPr txBox="1"/>
            <p:nvPr/>
          </p:nvSpPr>
          <p:spPr>
            <a:xfrm rot="17203841">
              <a:off x="1457004" y="2226090"/>
              <a:ext cx="820745"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Isothermal</a:t>
              </a:r>
              <a:endParaRPr lang="zh-CN" altLang="en-US" sz="1200" dirty="0" smtClean="0">
                <a:solidFill>
                  <a:schemeClr val="accent6"/>
                </a:solidFill>
                <a:latin typeface="微软雅黑" pitchFamily="34" charset="-122"/>
                <a:ea typeface="微软雅黑" pitchFamily="34" charset="-122"/>
              </a:endParaRPr>
            </a:p>
          </p:txBody>
        </p:sp>
      </p:grpSp>
      <p:grpSp>
        <p:nvGrpSpPr>
          <p:cNvPr id="127" name="Group 38"/>
          <p:cNvGrpSpPr/>
          <p:nvPr/>
        </p:nvGrpSpPr>
        <p:grpSpPr>
          <a:xfrm>
            <a:off x="5292080" y="2891467"/>
            <a:ext cx="1336469" cy="1336467"/>
            <a:chOff x="7484003" y="2386800"/>
            <a:chExt cx="1336469" cy="1336467"/>
          </a:xfrm>
        </p:grpSpPr>
        <p:grpSp>
          <p:nvGrpSpPr>
            <p:cNvPr id="128" name="组合 49"/>
            <p:cNvGrpSpPr>
              <a:grpSpLocks noChangeAspect="1"/>
            </p:cNvGrpSpPr>
            <p:nvPr/>
          </p:nvGrpSpPr>
          <p:grpSpPr>
            <a:xfrm>
              <a:off x="7484003" y="2386800"/>
              <a:ext cx="1336469" cy="1336467"/>
              <a:chOff x="304800" y="673100"/>
              <a:chExt cx="4000500" cy="4000500"/>
            </a:xfrm>
            <a:effectLst>
              <a:outerShdw blurRad="444500" dist="254000" dir="8100000" algn="tr" rotWithShape="0">
                <a:prstClr val="black">
                  <a:alpha val="50000"/>
                </a:prstClr>
              </a:outerShdw>
            </a:effectLst>
          </p:grpSpPr>
          <p:sp>
            <p:nvSpPr>
              <p:cNvPr id="130"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1"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9" name="Rectangle 128"/>
            <p:cNvSpPr/>
            <p:nvPr/>
          </p:nvSpPr>
          <p:spPr>
            <a:xfrm>
              <a:off x="7556012" y="2739979"/>
              <a:ext cx="1224136" cy="623248"/>
            </a:xfrm>
            <a:prstGeom prst="rect">
              <a:avLst/>
            </a:prstGeom>
          </p:spPr>
          <p:txBody>
            <a:bodyPr wrap="square" lIns="68580" tIns="34290" rIns="68580" bIns="34290">
              <a:spAutoFit/>
            </a:bodyPr>
            <a:lstStyle/>
            <a:p>
              <a:pPr algn="ctr"/>
              <a:r>
                <a:rPr lang="en-US" altLang="zh-CN" sz="1200" dirty="0" smtClean="0">
                  <a:solidFill>
                    <a:srgbClr val="7030A0"/>
                  </a:solidFill>
                  <a:latin typeface="微软雅黑" pitchFamily="34" charset="-122"/>
                  <a:ea typeface="微软雅黑" pitchFamily="34" charset="-122"/>
                </a:rPr>
                <a:t>K-Values</a:t>
              </a:r>
            </a:p>
            <a:p>
              <a:pPr algn="ctr"/>
              <a:r>
                <a:rPr lang="en-US" altLang="zh-CN" sz="1200" dirty="0" smtClean="0">
                  <a:solidFill>
                    <a:srgbClr val="7030A0"/>
                  </a:solidFill>
                  <a:latin typeface="微软雅黑" pitchFamily="34" charset="-122"/>
                  <a:ea typeface="微软雅黑" pitchFamily="34" charset="-122"/>
                </a:rPr>
                <a:t>Isothermal</a:t>
              </a:r>
            </a:p>
            <a:p>
              <a:pPr algn="ctr"/>
              <a:r>
                <a:rPr lang="en-US" altLang="zh-CN" sz="1200" dirty="0" smtClean="0">
                  <a:solidFill>
                    <a:srgbClr val="7030A0"/>
                  </a:solidFill>
                  <a:latin typeface="微软雅黑" pitchFamily="34" charset="-122"/>
                  <a:ea typeface="微软雅黑" pitchFamily="34" charset="-122"/>
                </a:rPr>
                <a:t>Compositional</a:t>
              </a:r>
              <a:endParaRPr lang="en-US" altLang="zh-CN" sz="1200" dirty="0">
                <a:solidFill>
                  <a:srgbClr val="7030A0"/>
                </a:solidFill>
                <a:latin typeface="微软雅黑" pitchFamily="34" charset="-122"/>
                <a:ea typeface="微软雅黑" pitchFamily="34" charset="-122"/>
              </a:endParaRPr>
            </a:p>
          </p:txBody>
        </p:sp>
      </p:grpSp>
      <p:sp>
        <p:nvSpPr>
          <p:cNvPr id="132" name="Line 39"/>
          <p:cNvSpPr>
            <a:spLocks noChangeShapeType="1"/>
          </p:cNvSpPr>
          <p:nvPr/>
        </p:nvSpPr>
        <p:spPr bwMode="auto">
          <a:xfrm rot="240000">
            <a:off x="4282684" y="3543099"/>
            <a:ext cx="1010680" cy="1514"/>
          </a:xfrm>
          <a:prstGeom prst="line">
            <a:avLst/>
          </a:prstGeom>
          <a:noFill/>
          <a:ln w="38100" cap="rnd">
            <a:solidFill>
              <a:srgbClr val="00B050"/>
            </a:solidFill>
            <a:prstDash val="solid"/>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68580" tIns="34290" rIns="68580" bIns="34290" anchor="ctr"/>
          <a:lstStyle/>
          <a:p>
            <a:endParaRPr lang="zh-CN" altLang="en-US"/>
          </a:p>
        </p:txBody>
      </p:sp>
      <p:sp>
        <p:nvSpPr>
          <p:cNvPr id="133" name="TextBox 132"/>
          <p:cNvSpPr txBox="1"/>
          <p:nvPr/>
        </p:nvSpPr>
        <p:spPr>
          <a:xfrm>
            <a:off x="4283968" y="3291830"/>
            <a:ext cx="864096" cy="184666"/>
          </a:xfrm>
          <a:prstGeom prst="rect">
            <a:avLst/>
          </a:prstGeom>
          <a:noFill/>
        </p:spPr>
        <p:txBody>
          <a:bodyPr wrap="square" lIns="0" tIns="0" rIns="0" bIns="0" rtlCol="0">
            <a:spAutoFit/>
          </a:bodyPr>
          <a:lstStyle/>
          <a:p>
            <a:r>
              <a:rPr lang="en-US" altLang="zh-CN" sz="1200" dirty="0" smtClean="0">
                <a:solidFill>
                  <a:schemeClr val="accent6"/>
                </a:solidFill>
                <a:latin typeface="微软雅黑" pitchFamily="34" charset="-122"/>
                <a:ea typeface="微软雅黑" pitchFamily="34" charset="-122"/>
              </a:rPr>
              <a:t>  EOS-&gt;KV</a:t>
            </a:r>
            <a:endParaRPr lang="zh-CN" altLang="en-US" sz="1200" dirty="0" smtClean="0">
              <a:solidFill>
                <a:schemeClr val="accent6"/>
              </a:solidFill>
              <a:latin typeface="微软雅黑" pitchFamily="34" charset="-122"/>
              <a:ea typeface="微软雅黑" pitchFamily="34" charset="-122"/>
            </a:endParaRPr>
          </a:p>
        </p:txBody>
      </p:sp>
      <p:sp>
        <p:nvSpPr>
          <p:cNvPr id="60" name="Rectangle 59"/>
          <p:cNvSpPr/>
          <p:nvPr/>
        </p:nvSpPr>
        <p:spPr>
          <a:xfrm>
            <a:off x="1763688" y="555526"/>
            <a:ext cx="1512169" cy="992579"/>
          </a:xfrm>
          <a:prstGeom prst="rect">
            <a:avLst/>
          </a:prstGeom>
        </p:spPr>
        <p:txBody>
          <a:bodyPr wrap="square" lIns="68580" tIns="34290" rIns="68580" bIns="34290">
            <a:spAutoFit/>
          </a:bodyPr>
          <a:lstStyle/>
          <a:p>
            <a:pPr algn="ctr"/>
            <a:r>
              <a:rPr lang="en-US" altLang="zh-CN" sz="1200" dirty="0" smtClean="0">
                <a:solidFill>
                  <a:schemeClr val="accent6">
                    <a:lumMod val="75000"/>
                  </a:schemeClr>
                </a:solidFill>
                <a:latin typeface="微软雅黑" pitchFamily="34" charset="-122"/>
                <a:ea typeface="微软雅黑" pitchFamily="34" charset="-122"/>
              </a:rPr>
              <a:t>Thermal</a:t>
            </a:r>
          </a:p>
          <a:p>
            <a:pPr algn="ctr"/>
            <a:r>
              <a:rPr lang="en-US" altLang="zh-CN" sz="1200" dirty="0" smtClean="0">
                <a:solidFill>
                  <a:schemeClr val="accent6">
                    <a:lumMod val="75000"/>
                  </a:schemeClr>
                </a:solidFill>
                <a:latin typeface="微软雅黑" pitchFamily="34" charset="-122"/>
                <a:ea typeface="微软雅黑" pitchFamily="34" charset="-122"/>
              </a:rPr>
              <a:t>PR-EOS</a:t>
            </a:r>
          </a:p>
          <a:p>
            <a:pPr algn="ctr"/>
            <a:r>
              <a:rPr lang="en-US" altLang="zh-CN" sz="1200" dirty="0" smtClean="0">
                <a:solidFill>
                  <a:schemeClr val="accent6">
                    <a:lumMod val="75000"/>
                  </a:schemeClr>
                </a:solidFill>
                <a:latin typeface="微软雅黑" pitchFamily="34" charset="-122"/>
                <a:ea typeface="微软雅黑" pitchFamily="34" charset="-122"/>
              </a:rPr>
              <a:t>3 Phase Flash</a:t>
            </a:r>
          </a:p>
          <a:p>
            <a:pPr algn="ctr"/>
            <a:r>
              <a:rPr lang="en-US" altLang="zh-CN" sz="1200" dirty="0" smtClean="0">
                <a:solidFill>
                  <a:schemeClr val="accent6">
                    <a:lumMod val="75000"/>
                  </a:schemeClr>
                </a:solidFill>
                <a:latin typeface="微软雅黑" pitchFamily="34" charset="-122"/>
                <a:ea typeface="微软雅黑" pitchFamily="34" charset="-122"/>
              </a:rPr>
              <a:t>3 Phase Separator</a:t>
            </a:r>
          </a:p>
          <a:p>
            <a:pPr algn="ctr"/>
            <a:r>
              <a:rPr lang="en-US" altLang="zh-CN" sz="1200" dirty="0" smtClean="0">
                <a:solidFill>
                  <a:schemeClr val="accent6">
                    <a:lumMod val="75000"/>
                  </a:schemeClr>
                </a:solidFill>
                <a:latin typeface="微软雅黑" pitchFamily="34" charset="-122"/>
                <a:ea typeface="微软雅黑" pitchFamily="34" charset="-122"/>
              </a:rPr>
              <a:t>W-O-G Only</a:t>
            </a:r>
          </a:p>
        </p:txBody>
      </p:sp>
      <p:sp>
        <p:nvSpPr>
          <p:cNvPr id="58" name="TextBox 57"/>
          <p:cNvSpPr txBox="1"/>
          <p:nvPr/>
        </p:nvSpPr>
        <p:spPr>
          <a:xfrm>
            <a:off x="6948264" y="483518"/>
            <a:ext cx="1915047" cy="323165"/>
          </a:xfrm>
          <a:prstGeom prst="rect">
            <a:avLst/>
          </a:prstGeom>
          <a:noFill/>
        </p:spPr>
        <p:txBody>
          <a:bodyPr wrap="square" lIns="0" tIns="0" rIns="0" bIns="0" rtlCol="0">
            <a:spAutoFit/>
            <a:scene3d>
              <a:camera prst="orthographicFront"/>
              <a:lightRig rig="soft" dir="t">
                <a:rot lat="0" lon="0" rev="10800000"/>
              </a:lightRig>
            </a:scene3d>
            <a:sp3d>
              <a:bevelT w="27940" h="12700"/>
              <a:contourClr>
                <a:srgbClr val="DDDDDD"/>
              </a:contourClr>
            </a:sp3d>
          </a:bodyPr>
          <a:lstStyle/>
          <a:p>
            <a:r>
              <a:rPr lang="en-US" altLang="zh-CN" sz="1050" b="1" spc="150" dirty="0" smtClean="0">
                <a:ln w="11430"/>
                <a:solidFill>
                  <a:srgbClr val="0070C0"/>
                </a:solidFill>
                <a:effectLst>
                  <a:outerShdw blurRad="25400" algn="tl" rotWithShape="0">
                    <a:srgbClr val="000000">
                      <a:alpha val="43000"/>
                    </a:srgbClr>
                  </a:outerShdw>
                </a:effectLst>
                <a:latin typeface="微软雅黑" pitchFamily="34" charset="-122"/>
                <a:ea typeface="微软雅黑" pitchFamily="34" charset="-122"/>
              </a:rPr>
              <a:t>Traditional K-Values based thermal model</a:t>
            </a:r>
            <a:endParaRPr lang="zh-CN" altLang="en-US" sz="1050" b="1" spc="150" dirty="0" smtClean="0">
              <a:ln w="11430"/>
              <a:solidFill>
                <a:srgbClr val="0070C0"/>
              </a:solidFill>
              <a:effectLst>
                <a:outerShdw blurRad="25400" algn="tl" rotWithShape="0">
                  <a:srgbClr val="000000">
                    <a:alpha val="43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89739115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horizontal)">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blinds(horizontal)">
                                      <p:cBhvr>
                                        <p:cTn id="2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422954" y="179463"/>
            <a:ext cx="3949246" cy="307777"/>
          </a:xfrm>
          <a:prstGeom prst="rect">
            <a:avLst/>
          </a:prstGeom>
          <a:noFill/>
        </p:spPr>
        <p:txBody>
          <a:bodyPr wrap="square" lIns="0" tIns="0" rIns="0" bIns="0" rtlCol="0">
            <a:spAutoFit/>
          </a:bodyPr>
          <a:lstStyle/>
          <a:p>
            <a:pPr algn="ctr"/>
            <a:r>
              <a:rPr lang="en-US" altLang="zh-CN" sz="2000" dirty="0" smtClean="0"/>
              <a:t> Technical Features of Thermal Model</a:t>
            </a:r>
            <a:endParaRPr lang="zh-CN" altLang="en-US" sz="2000" dirty="0">
              <a:solidFill>
                <a:schemeClr val="tx1">
                  <a:lumMod val="65000"/>
                  <a:lumOff val="35000"/>
                </a:schemeClr>
              </a:solidFill>
              <a:latin typeface="微软雅黑" pitchFamily="34" charset="-122"/>
              <a:ea typeface="微软雅黑" pitchFamily="34" charset="-122"/>
            </a:endParaRPr>
          </a:p>
        </p:txBody>
      </p:sp>
      <p:pic>
        <p:nvPicPr>
          <p:cNvPr id="31" name="Image 12" descr="Divider Right.png"/>
          <p:cNvPicPr>
            <a:picLocks noChangeAspect="1"/>
          </p:cNvPicPr>
          <p:nvPr/>
        </p:nvPicPr>
        <p:blipFill>
          <a:blip r:embed="rId3" cstate="print"/>
          <a:stretch>
            <a:fillRect/>
          </a:stretch>
        </p:blipFill>
        <p:spPr>
          <a:xfrm flipH="1">
            <a:off x="921754" y="306990"/>
            <a:ext cx="1523362" cy="52721"/>
          </a:xfrm>
          <a:prstGeom prst="rect">
            <a:avLst/>
          </a:prstGeom>
        </p:spPr>
      </p:pic>
      <p:pic>
        <p:nvPicPr>
          <p:cNvPr id="33" name="Image 12" descr="Divider Right.png"/>
          <p:cNvPicPr>
            <a:picLocks noChangeAspect="1"/>
          </p:cNvPicPr>
          <p:nvPr/>
        </p:nvPicPr>
        <p:blipFill>
          <a:blip r:embed="rId3" cstate="print"/>
          <a:stretch>
            <a:fillRect/>
          </a:stretch>
        </p:blipFill>
        <p:spPr>
          <a:xfrm rot="10800000" flipH="1">
            <a:off x="6444208" y="337910"/>
            <a:ext cx="1523362" cy="52721"/>
          </a:xfrm>
          <a:prstGeom prst="rect">
            <a:avLst/>
          </a:prstGeom>
        </p:spPr>
      </p:pic>
      <p:graphicFrame>
        <p:nvGraphicFramePr>
          <p:cNvPr id="29" name="Table 28"/>
          <p:cNvGraphicFramePr>
            <a:graphicFrameLocks noGrp="1"/>
          </p:cNvGraphicFramePr>
          <p:nvPr>
            <p:extLst>
              <p:ext uri="{D42A27DB-BD31-4B8C-83A1-F6EECF244321}">
                <p14:modId xmlns:p14="http://schemas.microsoft.com/office/powerpoint/2010/main" val="4110634582"/>
              </p:ext>
            </p:extLst>
          </p:nvPr>
        </p:nvGraphicFramePr>
        <p:xfrm>
          <a:off x="683568" y="1059582"/>
          <a:ext cx="7920880" cy="2119000"/>
        </p:xfrm>
        <a:graphic>
          <a:graphicData uri="http://schemas.openxmlformats.org/drawingml/2006/table">
            <a:tbl>
              <a:tblPr firstRow="1" bandRow="1">
                <a:tableStyleId>{5C22544A-7EE6-4342-B048-85BDC9FD1C3A}</a:tableStyleId>
              </a:tblPr>
              <a:tblGrid>
                <a:gridCol w="2952328">
                  <a:extLst>
                    <a:ext uri="{9D8B030D-6E8A-4147-A177-3AD203B41FA5}">
                      <a16:colId xmlns="" xmlns:a16="http://schemas.microsoft.com/office/drawing/2014/main" val="20000"/>
                    </a:ext>
                  </a:extLst>
                </a:gridCol>
                <a:gridCol w="2160240">
                  <a:extLst>
                    <a:ext uri="{9D8B030D-6E8A-4147-A177-3AD203B41FA5}">
                      <a16:colId xmlns="" xmlns:a16="http://schemas.microsoft.com/office/drawing/2014/main" val="20001"/>
                    </a:ext>
                  </a:extLst>
                </a:gridCol>
                <a:gridCol w="2808312">
                  <a:extLst>
                    <a:ext uri="{9D8B030D-6E8A-4147-A177-3AD203B41FA5}">
                      <a16:colId xmlns="" xmlns:a16="http://schemas.microsoft.com/office/drawing/2014/main" val="20002"/>
                    </a:ext>
                  </a:extLst>
                </a:gridCol>
              </a:tblGrid>
              <a:tr h="481907">
                <a:tc>
                  <a:txBody>
                    <a:bodyPr/>
                    <a:lstStyle/>
                    <a:p>
                      <a:pPr algn="ctr"/>
                      <a:endParaRPr lang="zh-CN" altLang="en-US" sz="1400" dirty="0"/>
                    </a:p>
                  </a:txBody>
                  <a:tcPr/>
                </a:tc>
                <a:tc>
                  <a:txBody>
                    <a:bodyPr/>
                    <a:lstStyle/>
                    <a:p>
                      <a:pPr algn="ctr"/>
                      <a:r>
                        <a:rPr lang="en-US" altLang="zh-CN" sz="1400" dirty="0" smtClean="0"/>
                        <a:t>EoS based thermal model</a:t>
                      </a:r>
                      <a:r>
                        <a:rPr lang="en-US" altLang="zh-CN" sz="1400" baseline="0" dirty="0" smtClean="0"/>
                        <a:t> </a:t>
                      </a:r>
                      <a:r>
                        <a:rPr lang="zh-CN" altLang="en-US" sz="1400" dirty="0" smtClean="0"/>
                        <a:t> </a:t>
                      </a:r>
                      <a:r>
                        <a:rPr lang="en-US" altLang="zh-CN" sz="1400" dirty="0" smtClean="0"/>
                        <a:t>( XXSim )</a:t>
                      </a:r>
                      <a:endParaRPr lang="zh-CN" altLang="en-US" sz="1400" dirty="0"/>
                    </a:p>
                  </a:txBody>
                  <a:tcPr/>
                </a:tc>
                <a:tc>
                  <a:txBody>
                    <a:bodyPr/>
                    <a:lstStyle/>
                    <a:p>
                      <a:pPr algn="ctr"/>
                      <a:r>
                        <a:rPr lang="en-US" altLang="zh-CN" sz="1400" dirty="0" smtClean="0"/>
                        <a:t>K-Values</a:t>
                      </a:r>
                      <a:r>
                        <a:rPr lang="zh-CN" altLang="en-US" sz="1400" baseline="0" dirty="0" smtClean="0"/>
                        <a:t> </a:t>
                      </a:r>
                      <a:r>
                        <a:rPr lang="en-US" altLang="zh-CN" sz="1400" baseline="0" dirty="0" smtClean="0"/>
                        <a:t>based thermal model</a:t>
                      </a:r>
                      <a:endParaRPr lang="en-US" altLang="zh-CN" sz="1400" dirty="0" smtClean="0"/>
                    </a:p>
                    <a:p>
                      <a:pPr algn="ctr"/>
                      <a:r>
                        <a:rPr lang="zh-CN" altLang="en-US" sz="1400" dirty="0" smtClean="0"/>
                        <a:t>（</a:t>
                      </a:r>
                      <a:r>
                        <a:rPr lang="en-US" altLang="zh-CN" sz="1400" dirty="0" smtClean="0"/>
                        <a:t>Traditional</a:t>
                      </a:r>
                      <a:r>
                        <a:rPr lang="en-US" altLang="zh-CN" sz="1400" baseline="0" dirty="0" smtClean="0"/>
                        <a:t> simulator</a:t>
                      </a:r>
                      <a:r>
                        <a:rPr lang="zh-CN" altLang="en-US" sz="1400" dirty="0" smtClean="0"/>
                        <a:t>）</a:t>
                      </a:r>
                      <a:endParaRPr lang="zh-CN" altLang="en-US" sz="1400" dirty="0"/>
                    </a:p>
                  </a:txBody>
                  <a:tcPr/>
                </a:tc>
                <a:extLst>
                  <a:ext uri="{0D108BD9-81ED-4DB2-BD59-A6C34878D82A}">
                    <a16:rowId xmlns="" xmlns:a16="http://schemas.microsoft.com/office/drawing/2014/main" val="10000"/>
                  </a:ext>
                </a:extLst>
              </a:tr>
              <a:tr h="327980">
                <a:tc>
                  <a:txBody>
                    <a:bodyPr/>
                    <a:lstStyle/>
                    <a:p>
                      <a:pPr algn="l"/>
                      <a:r>
                        <a:rPr lang="en-US" altLang="zh-CN" sz="1400" dirty="0" smtClean="0"/>
                        <a:t>Extra-heavy oil</a:t>
                      </a:r>
                      <a:endParaRPr lang="zh-CN" altLang="en-US" sz="1400" dirty="0"/>
                    </a:p>
                  </a:txBody>
                  <a:tcPr/>
                </a:tc>
                <a:tc>
                  <a:txBody>
                    <a:bodyPr/>
                    <a:lstStyle/>
                    <a:p>
                      <a:r>
                        <a:rPr lang="en-US" altLang="zh-CN" sz="1400" kern="1200" dirty="0" smtClean="0">
                          <a:solidFill>
                            <a:schemeClr val="dk1"/>
                          </a:solidFill>
                          <a:latin typeface="+mn-lt"/>
                          <a:ea typeface="+mn-ea"/>
                          <a:cs typeface="+mn-cs"/>
                        </a:rPr>
                        <a:t>Can accurately describe</a:t>
                      </a:r>
                    </a:p>
                    <a:p>
                      <a:r>
                        <a:rPr lang="en-US" altLang="zh-CN" sz="1400" kern="1200" dirty="0" smtClean="0">
                          <a:solidFill>
                            <a:srgbClr val="0070C0"/>
                          </a:solidFill>
                          <a:latin typeface="+mn-lt"/>
                          <a:ea typeface="+mn-ea"/>
                          <a:cs typeface="+mn-cs"/>
                        </a:rPr>
                        <a:t>But not necessary as effects of light components are</a:t>
                      </a:r>
                      <a:r>
                        <a:rPr lang="en-US" altLang="zh-CN" sz="1400" kern="1200" baseline="0" dirty="0" smtClean="0">
                          <a:solidFill>
                            <a:srgbClr val="0070C0"/>
                          </a:solidFill>
                          <a:latin typeface="+mn-lt"/>
                          <a:ea typeface="+mn-ea"/>
                          <a:cs typeface="+mn-cs"/>
                        </a:rPr>
                        <a:t> negligible</a:t>
                      </a:r>
                      <a:endParaRPr lang="zh-CN" altLang="en-US" sz="1400" kern="1200" dirty="0">
                        <a:solidFill>
                          <a:srgbClr val="0070C0"/>
                        </a:solidFill>
                        <a:latin typeface="+mn-lt"/>
                        <a:ea typeface="+mn-ea"/>
                        <a:cs typeface="+mn-cs"/>
                      </a:endParaRPr>
                    </a:p>
                  </a:txBody>
                  <a:tcPr/>
                </a:tc>
                <a:tc>
                  <a:txBody>
                    <a:bodyPr/>
                    <a:lstStyle/>
                    <a:p>
                      <a:r>
                        <a:rPr lang="en-US" altLang="zh-CN" sz="1400" dirty="0" smtClean="0"/>
                        <a:t>An effective and simple approximation</a:t>
                      </a:r>
                      <a:endParaRPr lang="zh-CN" altLang="en-US" sz="1400" dirty="0"/>
                    </a:p>
                  </a:txBody>
                  <a:tcPr/>
                </a:tc>
                <a:extLst>
                  <a:ext uri="{0D108BD9-81ED-4DB2-BD59-A6C34878D82A}">
                    <a16:rowId xmlns="" xmlns:a16="http://schemas.microsoft.com/office/drawing/2014/main" val="10001"/>
                  </a:ext>
                </a:extLst>
              </a:tr>
              <a:tr h="3279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Heavy oil</a:t>
                      </a:r>
                      <a:endParaRPr lang="zh-CN" altLang="en-US" sz="1400" dirty="0" smtClean="0"/>
                    </a:p>
                  </a:txBody>
                  <a:tcPr/>
                </a:tc>
                <a:tc>
                  <a:txBody>
                    <a:bodyPr/>
                    <a:lstStyle/>
                    <a:p>
                      <a:r>
                        <a:rPr lang="en-US" altLang="zh-CN" sz="1400" dirty="0" smtClean="0"/>
                        <a:t>Can accurately describe</a:t>
                      </a:r>
                      <a:endParaRPr lang="zh-CN" altLang="en-US" sz="1400" dirty="0"/>
                    </a:p>
                  </a:txBody>
                  <a:tcPr/>
                </a:tc>
                <a:tc>
                  <a:txBody>
                    <a:bodyPr/>
                    <a:lstStyle/>
                    <a:p>
                      <a:r>
                        <a:rPr lang="en-US" altLang="zh-CN" sz="1400" dirty="0" smtClean="0"/>
                        <a:t>Can</a:t>
                      </a:r>
                      <a:r>
                        <a:rPr lang="en-US" altLang="zh-CN" sz="1400" baseline="0" dirty="0" smtClean="0"/>
                        <a:t> reasonable</a:t>
                      </a:r>
                      <a:r>
                        <a:rPr lang="en-US" altLang="zh-CN" sz="1400" dirty="0" smtClean="0"/>
                        <a:t> accurately describe</a:t>
                      </a:r>
                      <a:endParaRPr lang="zh-CN" altLang="en-US" sz="1400" dirty="0"/>
                    </a:p>
                  </a:txBody>
                  <a:tcPr/>
                </a:tc>
                <a:extLst>
                  <a:ext uri="{0D108BD9-81ED-4DB2-BD59-A6C34878D82A}">
                    <a16:rowId xmlns="" xmlns:a16="http://schemas.microsoft.com/office/drawing/2014/main" val="10002"/>
                  </a:ext>
                </a:extLst>
              </a:tr>
              <a:tr h="3279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t>Light or Volatile</a:t>
                      </a:r>
                      <a:r>
                        <a:rPr lang="en-US" altLang="zh-CN" sz="1400" dirty="0" smtClean="0"/>
                        <a:t> oil</a:t>
                      </a:r>
                      <a:endParaRPr lang="zh-CN" altLang="en-US" sz="1400" dirty="0" smtClean="0"/>
                    </a:p>
                  </a:txBody>
                  <a:tcPr/>
                </a:tc>
                <a:tc>
                  <a:txBody>
                    <a:bodyPr/>
                    <a:lstStyle/>
                    <a:p>
                      <a:r>
                        <a:rPr lang="en-US" altLang="zh-CN" sz="1400" dirty="0" smtClean="0"/>
                        <a:t>Can accurately describe</a:t>
                      </a:r>
                      <a:endParaRPr lang="zh-CN" altLang="en-US" sz="1400" dirty="0"/>
                    </a:p>
                  </a:txBody>
                  <a:tcPr/>
                </a:tc>
                <a:tc>
                  <a:txBody>
                    <a:bodyPr/>
                    <a:lstStyle/>
                    <a:p>
                      <a:r>
                        <a:rPr lang="en-US" altLang="zh-CN" sz="1400" dirty="0" smtClean="0"/>
                        <a:t>Can’t accurately describe</a:t>
                      </a:r>
                      <a:endParaRPr lang="zh-CN" altLang="en-US" sz="1400"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232988650"/>
      </p:ext>
    </p:extLst>
  </p:cSld>
  <p:clrMapOvr>
    <a:masterClrMapping/>
  </p:clrMapOvr>
  <p:transition spd="slow" advTm="0">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RESOURCE_PATHS_HASH_PRESENTER" val="7559d6ebfe3399475faf050899225724546a77"/>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自定义 223">
      <a:dk1>
        <a:sysClr val="windowText" lastClr="000000"/>
      </a:dk1>
      <a:lt1>
        <a:sysClr val="window" lastClr="FFFFFF"/>
      </a:lt1>
      <a:dk2>
        <a:srgbClr val="959596"/>
      </a:dk2>
      <a:lt2>
        <a:srgbClr val="D9D9D9"/>
      </a:lt2>
      <a:accent1>
        <a:srgbClr val="2B6F7D"/>
      </a:accent1>
      <a:accent2>
        <a:srgbClr val="1C9494"/>
      </a:accent2>
      <a:accent3>
        <a:srgbClr val="7CB554"/>
      </a:accent3>
      <a:accent4>
        <a:srgbClr val="FAC14D"/>
      </a:accent4>
      <a:accent5>
        <a:srgbClr val="F95647"/>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18472</TotalTime>
  <Words>2923</Words>
  <Application>Microsoft Macintosh PowerPoint</Application>
  <PresentationFormat>全屏显示(16:9)</PresentationFormat>
  <Paragraphs>371</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Calibri</vt:lpstr>
      <vt:lpstr>Wingdings</vt:lpstr>
      <vt:lpstr>方正兰亭粗黑_GBK</vt:lpstr>
      <vt:lpstr>宋体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1517</cp:revision>
  <dcterms:created xsi:type="dcterms:W3CDTF">2015-04-24T01:01:13Z</dcterms:created>
  <dcterms:modified xsi:type="dcterms:W3CDTF">2019-01-18T13:02:45Z</dcterms:modified>
</cp:coreProperties>
</file>