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5" r:id="rId4"/>
  </p:sldMasterIdLst>
  <p:notesMasterIdLst>
    <p:notesMasterId r:id="rId40"/>
  </p:notesMasterIdLst>
  <p:handoutMasterIdLst>
    <p:handoutMasterId r:id="rId41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69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7" r:id="rId33"/>
    <p:sldId id="286" r:id="rId34"/>
    <p:sldId id="288" r:id="rId35"/>
    <p:sldId id="289" r:id="rId36"/>
    <p:sldId id="290" r:id="rId37"/>
    <p:sldId id="292" r:id="rId38"/>
    <p:sldId id="29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3494BA"/>
    <a:srgbClr val="746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02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1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7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6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1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27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6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5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05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11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1933302"/>
            <a:ext cx="9966960" cy="187515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effectLst/>
                <a:latin typeface="a Absolute Empire" panose="02000503000000000000" pitchFamily="2" charset="0"/>
              </a:rPr>
              <a:t>SCREAMING FROG </a:t>
            </a:r>
            <a:br>
              <a:rPr lang="en-US" sz="5400" dirty="0" smtClean="0">
                <a:solidFill>
                  <a:srgbClr val="FF0000"/>
                </a:solidFill>
                <a:effectLst/>
                <a:latin typeface="a Absolute Empire" panose="02000503000000000000" pitchFamily="2" charset="0"/>
              </a:rPr>
            </a:br>
            <a:r>
              <a:rPr lang="en-US" sz="5400" dirty="0" smtClean="0">
                <a:solidFill>
                  <a:srgbClr val="FF0000"/>
                </a:solidFill>
                <a:effectLst/>
                <a:latin typeface="a Absolute Empire" panose="02000503000000000000" pitchFamily="2" charset="0"/>
              </a:rPr>
              <a:t>ANALYSIS</a:t>
            </a:r>
            <a:endParaRPr lang="en-US" sz="5400" dirty="0">
              <a:solidFill>
                <a:srgbClr val="FF0000"/>
              </a:solidFill>
              <a:effectLst/>
              <a:latin typeface="a Absolute Empire" panose="02000503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12526"/>
            <a:ext cx="8767860" cy="46808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Reshma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Mulchandani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402003" y="2517802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Page Title –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Missing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&amp;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Duplicate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777" y="1324574"/>
            <a:ext cx="7673936" cy="496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402003" y="2517802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Page Title –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Over 60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characters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503" y="1280845"/>
            <a:ext cx="8030498" cy="52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76862" y="2387173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Page Title –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Below 30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characters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42" y="1123406"/>
            <a:ext cx="8371219" cy="46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8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402003" y="2517802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Meta Description - Missing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020" y="1515292"/>
            <a:ext cx="8127681" cy="405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402003" y="2517802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Meta Description – Below 70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characters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351" y="1438606"/>
            <a:ext cx="8185897" cy="40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262744"/>
            <a:ext cx="10944497" cy="76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Page Title and Meta Description– other options</a:t>
            </a:r>
            <a:endParaRPr lang="en-US" dirty="0">
              <a:latin typeface="Anko Personal Use SemBd" pitchFamily="50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168436"/>
            <a:ext cx="11266715" cy="383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Page Title – same as H1–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Page Title - multiple–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Meta </a:t>
            </a:r>
            <a:r>
              <a:rPr lang="en-US" dirty="0" err="1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Decription</a:t>
            </a: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 – multiple – no data</a:t>
            </a:r>
          </a:p>
        </p:txBody>
      </p:sp>
    </p:spTree>
    <p:extLst>
      <p:ext uri="{BB962C8B-B14F-4D97-AF65-F5344CB8AC3E}">
        <p14:creationId xmlns:p14="http://schemas.microsoft.com/office/powerpoint/2010/main" val="29233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245248" y="2378465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H1-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Missing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8" y="1724296"/>
            <a:ext cx="8701563" cy="43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245248" y="2378465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H1-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Duplicate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388" y="1123405"/>
            <a:ext cx="8497741" cy="450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0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w</a:t>
            </a:r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245248" y="2378465"/>
            <a:ext cx="3638774" cy="2260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Anko Personal Use SemBd" pitchFamily="50" charset="0"/>
              </a:rPr>
              <a:t>H1- </a:t>
            </a:r>
          </a:p>
          <a:p>
            <a:pPr algn="ctr"/>
            <a:r>
              <a:rPr lang="en-US" dirty="0" smtClean="0">
                <a:latin typeface="Anko Personal Use SemBd" pitchFamily="50" charset="0"/>
              </a:rPr>
              <a:t>Multiple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837" y="1454523"/>
            <a:ext cx="8677061" cy="464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7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Internal Links: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325" y="1339497"/>
            <a:ext cx="9005178" cy="454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8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Internal Links: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912" y="1193075"/>
            <a:ext cx="8912454" cy="44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Internal Links – </a:t>
            </a:r>
          </a:p>
          <a:p>
            <a:r>
              <a:rPr lang="en-US" dirty="0" smtClean="0">
                <a:latin typeface="Anko Personal Use SemBd" pitchFamily="50" charset="0"/>
              </a:rPr>
              <a:t>HTML: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4" y="1123406"/>
            <a:ext cx="8651558" cy="537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Internal Links – </a:t>
            </a:r>
          </a:p>
          <a:p>
            <a:r>
              <a:rPr lang="en-US" dirty="0" smtClean="0">
                <a:latin typeface="Anko Personal Use SemBd" pitchFamily="50" charset="0"/>
              </a:rPr>
              <a:t>JAVA: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044" y="1232193"/>
            <a:ext cx="8524875" cy="52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5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Internal Links – </a:t>
            </a:r>
          </a:p>
          <a:p>
            <a:r>
              <a:rPr lang="en-US" dirty="0" smtClean="0">
                <a:latin typeface="Anko Personal Use SemBd" pitchFamily="50" charset="0"/>
              </a:rPr>
              <a:t>CSS: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880" y="1123406"/>
            <a:ext cx="8512220" cy="52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External Links: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123406"/>
            <a:ext cx="8714966" cy="540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External Links - HTML: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542" y="1123406"/>
            <a:ext cx="8581464" cy="52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URL: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410" y="1123407"/>
            <a:ext cx="8926287" cy="544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7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262744"/>
            <a:ext cx="7800703" cy="487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URL – other options</a:t>
            </a:r>
            <a:endParaRPr lang="en-US" dirty="0">
              <a:latin typeface="Anko Personal Use SemBd" pitchFamily="50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750423"/>
            <a:ext cx="11266715" cy="4781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Uppercase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NON ASCII Characters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Underscore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Multiple Slashes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Repetitive Path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Contains space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Parameters – no data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Over 115 characters – no data</a:t>
            </a:r>
          </a:p>
        </p:txBody>
      </p:sp>
    </p:spTree>
    <p:extLst>
      <p:ext uri="{BB962C8B-B14F-4D97-AF65-F5344CB8AC3E}">
        <p14:creationId xmlns:p14="http://schemas.microsoft.com/office/powerpoint/2010/main" val="7715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622403"/>
            <a:ext cx="2262051" cy="1637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Page Titles: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7" y="1123406"/>
            <a:ext cx="8886008" cy="54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3083958"/>
            <a:ext cx="2697480" cy="132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nko Personal Use SemBd" pitchFamily="50" charset="0"/>
              </a:rPr>
              <a:t>Page Titles - Duplicate:</a:t>
            </a:r>
            <a:endParaRPr lang="en-US" sz="4000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312" y="1127850"/>
            <a:ext cx="8398136" cy="523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3083958"/>
            <a:ext cx="2697480" cy="132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nko Personal Use SemBd" pitchFamily="50" charset="0"/>
              </a:rPr>
              <a:t>Page Titles– Over 60 Characters:</a:t>
            </a:r>
            <a:endParaRPr lang="en-US" sz="4000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926" y="1123406"/>
            <a:ext cx="8422821" cy="523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489852" y="2472666"/>
            <a:ext cx="2240797" cy="1942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Internal Links - HTML: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49" y="1123406"/>
            <a:ext cx="9156551" cy="46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9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262744"/>
            <a:ext cx="7800703" cy="487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Page Titles – other options</a:t>
            </a:r>
            <a:endParaRPr lang="en-US" dirty="0">
              <a:latin typeface="Anko Personal Use SemBd" pitchFamily="50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750423"/>
            <a:ext cx="11266715" cy="4781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Page Title – Missing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996633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5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3083958"/>
            <a:ext cx="2697480" cy="132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nko Personal Use SemBd" pitchFamily="50" charset="0"/>
              </a:rPr>
              <a:t>Meta Description:</a:t>
            </a:r>
            <a:endParaRPr lang="en-US" sz="4000" dirty="0">
              <a:latin typeface="Anko Personal Use SemBd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11" y="1123405"/>
            <a:ext cx="8654831" cy="53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7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3083958"/>
            <a:ext cx="2697480" cy="132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nko Personal Use SemBd" pitchFamily="50" charset="0"/>
              </a:rPr>
              <a:t>Meta Description - Missing:</a:t>
            </a:r>
            <a:endParaRPr lang="en-US" sz="4000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1123406"/>
            <a:ext cx="8483789" cy="52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0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3083958"/>
            <a:ext cx="2697480" cy="132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nko Personal Use SemBd" pitchFamily="50" charset="0"/>
              </a:rPr>
              <a:t>Meta Description - Duplicate:</a:t>
            </a:r>
            <a:endParaRPr lang="en-US" sz="4000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425" y="1123406"/>
            <a:ext cx="8711060" cy="53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3083958"/>
            <a:ext cx="2697480" cy="1322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Anko Personal Use SemBd" pitchFamily="50" charset="0"/>
              </a:rPr>
              <a:t>Meta Description – Below 70 characters:</a:t>
            </a:r>
            <a:endParaRPr lang="en-US" sz="4000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1123406"/>
            <a:ext cx="8408533" cy="521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Rockwell" panose="02060603020205020403" pitchFamily="18" charset="0"/>
              </a:rPr>
              <a:t>https://www.jiomart.com/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262744"/>
            <a:ext cx="7800703" cy="4876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Meta Description </a:t>
            </a:r>
            <a:r>
              <a:rPr lang="en-US" dirty="0" smtClean="0">
                <a:latin typeface="Anko Personal Use SemBd" pitchFamily="50" charset="0"/>
              </a:rPr>
              <a:t>– other options</a:t>
            </a:r>
            <a:endParaRPr lang="en-US" dirty="0">
              <a:latin typeface="Anko Personal Use SemBd" pitchFamily="50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750423"/>
            <a:ext cx="11266715" cy="4781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Meta Description – over 155 characters </a:t>
            </a: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– no </a:t>
            </a: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Meta Description – multiple – no data</a:t>
            </a:r>
            <a:endParaRPr lang="en-US" dirty="0" smtClean="0">
              <a:solidFill>
                <a:srgbClr val="996633"/>
              </a:solidFill>
              <a:latin typeface="Bahnschrift SemiBold Condensed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996633"/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82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803366" y="2508069"/>
            <a:ext cx="2897777" cy="1114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External </a:t>
            </a:r>
          </a:p>
          <a:p>
            <a:r>
              <a:rPr lang="en-US" dirty="0" smtClean="0">
                <a:latin typeface="Anko Personal Use SemBd" pitchFamily="50" charset="0"/>
              </a:rPr>
              <a:t>Links: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022" y="1303510"/>
            <a:ext cx="7968479" cy="51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655320" y="2786743"/>
            <a:ext cx="3385457" cy="168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External Links - HTML: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217" y="1209117"/>
            <a:ext cx="8471125" cy="532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655320" y="2786743"/>
            <a:ext cx="3385457" cy="168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URL – </a:t>
            </a:r>
          </a:p>
          <a:p>
            <a:r>
              <a:rPr lang="en-US" dirty="0" smtClean="0">
                <a:latin typeface="Anko Personal Use SemBd" pitchFamily="50" charset="0"/>
              </a:rPr>
              <a:t>All 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047" y="1123406"/>
            <a:ext cx="84669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655320" y="2786743"/>
            <a:ext cx="3385457" cy="168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URL – </a:t>
            </a:r>
          </a:p>
          <a:p>
            <a:r>
              <a:rPr lang="en-US" dirty="0" smtClean="0">
                <a:latin typeface="Anko Personal Use SemBd" pitchFamily="50" charset="0"/>
              </a:rPr>
              <a:t>Non ASCII </a:t>
            </a:r>
          </a:p>
          <a:p>
            <a:r>
              <a:rPr lang="en-US" dirty="0" smtClean="0">
                <a:latin typeface="Anko Personal Use SemBd" pitchFamily="50" charset="0"/>
              </a:rPr>
              <a:t>Characters: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634" y="1246120"/>
            <a:ext cx="6683555" cy="53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123406"/>
            <a:ext cx="7391400" cy="957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URL – Underscores:</a:t>
            </a:r>
            <a:endParaRPr lang="en-US" dirty="0">
              <a:latin typeface="Anko Personal Use SemBd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96" y="2316480"/>
            <a:ext cx="10163304" cy="25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70263"/>
            <a:ext cx="9875520" cy="653143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Rockwell" panose="02060603020205020403" pitchFamily="18" charset="0"/>
              </a:rPr>
              <a:t>www.tops-int.com</a:t>
            </a:r>
            <a:endParaRPr lang="en-US" sz="44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1262744"/>
            <a:ext cx="7800703" cy="76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Anko Personal Use SemBd" pitchFamily="50" charset="0"/>
              </a:rPr>
              <a:t>URL – other options</a:t>
            </a:r>
            <a:endParaRPr lang="en-US" dirty="0">
              <a:latin typeface="Anko Personal Use SemBd" pitchFamily="50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594360" y="2168436"/>
            <a:ext cx="11266715" cy="3836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Uppercase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Multiple Slashes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Repetitive Path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Contains space – no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Parameters – no data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96633"/>
                </a:solidFill>
                <a:latin typeface="Bahnschrift SemiBold Condensed" panose="020B0502040204020203" pitchFamily="34" charset="0"/>
              </a:rPr>
              <a:t>URL Over 115 characters – no data</a:t>
            </a:r>
          </a:p>
        </p:txBody>
      </p:sp>
    </p:spTree>
    <p:extLst>
      <p:ext uri="{BB962C8B-B14F-4D97-AF65-F5344CB8AC3E}">
        <p14:creationId xmlns:p14="http://schemas.microsoft.com/office/powerpoint/2010/main" val="218577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374</Words>
  <Application>Microsoft Office PowerPoint</Application>
  <PresentationFormat>Widescreen</PresentationFormat>
  <Paragraphs>108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 Absolute Empire</vt:lpstr>
      <vt:lpstr>Anko Personal Use SemBd</vt:lpstr>
      <vt:lpstr>Arial</vt:lpstr>
      <vt:lpstr>Bahnschrift SemiBold Condensed</vt:lpstr>
      <vt:lpstr>Calibri</vt:lpstr>
      <vt:lpstr>Corbel</vt:lpstr>
      <vt:lpstr>Franklin Gothic Book</vt:lpstr>
      <vt:lpstr>Franklin Gothic Medium</vt:lpstr>
      <vt:lpstr>Rockwell</vt:lpstr>
      <vt:lpstr>Tahoma</vt:lpstr>
      <vt:lpstr>Basis</vt:lpstr>
      <vt:lpstr>SCREAMING FROG  ANALYSIS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www.tops-int.com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  <vt:lpstr>https://www.jiomart.com/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2022-07-25T09:52:18Z</dcterms:created>
  <dcterms:modified xsi:type="dcterms:W3CDTF">2022-07-28T11:05:51Z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