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55" r:id="rId4"/>
  </p:sldMasterIdLst>
  <p:notesMasterIdLst>
    <p:notesMasterId r:id="rId35"/>
  </p:notesMasterIdLst>
  <p:handoutMasterIdLst>
    <p:handoutMasterId r:id="rId36"/>
  </p:handout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71" r:id="rId18"/>
    <p:sldId id="269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5" r:id="rId32"/>
    <p:sldId id="287" r:id="rId33"/>
    <p:sldId id="286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3494BA"/>
    <a:srgbClr val="746D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7/26/2022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7/26/2022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023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810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271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762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11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70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36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855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056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9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10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6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1933302"/>
            <a:ext cx="9966960" cy="1875153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rgbClr val="FF0000"/>
                </a:solidFill>
                <a:effectLst/>
                <a:latin typeface="a Absolute Empire" panose="02000503000000000000" pitchFamily="2" charset="0"/>
              </a:rPr>
              <a:t>SCREAMING FROG </a:t>
            </a:r>
            <a:br>
              <a:rPr lang="en-US" sz="5400" dirty="0" smtClean="0">
                <a:solidFill>
                  <a:srgbClr val="FF0000"/>
                </a:solidFill>
                <a:effectLst/>
                <a:latin typeface="a Absolute Empire" panose="02000503000000000000" pitchFamily="2" charset="0"/>
              </a:rPr>
            </a:br>
            <a:r>
              <a:rPr lang="en-US" sz="5400" dirty="0" smtClean="0">
                <a:solidFill>
                  <a:srgbClr val="FF0000"/>
                </a:solidFill>
                <a:effectLst/>
                <a:latin typeface="a Absolute Empire" panose="02000503000000000000" pitchFamily="2" charset="0"/>
              </a:rPr>
              <a:t>ANALYSIS</a:t>
            </a:r>
            <a:endParaRPr lang="en-US" sz="5400" dirty="0">
              <a:solidFill>
                <a:srgbClr val="FF0000"/>
              </a:solidFill>
              <a:effectLst/>
              <a:latin typeface="a Absolute Empire" panose="02000503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5512526"/>
            <a:ext cx="8767860" cy="468085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Reshma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Mulchandani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70263"/>
            <a:ext cx="9875520" cy="653143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Rockwell" panose="02060603020205020403" pitchFamily="18" charset="0"/>
              </a:rPr>
              <a:t>www.tops-int.com</a:t>
            </a:r>
            <a:endParaRPr lang="en-US" sz="44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402003" y="2517802"/>
            <a:ext cx="3638774" cy="2260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Anko Personal Use SemBd" pitchFamily="50" charset="0"/>
              </a:rPr>
              <a:t>Page Title – </a:t>
            </a:r>
          </a:p>
          <a:p>
            <a:pPr algn="ctr"/>
            <a:r>
              <a:rPr lang="en-US" dirty="0" smtClean="0">
                <a:latin typeface="Anko Personal Use SemBd" pitchFamily="50" charset="0"/>
              </a:rPr>
              <a:t>Missing</a:t>
            </a:r>
          </a:p>
          <a:p>
            <a:pPr algn="ctr"/>
            <a:r>
              <a:rPr lang="en-US" dirty="0" smtClean="0">
                <a:latin typeface="Anko Personal Use SemBd" pitchFamily="50" charset="0"/>
              </a:rPr>
              <a:t>&amp; </a:t>
            </a:r>
          </a:p>
          <a:p>
            <a:pPr algn="ctr"/>
            <a:r>
              <a:rPr lang="en-US" dirty="0" smtClean="0">
                <a:latin typeface="Anko Personal Use SemBd" pitchFamily="50" charset="0"/>
              </a:rPr>
              <a:t>Duplicate</a:t>
            </a:r>
            <a:endParaRPr lang="en-US" dirty="0">
              <a:latin typeface="Anko Personal Use SemBd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777" y="1324574"/>
            <a:ext cx="7673936" cy="496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55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70263"/>
            <a:ext cx="9875520" cy="653143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Rockwell" panose="02060603020205020403" pitchFamily="18" charset="0"/>
              </a:rPr>
              <a:t>www.tops-int.com</a:t>
            </a:r>
            <a:endParaRPr lang="en-US" sz="44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402003" y="2517802"/>
            <a:ext cx="3638774" cy="2260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Anko Personal Use SemBd" pitchFamily="50" charset="0"/>
              </a:rPr>
              <a:t>Page Title – </a:t>
            </a:r>
          </a:p>
          <a:p>
            <a:pPr algn="ctr"/>
            <a:r>
              <a:rPr lang="en-US" dirty="0" smtClean="0">
                <a:latin typeface="Anko Personal Use SemBd" pitchFamily="50" charset="0"/>
              </a:rPr>
              <a:t>Over 60</a:t>
            </a:r>
          </a:p>
          <a:p>
            <a:pPr algn="ctr"/>
            <a:r>
              <a:rPr lang="en-US" dirty="0" smtClean="0">
                <a:latin typeface="Anko Personal Use SemBd" pitchFamily="50" charset="0"/>
              </a:rPr>
              <a:t>characters</a:t>
            </a:r>
            <a:endParaRPr lang="en-US" dirty="0">
              <a:latin typeface="Anko Personal Use SemBd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503" y="1280845"/>
            <a:ext cx="8030498" cy="521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6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70263"/>
            <a:ext cx="9875520" cy="653143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Rockwell" panose="02060603020205020403" pitchFamily="18" charset="0"/>
              </a:rPr>
              <a:t>www.tops-int.com</a:t>
            </a:r>
            <a:endParaRPr lang="en-US" sz="44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176862" y="2387173"/>
            <a:ext cx="3638774" cy="2260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Anko Personal Use SemBd" pitchFamily="50" charset="0"/>
              </a:rPr>
              <a:t>Page Title – </a:t>
            </a:r>
          </a:p>
          <a:p>
            <a:pPr algn="ctr"/>
            <a:r>
              <a:rPr lang="en-US" dirty="0" smtClean="0">
                <a:latin typeface="Anko Personal Use SemBd" pitchFamily="50" charset="0"/>
              </a:rPr>
              <a:t>Below 30</a:t>
            </a:r>
          </a:p>
          <a:p>
            <a:pPr algn="ctr"/>
            <a:r>
              <a:rPr lang="en-US" dirty="0" smtClean="0">
                <a:latin typeface="Anko Personal Use SemBd" pitchFamily="50" charset="0"/>
              </a:rPr>
              <a:t>characters</a:t>
            </a:r>
            <a:endParaRPr lang="en-US" dirty="0">
              <a:latin typeface="Anko Personal Use SemBd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242" y="1123406"/>
            <a:ext cx="8371219" cy="461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28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70263"/>
            <a:ext cx="9875520" cy="653143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Rockwell" panose="02060603020205020403" pitchFamily="18" charset="0"/>
              </a:rPr>
              <a:t>www.tops-int.com</a:t>
            </a:r>
            <a:endParaRPr lang="en-US" sz="44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402003" y="2517802"/>
            <a:ext cx="3638774" cy="2260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Anko Personal Use SemBd" pitchFamily="50" charset="0"/>
              </a:rPr>
              <a:t>Meta Description - Missing</a:t>
            </a:r>
            <a:endParaRPr lang="en-US" dirty="0">
              <a:latin typeface="Anko Personal Use SemBd" pitchFamily="50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020" y="1515292"/>
            <a:ext cx="8127681" cy="405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3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70263"/>
            <a:ext cx="9875520" cy="653143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Rockwell" panose="02060603020205020403" pitchFamily="18" charset="0"/>
              </a:rPr>
              <a:t>www.tops-int.com</a:t>
            </a:r>
            <a:endParaRPr lang="en-US" sz="44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402003" y="2517802"/>
            <a:ext cx="3638774" cy="2260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Anko Personal Use SemBd" pitchFamily="50" charset="0"/>
              </a:rPr>
              <a:t>Meta Description – Below 70</a:t>
            </a:r>
          </a:p>
          <a:p>
            <a:pPr algn="ctr"/>
            <a:r>
              <a:rPr lang="en-US" dirty="0" smtClean="0">
                <a:latin typeface="Anko Personal Use SemBd" pitchFamily="50" charset="0"/>
              </a:rPr>
              <a:t>characters</a:t>
            </a:r>
            <a:endParaRPr lang="en-US" dirty="0">
              <a:latin typeface="Anko Personal Use SemBd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351" y="1438606"/>
            <a:ext cx="8185897" cy="407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14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70263"/>
            <a:ext cx="9875520" cy="653143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Rockwell" panose="02060603020205020403" pitchFamily="18" charset="0"/>
              </a:rPr>
              <a:t>www.tops-int.com</a:t>
            </a:r>
            <a:endParaRPr lang="en-US" sz="44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594360" y="1262744"/>
            <a:ext cx="10944497" cy="766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nko Personal Use SemBd" pitchFamily="50" charset="0"/>
              </a:rPr>
              <a:t>Page Title and Meta Description– other options</a:t>
            </a:r>
            <a:endParaRPr lang="en-US" dirty="0">
              <a:latin typeface="Anko Personal Use SemBd" pitchFamily="50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594360" y="2168436"/>
            <a:ext cx="11266715" cy="3836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996633"/>
                </a:solidFill>
                <a:latin typeface="Bahnschrift SemiBold Condensed" panose="020B0502040204020203" pitchFamily="34" charset="0"/>
              </a:rPr>
              <a:t>Page Title – same as H1– no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996633"/>
                </a:solidFill>
                <a:latin typeface="Bahnschrift SemiBold Condensed" panose="020B0502040204020203" pitchFamily="34" charset="0"/>
              </a:rPr>
              <a:t>Page Title - multiple– no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996633"/>
                </a:solidFill>
                <a:latin typeface="Bahnschrift SemiBold Condensed" panose="020B0502040204020203" pitchFamily="34" charset="0"/>
              </a:rPr>
              <a:t>Meta </a:t>
            </a:r>
            <a:r>
              <a:rPr lang="en-US" dirty="0" err="1" smtClean="0">
                <a:solidFill>
                  <a:srgbClr val="996633"/>
                </a:solidFill>
                <a:latin typeface="Bahnschrift SemiBold Condensed" panose="020B0502040204020203" pitchFamily="34" charset="0"/>
              </a:rPr>
              <a:t>Decription</a:t>
            </a:r>
            <a:r>
              <a:rPr lang="en-US" dirty="0" smtClean="0">
                <a:solidFill>
                  <a:srgbClr val="996633"/>
                </a:solidFill>
                <a:latin typeface="Bahnschrift SemiBold Condensed" panose="020B0502040204020203" pitchFamily="34" charset="0"/>
              </a:rPr>
              <a:t> – multiple – no data</a:t>
            </a:r>
          </a:p>
        </p:txBody>
      </p:sp>
    </p:spTree>
    <p:extLst>
      <p:ext uri="{BB962C8B-B14F-4D97-AF65-F5344CB8AC3E}">
        <p14:creationId xmlns:p14="http://schemas.microsoft.com/office/powerpoint/2010/main" val="292331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70263"/>
            <a:ext cx="9875520" cy="653143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Rockwell" panose="02060603020205020403" pitchFamily="18" charset="0"/>
              </a:rPr>
              <a:t>www.tops-int.com</a:t>
            </a:r>
            <a:endParaRPr lang="en-US" sz="44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245248" y="2378465"/>
            <a:ext cx="3638774" cy="2260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Anko Personal Use SemBd" pitchFamily="50" charset="0"/>
              </a:rPr>
              <a:t>H1- </a:t>
            </a:r>
          </a:p>
          <a:p>
            <a:pPr algn="ctr"/>
            <a:r>
              <a:rPr lang="en-US" dirty="0" smtClean="0">
                <a:latin typeface="Anko Personal Use SemBd" pitchFamily="50" charset="0"/>
              </a:rPr>
              <a:t>Missing</a:t>
            </a:r>
            <a:endParaRPr lang="en-US" dirty="0">
              <a:latin typeface="Anko Personal Use SemBd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808" y="1724296"/>
            <a:ext cx="8701563" cy="434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08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70263"/>
            <a:ext cx="9875520" cy="653143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Rockwell" panose="02060603020205020403" pitchFamily="18" charset="0"/>
              </a:rPr>
              <a:t>www.tops-int.com</a:t>
            </a:r>
            <a:endParaRPr lang="en-US" sz="44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245248" y="2378465"/>
            <a:ext cx="3638774" cy="2260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Anko Personal Use SemBd" pitchFamily="50" charset="0"/>
              </a:rPr>
              <a:t>H1- </a:t>
            </a:r>
          </a:p>
          <a:p>
            <a:pPr algn="ctr"/>
            <a:r>
              <a:rPr lang="en-US" dirty="0" smtClean="0">
                <a:latin typeface="Anko Personal Use SemBd" pitchFamily="50" charset="0"/>
              </a:rPr>
              <a:t>Duplicate</a:t>
            </a:r>
            <a:endParaRPr lang="en-US" dirty="0">
              <a:latin typeface="Anko Personal Use SemBd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388" y="1123405"/>
            <a:ext cx="8497741" cy="450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0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70263"/>
            <a:ext cx="9875520" cy="65314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Rockwell" panose="02060603020205020403" pitchFamily="18" charset="0"/>
              </a:rPr>
              <a:t>w</a:t>
            </a:r>
            <a:r>
              <a:rPr lang="en-US" sz="4400" dirty="0" smtClean="0">
                <a:solidFill>
                  <a:srgbClr val="FF0000"/>
                </a:solidFill>
                <a:latin typeface="Rockwell" panose="02060603020205020403" pitchFamily="18" charset="0"/>
              </a:rPr>
              <a:t>ww.tops-int.com</a:t>
            </a:r>
            <a:endParaRPr lang="en-US" sz="44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245248" y="2378465"/>
            <a:ext cx="3638774" cy="2260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Anko Personal Use SemBd" pitchFamily="50" charset="0"/>
              </a:rPr>
              <a:t>H1- </a:t>
            </a:r>
          </a:p>
          <a:p>
            <a:pPr algn="ctr"/>
            <a:r>
              <a:rPr lang="en-US" dirty="0" smtClean="0">
                <a:latin typeface="Anko Personal Use SemBd" pitchFamily="50" charset="0"/>
              </a:rPr>
              <a:t>Multiple</a:t>
            </a:r>
            <a:endParaRPr lang="en-US" dirty="0">
              <a:latin typeface="Anko Personal Use SemBd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837" y="1454523"/>
            <a:ext cx="8677061" cy="464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07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70263"/>
            <a:ext cx="9875520" cy="65314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Rockwell" panose="02060603020205020403" pitchFamily="18" charset="0"/>
              </a:rPr>
              <a:t>https://www.jiomart.com/</a:t>
            </a:r>
            <a:endParaRPr lang="en-US" sz="44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594360" y="2622403"/>
            <a:ext cx="2262051" cy="16372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nko Personal Use SemBd" pitchFamily="50" charset="0"/>
              </a:rPr>
              <a:t>Internal Links:</a:t>
            </a:r>
            <a:endParaRPr lang="en-US" dirty="0">
              <a:latin typeface="Anko Personal Use SemBd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325" y="1339497"/>
            <a:ext cx="9005178" cy="454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28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70263"/>
            <a:ext cx="9875520" cy="653143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Rockwell" panose="02060603020205020403" pitchFamily="18" charset="0"/>
              </a:rPr>
              <a:t>www.tops-int.com</a:t>
            </a:r>
            <a:endParaRPr lang="en-US" sz="44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594360" y="2622403"/>
            <a:ext cx="2262051" cy="16372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nko Personal Use SemBd" pitchFamily="50" charset="0"/>
              </a:rPr>
              <a:t>Internal Links:</a:t>
            </a:r>
            <a:endParaRPr lang="en-US" dirty="0">
              <a:latin typeface="Anko Personal Use SemBd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912" y="1193075"/>
            <a:ext cx="8912454" cy="449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70263"/>
            <a:ext cx="9875520" cy="65314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Rockwell" panose="02060603020205020403" pitchFamily="18" charset="0"/>
              </a:rPr>
              <a:t>https://www.jiomart.com/</a:t>
            </a:r>
            <a:endParaRPr lang="en-US" sz="44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594360" y="2622403"/>
            <a:ext cx="2262051" cy="16372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nko Personal Use SemBd" pitchFamily="50" charset="0"/>
              </a:rPr>
              <a:t>Internal </a:t>
            </a:r>
            <a:r>
              <a:rPr lang="en-US" dirty="0" smtClean="0">
                <a:latin typeface="Anko Personal Use SemBd" pitchFamily="50" charset="0"/>
              </a:rPr>
              <a:t>Links – </a:t>
            </a:r>
          </a:p>
          <a:p>
            <a:r>
              <a:rPr lang="en-US" dirty="0" smtClean="0">
                <a:latin typeface="Anko Personal Use SemBd" pitchFamily="50" charset="0"/>
              </a:rPr>
              <a:t>HTML</a:t>
            </a:r>
            <a:r>
              <a:rPr lang="en-US" dirty="0" smtClean="0">
                <a:latin typeface="Anko Personal Use SemBd" pitchFamily="50" charset="0"/>
              </a:rPr>
              <a:t>:</a:t>
            </a:r>
            <a:endParaRPr lang="en-US" dirty="0">
              <a:latin typeface="Anko Personal Use SemBd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544" y="1123406"/>
            <a:ext cx="8651558" cy="537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59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70263"/>
            <a:ext cx="9875520" cy="65314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Rockwell" panose="02060603020205020403" pitchFamily="18" charset="0"/>
              </a:rPr>
              <a:t>https://www.jiomart.com/</a:t>
            </a:r>
            <a:endParaRPr lang="en-US" sz="44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594360" y="2622403"/>
            <a:ext cx="2262051" cy="16372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nko Personal Use SemBd" pitchFamily="50" charset="0"/>
              </a:rPr>
              <a:t>Internal </a:t>
            </a:r>
            <a:r>
              <a:rPr lang="en-US" dirty="0" smtClean="0">
                <a:latin typeface="Anko Personal Use SemBd" pitchFamily="50" charset="0"/>
              </a:rPr>
              <a:t>Links – </a:t>
            </a:r>
          </a:p>
          <a:p>
            <a:r>
              <a:rPr lang="en-US" dirty="0" smtClean="0">
                <a:latin typeface="Anko Personal Use SemBd" pitchFamily="50" charset="0"/>
              </a:rPr>
              <a:t>JAVA</a:t>
            </a:r>
            <a:r>
              <a:rPr lang="en-US" dirty="0" smtClean="0">
                <a:latin typeface="Anko Personal Use SemBd" pitchFamily="50" charset="0"/>
              </a:rPr>
              <a:t>:</a:t>
            </a:r>
            <a:endParaRPr lang="en-US" dirty="0">
              <a:latin typeface="Anko Personal Use SemBd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044" y="1232193"/>
            <a:ext cx="8524875" cy="529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85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70263"/>
            <a:ext cx="9875520" cy="65314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Rockwell" panose="02060603020205020403" pitchFamily="18" charset="0"/>
              </a:rPr>
              <a:t>https://www.jiomart.com/</a:t>
            </a:r>
            <a:endParaRPr lang="en-US" sz="44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594360" y="2622403"/>
            <a:ext cx="2262051" cy="16372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nko Personal Use SemBd" pitchFamily="50" charset="0"/>
              </a:rPr>
              <a:t>Internal </a:t>
            </a:r>
            <a:r>
              <a:rPr lang="en-US" dirty="0" smtClean="0">
                <a:latin typeface="Anko Personal Use SemBd" pitchFamily="50" charset="0"/>
              </a:rPr>
              <a:t>Links – </a:t>
            </a:r>
          </a:p>
          <a:p>
            <a:r>
              <a:rPr lang="en-US" dirty="0" smtClean="0">
                <a:latin typeface="Anko Personal Use SemBd" pitchFamily="50" charset="0"/>
              </a:rPr>
              <a:t>CSS</a:t>
            </a:r>
            <a:r>
              <a:rPr lang="en-US" dirty="0" smtClean="0">
                <a:latin typeface="Anko Personal Use SemBd" pitchFamily="50" charset="0"/>
              </a:rPr>
              <a:t>:</a:t>
            </a:r>
            <a:endParaRPr lang="en-US" dirty="0">
              <a:latin typeface="Anko Personal Use SemBd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880" y="1123406"/>
            <a:ext cx="8512220" cy="527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62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70263"/>
            <a:ext cx="9875520" cy="65314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Rockwell" panose="02060603020205020403" pitchFamily="18" charset="0"/>
              </a:rPr>
              <a:t>https://www.jiomart.com/</a:t>
            </a:r>
            <a:endParaRPr lang="en-US" sz="44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594360" y="2622403"/>
            <a:ext cx="2262051" cy="16372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nko Personal Use SemBd" pitchFamily="50" charset="0"/>
              </a:rPr>
              <a:t>External Links:</a:t>
            </a:r>
            <a:endParaRPr lang="en-US" dirty="0">
              <a:latin typeface="Anko Personal Use SemBd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1" y="1123406"/>
            <a:ext cx="8714966" cy="540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2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70263"/>
            <a:ext cx="9875520" cy="65314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Rockwell" panose="02060603020205020403" pitchFamily="18" charset="0"/>
              </a:rPr>
              <a:t>https://www.jiomart.com/</a:t>
            </a:r>
            <a:endParaRPr lang="en-US" sz="44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594360" y="2622403"/>
            <a:ext cx="2262051" cy="16372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nko Personal Use SemBd" pitchFamily="50" charset="0"/>
              </a:rPr>
              <a:t>External Links - HTML:</a:t>
            </a:r>
            <a:endParaRPr lang="en-US" dirty="0">
              <a:latin typeface="Anko Personal Use SemBd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542" y="1123406"/>
            <a:ext cx="8581464" cy="529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39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70263"/>
            <a:ext cx="9875520" cy="65314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Rockwell" panose="02060603020205020403" pitchFamily="18" charset="0"/>
              </a:rPr>
              <a:t>https://www.jiomart.com/</a:t>
            </a:r>
            <a:endParaRPr lang="en-US" sz="44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594360" y="2622403"/>
            <a:ext cx="2262051" cy="16372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nko Personal Use SemBd" pitchFamily="50" charset="0"/>
              </a:rPr>
              <a:t>URL:</a:t>
            </a:r>
            <a:endParaRPr lang="en-US" dirty="0">
              <a:latin typeface="Anko Personal Use SemBd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410" y="1123407"/>
            <a:ext cx="8926287" cy="544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7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70263"/>
            <a:ext cx="9875520" cy="65314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Rockwell" panose="02060603020205020403" pitchFamily="18" charset="0"/>
              </a:rPr>
              <a:t>https://www.jiomart.com/</a:t>
            </a:r>
            <a:endParaRPr lang="en-US" sz="44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594360" y="1262744"/>
            <a:ext cx="7800703" cy="4876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nko Personal Use SemBd" pitchFamily="50" charset="0"/>
              </a:rPr>
              <a:t>URL – other options</a:t>
            </a:r>
            <a:endParaRPr lang="en-US" dirty="0">
              <a:latin typeface="Anko Personal Use SemBd" pitchFamily="50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594360" y="1750423"/>
            <a:ext cx="11266715" cy="4781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996633"/>
                </a:solidFill>
                <a:latin typeface="Bahnschrift SemiBold Condensed" panose="020B0502040204020203" pitchFamily="34" charset="0"/>
              </a:rPr>
              <a:t>URL </a:t>
            </a:r>
            <a:r>
              <a:rPr lang="en-US" dirty="0" smtClean="0">
                <a:solidFill>
                  <a:srgbClr val="996633"/>
                </a:solidFill>
                <a:latin typeface="Bahnschrift SemiBold Condensed" panose="020B0502040204020203" pitchFamily="34" charset="0"/>
              </a:rPr>
              <a:t>Uppercase – no </a:t>
            </a:r>
            <a:r>
              <a:rPr lang="en-US" dirty="0" smtClean="0">
                <a:solidFill>
                  <a:srgbClr val="996633"/>
                </a:solidFill>
                <a:latin typeface="Bahnschrift SemiBold Condensed" panose="020B0502040204020203" pitchFamily="34" charset="0"/>
              </a:rPr>
              <a:t>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996633"/>
                </a:solidFill>
                <a:latin typeface="Bahnschrift SemiBold Condensed" panose="020B0502040204020203" pitchFamily="34" charset="0"/>
              </a:rPr>
              <a:t>URL NON ASCII Characters – no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996633"/>
                </a:solidFill>
                <a:latin typeface="Bahnschrift SemiBold Condensed" panose="020B0502040204020203" pitchFamily="34" charset="0"/>
              </a:rPr>
              <a:t>URL Underscore – no data</a:t>
            </a:r>
            <a:endParaRPr lang="en-US" dirty="0" smtClean="0">
              <a:solidFill>
                <a:srgbClr val="996633"/>
              </a:solidFill>
              <a:latin typeface="Bahnschrift SemiBold Condensed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996633"/>
                </a:solidFill>
                <a:latin typeface="Bahnschrift SemiBold Condensed" panose="020B0502040204020203" pitchFamily="34" charset="0"/>
              </a:rPr>
              <a:t>URL Multiple Slashes – no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996633"/>
                </a:solidFill>
                <a:latin typeface="Bahnschrift SemiBold Condensed" panose="020B0502040204020203" pitchFamily="34" charset="0"/>
              </a:rPr>
              <a:t>URL Repetitive Path – no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996633"/>
                </a:solidFill>
                <a:latin typeface="Bahnschrift SemiBold Condensed" panose="020B0502040204020203" pitchFamily="34" charset="0"/>
              </a:rPr>
              <a:t>URL Contains space – no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996633"/>
                </a:solidFill>
                <a:latin typeface="Bahnschrift SemiBold Condensed" panose="020B0502040204020203" pitchFamily="34" charset="0"/>
              </a:rPr>
              <a:t>URL Parameters – no data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996633"/>
                </a:solidFill>
                <a:latin typeface="Bahnschrift SemiBold Condensed" panose="020B0502040204020203" pitchFamily="34" charset="0"/>
              </a:rPr>
              <a:t>URL Over 115 characters – no data</a:t>
            </a:r>
          </a:p>
        </p:txBody>
      </p:sp>
    </p:spTree>
    <p:extLst>
      <p:ext uri="{BB962C8B-B14F-4D97-AF65-F5344CB8AC3E}">
        <p14:creationId xmlns:p14="http://schemas.microsoft.com/office/powerpoint/2010/main" val="77152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70263"/>
            <a:ext cx="9875520" cy="65314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Rockwell" panose="02060603020205020403" pitchFamily="18" charset="0"/>
              </a:rPr>
              <a:t>https://www.jiomart.com/</a:t>
            </a:r>
            <a:endParaRPr lang="en-US" sz="44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594360" y="2622403"/>
            <a:ext cx="2262051" cy="16372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nko Personal Use SemBd" pitchFamily="50" charset="0"/>
              </a:rPr>
              <a:t>Page Titles:</a:t>
            </a:r>
            <a:endParaRPr lang="en-US" dirty="0">
              <a:latin typeface="Anko Personal Use SemBd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457" y="1123406"/>
            <a:ext cx="8886008" cy="549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56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70263"/>
            <a:ext cx="9875520" cy="65314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Rockwell" panose="02060603020205020403" pitchFamily="18" charset="0"/>
              </a:rPr>
              <a:t>https://www.jiomart.com/</a:t>
            </a:r>
            <a:endParaRPr lang="en-US" sz="44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594360" y="3083958"/>
            <a:ext cx="2697480" cy="1322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Anko Personal Use SemBd" pitchFamily="50" charset="0"/>
              </a:rPr>
              <a:t>Page Titles - </a:t>
            </a:r>
            <a:r>
              <a:rPr lang="en-US" sz="4000" dirty="0" smtClean="0">
                <a:latin typeface="Anko Personal Use SemBd" pitchFamily="50" charset="0"/>
              </a:rPr>
              <a:t>Duplicate</a:t>
            </a:r>
            <a:r>
              <a:rPr lang="en-US" sz="4000" dirty="0" smtClean="0">
                <a:latin typeface="Anko Personal Use SemBd" pitchFamily="50" charset="0"/>
              </a:rPr>
              <a:t>:</a:t>
            </a:r>
            <a:endParaRPr lang="en-US" sz="4000" dirty="0">
              <a:latin typeface="Anko Personal Use SemBd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312" y="1127850"/>
            <a:ext cx="8398136" cy="523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79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70263"/>
            <a:ext cx="9875520" cy="65314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Rockwell" panose="02060603020205020403" pitchFamily="18" charset="0"/>
              </a:rPr>
              <a:t>https://www.jiomart.com/</a:t>
            </a:r>
            <a:endParaRPr lang="en-US" sz="44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594360" y="3083958"/>
            <a:ext cx="2697480" cy="1322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Anko Personal Use SemBd" pitchFamily="50" charset="0"/>
              </a:rPr>
              <a:t>Page Titles– </a:t>
            </a:r>
            <a:r>
              <a:rPr lang="en-US" sz="4000" dirty="0" smtClean="0">
                <a:latin typeface="Anko Personal Use SemBd" pitchFamily="50" charset="0"/>
              </a:rPr>
              <a:t>Over 60 Characters</a:t>
            </a:r>
            <a:r>
              <a:rPr lang="en-US" sz="4000" dirty="0" smtClean="0">
                <a:latin typeface="Anko Personal Use SemBd" pitchFamily="50" charset="0"/>
              </a:rPr>
              <a:t>:</a:t>
            </a:r>
            <a:endParaRPr lang="en-US" sz="4000" dirty="0">
              <a:latin typeface="Anko Personal Use SemBd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926" y="1123406"/>
            <a:ext cx="8422821" cy="523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70263"/>
            <a:ext cx="9875520" cy="653143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Rockwell" panose="02060603020205020403" pitchFamily="18" charset="0"/>
              </a:rPr>
              <a:t>www.tops-int.com</a:t>
            </a:r>
            <a:endParaRPr lang="en-US" sz="44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489852" y="2472666"/>
            <a:ext cx="2240797" cy="1942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nko Personal Use SemBd" pitchFamily="50" charset="0"/>
              </a:rPr>
              <a:t>Internal Links - HTML:</a:t>
            </a:r>
            <a:endParaRPr lang="en-US" dirty="0">
              <a:latin typeface="Anko Personal Use SemBd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649" y="1123406"/>
            <a:ext cx="9156551" cy="464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89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70263"/>
            <a:ext cx="9875520" cy="65314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Rockwell" panose="02060603020205020403" pitchFamily="18" charset="0"/>
              </a:rPr>
              <a:t>https://www.jiomart.com/</a:t>
            </a:r>
            <a:endParaRPr lang="en-US" sz="44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594360" y="1262744"/>
            <a:ext cx="7800703" cy="4876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nko Personal Use SemBd" pitchFamily="50" charset="0"/>
              </a:rPr>
              <a:t>Page Titles </a:t>
            </a:r>
            <a:r>
              <a:rPr lang="en-US" dirty="0" smtClean="0">
                <a:latin typeface="Anko Personal Use SemBd" pitchFamily="50" charset="0"/>
              </a:rPr>
              <a:t>– other options</a:t>
            </a:r>
            <a:endParaRPr lang="en-US" dirty="0">
              <a:latin typeface="Anko Personal Use SemBd" pitchFamily="50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594360" y="1750423"/>
            <a:ext cx="11266715" cy="4781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996633"/>
                </a:solidFill>
                <a:latin typeface="Bahnschrift SemiBold Condensed" panose="020B0502040204020203" pitchFamily="34" charset="0"/>
              </a:rPr>
              <a:t>Page Title – Missing – no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996633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51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70263"/>
            <a:ext cx="9875520" cy="653143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Rockwell" panose="02060603020205020403" pitchFamily="18" charset="0"/>
              </a:rPr>
              <a:t>www.tops-int.com</a:t>
            </a:r>
            <a:endParaRPr lang="en-US" sz="44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803366" y="2508069"/>
            <a:ext cx="2897777" cy="1114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nko Personal Use SemBd" pitchFamily="50" charset="0"/>
              </a:rPr>
              <a:t>External </a:t>
            </a:r>
          </a:p>
          <a:p>
            <a:r>
              <a:rPr lang="en-US" dirty="0" smtClean="0">
                <a:latin typeface="Anko Personal Use SemBd" pitchFamily="50" charset="0"/>
              </a:rPr>
              <a:t>Links:</a:t>
            </a:r>
            <a:endParaRPr lang="en-US" dirty="0">
              <a:latin typeface="Anko Personal Use SemBd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022" y="1303510"/>
            <a:ext cx="7968479" cy="515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55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70263"/>
            <a:ext cx="9875520" cy="653143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Rockwell" panose="02060603020205020403" pitchFamily="18" charset="0"/>
              </a:rPr>
              <a:t>www.tops-int.com</a:t>
            </a:r>
            <a:endParaRPr lang="en-US" sz="44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655320" y="2786743"/>
            <a:ext cx="3385457" cy="168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nko Personal Use SemBd" pitchFamily="50" charset="0"/>
              </a:rPr>
              <a:t>External Links - HTML:</a:t>
            </a:r>
            <a:endParaRPr lang="en-US" dirty="0">
              <a:latin typeface="Anko Personal Use SemBd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217" y="1209117"/>
            <a:ext cx="8471125" cy="532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1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70263"/>
            <a:ext cx="9875520" cy="653143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Rockwell" panose="02060603020205020403" pitchFamily="18" charset="0"/>
              </a:rPr>
              <a:t>www.tops-int.com</a:t>
            </a:r>
            <a:endParaRPr lang="en-US" sz="44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655320" y="2786743"/>
            <a:ext cx="3385457" cy="168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nko Personal Use SemBd" pitchFamily="50" charset="0"/>
              </a:rPr>
              <a:t>URL – </a:t>
            </a:r>
          </a:p>
          <a:p>
            <a:r>
              <a:rPr lang="en-US" dirty="0" smtClean="0">
                <a:latin typeface="Anko Personal Use SemBd" pitchFamily="50" charset="0"/>
              </a:rPr>
              <a:t>All :</a:t>
            </a:r>
            <a:endParaRPr lang="en-US" dirty="0">
              <a:latin typeface="Anko Personal Use SemBd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047" y="1123406"/>
            <a:ext cx="8466992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68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70263"/>
            <a:ext cx="9875520" cy="653143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Rockwell" panose="02060603020205020403" pitchFamily="18" charset="0"/>
              </a:rPr>
              <a:t>www.tops-int.com</a:t>
            </a:r>
            <a:endParaRPr lang="en-US" sz="44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655320" y="2786743"/>
            <a:ext cx="3385457" cy="168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nko Personal Use SemBd" pitchFamily="50" charset="0"/>
              </a:rPr>
              <a:t>URL – </a:t>
            </a:r>
          </a:p>
          <a:p>
            <a:r>
              <a:rPr lang="en-US" dirty="0" smtClean="0">
                <a:latin typeface="Anko Personal Use SemBd" pitchFamily="50" charset="0"/>
              </a:rPr>
              <a:t>Non ASCII </a:t>
            </a:r>
          </a:p>
          <a:p>
            <a:r>
              <a:rPr lang="en-US" dirty="0" smtClean="0">
                <a:latin typeface="Anko Personal Use SemBd" pitchFamily="50" charset="0"/>
              </a:rPr>
              <a:t>Characters:</a:t>
            </a:r>
            <a:endParaRPr lang="en-US" dirty="0">
              <a:latin typeface="Anko Personal Use SemBd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634" y="1246120"/>
            <a:ext cx="6683555" cy="531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26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70263"/>
            <a:ext cx="9875520" cy="653143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Rockwell" panose="02060603020205020403" pitchFamily="18" charset="0"/>
              </a:rPr>
              <a:t>www.tops-int.com</a:t>
            </a:r>
            <a:endParaRPr lang="en-US" sz="44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594360" y="1123406"/>
            <a:ext cx="7391400" cy="957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nko Personal Use SemBd" pitchFamily="50" charset="0"/>
              </a:rPr>
              <a:t>URL – Underscores:</a:t>
            </a:r>
            <a:endParaRPr lang="en-US" dirty="0">
              <a:latin typeface="Anko Personal Use SemBd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896" y="2316480"/>
            <a:ext cx="10163304" cy="258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21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70263"/>
            <a:ext cx="9875520" cy="653143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Rockwell" panose="02060603020205020403" pitchFamily="18" charset="0"/>
              </a:rPr>
              <a:t>www.tops-int.com</a:t>
            </a:r>
            <a:endParaRPr lang="en-US" sz="44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594360" y="1262744"/>
            <a:ext cx="7800703" cy="766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nko Personal Use SemBd" pitchFamily="50" charset="0"/>
              </a:rPr>
              <a:t>URL – other options</a:t>
            </a:r>
            <a:endParaRPr lang="en-US" dirty="0">
              <a:latin typeface="Anko Personal Use SemBd" pitchFamily="50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594360" y="2168436"/>
            <a:ext cx="11266715" cy="3836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996633"/>
                </a:solidFill>
                <a:latin typeface="Bahnschrift SemiBold Condensed" panose="020B0502040204020203" pitchFamily="34" charset="0"/>
              </a:rPr>
              <a:t>URL Uppercase – no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996633"/>
                </a:solidFill>
                <a:latin typeface="Bahnschrift SemiBold Condensed" panose="020B0502040204020203" pitchFamily="34" charset="0"/>
              </a:rPr>
              <a:t>URL Multiple Slashes – no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996633"/>
                </a:solidFill>
                <a:latin typeface="Bahnschrift SemiBold Condensed" panose="020B0502040204020203" pitchFamily="34" charset="0"/>
              </a:rPr>
              <a:t>URL Repetitive Path – no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996633"/>
                </a:solidFill>
                <a:latin typeface="Bahnschrift SemiBold Condensed" panose="020B0502040204020203" pitchFamily="34" charset="0"/>
              </a:rPr>
              <a:t>URL Contains space – no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996633"/>
                </a:solidFill>
                <a:latin typeface="Bahnschrift SemiBold Condensed" panose="020B0502040204020203" pitchFamily="34" charset="0"/>
              </a:rPr>
              <a:t>URL Parameters – no data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996633"/>
                </a:solidFill>
                <a:latin typeface="Bahnschrift SemiBold Condensed" panose="020B0502040204020203" pitchFamily="34" charset="0"/>
              </a:rPr>
              <a:t>URL Over 115 characters – no data</a:t>
            </a:r>
          </a:p>
        </p:txBody>
      </p:sp>
    </p:spTree>
    <p:extLst>
      <p:ext uri="{BB962C8B-B14F-4D97-AF65-F5344CB8AC3E}">
        <p14:creationId xmlns:p14="http://schemas.microsoft.com/office/powerpoint/2010/main" val="218577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0</TotalTime>
  <Words>313</Words>
  <Application>Microsoft Office PowerPoint</Application>
  <PresentationFormat>Widescreen</PresentationFormat>
  <Paragraphs>96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 Absolute Empire</vt:lpstr>
      <vt:lpstr>Anko Personal Use SemBd</vt:lpstr>
      <vt:lpstr>Arial</vt:lpstr>
      <vt:lpstr>Bahnschrift SemiBold Condensed</vt:lpstr>
      <vt:lpstr>Calibri</vt:lpstr>
      <vt:lpstr>Corbel</vt:lpstr>
      <vt:lpstr>Franklin Gothic Book</vt:lpstr>
      <vt:lpstr>Franklin Gothic Medium</vt:lpstr>
      <vt:lpstr>Rockwell</vt:lpstr>
      <vt:lpstr>Tahoma</vt:lpstr>
      <vt:lpstr>Basis</vt:lpstr>
      <vt:lpstr>SCREAMING FROG  ANALYSIS</vt:lpstr>
      <vt:lpstr>www.tops-int.com</vt:lpstr>
      <vt:lpstr>www.tops-int.com</vt:lpstr>
      <vt:lpstr>www.tops-int.com</vt:lpstr>
      <vt:lpstr>www.tops-int.com</vt:lpstr>
      <vt:lpstr>www.tops-int.com</vt:lpstr>
      <vt:lpstr>www.tops-int.com</vt:lpstr>
      <vt:lpstr>www.tops-int.com</vt:lpstr>
      <vt:lpstr>www.tops-int.com</vt:lpstr>
      <vt:lpstr>www.tops-int.com</vt:lpstr>
      <vt:lpstr>www.tops-int.com</vt:lpstr>
      <vt:lpstr>www.tops-int.com</vt:lpstr>
      <vt:lpstr>www.tops-int.com</vt:lpstr>
      <vt:lpstr>www.tops-int.com</vt:lpstr>
      <vt:lpstr>www.tops-int.com</vt:lpstr>
      <vt:lpstr>www.tops-int.com</vt:lpstr>
      <vt:lpstr>www.tops-int.com</vt:lpstr>
      <vt:lpstr>www.tops-int.com</vt:lpstr>
      <vt:lpstr>https://www.jiomart.com/</vt:lpstr>
      <vt:lpstr>https://www.jiomart.com/</vt:lpstr>
      <vt:lpstr>https://www.jiomart.com/</vt:lpstr>
      <vt:lpstr>https://www.jiomart.com/</vt:lpstr>
      <vt:lpstr>https://www.jiomart.com/</vt:lpstr>
      <vt:lpstr>https://www.jiomart.com/</vt:lpstr>
      <vt:lpstr>https://www.jiomart.com/</vt:lpstr>
      <vt:lpstr>https://www.jiomart.com/</vt:lpstr>
      <vt:lpstr>https://www.jiomart.com/</vt:lpstr>
      <vt:lpstr>https://www.jiomart.com/</vt:lpstr>
      <vt:lpstr>https://www.jiomart.com/</vt:lpstr>
      <vt:lpstr>https://www.jiomart.com/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2022-07-25T09:52:18Z</dcterms:created>
  <dcterms:modified xsi:type="dcterms:W3CDTF">2022-07-26T10:03:57Z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