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319318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238592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51014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021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72769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757621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401568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340728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7990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9401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310693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96428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5207B-69CD-46C7-BF30-64742F8D5E5E}"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9241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22648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07247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26814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5198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5207B-69CD-46C7-BF30-64742F8D5E5E}" type="datetimeFigureOut">
              <a:rPr lang="en-US" smtClean="0"/>
              <a:t>12/7/2019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D3B06F-71CD-4643-BD2E-79FBFAB3F432}" type="slidenum">
              <a:rPr lang="en-US" smtClean="0"/>
              <a:t>‹#›</a:t>
            </a:fld>
            <a:endParaRPr lang="en-US"/>
          </a:p>
        </p:txBody>
      </p:sp>
    </p:spTree>
    <p:extLst>
      <p:ext uri="{BB962C8B-B14F-4D97-AF65-F5344CB8AC3E}">
        <p14:creationId xmlns:p14="http://schemas.microsoft.com/office/powerpoint/2010/main" val="749608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09" y="258619"/>
            <a:ext cx="9919855" cy="5486399"/>
          </a:xfrm>
        </p:spPr>
        <p:txBody>
          <a:bodyPr/>
          <a:lstStyle/>
          <a:p>
            <a:pPr algn="ctr"/>
            <a:r>
              <a:rPr lang="en-US" sz="3200" b="1" dirty="0">
                <a:solidFill>
                  <a:schemeClr val="bg1"/>
                </a:solidFill>
              </a:rPr>
              <a:t>PROJECT	</a:t>
            </a:r>
            <a:r>
              <a:rPr lang="en-US" sz="3200" b="1" dirty="0" smtClean="0">
                <a:solidFill>
                  <a:schemeClr val="bg1"/>
                </a:solidFill>
              </a:rPr>
              <a:t>REPORT ON</a:t>
            </a:r>
            <a:r>
              <a:rPr lang="en-US" sz="3200" dirty="0">
                <a:solidFill>
                  <a:schemeClr val="bg1"/>
                </a:solidFill>
              </a:rPr>
              <a:t/>
            </a:r>
            <a:br>
              <a:rPr lang="en-US" sz="3200" dirty="0">
                <a:solidFill>
                  <a:schemeClr val="bg1"/>
                </a:solidFill>
              </a:rPr>
            </a:br>
            <a:r>
              <a:rPr lang="en-US" sz="3200" b="1" dirty="0">
                <a:solidFill>
                  <a:schemeClr val="bg1"/>
                </a:solidFill>
              </a:rPr>
              <a:t>  </a:t>
            </a:r>
            <a:r>
              <a:rPr lang="en-US" sz="3200" dirty="0">
                <a:solidFill>
                  <a:schemeClr val="bg1"/>
                </a:solidFill>
              </a:rPr>
              <a:t/>
            </a:r>
            <a:br>
              <a:rPr lang="en-US" sz="3200" dirty="0">
                <a:solidFill>
                  <a:schemeClr val="bg1"/>
                </a:solidFill>
              </a:rPr>
            </a:br>
            <a:r>
              <a:rPr lang="en-US" sz="3200" b="1" dirty="0">
                <a:solidFill>
                  <a:schemeClr val="bg1"/>
                </a:solidFill>
              </a:rPr>
              <a:t>“The Battle of Neighborhoods”</a:t>
            </a:r>
            <a:r>
              <a:rPr lang="en-US" sz="3200" dirty="0">
                <a:solidFill>
                  <a:schemeClr val="bg1"/>
                </a:solidFill>
              </a:rPr>
              <a:t/>
            </a:r>
            <a:br>
              <a:rPr lang="en-US" sz="3200" dirty="0">
                <a:solidFill>
                  <a:schemeClr val="bg1"/>
                </a:solidFill>
              </a:rPr>
            </a:br>
            <a:r>
              <a:rPr lang="en-US" sz="3200" b="1" dirty="0">
                <a:solidFill>
                  <a:schemeClr val="bg1"/>
                </a:solidFill>
              </a:rPr>
              <a:t> </a:t>
            </a:r>
            <a:r>
              <a:rPr lang="en-US" sz="3200" b="1" dirty="0" smtClean="0">
                <a:solidFill>
                  <a:schemeClr val="bg1"/>
                </a:solidFill>
              </a:rPr>
              <a:t>(</a:t>
            </a:r>
            <a:r>
              <a:rPr lang="en-US" sz="3200" b="1" dirty="0">
                <a:solidFill>
                  <a:schemeClr val="bg1"/>
                </a:solidFill>
              </a:rPr>
              <a:t>Analyzing Neighborhoods in Delhi)</a:t>
            </a:r>
            <a:r>
              <a:rPr lang="en-US" sz="3200" dirty="0">
                <a:solidFill>
                  <a:schemeClr val="bg1"/>
                </a:solidFill>
              </a:rPr>
              <a:t/>
            </a:r>
            <a:br>
              <a:rPr lang="en-US" sz="3200" dirty="0">
                <a:solidFill>
                  <a:schemeClr val="bg1"/>
                </a:solidFill>
              </a:rPr>
            </a:br>
            <a:r>
              <a:rPr lang="en-US" sz="3200" b="1" dirty="0">
                <a:solidFill>
                  <a:schemeClr val="bg1"/>
                </a:solidFill>
              </a:rPr>
              <a:t> </a:t>
            </a:r>
            <a:r>
              <a:rPr lang="en-US" sz="3200" dirty="0">
                <a:solidFill>
                  <a:schemeClr val="bg1"/>
                </a:solidFill>
              </a:rPr>
              <a:t/>
            </a:r>
            <a:br>
              <a:rPr lang="en-US" sz="3200" dirty="0">
                <a:solidFill>
                  <a:schemeClr val="bg1"/>
                </a:solidFill>
              </a:rPr>
            </a:br>
            <a:r>
              <a:rPr lang="en-US" sz="3200" dirty="0">
                <a:solidFill>
                  <a:schemeClr val="bg1"/>
                </a:solidFill>
              </a:rPr>
              <a:t>       </a:t>
            </a:r>
            <a:r>
              <a:rPr lang="en-US" sz="3200" dirty="0" smtClean="0">
                <a:solidFill>
                  <a:schemeClr val="bg1"/>
                </a:solidFill>
              </a:rPr>
              <a:t>Submitted </a:t>
            </a:r>
            <a:r>
              <a:rPr lang="en-US" sz="3200" dirty="0">
                <a:solidFill>
                  <a:schemeClr val="bg1"/>
                </a:solidFill>
              </a:rPr>
              <a:t>by: Reshabh Chauhan</a:t>
            </a:r>
            <a:br>
              <a:rPr lang="en-US" sz="3200" dirty="0">
                <a:solidFill>
                  <a:schemeClr val="bg1"/>
                </a:solidFill>
              </a:rPr>
            </a:br>
            <a:r>
              <a:rPr lang="en-US" sz="3200" dirty="0">
                <a:solidFill>
                  <a:schemeClr val="bg1"/>
                </a:solidFill>
              </a:rPr>
              <a:t>                          </a:t>
            </a:r>
            <a:br>
              <a:rPr lang="en-US" sz="3200" dirty="0">
                <a:solidFill>
                  <a:schemeClr val="bg1"/>
                </a:solidFill>
              </a:rPr>
            </a:br>
            <a:r>
              <a:rPr lang="en-US" sz="3200" b="1" dirty="0">
                <a:solidFill>
                  <a:schemeClr val="bg1"/>
                </a:solidFill>
              </a:rPr>
              <a:t>  </a:t>
            </a:r>
            <a:r>
              <a:rPr lang="en-US" sz="3200" b="1" dirty="0" smtClean="0">
                <a:solidFill>
                  <a:schemeClr val="bg1"/>
                </a:solidFill>
              </a:rPr>
              <a:t>December </a:t>
            </a:r>
            <a:r>
              <a:rPr lang="en-US" sz="3200" b="1" dirty="0">
                <a:solidFill>
                  <a:schemeClr val="bg1"/>
                </a:solidFill>
              </a:rPr>
              <a:t>2019</a:t>
            </a:r>
            <a:br>
              <a:rPr lang="en-US" sz="3200" b="1" dirty="0">
                <a:solidFill>
                  <a:schemeClr val="bg1"/>
                </a:solidFill>
              </a:rPr>
            </a:br>
            <a:endParaRPr lang="en-US" sz="3200" dirty="0">
              <a:solidFill>
                <a:schemeClr val="bg1"/>
              </a:solidFill>
            </a:endParaRPr>
          </a:p>
        </p:txBody>
      </p:sp>
    </p:spTree>
    <p:extLst>
      <p:ext uri="{BB962C8B-B14F-4D97-AF65-F5344CB8AC3E}">
        <p14:creationId xmlns:p14="http://schemas.microsoft.com/office/powerpoint/2010/main" val="71452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5" y="369454"/>
            <a:ext cx="9505889" cy="6345381"/>
          </a:xfrm>
        </p:spPr>
        <p:txBody>
          <a:bodyPr/>
          <a:lstStyle/>
          <a:p>
            <a:r>
              <a:rPr lang="en-US" b="1" dirty="0"/>
              <a:t> </a:t>
            </a:r>
            <a:r>
              <a:rPr lang="en-US" b="1" dirty="0" smtClean="0"/>
              <a:t>       </a:t>
            </a:r>
            <a:r>
              <a:rPr lang="en-US" sz="3600" b="1" dirty="0" smtClean="0">
                <a:solidFill>
                  <a:schemeClr val="bg1"/>
                </a:solidFill>
              </a:rPr>
              <a:t>DISCUSSION </a:t>
            </a:r>
            <a:r>
              <a:rPr lang="en-US" sz="3600" b="1" dirty="0">
                <a:solidFill>
                  <a:schemeClr val="bg1"/>
                </a:solidFill>
              </a:rPr>
              <a:t>AND SUGGESTIONS</a:t>
            </a:r>
            <a:r>
              <a:rPr lang="en-US" b="1" dirty="0"/>
              <a:t/>
            </a:r>
            <a:br>
              <a:rPr lang="en-US" b="1" dirty="0"/>
            </a:br>
            <a:r>
              <a:rPr lang="en-US" b="1" dirty="0"/>
              <a:t> </a:t>
            </a:r>
            <a:br>
              <a:rPr lang="en-US" b="1" dirty="0"/>
            </a:br>
            <a:r>
              <a:rPr lang="en-US" sz="3200" dirty="0">
                <a:solidFill>
                  <a:schemeClr val="bg1"/>
                </a:solidFill>
              </a:rPr>
              <a:t>As I discussed above, in our analysis we have noted Neighborhoods’ nearby places are not suitable for open a badminton academy but those areas have good opportunities if we want to open water parks, bars, Shopping malls, BnB services, Salon, Gaming zones, etc.</a:t>
            </a:r>
            <a:endParaRPr lang="en-US" sz="3200" dirty="0">
              <a:solidFill>
                <a:schemeClr val="bg1"/>
              </a:solidFill>
            </a:endParaRPr>
          </a:p>
        </p:txBody>
      </p:sp>
    </p:spTree>
    <p:extLst>
      <p:ext uri="{BB962C8B-B14F-4D97-AF65-F5344CB8AC3E}">
        <p14:creationId xmlns:p14="http://schemas.microsoft.com/office/powerpoint/2010/main" val="421036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600" b="1" dirty="0" smtClean="0"/>
              <a:t>                       </a:t>
            </a:r>
            <a:r>
              <a:rPr lang="en-US" sz="3600" b="1" dirty="0" smtClean="0">
                <a:solidFill>
                  <a:schemeClr val="bg1"/>
                </a:solidFill>
              </a:rPr>
              <a:t>CONCLUSION</a:t>
            </a:r>
            <a:r>
              <a:rPr lang="en-US" sz="3000" b="1" dirty="0"/>
              <a:t/>
            </a:r>
            <a:br>
              <a:rPr lang="en-US" sz="3000" b="1" dirty="0"/>
            </a:br>
            <a:r>
              <a:rPr lang="en-US" sz="3000" b="1" dirty="0"/>
              <a:t> </a:t>
            </a:r>
            <a:r>
              <a:rPr lang="en-US" sz="3000" dirty="0"/>
              <a:t/>
            </a:r>
            <a:br>
              <a:rPr lang="en-US" sz="3000" dirty="0"/>
            </a:br>
            <a:r>
              <a:rPr lang="en-US" sz="2800" dirty="0">
                <a:solidFill>
                  <a:schemeClr val="bg1"/>
                </a:solidFill>
              </a:rPr>
              <a:t>As the analyses, part shows that we have found a lot of venues nearby the Neighborhoods but we not able to get the venues which will actually suitable to start a badminton academy. Badminton academy required a suitable place, good connectivity, sports-loving people, and a healthy and polluted free environment.</a:t>
            </a:r>
            <a:br>
              <a:rPr lang="en-US" sz="2800" dirty="0">
                <a:solidFill>
                  <a:schemeClr val="bg1"/>
                </a:solidFill>
              </a:rPr>
            </a:br>
            <a:r>
              <a:rPr lang="en-US" sz="2800" dirty="0">
                <a:solidFill>
                  <a:schemeClr val="bg1"/>
                </a:solidFill>
              </a:rPr>
              <a:t>The venues we have found in our analysis are more like; Restaurants, </a:t>
            </a:r>
            <a:r>
              <a:rPr lang="en-US" sz="2800" dirty="0" smtClean="0">
                <a:solidFill>
                  <a:schemeClr val="bg1"/>
                </a:solidFill>
              </a:rPr>
              <a:t>Cafe, </a:t>
            </a:r>
            <a:r>
              <a:rPr lang="en-US" sz="2800" dirty="0">
                <a:solidFill>
                  <a:schemeClr val="bg1"/>
                </a:solidFill>
              </a:rPr>
              <a:t>Beer Bars, Coffee Shops, etc. I think it will not be beneficial to start a badminton academy nearby those venues as we’ll not get as many players to join there.</a:t>
            </a:r>
            <a:br>
              <a:rPr lang="en-US" sz="2800" dirty="0">
                <a:solidFill>
                  <a:schemeClr val="bg1"/>
                </a:solidFill>
              </a:rPr>
            </a:br>
            <a:r>
              <a:rPr lang="en-US" sz="2800" dirty="0" smtClean="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val="184627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138545"/>
            <a:ext cx="10104582" cy="6585527"/>
          </a:xfrm>
        </p:spPr>
        <p:txBody>
          <a:bodyPr>
            <a:normAutofit/>
          </a:bodyPr>
          <a:lstStyle/>
          <a:p>
            <a:r>
              <a:rPr lang="en-US" b="1" dirty="0" smtClean="0"/>
              <a:t>             </a:t>
            </a:r>
            <a:r>
              <a:rPr lang="en-US" b="1" dirty="0" smtClean="0">
                <a:solidFill>
                  <a:schemeClr val="bg1"/>
                </a:solidFill>
              </a:rPr>
              <a:t>                                </a:t>
            </a:r>
            <a:r>
              <a:rPr lang="en-US" sz="3200" b="1" dirty="0" smtClean="0">
                <a:solidFill>
                  <a:schemeClr val="bg1"/>
                </a:solidFill>
              </a:rPr>
              <a:t>INTRODUCTION</a:t>
            </a:r>
            <a:endParaRPr lang="en-US" sz="3200" b="1" dirty="0">
              <a:solidFill>
                <a:schemeClr val="bg1"/>
              </a:solidFill>
            </a:endParaRPr>
          </a:p>
          <a:p>
            <a:r>
              <a:rPr lang="en-US" b="1" dirty="0">
                <a:solidFill>
                  <a:schemeClr val="bg1"/>
                </a:solidFill>
              </a:rPr>
              <a:t> </a:t>
            </a:r>
            <a:endParaRPr lang="en-US" dirty="0">
              <a:solidFill>
                <a:schemeClr val="bg1"/>
              </a:solidFill>
            </a:endParaRPr>
          </a:p>
          <a:p>
            <a:r>
              <a:rPr lang="en-US" sz="2800" b="1" u="sng" dirty="0">
                <a:solidFill>
                  <a:schemeClr val="bg1"/>
                </a:solidFill>
              </a:rPr>
              <a:t>Problem</a:t>
            </a:r>
            <a:r>
              <a:rPr lang="en-US" b="1" dirty="0">
                <a:solidFill>
                  <a:schemeClr val="bg1"/>
                </a:solidFill>
              </a:rPr>
              <a:t>: -</a:t>
            </a:r>
            <a:endParaRPr lang="en-US" dirty="0">
              <a:solidFill>
                <a:schemeClr val="bg1"/>
              </a:solidFill>
            </a:endParaRPr>
          </a:p>
          <a:p>
            <a:pPr>
              <a:lnSpc>
                <a:spcPct val="150000"/>
              </a:lnSpc>
            </a:pPr>
            <a:r>
              <a:rPr lang="en-US" b="1" dirty="0">
                <a:solidFill>
                  <a:schemeClr val="bg1"/>
                </a:solidFill>
              </a:rPr>
              <a:t>                    </a:t>
            </a:r>
            <a:r>
              <a:rPr lang="en-US" sz="2400" b="1" dirty="0">
                <a:solidFill>
                  <a:schemeClr val="bg1"/>
                </a:solidFill>
              </a:rPr>
              <a:t> </a:t>
            </a:r>
            <a:r>
              <a:rPr lang="en-US" sz="2800" i="1" dirty="0">
                <a:solidFill>
                  <a:schemeClr val="bg1"/>
                </a:solidFill>
              </a:rPr>
              <a:t>In this project, I am going to resolve my friend's problem, who wants to open a </a:t>
            </a:r>
            <a:r>
              <a:rPr lang="en-US" sz="2800" b="1" i="1" dirty="0">
                <a:solidFill>
                  <a:schemeClr val="bg1"/>
                </a:solidFill>
              </a:rPr>
              <a:t>'Badminton Academy'</a:t>
            </a:r>
            <a:r>
              <a:rPr lang="en-US" sz="2800" i="1" dirty="0">
                <a:solidFill>
                  <a:schemeClr val="bg1"/>
                </a:solidFill>
              </a:rPr>
              <a:t> in </a:t>
            </a:r>
            <a:r>
              <a:rPr lang="en-US" sz="2800" b="1" i="1" dirty="0">
                <a:solidFill>
                  <a:schemeClr val="bg1"/>
                </a:solidFill>
              </a:rPr>
              <a:t>Delhi</a:t>
            </a:r>
            <a:r>
              <a:rPr lang="en-US" sz="2800" i="1" dirty="0">
                <a:solidFill>
                  <a:schemeClr val="bg1"/>
                </a:solidFill>
              </a:rPr>
              <a:t>, the National Capital of India. As I am a badminton player, therefore, He asked me about the place </a:t>
            </a:r>
            <a:r>
              <a:rPr lang="en-US" sz="2800" b="1" i="1" dirty="0">
                <a:solidFill>
                  <a:schemeClr val="bg1"/>
                </a:solidFill>
              </a:rPr>
              <a:t>where</a:t>
            </a:r>
            <a:r>
              <a:rPr lang="en-US" sz="2800" i="1" dirty="0">
                <a:solidFill>
                  <a:schemeClr val="bg1"/>
                </a:solidFill>
              </a:rPr>
              <a:t> He should open his badminton academy in Delhi so that He'll get lots of badminton players to learn in his academy</a:t>
            </a:r>
            <a:r>
              <a:rPr lang="en-US" sz="2800" i="1"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272046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51282"/>
          </a:xfrm>
        </p:spPr>
        <p:txBody>
          <a:bodyPr/>
          <a:lstStyle/>
          <a:p>
            <a:r>
              <a:rPr lang="en-US" sz="3600" b="1" dirty="0" smtClean="0"/>
              <a:t>        </a:t>
            </a:r>
            <a:r>
              <a:rPr lang="en-US" sz="3600" b="1" dirty="0" smtClean="0">
                <a:solidFill>
                  <a:schemeClr val="bg1"/>
                </a:solidFill>
              </a:rPr>
              <a:t>              METHODOLOGY</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
            </a:r>
            <a:br>
              <a:rPr lang="en-US" sz="2400" b="1" dirty="0" smtClean="0">
                <a:solidFill>
                  <a:schemeClr val="bg1"/>
                </a:solidFill>
              </a:rPr>
            </a:br>
            <a:r>
              <a:rPr lang="en-US" sz="2800" b="1" u="sng" dirty="0" smtClean="0">
                <a:solidFill>
                  <a:schemeClr val="bg1"/>
                </a:solidFill>
              </a:rPr>
              <a:t>Secondary </a:t>
            </a:r>
            <a:r>
              <a:rPr lang="en-US" sz="2800" b="1" u="sng" dirty="0">
                <a:solidFill>
                  <a:schemeClr val="bg1"/>
                </a:solidFill>
              </a:rPr>
              <a:t>Data</a:t>
            </a:r>
            <a:r>
              <a:rPr lang="en-US" sz="2400" dirty="0">
                <a:solidFill>
                  <a:schemeClr val="bg1"/>
                </a:solidFill>
              </a:rPr>
              <a:t>: - </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800" dirty="0">
                <a:solidFill>
                  <a:schemeClr val="bg1"/>
                </a:solidFill>
              </a:rPr>
              <a:t> </a:t>
            </a:r>
            <a:r>
              <a:rPr lang="en-US" sz="2800" dirty="0" smtClean="0">
                <a:solidFill>
                  <a:schemeClr val="bg1"/>
                </a:solidFill>
              </a:rPr>
              <a:t>                           This </a:t>
            </a:r>
            <a:r>
              <a:rPr lang="en-US" sz="2800" dirty="0">
                <a:solidFill>
                  <a:schemeClr val="bg1"/>
                </a:solidFill>
              </a:rPr>
              <a:t>project is based on the secondary data which is collected from the internet using Wikipedia and Delhi Govt. websites</a:t>
            </a:r>
            <a:r>
              <a:rPr lang="en-US" sz="2800" dirty="0" smtClean="0">
                <a:solidFill>
                  <a:schemeClr val="bg1"/>
                </a:solidFill>
              </a:rPr>
              <a:t>.</a:t>
            </a:r>
            <a:br>
              <a:rPr lang="en-US" sz="2800" dirty="0" smtClean="0">
                <a:solidFill>
                  <a:schemeClr val="bg1"/>
                </a:solidFill>
              </a:rPr>
            </a:br>
            <a:r>
              <a:rPr lang="en-US" sz="2800" b="1" dirty="0">
                <a:solidFill>
                  <a:schemeClr val="bg1"/>
                </a:solidFill>
              </a:rPr>
              <a:t/>
            </a:r>
            <a:br>
              <a:rPr lang="en-US" sz="2800" b="1" dirty="0">
                <a:solidFill>
                  <a:schemeClr val="bg1"/>
                </a:solidFill>
              </a:rPr>
            </a:br>
            <a:r>
              <a:rPr lang="en-US" sz="2800" dirty="0">
                <a:solidFill>
                  <a:schemeClr val="bg1"/>
                </a:solidFill>
              </a:rPr>
              <a:t>This Data includes ‘</a:t>
            </a:r>
            <a:r>
              <a:rPr lang="en-US" sz="2800" b="1" dirty="0">
                <a:solidFill>
                  <a:schemeClr val="bg1"/>
                </a:solidFill>
              </a:rPr>
              <a:t>Geographical Data</a:t>
            </a:r>
            <a:r>
              <a:rPr lang="en-US" sz="2800" dirty="0">
                <a:solidFill>
                  <a:schemeClr val="bg1"/>
                </a:solidFill>
              </a:rPr>
              <a:t>’ of </a:t>
            </a:r>
            <a:r>
              <a:rPr lang="en-US" sz="2800" b="1" dirty="0">
                <a:solidFill>
                  <a:schemeClr val="bg1"/>
                </a:solidFill>
              </a:rPr>
              <a:t>Delhi</a:t>
            </a:r>
            <a:r>
              <a:rPr lang="en-US" sz="2800" dirty="0">
                <a:solidFill>
                  <a:schemeClr val="bg1"/>
                </a:solidFill>
              </a:rPr>
              <a:t>, The National Capital of India which includes few Neighborhoods, their Postal Codes, Latitude, and Longitude.</a:t>
            </a:r>
            <a:r>
              <a:rPr lang="en-US" sz="2400" b="1" dirty="0"/>
              <a:t/>
            </a:r>
            <a:br>
              <a:rPr lang="en-US" sz="2400" b="1" dirty="0"/>
            </a:br>
            <a:endParaRPr lang="en-US" sz="2400" dirty="0"/>
          </a:p>
        </p:txBody>
      </p:sp>
    </p:spTree>
    <p:extLst>
      <p:ext uri="{BB962C8B-B14F-4D97-AF65-F5344CB8AC3E}">
        <p14:creationId xmlns:p14="http://schemas.microsoft.com/office/powerpoint/2010/main" val="20619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5058" y="1376353"/>
            <a:ext cx="5514543" cy="5338483"/>
          </a:xfrm>
          <a:prstGeom prst="rect">
            <a:avLst/>
          </a:prstGeom>
        </p:spPr>
      </p:pic>
      <p:pic>
        <p:nvPicPr>
          <p:cNvPr id="4" name="Picture 3"/>
          <p:cNvPicPr/>
          <p:nvPr/>
        </p:nvPicPr>
        <p:blipFill>
          <a:blip r:embed="rId3"/>
          <a:stretch>
            <a:fillRect/>
          </a:stretch>
        </p:blipFill>
        <p:spPr>
          <a:xfrm>
            <a:off x="5689601" y="1376353"/>
            <a:ext cx="5791200" cy="5338484"/>
          </a:xfrm>
          <a:prstGeom prst="rect">
            <a:avLst/>
          </a:prstGeom>
        </p:spPr>
      </p:pic>
      <p:sp>
        <p:nvSpPr>
          <p:cNvPr id="5" name="Title 4"/>
          <p:cNvSpPr>
            <a:spLocks noGrp="1"/>
          </p:cNvSpPr>
          <p:nvPr>
            <p:ph type="title"/>
          </p:nvPr>
        </p:nvSpPr>
        <p:spPr>
          <a:xfrm>
            <a:off x="240145" y="452718"/>
            <a:ext cx="9810689" cy="849609"/>
          </a:xfrm>
        </p:spPr>
        <p:txBody>
          <a:bodyPr/>
          <a:lstStyle/>
          <a:p>
            <a:pPr algn="ctr"/>
            <a:r>
              <a:rPr lang="en-US" sz="4000" b="1" dirty="0" smtClean="0">
                <a:solidFill>
                  <a:schemeClr val="bg1"/>
                </a:solidFill>
              </a:rPr>
              <a:t>Data-frame and Map</a:t>
            </a:r>
            <a:endParaRPr lang="en-US" sz="4000" b="1" dirty="0">
              <a:solidFill>
                <a:schemeClr val="bg1"/>
              </a:solidFill>
            </a:endParaRPr>
          </a:p>
        </p:txBody>
      </p:sp>
    </p:spTree>
    <p:extLst>
      <p:ext uri="{BB962C8B-B14F-4D97-AF65-F5344CB8AC3E}">
        <p14:creationId xmlns:p14="http://schemas.microsoft.com/office/powerpoint/2010/main" val="67629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7173"/>
          </a:xfrm>
        </p:spPr>
        <p:txBody>
          <a:bodyPr/>
          <a:lstStyle/>
          <a:p>
            <a:r>
              <a:rPr lang="en-US" sz="3200" b="1" u="sng" dirty="0" smtClean="0">
                <a:solidFill>
                  <a:schemeClr val="bg1"/>
                </a:solidFill>
              </a:rPr>
              <a:t>Foursquare Credentials</a:t>
            </a:r>
            <a:r>
              <a:rPr lang="en-US" sz="2800" dirty="0" smtClean="0">
                <a:solidFill>
                  <a:schemeClr val="bg1"/>
                </a:solidFill>
              </a:rPr>
              <a:t>:-</a:t>
            </a:r>
            <a:endParaRPr lang="en-US" sz="2800" dirty="0">
              <a:solidFill>
                <a:schemeClr val="bg1"/>
              </a:solidFill>
            </a:endParaRPr>
          </a:p>
        </p:txBody>
      </p:sp>
      <p:pic>
        <p:nvPicPr>
          <p:cNvPr id="3" name="Picture 2"/>
          <p:cNvPicPr/>
          <p:nvPr/>
        </p:nvPicPr>
        <p:blipFill>
          <a:blip r:embed="rId2"/>
          <a:stretch>
            <a:fillRect/>
          </a:stretch>
        </p:blipFill>
        <p:spPr>
          <a:xfrm>
            <a:off x="471054" y="1357744"/>
            <a:ext cx="8682181" cy="4525819"/>
          </a:xfrm>
          <a:prstGeom prst="rect">
            <a:avLst/>
          </a:prstGeom>
        </p:spPr>
      </p:pic>
    </p:spTree>
    <p:extLst>
      <p:ext uri="{BB962C8B-B14F-4D97-AF65-F5344CB8AC3E}">
        <p14:creationId xmlns:p14="http://schemas.microsoft.com/office/powerpoint/2010/main" val="33154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7927"/>
            <a:ext cx="9404723" cy="748147"/>
          </a:xfrm>
        </p:spPr>
        <p:txBody>
          <a:bodyPr/>
          <a:lstStyle/>
          <a:p>
            <a:r>
              <a:rPr lang="en-US" sz="3600" b="1" u="sng" dirty="0" smtClean="0">
                <a:solidFill>
                  <a:schemeClr val="bg1"/>
                </a:solidFill>
              </a:rPr>
              <a:t>Analysis of each Neighborhood</a:t>
            </a:r>
            <a:r>
              <a:rPr lang="en-US" dirty="0" smtClean="0">
                <a:solidFill>
                  <a:schemeClr val="bg1"/>
                </a:solidFill>
              </a:rPr>
              <a:t>: -</a:t>
            </a:r>
            <a:endParaRPr lang="en-US" dirty="0">
              <a:solidFill>
                <a:schemeClr val="bg1"/>
              </a:solidFill>
            </a:endParaRPr>
          </a:p>
        </p:txBody>
      </p:sp>
      <p:pic>
        <p:nvPicPr>
          <p:cNvPr id="3" name="Picture 2"/>
          <p:cNvPicPr/>
          <p:nvPr/>
        </p:nvPicPr>
        <p:blipFill>
          <a:blip r:embed="rId2"/>
          <a:stretch>
            <a:fillRect/>
          </a:stretch>
        </p:blipFill>
        <p:spPr>
          <a:xfrm>
            <a:off x="212435" y="1330035"/>
            <a:ext cx="11092873" cy="5006109"/>
          </a:xfrm>
          <a:prstGeom prst="rect">
            <a:avLst/>
          </a:prstGeom>
        </p:spPr>
      </p:pic>
    </p:spTree>
    <p:extLst>
      <p:ext uri="{BB962C8B-B14F-4D97-AF65-F5344CB8AC3E}">
        <p14:creationId xmlns:p14="http://schemas.microsoft.com/office/powerpoint/2010/main" val="256511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82" y="452718"/>
            <a:ext cx="10169235" cy="729537"/>
          </a:xfrm>
        </p:spPr>
        <p:txBody>
          <a:bodyPr/>
          <a:lstStyle/>
          <a:p>
            <a:r>
              <a:rPr lang="en-US" sz="2800" b="1" u="sng" dirty="0" smtClean="0">
                <a:solidFill>
                  <a:schemeClr val="bg1"/>
                </a:solidFill>
              </a:rPr>
              <a:t>Data Clustering is used as </a:t>
            </a:r>
            <a:r>
              <a:rPr lang="en-US" sz="2800" b="1" u="sng" dirty="0">
                <a:solidFill>
                  <a:schemeClr val="bg1"/>
                </a:solidFill>
              </a:rPr>
              <a:t>Machine Learning </a:t>
            </a:r>
            <a:r>
              <a:rPr lang="en-US" sz="2800" b="1" u="sng" dirty="0" smtClean="0">
                <a:solidFill>
                  <a:schemeClr val="bg1"/>
                </a:solidFill>
              </a:rPr>
              <a:t>Algorithm</a:t>
            </a:r>
            <a:r>
              <a:rPr lang="en-US" sz="3200" b="1" dirty="0" smtClean="0">
                <a:solidFill>
                  <a:schemeClr val="bg1"/>
                </a:solidFill>
              </a:rPr>
              <a:t>: -</a:t>
            </a:r>
            <a:endParaRPr lang="en-US" sz="3200" b="1" dirty="0">
              <a:solidFill>
                <a:schemeClr val="bg1"/>
              </a:solidFill>
            </a:endParaRPr>
          </a:p>
        </p:txBody>
      </p:sp>
      <p:pic>
        <p:nvPicPr>
          <p:cNvPr id="3" name="Picture 2"/>
          <p:cNvPicPr/>
          <p:nvPr/>
        </p:nvPicPr>
        <p:blipFill>
          <a:blip r:embed="rId2"/>
          <a:stretch>
            <a:fillRect/>
          </a:stretch>
        </p:blipFill>
        <p:spPr>
          <a:xfrm>
            <a:off x="434109" y="1403927"/>
            <a:ext cx="9725891" cy="4775200"/>
          </a:xfrm>
          <a:prstGeom prst="rect">
            <a:avLst/>
          </a:prstGeom>
        </p:spPr>
      </p:pic>
    </p:spTree>
    <p:extLst>
      <p:ext uri="{BB962C8B-B14F-4D97-AF65-F5344CB8AC3E}">
        <p14:creationId xmlns:p14="http://schemas.microsoft.com/office/powerpoint/2010/main" val="3047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911137"/>
          </a:xfrm>
        </p:spPr>
        <p:txBody>
          <a:bodyPr/>
          <a:lstStyle/>
          <a:p>
            <a:r>
              <a:rPr lang="en-US" sz="3000" b="1" dirty="0" smtClean="0">
                <a:solidFill>
                  <a:schemeClr val="bg1"/>
                </a:solidFill>
              </a:rPr>
              <a:t>                                  </a:t>
            </a:r>
            <a:r>
              <a:rPr lang="en-US" sz="3600" b="1" dirty="0" smtClean="0">
                <a:solidFill>
                  <a:schemeClr val="bg1"/>
                </a:solidFill>
              </a:rPr>
              <a:t>FINDINGS</a:t>
            </a:r>
            <a:r>
              <a:rPr lang="en-US" sz="3000" b="1" dirty="0" smtClean="0">
                <a:solidFill>
                  <a:schemeClr val="bg1"/>
                </a:solidFill>
              </a:rPr>
              <a:t/>
            </a:r>
            <a:br>
              <a:rPr lang="en-US" sz="3000" b="1" dirty="0" smtClean="0">
                <a:solidFill>
                  <a:schemeClr val="bg1"/>
                </a:solidFill>
              </a:rPr>
            </a:br>
            <a:r>
              <a:rPr lang="en-US" sz="3000" b="1" dirty="0" smtClean="0">
                <a:solidFill>
                  <a:schemeClr val="bg1"/>
                </a:solidFill>
              </a:rPr>
              <a:t/>
            </a:r>
            <a:br>
              <a:rPr lang="en-US" sz="3000" b="1" dirty="0" smtClean="0">
                <a:solidFill>
                  <a:schemeClr val="bg1"/>
                </a:solidFill>
              </a:rPr>
            </a:br>
            <a:r>
              <a:rPr lang="en-US" sz="3000" dirty="0">
                <a:solidFill>
                  <a:schemeClr val="bg1"/>
                </a:solidFill>
              </a:rPr>
              <a:t>From the above analysis of around 20 Neighborhoods in Delhi, we found that we have around 95 Venues. After analyzing those Venues, we have created 4 clusters of Neighborhoods that having the same Venues nearby.</a:t>
            </a:r>
            <a:r>
              <a:rPr lang="en-US" sz="3000" b="1" dirty="0">
                <a:solidFill>
                  <a:schemeClr val="bg1"/>
                </a:solidFill>
              </a:rPr>
              <a:t/>
            </a:r>
            <a:br>
              <a:rPr lang="en-US" sz="3000" b="1" dirty="0">
                <a:solidFill>
                  <a:schemeClr val="bg1"/>
                </a:solidFill>
              </a:rPr>
            </a:br>
            <a:r>
              <a:rPr lang="en-US" sz="3000" dirty="0">
                <a:solidFill>
                  <a:schemeClr val="bg1"/>
                </a:solidFill>
              </a:rPr>
              <a:t> </a:t>
            </a:r>
            <a:r>
              <a:rPr lang="en-US" sz="3000" b="1" dirty="0">
                <a:solidFill>
                  <a:schemeClr val="bg1"/>
                </a:solidFill>
              </a:rPr>
              <a:t/>
            </a:r>
            <a:br>
              <a:rPr lang="en-US" sz="3000" b="1" dirty="0">
                <a:solidFill>
                  <a:schemeClr val="bg1"/>
                </a:solidFill>
              </a:rPr>
            </a:br>
            <a:r>
              <a:rPr lang="en-US" sz="3000" dirty="0">
                <a:solidFill>
                  <a:schemeClr val="bg1"/>
                </a:solidFill>
              </a:rPr>
              <a:t>We found the venues using ‘Foursquare API’ and then cluster the Neighborhoods by analyzing those venues by their frequency or number of occurrences in those respective Neighborhoods.</a:t>
            </a:r>
            <a:r>
              <a:rPr lang="en-US" sz="2800" b="1" dirty="0"/>
              <a:t/>
            </a:r>
            <a:br>
              <a:rPr lang="en-US" sz="2800" b="1" dirty="0"/>
            </a:br>
            <a:endParaRPr lang="en-US" sz="2800" b="1" dirty="0"/>
          </a:p>
        </p:txBody>
      </p:sp>
    </p:spTree>
    <p:extLst>
      <p:ext uri="{BB962C8B-B14F-4D97-AF65-F5344CB8AC3E}">
        <p14:creationId xmlns:p14="http://schemas.microsoft.com/office/powerpoint/2010/main" val="176986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525682"/>
          </a:xfrm>
        </p:spPr>
        <p:txBody>
          <a:bodyPr/>
          <a:lstStyle/>
          <a:p>
            <a:r>
              <a:rPr lang="en-US" sz="3600" b="1" dirty="0" smtClean="0">
                <a:solidFill>
                  <a:schemeClr val="bg1"/>
                </a:solidFill>
              </a:rPr>
              <a:t>FINDINGS(Cont.)</a:t>
            </a:r>
            <a:r>
              <a:rPr lang="en-US" sz="3000" dirty="0" smtClean="0">
                <a:solidFill>
                  <a:schemeClr val="bg1"/>
                </a:solidFill>
              </a:rPr>
              <a:t/>
            </a:r>
            <a:br>
              <a:rPr lang="en-US" sz="3000" dirty="0" smtClean="0">
                <a:solidFill>
                  <a:schemeClr val="bg1"/>
                </a:solidFill>
              </a:rPr>
            </a:br>
            <a:r>
              <a:rPr lang="en-US" sz="3000" dirty="0">
                <a:solidFill>
                  <a:schemeClr val="bg1"/>
                </a:solidFill>
              </a:rPr>
              <a:t/>
            </a:r>
            <a:br>
              <a:rPr lang="en-US" sz="3000" dirty="0">
                <a:solidFill>
                  <a:schemeClr val="bg1"/>
                </a:solidFill>
              </a:rPr>
            </a:br>
            <a:r>
              <a:rPr lang="en-US" sz="3000" dirty="0" smtClean="0">
                <a:solidFill>
                  <a:schemeClr val="bg1"/>
                </a:solidFill>
              </a:rPr>
              <a:t>We </a:t>
            </a:r>
            <a:r>
              <a:rPr lang="en-US" sz="3000" dirty="0">
                <a:solidFill>
                  <a:schemeClr val="bg1"/>
                </a:solidFill>
              </a:rPr>
              <a:t>used </a:t>
            </a:r>
            <a:r>
              <a:rPr lang="en-US" sz="3000" b="1" dirty="0">
                <a:solidFill>
                  <a:schemeClr val="bg1"/>
                </a:solidFill>
              </a:rPr>
              <a:t>Clustering Machine Learning Algorithm </a:t>
            </a:r>
            <a:r>
              <a:rPr lang="en-US" sz="3000" dirty="0">
                <a:solidFill>
                  <a:schemeClr val="bg1"/>
                </a:solidFill>
              </a:rPr>
              <a:t>to analyze our project so that the Neighborhoods which are having almost the same venues, can be put together to make a cluster. All clusters have different types of venues or properties but the Neighborhoods in the same cluster will possess almost the same properties.</a:t>
            </a:r>
            <a:endParaRPr lang="en-US" sz="3000" b="1" dirty="0">
              <a:solidFill>
                <a:schemeClr val="bg1"/>
              </a:solidFill>
            </a:endParaRPr>
          </a:p>
        </p:txBody>
      </p:sp>
    </p:spTree>
    <p:extLst>
      <p:ext uri="{BB962C8B-B14F-4D97-AF65-F5344CB8AC3E}">
        <p14:creationId xmlns:p14="http://schemas.microsoft.com/office/powerpoint/2010/main" val="1761983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37</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PROJECT REPORT ON    “The Battle of Neighborhoods”  (Analyzing Neighborhoods in Delhi)          Submitted by: Reshabh Chauhan                              December 2019 </vt:lpstr>
      <vt:lpstr>PowerPoint Presentation</vt:lpstr>
      <vt:lpstr>                      METHODOLOGY  Secondary Data: -                                                                This project is based on the secondary data which is collected from the internet using Wikipedia and Delhi Govt. websites.  This Data includes ‘Geographical Data’ of Delhi, The National Capital of India which includes few Neighborhoods, their Postal Codes, Latitude, and Longitude. </vt:lpstr>
      <vt:lpstr>Data-frame and Map</vt:lpstr>
      <vt:lpstr>Foursquare Credentials:-</vt:lpstr>
      <vt:lpstr>Analysis of each Neighborhood: -</vt:lpstr>
      <vt:lpstr>Data Clustering is used as Machine Learning Algorithm: -</vt:lpstr>
      <vt:lpstr>                                  FINDINGS  From the above analysis of around 20 Neighborhoods in Delhi, we found that we have around 95 Venues. After analyzing those Venues, we have created 4 clusters of Neighborhoods that having the same Venues nearby.   We found the venues using ‘Foursquare API’ and then cluster the Neighborhoods by analyzing those venues by their frequency or number of occurrences in those respective Neighborhoods. </vt:lpstr>
      <vt:lpstr>FINDINGS(Cont.)  We used Clustering Machine Learning Algorithm to analyze our project so that the Neighborhoods which are having almost the same venues, can be put together to make a cluster. All clusters have different types of venues or properties but the Neighborhoods in the same cluster will possess almost the same properties.</vt:lpstr>
      <vt:lpstr>        DISCUSSION AND SUGGESTIONS   As I discussed above, in our analysis we have noted Neighborhoods’ nearby places are not suitable for open a badminton academy but those areas have good opportunities if we want to open water parks, bars, Shopping malls, BnB services, Salon, Gaming zones, etc.</vt:lpstr>
      <vt:lpstr>                       CONCLUSION   As the analyses, part shows that we have found a lot of venues nearby the Neighborhoods but we not able to get the venues which will actually suitable to start a badminton academy. Badminton academy required a suitable place, good connectivity, sports-loving people, and a healthy and polluted free environment. The venues we have found in our analysis are more like; Restaurants, Cafe, Beer Bars, Coffee Shops, etc. I think it will not be beneficial to start a badminton academy nearby those venues as we’ll not get as many players to join there.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“The Battle of Neighborhoods”  (Analyzing Neighborhoods in Delhi)          Submitted by: Reshabh Chauhan                              December 2019 </dc:title>
  <dc:creator>Krishnapriya Agarwal</dc:creator>
  <cp:lastModifiedBy>Krishnapriya Agarwal</cp:lastModifiedBy>
  <cp:revision>6</cp:revision>
  <dcterms:created xsi:type="dcterms:W3CDTF">2019-12-06T21:26:24Z</dcterms:created>
  <dcterms:modified xsi:type="dcterms:W3CDTF">2019-12-06T21:58:29Z</dcterms:modified>
</cp:coreProperties>
</file>