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39250" cy="11982450"/>
  <p:embeddedFontLst>
    <p:embeddedFont>
      <p:font typeface="Quattrocento" panose="02020502030000000404" pitchFamily="18" charset="0"/>
      <p:regular r:id="rId5"/>
      <p:bold r:id="rId6"/>
    </p:embeddedFont>
    <p:embeddedFont>
      <p:font typeface="Quattrocento Sans" panose="020B0502050000020003" pitchFamily="34" charset="0"/>
      <p:regular r:id="rId7"/>
      <p:bold r:id="rId8"/>
      <p:italic r:id="rId9"/>
      <p:boldItalic r:id="rId10"/>
    </p:embeddedFont>
  </p:embeddedFontLst>
  <p:custDataLst>
    <p:tags r:id="rId11"/>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5859" autoAdjust="0"/>
  </p:normalViewPr>
  <p:slideViewPr>
    <p:cSldViewPr>
      <p:cViewPr>
        <p:scale>
          <a:sx n="24" d="100"/>
          <a:sy n="24" d="100"/>
        </p:scale>
        <p:origin x="1272" y="-40"/>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73" d="100"/>
          <a:sy n="73" d="100"/>
        </p:scale>
        <p:origin x="3984" y="72"/>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gs" Target="tags/tag1.xml"/><Relationship Id="rId5" Type="http://schemas.openxmlformats.org/officeDocument/2006/relationships/font" Target="fonts/font1.fntdata"/><Relationship Id="rId15" Type="http://schemas.openxmlformats.org/officeDocument/2006/relationships/tableStyles" Target="tableStyle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a:defP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a:blip r:embed="rId13"/>
          <a:stretch>
            <a:fillRect/>
          </a:stretch>
        </p:blipFill>
        <p:spPr>
          <a:xfrm rot="16200000">
            <a:off x="-11074400" y="16459200"/>
            <a:ext cx="14274800" cy="3937000"/>
          </a:xfrm>
          <a:prstGeom prst="rect">
            <a:avLst/>
          </a:prstGeom>
        </p:spPr>
      </p:pic>
      <p:pic>
        <p:nvPicPr>
          <p:cNvPr id="3" name="New picture"/>
          <p:cNvPicPr/>
          <p:nvPr/>
        </p:nvPicPr>
        <p:blipFill>
          <a:blip r:embed="rId13"/>
          <a:stretch>
            <a:fillRect/>
          </a:stretch>
        </p:blipFill>
        <p:spPr>
          <a:xfrm rot="5400000">
            <a:off x="40690800" y="16459200"/>
            <a:ext cx="14274800" cy="3937000"/>
          </a:xfrm>
          <a:prstGeom prst="rect">
            <a:avLst/>
          </a:prstGeom>
        </p:spPr>
      </p:pic>
      <p:pic>
        <p:nvPicPr>
          <p:cNvPr id="4" name="New picture"/>
          <p:cNvPicPr/>
          <p:nvPr/>
        </p:nvPicPr>
        <p:blipFill>
          <a:blip r:embed="rId14"/>
          <a:stretch>
            <a:fillRect/>
          </a:stretch>
        </p:blipFill>
        <p:spPr>
          <a:xfrm>
            <a:off x="6946900" y="33426400"/>
            <a:ext cx="29997400" cy="1447800"/>
          </a:xfrm>
          <a:prstGeom prst="rect">
            <a:avLst/>
          </a:prstGeom>
        </p:spPr>
      </p:pic>
      <p:sp>
        <p:nvSpPr>
          <p:cNvPr id="5"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ponderingpeacock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jpeg"/><Relationship Id="rId3" Type="http://schemas.openxmlformats.org/officeDocument/2006/relationships/image" Target="../media/image3.png"/><Relationship Id="rId7" Type="http://schemas.openxmlformats.org/officeDocument/2006/relationships/image" Target="../media/image7.jpeg"/><Relationship Id="rId12"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jpeg"/><Relationship Id="rId4" Type="http://schemas.openxmlformats.org/officeDocument/2006/relationships/image" Target="../media/image4.png"/><Relationship Id="rId9" Type="http://schemas.openxmlformats.org/officeDocument/2006/relationships/image" Target="../media/image9.jpe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solidFill>
          <a:srgbClr val="2D3C50"/>
        </a:solidFill>
        <a:effectLst/>
      </p:bgPr>
    </p:bg>
    <p:spTree>
      <p:nvGrpSpPr>
        <p:cNvPr id="1" name=""/>
        <p:cNvGrpSpPr/>
        <p:nvPr/>
      </p:nvGrpSpPr>
      <p:grpSpPr>
        <a:xfrm>
          <a:off x="0" y="0"/>
          <a:ext cx="0" cy="0"/>
          <a:chOff x="0" y="0"/>
          <a:chExt cx="0" cy="0"/>
        </a:xfrm>
      </p:grpSpPr>
      <p:sp>
        <p:nvSpPr>
          <p:cNvPr id="28" name="Text Box 241"/>
          <p:cNvSpPr txBox="1">
            <a:spLocks noChangeArrowheads="1"/>
          </p:cNvSpPr>
          <p:nvPr/>
        </p:nvSpPr>
        <p:spPr bwMode="auto">
          <a:xfrm>
            <a:off x="685800" y="685800"/>
            <a:ext cx="42519600" cy="6080622"/>
          </a:xfrm>
          <a:prstGeom prst="snip2DiagRect">
            <a:avLst/>
          </a:prstGeom>
          <a:solidFill>
            <a:srgbClr val="E64B3C"/>
          </a:solidFill>
          <a:ln w="25400">
            <a:noFill/>
            <a:miter lim="800000"/>
          </a:ln>
        </p:spPr>
        <p:txBody>
          <a:bodyPr lIns="61170" tIns="30584" rIns="61170" bIns="30584" anchor="ctr"/>
          <a:lstStyle>
            <a:defPPr>
              <a:defRPr kern="1200"/>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70" name="Text Placeholder 5">
            <a:extLst>
              <a:ext uri="{FF2B5EF4-FFF2-40B4-BE49-F238E27FC236}">
                <a16:creationId xmlns:a16="http://schemas.microsoft.com/office/drawing/2014/main" id="{425621FB-070F-446E-BA36-4A66EBF8DEF2}"/>
              </a:ext>
            </a:extLst>
          </p:cNvPr>
          <p:cNvSpPr txBox="1"/>
          <p:nvPr/>
        </p:nvSpPr>
        <p:spPr>
          <a:xfrm>
            <a:off x="3657600" y="1150965"/>
            <a:ext cx="36576000"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chemeClr val="bg1"/>
                </a:solidFill>
                <a:effectLst/>
                <a:latin typeface="Quattrocento" panose="02020802030000000404" pitchFamily="18" charset="0"/>
              </a:rPr>
              <a:t>Deep Learning- Based Detection and Severity Prediction of Dementia Using MRI Scans with Region-Specific Analysis</a:t>
            </a:r>
          </a:p>
        </p:txBody>
      </p:sp>
      <p:sp>
        <p:nvSpPr>
          <p:cNvPr id="71" name="Text Placeholder 5">
            <a:extLst>
              <a:ext uri="{FF2B5EF4-FFF2-40B4-BE49-F238E27FC236}">
                <a16:creationId xmlns:a16="http://schemas.microsoft.com/office/drawing/2014/main" id="{3A3E55C8-5130-4258-80B1-064CE3FDB621}"/>
              </a:ext>
            </a:extLst>
          </p:cNvPr>
          <p:cNvSpPr txBox="1"/>
          <p:nvPr/>
        </p:nvSpPr>
        <p:spPr>
          <a:xfrm>
            <a:off x="3657600" y="4352496"/>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chemeClr val="bg1"/>
                </a:solidFill>
                <a:effectLst/>
                <a:latin typeface="Quattrocento" panose="02020802030000000404" pitchFamily="18" charset="0"/>
                <a:cs typeface="Arial" pitchFamily="34" charset="0"/>
              </a:rPr>
              <a:t>Resham Bahira, Kulveen Kaur, Nithin Kumar, Sudhanshu Pawar</a:t>
            </a:r>
          </a:p>
          <a:p>
            <a:pPr algn="ctr">
              <a:defRPr/>
            </a:pPr>
            <a:r>
              <a:rPr lang="en-US" sz="5600" dirty="0">
                <a:solidFill>
                  <a:schemeClr val="bg1"/>
                </a:solidFill>
                <a:effectLst/>
                <a:latin typeface="Quattrocento" panose="02020802030000000404" pitchFamily="18" charset="0"/>
                <a:cs typeface="Arial" pitchFamily="34" charset="0"/>
              </a:rPr>
              <a:t>School of Information Studies, Syracuse University</a:t>
            </a:r>
          </a:p>
        </p:txBody>
      </p:sp>
      <p:sp>
        <p:nvSpPr>
          <p:cNvPr id="75" name="Rectangle 74">
            <a:extLst>
              <a:ext uri="{FF2B5EF4-FFF2-40B4-BE49-F238E27FC236}">
                <a16:creationId xmlns:a16="http://schemas.microsoft.com/office/drawing/2014/main" id="{C24D4BC5-5256-4C2E-B3FB-87EA69B63AF3}"/>
              </a:ext>
            </a:extLst>
          </p:cNvPr>
          <p:cNvSpPr/>
          <p:nvPr/>
        </p:nvSpPr>
        <p:spPr>
          <a:xfrm>
            <a:off x="660482" y="8000998"/>
            <a:ext cx="9773461" cy="82945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73" name="TextBox 19">
            <a:extLst>
              <a:ext uri="{FF2B5EF4-FFF2-40B4-BE49-F238E27FC236}">
                <a16:creationId xmlns:a16="http://schemas.microsoft.com/office/drawing/2014/main" id="{D5A32123-7974-4A0F-B8DF-6C82FB22F596}"/>
              </a:ext>
            </a:extLst>
          </p:cNvPr>
          <p:cNvSpPr txBox="1">
            <a:spLocks noChangeArrowheads="1"/>
          </p:cNvSpPr>
          <p:nvPr/>
        </p:nvSpPr>
        <p:spPr bwMode="auto">
          <a:xfrm>
            <a:off x="890594" y="12971027"/>
            <a:ext cx="9219092" cy="3438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IN" sz="2400" dirty="0"/>
              <a:t>Affects millions, yet current methods lack precision in identifying brain regions impacted by the disease. While existing models detect dementia, they often overlook region-specific analysis, limiting personalized diagnosis and treatment. The motivation behind this project is to enhance </a:t>
            </a:r>
            <a:r>
              <a:rPr lang="en-US" sz="2400" dirty="0"/>
              <a:t>diagnostic precision and enable targeted therapeutic strategies through advanced AI-driven analysis.</a:t>
            </a:r>
            <a:endParaRPr lang="en-IN" sz="2400" dirty="0"/>
          </a:p>
          <a:p>
            <a:pPr algn="just"/>
            <a:endParaRPr lang="en-IN" sz="2400" dirty="0"/>
          </a:p>
          <a:p>
            <a:pPr algn="just">
              <a:lnSpc>
                <a:spcPct val="110000"/>
              </a:lnSpc>
            </a:pPr>
            <a:endParaRPr lang="en-US" sz="2400" dirty="0">
              <a:effectLst/>
              <a:latin typeface="Quattrocento Sans" panose="020B0502050000020003" pitchFamily="34" charset="0"/>
              <a:cs typeface="Arial" pitchFamily="34" charset="0"/>
            </a:endParaRPr>
          </a:p>
        </p:txBody>
      </p:sp>
      <p:sp>
        <p:nvSpPr>
          <p:cNvPr id="74" name="Rectangle 10">
            <a:extLst>
              <a:ext uri="{FF2B5EF4-FFF2-40B4-BE49-F238E27FC236}">
                <a16:creationId xmlns:a16="http://schemas.microsoft.com/office/drawing/2014/main" id="{4EDA12B6-07B5-44F9-8F8B-E1BE66469DB6}"/>
              </a:ext>
            </a:extLst>
          </p:cNvPr>
          <p:cNvSpPr>
            <a:spLocks noChangeArrowheads="1"/>
          </p:cNvSpPr>
          <p:nvPr/>
        </p:nvSpPr>
        <p:spPr bwMode="auto">
          <a:xfrm>
            <a:off x="605656" y="7395473"/>
            <a:ext cx="9828287" cy="735878"/>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Motivation</a:t>
            </a:r>
          </a:p>
        </p:txBody>
      </p:sp>
      <p:sp>
        <p:nvSpPr>
          <p:cNvPr id="79" name="Rectangle 78">
            <a:extLst>
              <a:ext uri="{FF2B5EF4-FFF2-40B4-BE49-F238E27FC236}">
                <a16:creationId xmlns:a16="http://schemas.microsoft.com/office/drawing/2014/main" id="{0F831EE1-8866-4A3E-8CAB-8624A11FF145}"/>
              </a:ext>
            </a:extLst>
          </p:cNvPr>
          <p:cNvSpPr/>
          <p:nvPr/>
        </p:nvSpPr>
        <p:spPr>
          <a:xfrm>
            <a:off x="11591261" y="8178796"/>
            <a:ext cx="15154939" cy="240538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0" name="TextBox 19">
            <a:extLst>
              <a:ext uri="{FF2B5EF4-FFF2-40B4-BE49-F238E27FC236}">
                <a16:creationId xmlns:a16="http://schemas.microsoft.com/office/drawing/2014/main" id="{45A199C6-0BDE-461E-8044-A335463A4944}"/>
              </a:ext>
            </a:extLst>
          </p:cNvPr>
          <p:cNvSpPr txBox="1">
            <a:spLocks noChangeArrowheads="1"/>
          </p:cNvSpPr>
          <p:nvPr/>
        </p:nvSpPr>
        <p:spPr bwMode="auto">
          <a:xfrm>
            <a:off x="11718614" y="8610600"/>
            <a:ext cx="9598176"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dirty="0">
                <a:effectLst/>
                <a:latin typeface="Quattrocento Sans" panose="020B0502050000020003" pitchFamily="34" charset="0"/>
                <a:cs typeface="Arial" pitchFamily="34" charset="0"/>
              </a:rPr>
              <a:t>.</a:t>
            </a:r>
          </a:p>
        </p:txBody>
      </p:sp>
      <p:sp>
        <p:nvSpPr>
          <p:cNvPr id="81" name="Rectangle 10">
            <a:extLst>
              <a:ext uri="{FF2B5EF4-FFF2-40B4-BE49-F238E27FC236}">
                <a16:creationId xmlns:a16="http://schemas.microsoft.com/office/drawing/2014/main" id="{868B6862-5CC5-4906-AC03-EA9661AD1346}"/>
              </a:ext>
            </a:extLst>
          </p:cNvPr>
          <p:cNvSpPr>
            <a:spLocks noChangeArrowheads="1"/>
          </p:cNvSpPr>
          <p:nvPr/>
        </p:nvSpPr>
        <p:spPr bwMode="auto">
          <a:xfrm>
            <a:off x="11420510" y="7321647"/>
            <a:ext cx="15249489" cy="857150"/>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Methodology</a:t>
            </a:r>
          </a:p>
        </p:txBody>
      </p:sp>
      <p:sp>
        <p:nvSpPr>
          <p:cNvPr id="82" name="Rectangle 81">
            <a:extLst>
              <a:ext uri="{FF2B5EF4-FFF2-40B4-BE49-F238E27FC236}">
                <a16:creationId xmlns:a16="http://schemas.microsoft.com/office/drawing/2014/main" id="{D026A6A3-D6D2-4951-8B04-EF51015D25DB}"/>
              </a:ext>
            </a:extLst>
          </p:cNvPr>
          <p:cNvSpPr/>
          <p:nvPr/>
        </p:nvSpPr>
        <p:spPr>
          <a:xfrm>
            <a:off x="27791673" y="8372140"/>
            <a:ext cx="15224172" cy="13801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3" name="TextBox 19">
            <a:extLst>
              <a:ext uri="{FF2B5EF4-FFF2-40B4-BE49-F238E27FC236}">
                <a16:creationId xmlns:a16="http://schemas.microsoft.com/office/drawing/2014/main" id="{16D6CE1D-7E3F-42CA-A7BD-5FA191CFE645}"/>
              </a:ext>
            </a:extLst>
          </p:cNvPr>
          <p:cNvSpPr txBox="1">
            <a:spLocks noChangeArrowheads="1"/>
          </p:cNvSpPr>
          <p:nvPr/>
        </p:nvSpPr>
        <p:spPr bwMode="auto">
          <a:xfrm>
            <a:off x="28000113" y="8708197"/>
            <a:ext cx="15000491" cy="454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IN" sz="2400" b="1" dirty="0"/>
              <a:t>Model Comparison Results for Dementia Classification</a:t>
            </a:r>
          </a:p>
          <a:p>
            <a:pPr algn="just">
              <a:lnSpc>
                <a:spcPct val="110000"/>
              </a:lnSpc>
            </a:pPr>
            <a:endParaRPr lang="en-IN" sz="2400" dirty="0"/>
          </a:p>
          <a:p>
            <a:pPr algn="just">
              <a:lnSpc>
                <a:spcPct val="110000"/>
              </a:lnSpc>
            </a:pPr>
            <a:r>
              <a:rPr lang="en-IN" sz="2400" dirty="0"/>
              <a:t>The Performance of four CNN models – ResNet50, EfficientNetBO, InceptionV3, and DenseNet121 was assessed. Based on the analysis of CNN models for dementia classification:</a:t>
            </a:r>
          </a:p>
          <a:p>
            <a:pPr marL="342900" indent="-342900" algn="just">
              <a:lnSpc>
                <a:spcPct val="110000"/>
              </a:lnSpc>
              <a:buFont typeface="Arial" panose="020B0604020202020204" pitchFamily="34" charset="0"/>
              <a:buChar char="•"/>
            </a:pPr>
            <a:r>
              <a:rPr lang="en-IN" sz="2400" b="1" dirty="0"/>
              <a:t>DenseNet121</a:t>
            </a:r>
            <a:r>
              <a:rPr lang="en-IN" sz="2400" dirty="0"/>
              <a:t>: Best performance with </a:t>
            </a:r>
            <a:r>
              <a:rPr lang="en-IN" sz="2400" b="1" dirty="0"/>
              <a:t>68.26% accuracy</a:t>
            </a:r>
            <a:r>
              <a:rPr lang="en-IN" sz="2400" dirty="0"/>
              <a:t> and </a:t>
            </a:r>
            <a:r>
              <a:rPr lang="en-IN" sz="2400" b="1" dirty="0"/>
              <a:t>0.778 AUC</a:t>
            </a:r>
            <a:r>
              <a:rPr lang="en-IN" sz="2400" dirty="0"/>
              <a:t>; high </a:t>
            </a:r>
            <a:r>
              <a:rPr lang="en-IN" sz="2400" b="1" dirty="0"/>
              <a:t>precision (78.95%)</a:t>
            </a:r>
            <a:r>
              <a:rPr lang="en-IN" sz="2400" dirty="0"/>
              <a:t> reduces false positives but low </a:t>
            </a:r>
            <a:r>
              <a:rPr lang="en-IN" sz="2400" b="1" dirty="0"/>
              <a:t>recall (31.25%)</a:t>
            </a:r>
            <a:r>
              <a:rPr lang="en-IN" sz="2400" dirty="0"/>
              <a:t> risks missing true cases.</a:t>
            </a:r>
          </a:p>
          <a:p>
            <a:pPr marL="342900" indent="-342900" algn="just">
              <a:lnSpc>
                <a:spcPct val="110000"/>
              </a:lnSpc>
              <a:buFont typeface="Arial" panose="020B0604020202020204" pitchFamily="34" charset="0"/>
              <a:buChar char="•"/>
            </a:pPr>
            <a:r>
              <a:rPr lang="en-IN" sz="2400" b="1" dirty="0"/>
              <a:t>InceptionV3</a:t>
            </a:r>
            <a:r>
              <a:rPr lang="en-IN" sz="2400" dirty="0"/>
              <a:t>: Balanced model with </a:t>
            </a:r>
            <a:r>
              <a:rPr lang="en-IN" sz="2400" b="1" dirty="0"/>
              <a:t>67.77% accuracy</a:t>
            </a:r>
            <a:r>
              <a:rPr lang="en-IN" sz="2400" dirty="0"/>
              <a:t>, </a:t>
            </a:r>
            <a:r>
              <a:rPr lang="en-IN" sz="2400" b="1" dirty="0"/>
              <a:t>0.752 AUC</a:t>
            </a:r>
            <a:r>
              <a:rPr lang="en-IN" sz="2400" dirty="0"/>
              <a:t>, and better precision-recall trade-off (</a:t>
            </a:r>
            <a:r>
              <a:rPr lang="en-IN" sz="2400" b="1" dirty="0"/>
              <a:t>69.95%</a:t>
            </a:r>
            <a:r>
              <a:rPr lang="en-IN" sz="2400" dirty="0"/>
              <a:t>/</a:t>
            </a:r>
            <a:r>
              <a:rPr lang="en-IN" sz="2400" b="1" dirty="0"/>
              <a:t>38.10%</a:t>
            </a:r>
            <a:r>
              <a:rPr lang="en-IN" sz="2400" dirty="0"/>
              <a:t>), ideal for sensitivity-specificity balance.</a:t>
            </a:r>
          </a:p>
          <a:p>
            <a:pPr marL="342900" indent="-342900" algn="just">
              <a:lnSpc>
                <a:spcPct val="110000"/>
              </a:lnSpc>
              <a:buFont typeface="Arial" panose="020B0604020202020204" pitchFamily="34" charset="0"/>
              <a:buChar char="•"/>
            </a:pPr>
            <a:r>
              <a:rPr lang="en-IN" sz="2400" b="1" dirty="0"/>
              <a:t>ResNet50</a:t>
            </a:r>
            <a:r>
              <a:rPr lang="en-IN" sz="2400" dirty="0"/>
              <a:t>: Moderate performance (</a:t>
            </a:r>
            <a:r>
              <a:rPr lang="en-IN" sz="2400" b="1" dirty="0"/>
              <a:t>65.93% accuracy</a:t>
            </a:r>
            <a:r>
              <a:rPr lang="en-IN" sz="2400" dirty="0"/>
              <a:t>, </a:t>
            </a:r>
            <a:r>
              <a:rPr lang="en-IN" sz="2400" b="1" dirty="0"/>
              <a:t>0.731 AUC</a:t>
            </a:r>
            <a:r>
              <a:rPr lang="en-IN" sz="2400" dirty="0"/>
              <a:t>), trailing DenseNet121 and InceptionV3.</a:t>
            </a:r>
          </a:p>
          <a:p>
            <a:pPr marL="342900" indent="-342900" algn="just">
              <a:lnSpc>
                <a:spcPct val="110000"/>
              </a:lnSpc>
              <a:buFont typeface="Arial" panose="020B0604020202020204" pitchFamily="34" charset="0"/>
              <a:buChar char="•"/>
            </a:pPr>
            <a:r>
              <a:rPr lang="en-IN" sz="2400" b="1" dirty="0"/>
              <a:t>EfficientNetB0</a:t>
            </a:r>
            <a:r>
              <a:rPr lang="en-IN" sz="2400" dirty="0"/>
              <a:t>: Poor results (</a:t>
            </a:r>
            <a:r>
              <a:rPr lang="en-IN" sz="2400" b="1" dirty="0"/>
              <a:t>58.82% accuracy</a:t>
            </a:r>
            <a:r>
              <a:rPr lang="en-IN" sz="2400" dirty="0"/>
              <a:t>, </a:t>
            </a:r>
            <a:r>
              <a:rPr lang="en-IN" sz="2400" b="1" dirty="0"/>
              <a:t>0.500 AUC</a:t>
            </a:r>
            <a:r>
              <a:rPr lang="en-IN" sz="2400" dirty="0"/>
              <a:t>), unable to differentiate classes effectively.</a:t>
            </a:r>
          </a:p>
          <a:p>
            <a:pPr algn="just">
              <a:lnSpc>
                <a:spcPct val="110000"/>
              </a:lnSpc>
            </a:pPr>
            <a:endParaRPr lang="en-US" sz="2400" dirty="0">
              <a:effectLst/>
              <a:latin typeface="Quattrocento Sans" panose="020B0502050000020003" pitchFamily="34" charset="0"/>
              <a:cs typeface="Arial" pitchFamily="34" charset="0"/>
            </a:endParaRPr>
          </a:p>
        </p:txBody>
      </p:sp>
      <p:sp>
        <p:nvSpPr>
          <p:cNvPr id="84" name="Rectangle 10">
            <a:extLst>
              <a:ext uri="{FF2B5EF4-FFF2-40B4-BE49-F238E27FC236}">
                <a16:creationId xmlns:a16="http://schemas.microsoft.com/office/drawing/2014/main" id="{3D96BB99-3F6E-4E73-BA6B-A122D83B12A2}"/>
              </a:ext>
            </a:extLst>
          </p:cNvPr>
          <p:cNvSpPr>
            <a:spLocks noChangeArrowheads="1"/>
          </p:cNvSpPr>
          <p:nvPr/>
        </p:nvSpPr>
        <p:spPr bwMode="auto">
          <a:xfrm>
            <a:off x="27779014" y="7378375"/>
            <a:ext cx="15249489" cy="1008098"/>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Results</a:t>
            </a:r>
          </a:p>
        </p:txBody>
      </p:sp>
      <p:sp>
        <p:nvSpPr>
          <p:cNvPr id="85" name="Rectangle 84">
            <a:extLst>
              <a:ext uri="{FF2B5EF4-FFF2-40B4-BE49-F238E27FC236}">
                <a16:creationId xmlns:a16="http://schemas.microsoft.com/office/drawing/2014/main" id="{19BFD724-D51D-4DD6-A93A-40ABEA405C90}"/>
              </a:ext>
            </a:extLst>
          </p:cNvPr>
          <p:cNvSpPr/>
          <p:nvPr/>
        </p:nvSpPr>
        <p:spPr>
          <a:xfrm>
            <a:off x="28153566" y="23992321"/>
            <a:ext cx="14613685" cy="82402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6" name="TextBox 19">
            <a:extLst>
              <a:ext uri="{FF2B5EF4-FFF2-40B4-BE49-F238E27FC236}">
                <a16:creationId xmlns:a16="http://schemas.microsoft.com/office/drawing/2014/main" id="{43D130FF-027B-433C-BF4F-A381B032C858}"/>
              </a:ext>
            </a:extLst>
          </p:cNvPr>
          <p:cNvSpPr txBox="1">
            <a:spLocks noChangeArrowheads="1"/>
          </p:cNvSpPr>
          <p:nvPr/>
        </p:nvSpPr>
        <p:spPr bwMode="auto">
          <a:xfrm>
            <a:off x="28422601" y="24413190"/>
            <a:ext cx="6858000" cy="4123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t>We achieved the highest accuracy (68.82%) and precision using DenseNet121, making it highly effective for diagnosing and predicting the severity of dementia</a:t>
            </a:r>
          </a:p>
          <a:p>
            <a:pPr marL="342900" indent="-342900" algn="just">
              <a:lnSpc>
                <a:spcPct val="110000"/>
              </a:lnSpc>
              <a:buFont typeface="Arial" panose="020B0604020202020204" pitchFamily="34" charset="0"/>
              <a:buChar char="•"/>
            </a:pPr>
            <a:r>
              <a:rPr lang="en-US" sz="2400" dirty="0"/>
              <a:t>Using this model we generated the Grad-CAM heatmap that uses </a:t>
            </a:r>
            <a:r>
              <a:rPr lang="en-US" sz="2400" b="1" dirty="0"/>
              <a:t>blue</a:t>
            </a:r>
            <a:r>
              <a:rPr lang="en-US" sz="2400" dirty="0"/>
              <a:t> color to indicate areas of high importance, highlighting brain regions that significantly contribute to the model's predictions about dementia severity or progression.</a:t>
            </a:r>
          </a:p>
        </p:txBody>
      </p:sp>
      <p:sp>
        <p:nvSpPr>
          <p:cNvPr id="87" name="Rectangle 10">
            <a:extLst>
              <a:ext uri="{FF2B5EF4-FFF2-40B4-BE49-F238E27FC236}">
                <a16:creationId xmlns:a16="http://schemas.microsoft.com/office/drawing/2014/main" id="{0BE282AE-183A-4D49-B152-23A5A101BEA6}"/>
              </a:ext>
            </a:extLst>
          </p:cNvPr>
          <p:cNvSpPr>
            <a:spLocks noChangeArrowheads="1"/>
          </p:cNvSpPr>
          <p:nvPr/>
        </p:nvSpPr>
        <p:spPr bwMode="auto">
          <a:xfrm>
            <a:off x="28135279" y="23153280"/>
            <a:ext cx="14631972" cy="839042"/>
          </a:xfrm>
          <a:prstGeom prst="snipRoundRect">
            <a:avLst>
              <a:gd name="adj1" fmla="val 0"/>
              <a:gd name="adj2" fmla="val 50000"/>
            </a:avLst>
          </a:prstGeom>
          <a:solidFill>
            <a:srgbClr val="3684A0"/>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Conclusion  and Future Work</a:t>
            </a:r>
          </a:p>
        </p:txBody>
      </p:sp>
      <p:sp>
        <p:nvSpPr>
          <p:cNvPr id="88" name="Rectangle 87">
            <a:extLst>
              <a:ext uri="{FF2B5EF4-FFF2-40B4-BE49-F238E27FC236}">
                <a16:creationId xmlns:a16="http://schemas.microsoft.com/office/drawing/2014/main" id="{236036AE-C83F-4AC9-800C-C6574727635F}"/>
              </a:ext>
            </a:extLst>
          </p:cNvPr>
          <p:cNvSpPr/>
          <p:nvPr/>
        </p:nvSpPr>
        <p:spPr>
          <a:xfrm>
            <a:off x="567340" y="18211799"/>
            <a:ext cx="10058400" cy="1402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dirty="0">
              <a:latin typeface="+mj-lt"/>
            </a:endParaRPr>
          </a:p>
        </p:txBody>
      </p:sp>
      <p:sp>
        <p:nvSpPr>
          <p:cNvPr id="89" name="TextBox 19">
            <a:extLst>
              <a:ext uri="{FF2B5EF4-FFF2-40B4-BE49-F238E27FC236}">
                <a16:creationId xmlns:a16="http://schemas.microsoft.com/office/drawing/2014/main" id="{9742DD1E-D7E3-4AB1-8A17-D5B59B6AB38B}"/>
              </a:ext>
            </a:extLst>
          </p:cNvPr>
          <p:cNvSpPr txBox="1">
            <a:spLocks noChangeArrowheads="1"/>
          </p:cNvSpPr>
          <p:nvPr/>
        </p:nvSpPr>
        <p:spPr bwMode="auto">
          <a:xfrm>
            <a:off x="890594" y="18897600"/>
            <a:ext cx="9598176" cy="12654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buFont typeface="Arial" panose="020B0604020202020204" pitchFamily="34" charset="0"/>
              <a:buChar char="•"/>
            </a:pPr>
            <a:r>
              <a:rPr lang="en-IN" sz="2400" b="1" dirty="0">
                <a:effectLst/>
                <a:latin typeface="Arial" panose="020B0604020202020204" pitchFamily="34" charset="0"/>
                <a:cs typeface="Arial" panose="020B0604020202020204" pitchFamily="34" charset="0"/>
              </a:rPr>
              <a:t>Source of Data</a:t>
            </a:r>
            <a:r>
              <a:rPr lang="en-IN" sz="2400" dirty="0">
                <a:effectLst/>
                <a:latin typeface="Arial" panose="020B0604020202020204" pitchFamily="34" charset="0"/>
                <a:cs typeface="Arial" panose="020B0604020202020204" pitchFamily="34" charset="0"/>
              </a:rPr>
              <a:t>: The dataset is sourced from Kaggle that includes original MRI images for dementia detection having 4 classes.  </a:t>
            </a:r>
          </a:p>
          <a:p>
            <a:endParaRPr lang="en-IN" sz="2400"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b="1" dirty="0">
                <a:effectLst/>
                <a:latin typeface="Arial" panose="020B0604020202020204" pitchFamily="34" charset="0"/>
                <a:cs typeface="Arial" panose="020B0604020202020204" pitchFamily="34" charset="0"/>
              </a:rPr>
              <a:t>Original Dataset Size</a:t>
            </a:r>
            <a:r>
              <a:rPr lang="en-IN" sz="2400" dirty="0">
                <a:effectLst/>
                <a:latin typeface="Arial" panose="020B0604020202020204" pitchFamily="34" charset="0"/>
                <a:cs typeface="Arial" panose="020B0604020202020204" pitchFamily="34" charset="0"/>
              </a:rPr>
              <a:t>: Initially, the dataset contains 6,400 images categorized into four dementia severity classes: Mild Demented, Moderate Demented, Non-Demented, and Very Mild Demented. </a:t>
            </a:r>
          </a:p>
          <a:p>
            <a:endParaRPr lang="en-IN" sz="2400" dirty="0">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b="1" dirty="0">
                <a:effectLst/>
                <a:latin typeface="Arial" panose="020B0604020202020204" pitchFamily="34" charset="0"/>
                <a:cs typeface="Arial" panose="020B0604020202020204" pitchFamily="34" charset="0"/>
              </a:rPr>
              <a:t>Augmented Dataset Size</a:t>
            </a:r>
            <a:r>
              <a:rPr lang="en-IN" sz="2400" dirty="0">
                <a:effectLst/>
                <a:latin typeface="Arial" panose="020B0604020202020204" pitchFamily="34" charset="0"/>
                <a:cs typeface="Arial" panose="020B0604020202020204" pitchFamily="34" charset="0"/>
              </a:rPr>
              <a:t>: Augmentation via Deep Convolutional GAN (DCGAN) expanded the dataset to 10,000 images, with 2,500 images per class for better balance. </a:t>
            </a:r>
          </a:p>
          <a:p>
            <a:endParaRPr lang="en-IN" sz="2400" dirty="0">
              <a:effectLst/>
              <a:latin typeface="Arial" panose="020B0604020202020204" pitchFamily="34" charset="0"/>
              <a:cs typeface="Arial" panose="020B0604020202020204" pitchFamily="34" charset="0"/>
            </a:endParaRPr>
          </a:p>
          <a:p>
            <a:endParaRPr lang="en-IN" sz="2400" dirty="0">
              <a:effectLst/>
              <a:latin typeface="Arial" panose="020B0604020202020204" pitchFamily="34" charset="0"/>
              <a:cs typeface="Arial" panose="020B0604020202020204" pitchFamily="34" charset="0"/>
            </a:endParaRPr>
          </a:p>
          <a:p>
            <a:endParaRPr lang="en-IN" sz="2400" dirty="0">
              <a:effectLst/>
              <a:latin typeface="Arial" panose="020B0604020202020204" pitchFamily="34" charset="0"/>
              <a:cs typeface="Arial" panose="020B0604020202020204" pitchFamily="34" charset="0"/>
            </a:endParaRPr>
          </a:p>
          <a:p>
            <a:endParaRPr lang="en-IN" sz="2400" dirty="0">
              <a:effectLst/>
              <a:latin typeface="Arial" panose="020B0604020202020204" pitchFamily="34" charset="0"/>
              <a:cs typeface="Arial" panose="020B0604020202020204" pitchFamily="34" charset="0"/>
            </a:endParaRPr>
          </a:p>
          <a:p>
            <a:endParaRPr lang="en-IN" sz="2400" dirty="0">
              <a:effectLst/>
              <a:latin typeface="Arial" panose="020B0604020202020204" pitchFamily="34" charset="0"/>
              <a:cs typeface="Arial" panose="020B0604020202020204" pitchFamily="34" charset="0"/>
            </a:endParaRPr>
          </a:p>
          <a:p>
            <a:endParaRPr lang="en-IN" sz="2400" dirty="0">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endParaRPr lang="en-IN" sz="2400" b="1" dirty="0">
              <a:effectLst/>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b="1" dirty="0">
                <a:effectLst/>
                <a:latin typeface="Arial" panose="020B0604020202020204" pitchFamily="34" charset="0"/>
                <a:cs typeface="Arial" panose="020B0604020202020204" pitchFamily="34" charset="0"/>
              </a:rPr>
              <a:t>Features and Structure</a:t>
            </a:r>
            <a:r>
              <a:rPr lang="en-IN" sz="2400" dirty="0">
                <a:effectLst/>
                <a:latin typeface="Arial" panose="020B0604020202020204" pitchFamily="34" charset="0"/>
                <a:cs typeface="Arial" panose="020B0604020202020204" pitchFamily="34" charset="0"/>
              </a:rPr>
              <a:t>: The dataset consists of grayscale MRI images with pixel values, categorized by the severity of dementia. </a:t>
            </a:r>
            <a:endParaRPr lang="en-IN" sz="2400" dirty="0">
              <a:latin typeface="Arial" panose="020B0604020202020204" pitchFamily="34" charset="0"/>
              <a:cs typeface="Arial" panose="020B0604020202020204" pitchFamily="34" charset="0"/>
            </a:endParaRPr>
          </a:p>
          <a:p>
            <a:pPr algn="just">
              <a:lnSpc>
                <a:spcPct val="110000"/>
              </a:lnSpc>
            </a:pPr>
            <a:endParaRPr lang="en-US" sz="2400" dirty="0">
              <a:effectLst/>
              <a:latin typeface="Arial" panose="020B0604020202020204" pitchFamily="34" charset="0"/>
              <a:cs typeface="Arial" panose="020B0604020202020204" pitchFamily="34" charset="0"/>
            </a:endParaRPr>
          </a:p>
        </p:txBody>
      </p:sp>
      <p:sp>
        <p:nvSpPr>
          <p:cNvPr id="90" name="Rectangle 10">
            <a:extLst>
              <a:ext uri="{FF2B5EF4-FFF2-40B4-BE49-F238E27FC236}">
                <a16:creationId xmlns:a16="http://schemas.microsoft.com/office/drawing/2014/main" id="{8C463412-CC68-4A0F-AE72-68EF99EB2F46}"/>
              </a:ext>
            </a:extLst>
          </p:cNvPr>
          <p:cNvSpPr>
            <a:spLocks noChangeArrowheads="1"/>
          </p:cNvSpPr>
          <p:nvPr/>
        </p:nvSpPr>
        <p:spPr bwMode="auto">
          <a:xfrm>
            <a:off x="577850" y="17338499"/>
            <a:ext cx="10058400" cy="873301"/>
          </a:xfrm>
          <a:prstGeom prst="snipRoundRect">
            <a:avLst>
              <a:gd name="adj1" fmla="val 0"/>
              <a:gd name="adj2" fmla="val 50000"/>
            </a:avLst>
          </a:prstGeom>
          <a:solidFill>
            <a:srgbClr val="664F93"/>
          </a:solidFill>
          <a:ln w="12700">
            <a:noFill/>
            <a:miter lim="800000"/>
          </a:ln>
        </p:spPr>
        <p:txBody>
          <a:bodyPr wrap="none" lIns="274320" tIns="73152" rIns="274320" bIns="68563" anchor="ctr" anchorCtr="0"/>
          <a:lstStyle>
            <a:defPPr>
              <a:defRPr kern="1200"/>
            </a:defPPr>
          </a:lstStyle>
          <a:p>
            <a:pPr defTabSz="4702588">
              <a:defRPr/>
            </a:pPr>
            <a:r>
              <a:rPr lang="en-US" sz="3600" b="1" dirty="0">
                <a:solidFill>
                  <a:schemeClr val="bg1"/>
                </a:solidFill>
                <a:effectLst/>
                <a:latin typeface="Quattrocento" panose="02020802030000000404" pitchFamily="18" charset="0"/>
              </a:rPr>
              <a:t>Dataset and Features</a:t>
            </a:r>
          </a:p>
        </p:txBody>
      </p:sp>
      <p:sp>
        <p:nvSpPr>
          <p:cNvPr id="92" name="TextBox 19">
            <a:extLst>
              <a:ext uri="{FF2B5EF4-FFF2-40B4-BE49-F238E27FC236}">
                <a16:creationId xmlns:a16="http://schemas.microsoft.com/office/drawing/2014/main" id="{B4F3D693-DA0F-454D-94C0-CEAA07C14AE3}"/>
              </a:ext>
            </a:extLst>
          </p:cNvPr>
          <p:cNvSpPr txBox="1">
            <a:spLocks noChangeArrowheads="1"/>
          </p:cNvSpPr>
          <p:nvPr/>
        </p:nvSpPr>
        <p:spPr bwMode="auto">
          <a:xfrm>
            <a:off x="28498801" y="28854650"/>
            <a:ext cx="11734799" cy="48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effectLst/>
                <a:latin typeface="Arial" panose="020B0604020202020204" pitchFamily="34" charset="0"/>
                <a:cs typeface="Arial" panose="020B0604020202020204" pitchFamily="34" charset="0"/>
              </a:rPr>
              <a:t>Future Work</a:t>
            </a:r>
          </a:p>
        </p:txBody>
      </p:sp>
      <p:pic>
        <p:nvPicPr>
          <p:cNvPr id="3" name="Picture 2" descr="A comparison of the same brain&#10;&#10;Description automatically generated">
            <a:extLst>
              <a:ext uri="{FF2B5EF4-FFF2-40B4-BE49-F238E27FC236}">
                <a16:creationId xmlns:a16="http://schemas.microsoft.com/office/drawing/2014/main" id="{D360882B-BCD2-C161-ED11-D19669543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355" y="21241824"/>
            <a:ext cx="9750385" cy="3485000"/>
          </a:xfrm>
          <a:prstGeom prst="rect">
            <a:avLst/>
          </a:prstGeom>
        </p:spPr>
      </p:pic>
      <p:pic>
        <p:nvPicPr>
          <p:cNvPr id="5" name="Picture 4" descr="A close-up of a brain scan&#10;&#10;Description automatically generated">
            <a:extLst>
              <a:ext uri="{FF2B5EF4-FFF2-40B4-BE49-F238E27FC236}">
                <a16:creationId xmlns:a16="http://schemas.microsoft.com/office/drawing/2014/main" id="{C8D028F5-E682-76D0-F873-80FFACB94B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0889" y="26448382"/>
            <a:ext cx="9858331" cy="3135923"/>
          </a:xfrm>
          <a:prstGeom prst="rect">
            <a:avLst/>
          </a:prstGeom>
        </p:spPr>
      </p:pic>
      <p:pic>
        <p:nvPicPr>
          <p:cNvPr id="21" name="Picture 20" descr="A close-up of a page&#10;&#10;Description automatically generated">
            <a:extLst>
              <a:ext uri="{FF2B5EF4-FFF2-40B4-BE49-F238E27FC236}">
                <a16:creationId xmlns:a16="http://schemas.microsoft.com/office/drawing/2014/main" id="{4623DDC9-FAD6-CDB1-1248-0232DFD46F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76801" y="23120162"/>
            <a:ext cx="14229150" cy="9054914"/>
          </a:xfrm>
          <a:prstGeom prst="rect">
            <a:avLst/>
          </a:prstGeom>
        </p:spPr>
      </p:pic>
      <p:pic>
        <p:nvPicPr>
          <p:cNvPr id="4" name="Picture 3" descr="A close-up of a document&#10;&#10;Description automatically generated">
            <a:extLst>
              <a:ext uri="{FF2B5EF4-FFF2-40B4-BE49-F238E27FC236}">
                <a16:creationId xmlns:a16="http://schemas.microsoft.com/office/drawing/2014/main" id="{B8ACB548-A8C0-10C6-FA5B-02E745DC6B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53566" y="14836800"/>
            <a:ext cx="14366034" cy="7092715"/>
          </a:xfrm>
          <a:prstGeom prst="rect">
            <a:avLst/>
          </a:prstGeom>
        </p:spPr>
      </p:pic>
      <p:pic>
        <p:nvPicPr>
          <p:cNvPr id="23" name="Picture 22" descr="A close-up of a brain scan&#10;&#10;Description automatically generated">
            <a:extLst>
              <a:ext uri="{FF2B5EF4-FFF2-40B4-BE49-F238E27FC236}">
                <a16:creationId xmlns:a16="http://schemas.microsoft.com/office/drawing/2014/main" id="{FA469D33-267D-C630-9D69-9F672BE3868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681544" y="24435706"/>
            <a:ext cx="6684764" cy="3716559"/>
          </a:xfrm>
          <a:prstGeom prst="rect">
            <a:avLst/>
          </a:prstGeom>
        </p:spPr>
      </p:pic>
      <p:pic>
        <p:nvPicPr>
          <p:cNvPr id="1030" name="Picture 6" descr="page1image20182224">
            <a:extLst>
              <a:ext uri="{FF2B5EF4-FFF2-40B4-BE49-F238E27FC236}">
                <a16:creationId xmlns:a16="http://schemas.microsoft.com/office/drawing/2014/main" id="{1F556787-AD1D-FDC6-6B08-42C54F01DDF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155700" cy="3175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graph showing the results of training and validation&#10;&#10;Description automatically generated">
            <a:extLst>
              <a:ext uri="{FF2B5EF4-FFF2-40B4-BE49-F238E27FC236}">
                <a16:creationId xmlns:a16="http://schemas.microsoft.com/office/drawing/2014/main" id="{CDEE354B-B02B-56FE-18A3-34D2F75E9482}"/>
              </a:ext>
            </a:extLst>
          </p:cNvPr>
          <p:cNvPicPr>
            <a:picLocks noChangeAspect="1"/>
          </p:cNvPicPr>
          <p:nvPr/>
        </p:nvPicPr>
        <p:blipFill>
          <a:blip r:embed="rId9">
            <a:extLst>
              <a:ext uri="{28A0092B-C50C-407E-A947-70E740481C1C}">
                <a14:useLocalDpi xmlns:a14="http://schemas.microsoft.com/office/drawing/2010/main" val="0"/>
              </a:ext>
            </a:extLst>
          </a:blip>
          <a:srcRect r="2882"/>
          <a:stretch/>
        </p:blipFill>
        <p:spPr>
          <a:xfrm>
            <a:off x="28507040" y="17866885"/>
            <a:ext cx="6861092" cy="3722291"/>
          </a:xfrm>
          <a:prstGeom prst="rect">
            <a:avLst/>
          </a:prstGeom>
        </p:spPr>
      </p:pic>
      <p:pic>
        <p:nvPicPr>
          <p:cNvPr id="9" name="Picture 8" descr="A graph showing a number of training and validation&#10;&#10;Description automatically generated">
            <a:extLst>
              <a:ext uri="{FF2B5EF4-FFF2-40B4-BE49-F238E27FC236}">
                <a16:creationId xmlns:a16="http://schemas.microsoft.com/office/drawing/2014/main" id="{B16FC703-0B3F-8CC9-7FBD-906C5BE56A43}"/>
              </a:ext>
            </a:extLst>
          </p:cNvPr>
          <p:cNvPicPr>
            <a:picLocks noChangeAspect="1"/>
          </p:cNvPicPr>
          <p:nvPr/>
        </p:nvPicPr>
        <p:blipFill>
          <a:blip r:embed="rId10">
            <a:extLst>
              <a:ext uri="{28A0092B-C50C-407E-A947-70E740481C1C}">
                <a14:useLocalDpi xmlns:a14="http://schemas.microsoft.com/office/drawing/2010/main" val="0"/>
              </a:ext>
            </a:extLst>
          </a:blip>
          <a:srcRect r="8046"/>
          <a:stretch/>
        </p:blipFill>
        <p:spPr>
          <a:xfrm>
            <a:off x="35482717" y="17866885"/>
            <a:ext cx="6721432" cy="3658837"/>
          </a:xfrm>
          <a:prstGeom prst="rect">
            <a:avLst/>
          </a:prstGeom>
        </p:spPr>
      </p:pic>
      <p:sp>
        <p:nvSpPr>
          <p:cNvPr id="18" name="TextBox 19">
            <a:extLst>
              <a:ext uri="{FF2B5EF4-FFF2-40B4-BE49-F238E27FC236}">
                <a16:creationId xmlns:a16="http://schemas.microsoft.com/office/drawing/2014/main" id="{793C7DE5-501F-A290-B1ED-D3C8BC331656}"/>
              </a:ext>
            </a:extLst>
          </p:cNvPr>
          <p:cNvSpPr txBox="1">
            <a:spLocks noChangeArrowheads="1"/>
          </p:cNvSpPr>
          <p:nvPr/>
        </p:nvSpPr>
        <p:spPr bwMode="auto">
          <a:xfrm>
            <a:off x="28333124" y="29516021"/>
            <a:ext cx="12828150" cy="2092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t>We can use other augmented techniques like StyleGAN to further improve the accuracy </a:t>
            </a:r>
          </a:p>
          <a:p>
            <a:pPr marL="342900" indent="-342900" algn="just">
              <a:lnSpc>
                <a:spcPct val="110000"/>
              </a:lnSpc>
              <a:buFont typeface="Arial" panose="020B0604020202020204" pitchFamily="34" charset="0"/>
              <a:buChar char="•"/>
            </a:pPr>
            <a:r>
              <a:rPr lang="en-US" sz="2400" dirty="0"/>
              <a:t>We can also use multimodal technique to combine non-image data (Patient History) and image data (MRI Scans) for better predictions.</a:t>
            </a:r>
          </a:p>
          <a:p>
            <a:pPr marL="342900" indent="-342900" algn="just">
              <a:lnSpc>
                <a:spcPct val="110000"/>
              </a:lnSpc>
              <a:buFont typeface="Arial" panose="020B0604020202020204" pitchFamily="34" charset="0"/>
              <a:buChar char="•"/>
            </a:pPr>
            <a:r>
              <a:rPr lang="en-US" sz="2400" dirty="0"/>
              <a:t>We can also expand our model and generalize it to predict other neurodegenerative diseases like Parkinson's or Huntington’s.</a:t>
            </a:r>
          </a:p>
        </p:txBody>
      </p:sp>
      <p:pic>
        <p:nvPicPr>
          <p:cNvPr id="2" name="Picture 2" descr="Dementia Detection in Type 2 Diabetes ...">
            <a:extLst>
              <a:ext uri="{FF2B5EF4-FFF2-40B4-BE49-F238E27FC236}">
                <a16:creationId xmlns:a16="http://schemas.microsoft.com/office/drawing/2014/main" id="{43426A97-F076-7296-852A-41AD2F771A2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93328" y="8664314"/>
            <a:ext cx="3968469" cy="396846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9">
            <a:extLst>
              <a:ext uri="{FF2B5EF4-FFF2-40B4-BE49-F238E27FC236}">
                <a16:creationId xmlns:a16="http://schemas.microsoft.com/office/drawing/2014/main" id="{514C52AE-DA6C-6AF3-84E4-09299D5E936E}"/>
              </a:ext>
            </a:extLst>
          </p:cNvPr>
          <p:cNvSpPr txBox="1">
            <a:spLocks noChangeArrowheads="1"/>
          </p:cNvSpPr>
          <p:nvPr/>
        </p:nvSpPr>
        <p:spPr bwMode="auto">
          <a:xfrm>
            <a:off x="11876801" y="8374448"/>
            <a:ext cx="14229150" cy="156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IN" sz="2400" dirty="0"/>
              <a:t>Our project uses deep learning on MRI Scans with GradCAM to provide region-specific analysis, enhancing diagnostic accuracy, tracking disease progression, guiding therapies, and enabling early detection. By combining severity prediction with identification of the brain region contribution to the model’s prediction, this approach offers deeper insights and improved clinical outcomes.</a:t>
            </a:r>
          </a:p>
        </p:txBody>
      </p:sp>
      <p:sp>
        <p:nvSpPr>
          <p:cNvPr id="12" name="TextBox 19">
            <a:extLst>
              <a:ext uri="{FF2B5EF4-FFF2-40B4-BE49-F238E27FC236}">
                <a16:creationId xmlns:a16="http://schemas.microsoft.com/office/drawing/2014/main" id="{AD1C5AEC-5A13-D99D-8759-9246FC1C4555}"/>
              </a:ext>
            </a:extLst>
          </p:cNvPr>
          <p:cNvSpPr txBox="1">
            <a:spLocks noChangeArrowheads="1"/>
          </p:cNvSpPr>
          <p:nvPr/>
        </p:nvSpPr>
        <p:spPr bwMode="auto">
          <a:xfrm>
            <a:off x="945962" y="8586162"/>
            <a:ext cx="4975220" cy="415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r>
              <a:rPr lang="en-US" sz="2400" dirty="0"/>
              <a:t>Dementia is a condition that affects the brain, causing problems with memory, thinking, and everyday activities. It includes diseases like Alzheimer’s and often begins with very mild stage, which can progress to more severe stages if not detected early. Millions of people around the world live with dementia, and the numbers are expected to grow. </a:t>
            </a:r>
            <a:endParaRPr lang="en-US" sz="2400" dirty="0">
              <a:effectLst/>
              <a:latin typeface="Quattrocento Sans" panose="020B0502050000020003" pitchFamily="34" charset="0"/>
              <a:cs typeface="Arial" pitchFamily="34" charset="0"/>
            </a:endParaRPr>
          </a:p>
        </p:txBody>
      </p:sp>
      <p:pic>
        <p:nvPicPr>
          <p:cNvPr id="15" name="Picture 14" descr="A graph with numbers and text&#10;&#10;Description automatically generated with medium confidence">
            <a:extLst>
              <a:ext uri="{FF2B5EF4-FFF2-40B4-BE49-F238E27FC236}">
                <a16:creationId xmlns:a16="http://schemas.microsoft.com/office/drawing/2014/main" id="{CD4C2AD0-0EC0-D245-385D-80BAC871887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8340969" y="13278584"/>
            <a:ext cx="7482604" cy="1939458"/>
          </a:xfrm>
          <a:prstGeom prst="rect">
            <a:avLst/>
          </a:prstGeom>
        </p:spPr>
      </p:pic>
      <p:pic>
        <p:nvPicPr>
          <p:cNvPr id="17" name="Picture 16" descr="A graph showing the difference between a model and a model&#10;&#10;Description automatically generated">
            <a:extLst>
              <a:ext uri="{FF2B5EF4-FFF2-40B4-BE49-F238E27FC236}">
                <a16:creationId xmlns:a16="http://schemas.microsoft.com/office/drawing/2014/main" id="{3D16238B-0DFE-E5D3-DF8B-DD88D81F858D}"/>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6576000" y="12731859"/>
            <a:ext cx="5458311" cy="3004211"/>
          </a:xfrm>
          <a:prstGeom prst="rect">
            <a:avLst/>
          </a:prstGeom>
        </p:spPr>
      </p:pic>
      <p:pic>
        <p:nvPicPr>
          <p:cNvPr id="8" name="Picture 7" descr="A diagram of a process&#10;&#10;Description automatically generated">
            <a:extLst>
              <a:ext uri="{FF2B5EF4-FFF2-40B4-BE49-F238E27FC236}">
                <a16:creationId xmlns:a16="http://schemas.microsoft.com/office/drawing/2014/main" id="{C4E22C6E-9558-06D2-6F60-ED0381CE833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2041623" y="10423955"/>
            <a:ext cx="14064327" cy="12162856"/>
          </a:xfrm>
          <a:prstGeom prst="rect">
            <a:avLst/>
          </a:prstGeom>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onderingpeacock|08-2022"/>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2265</TotalTime>
  <Words>569</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Quattrocento Sans</vt:lpstr>
      <vt:lpstr>Times New Roman</vt:lpstr>
      <vt:lpstr>Quattrocento</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Resham Deepak Bahira</cp:lastModifiedBy>
  <cp:revision>112</cp:revision>
  <cp:lastPrinted>2000-08-03T00:31:24Z</cp:lastPrinted>
  <dcterms:modified xsi:type="dcterms:W3CDTF">2024-12-05T22:05:40Z</dcterms:modified>
  <cp:category>research posters template</cp:category>
</cp:coreProperties>
</file>