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15"/>
  </p:notesMasterIdLst>
  <p:sldIdLst>
    <p:sldId id="259" r:id="rId2"/>
    <p:sldId id="266" r:id="rId3"/>
    <p:sldId id="261" r:id="rId4"/>
    <p:sldId id="270" r:id="rId5"/>
    <p:sldId id="277" r:id="rId6"/>
    <p:sldId id="278" r:id="rId7"/>
    <p:sldId id="268" r:id="rId8"/>
    <p:sldId id="272" r:id="rId9"/>
    <p:sldId id="276" r:id="rId10"/>
    <p:sldId id="275" r:id="rId11"/>
    <p:sldId id="267" r:id="rId12"/>
    <p:sldId id="274"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1AF5D-44DC-38E7-190B-4688E22A00D5}" v="70" dt="2020-09-04T02:55:20.207"/>
    <p1510:client id="{1ACC012C-9973-7C1F-D245-A7B1CE4FE52C}" v="5" dt="2020-09-02T13:48:12.273"/>
    <p1510:client id="{24ABE1AC-BD0E-1936-788C-6E7DF4B5AD64}" v="1539" dt="2020-09-03T22:06:11.509"/>
    <p1510:client id="{56EC4268-2EC4-4445-7DD0-8120CCD25DA9}" v="760" dt="2020-09-01T17:54:24.540"/>
    <p1510:client id="{6144F591-7600-656F-2DB3-36284584B8A2}" v="391" dt="2020-09-02T00:25:54.746"/>
    <p1510:client id="{6274B733-C4C5-E259-ACCB-D6434AE20EB4}" v="33" dt="2020-09-04T17:37:48.090"/>
    <p1510:client id="{74441934-5D58-20D2-69DA-BE3FA70AC1B8}" v="1528" dt="2020-09-02T05:17:58.963"/>
    <p1510:client id="{7F518E30-D9E1-4536-2E6B-202CB99A7095}" v="26" dt="2020-09-04T03:48:26.378"/>
    <p1510:client id="{8A56F8C1-075F-6A20-7D50-BDE45C8C6904}" v="3" dt="2020-09-04T11:51:19.308"/>
    <p1510:client id="{A1E629E4-07D1-E2E1-7918-8AD4CEFA4E5E}" v="9" dt="2020-09-02T13:28:29.262"/>
    <p1510:client id="{A225458E-E5CF-DE94-34EF-BD5F680F6698}" v="8" dt="2020-09-06T00:41:24.303"/>
    <p1510:client id="{A66645AC-7375-F4B2-E33A-E96D2E9F2031}" v="181" dt="2020-09-02T05:27:02.292"/>
    <p1510:client id="{A7EB39E2-AC65-7447-FF84-F7A9C43720D2}" v="1" dt="2020-09-02T12:49:58.406"/>
    <p1510:client id="{AA54504D-189A-3DA9-D80F-D7771AF76726}" v="15" dt="2020-09-01T17:12:30.223"/>
    <p1510:client id="{C081F23C-C3F3-3D5A-93E4-0DE20A9A51DA}" v="1891" dt="2020-09-01T20:26:06.014"/>
    <p1510:client id="{CDE034E6-38CB-55D9-E787-1D1D7FEC3F86}" v="23" dt="2020-09-02T00:27:00.929"/>
    <p1510:client id="{DA63D11A-CFAB-32CE-AA41-C85C642CBF00}" v="338" dt="2020-09-02T05:17:31.109"/>
    <p1510:client id="{F426FA90-839E-6A21-3E9D-C4780FA72CB9}" v="4" dt="2020-09-04T17:07:14.428"/>
    <p1510:client id="{F62A4931-B4C6-DB74-9421-4F8D73D26648}" v="3" dt="2020-09-03T23:48:24.052"/>
    <p1510:client id="{F99BE0EC-BD3F-0C0A-6C8A-FD0A38D53957}" v="19" dt="2020-09-01T20:27:39.775"/>
    <p1510:client id="{FF08D67E-AFA9-1A40-4483-3FF6A64594A8}" v="2334" dt="2020-09-02T04:54:45.1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D5D511-13B9-4A80-BAFE-76001E23471F}"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670947EB-20BA-4360-B6B4-6493F55D37B7}">
      <dgm:prSet/>
      <dgm:spPr/>
      <dgm:t>
        <a:bodyPr/>
        <a:lstStyle/>
        <a:p>
          <a:r>
            <a:rPr lang="es-CO"/>
            <a:t>Acelerar la convergencia de una sucesión convergente</a:t>
          </a:r>
          <a:endParaRPr lang="en-US"/>
        </a:p>
      </dgm:t>
    </dgm:pt>
    <dgm:pt modelId="{157902C0-5533-4376-8995-4ED23AC90841}" type="parTrans" cxnId="{3C7F78CA-5662-4250-AA2D-39337E0C5A39}">
      <dgm:prSet/>
      <dgm:spPr/>
      <dgm:t>
        <a:bodyPr/>
        <a:lstStyle/>
        <a:p>
          <a:endParaRPr lang="en-US"/>
        </a:p>
      </dgm:t>
    </dgm:pt>
    <dgm:pt modelId="{2C7F2034-9FC6-42E3-AD84-769ABA117290}" type="sibTrans" cxnId="{3C7F78CA-5662-4250-AA2D-39337E0C5A39}">
      <dgm:prSet/>
      <dgm:spPr/>
      <dgm:t>
        <a:bodyPr/>
        <a:lstStyle/>
        <a:p>
          <a:endParaRPr lang="en-US"/>
        </a:p>
      </dgm:t>
    </dgm:pt>
    <dgm:pt modelId="{73418170-449D-4418-A859-2936084EDDD4}">
      <dgm:prSet/>
      <dgm:spPr/>
      <dgm:t>
        <a:bodyPr/>
        <a:lstStyle/>
        <a:p>
          <a:r>
            <a:rPr lang="es-CO"/>
            <a:t>Para obtener las raíces de ecuaciones no lineales</a:t>
          </a:r>
          <a:endParaRPr lang="en-US"/>
        </a:p>
      </dgm:t>
    </dgm:pt>
    <dgm:pt modelId="{18883371-1484-4938-BEAF-8D23659C9356}" type="parTrans" cxnId="{3EB87F5D-6AFC-47C7-B49F-7D0355993956}">
      <dgm:prSet/>
      <dgm:spPr/>
      <dgm:t>
        <a:bodyPr/>
        <a:lstStyle/>
        <a:p>
          <a:endParaRPr lang="en-US"/>
        </a:p>
      </dgm:t>
    </dgm:pt>
    <dgm:pt modelId="{F8E1C234-D200-4AA7-BFC5-74425238845D}" type="sibTrans" cxnId="{3EB87F5D-6AFC-47C7-B49F-7D0355993956}">
      <dgm:prSet/>
      <dgm:spPr/>
      <dgm:t>
        <a:bodyPr/>
        <a:lstStyle/>
        <a:p>
          <a:endParaRPr lang="en-US"/>
        </a:p>
      </dgm:t>
    </dgm:pt>
    <dgm:pt modelId="{33318688-6058-42B0-B109-4582D3234B5D}">
      <dgm:prSet/>
      <dgm:spPr/>
      <dgm:t>
        <a:bodyPr/>
        <a:lstStyle/>
        <a:p>
          <a:pPr rtl="0"/>
          <a:r>
            <a:rPr lang="es-CO">
              <a:latin typeface="Corbel" panose="020B0503020204020204"/>
            </a:rPr>
            <a:t>Métodos iterativos.</a:t>
          </a:r>
          <a:endParaRPr lang="en-US"/>
        </a:p>
      </dgm:t>
    </dgm:pt>
    <dgm:pt modelId="{BF52864D-556B-4F09-8B45-C1FE095CB04A}" type="parTrans" cxnId="{1803B336-3F0A-48BD-BE6D-CFA5E599397B}">
      <dgm:prSet/>
      <dgm:spPr/>
      <dgm:t>
        <a:bodyPr/>
        <a:lstStyle/>
        <a:p>
          <a:endParaRPr lang="en-US"/>
        </a:p>
      </dgm:t>
    </dgm:pt>
    <dgm:pt modelId="{83EF10A1-7281-441D-B665-7CE0BFB5CC45}" type="sibTrans" cxnId="{1803B336-3F0A-48BD-BE6D-CFA5E599397B}">
      <dgm:prSet/>
      <dgm:spPr/>
      <dgm:t>
        <a:bodyPr/>
        <a:lstStyle/>
        <a:p>
          <a:endParaRPr lang="en-US"/>
        </a:p>
      </dgm:t>
    </dgm:pt>
    <dgm:pt modelId="{FEEA3FC7-9CCE-44EC-BCEB-D12240636A49}">
      <dgm:prSet/>
      <dgm:spPr/>
      <dgm:t>
        <a:bodyPr/>
        <a:lstStyle/>
        <a:p>
          <a:pPr rtl="0"/>
          <a:r>
            <a:rPr lang="es-CO">
              <a:latin typeface="Corbel" panose="020B0503020204020204"/>
            </a:rPr>
            <a:t>Que los resultados</a:t>
          </a:r>
          <a:r>
            <a:rPr lang="es-CO"/>
            <a:t> de</a:t>
          </a:r>
          <a:r>
            <a:rPr lang="es-CO">
              <a:latin typeface="Corbel" panose="020B0503020204020204"/>
            </a:rPr>
            <a:t> las iteraciones formen</a:t>
          </a:r>
          <a:r>
            <a:rPr lang="es-CO"/>
            <a:t> una sucesión que converge en la raíz</a:t>
          </a:r>
          <a:r>
            <a:rPr lang="es-CO">
              <a:latin typeface="Corbel" panose="020B0503020204020204"/>
            </a:rPr>
            <a:t>.</a:t>
          </a:r>
          <a:endParaRPr lang="en-US"/>
        </a:p>
      </dgm:t>
    </dgm:pt>
    <dgm:pt modelId="{C6785F5D-D439-40DA-99BF-A1648EC413CC}" type="parTrans" cxnId="{BE6ACA41-8E82-40C0-963A-45ADAA9D4D17}">
      <dgm:prSet/>
      <dgm:spPr/>
      <dgm:t>
        <a:bodyPr/>
        <a:lstStyle/>
        <a:p>
          <a:endParaRPr lang="en-US"/>
        </a:p>
      </dgm:t>
    </dgm:pt>
    <dgm:pt modelId="{2473D1EA-E52B-435C-9F1F-6CCC5CBBD375}" type="sibTrans" cxnId="{BE6ACA41-8E82-40C0-963A-45ADAA9D4D17}">
      <dgm:prSet/>
      <dgm:spPr/>
      <dgm:t>
        <a:bodyPr/>
        <a:lstStyle/>
        <a:p>
          <a:endParaRPr lang="en-US"/>
        </a:p>
      </dgm:t>
    </dgm:pt>
    <dgm:pt modelId="{B600BCC2-24F1-4650-8232-3876B2C3F505}" type="pres">
      <dgm:prSet presAssocID="{5BD5D511-13B9-4A80-BAFE-76001E23471F}" presName="Name0" presStyleCnt="0">
        <dgm:presLayoutVars>
          <dgm:dir/>
          <dgm:animLvl val="lvl"/>
          <dgm:resizeHandles val="exact"/>
        </dgm:presLayoutVars>
      </dgm:prSet>
      <dgm:spPr/>
    </dgm:pt>
    <dgm:pt modelId="{7EC802B9-8338-4534-AA7E-DCBBB93458E2}" type="pres">
      <dgm:prSet presAssocID="{73418170-449D-4418-A859-2936084EDDD4}" presName="boxAndChildren" presStyleCnt="0"/>
      <dgm:spPr/>
    </dgm:pt>
    <dgm:pt modelId="{44A959F6-184F-4111-9E07-1948701C662D}" type="pres">
      <dgm:prSet presAssocID="{73418170-449D-4418-A859-2936084EDDD4}" presName="parentTextBox" presStyleLbl="node1" presStyleIdx="0" presStyleCnt="2"/>
      <dgm:spPr/>
    </dgm:pt>
    <dgm:pt modelId="{C4C6E398-4DCF-4E0C-838F-2B63778C94CA}" type="pres">
      <dgm:prSet presAssocID="{73418170-449D-4418-A859-2936084EDDD4}" presName="entireBox" presStyleLbl="node1" presStyleIdx="0" presStyleCnt="2"/>
      <dgm:spPr/>
    </dgm:pt>
    <dgm:pt modelId="{A5E96551-14D9-4803-A829-4A4C88D3F29D}" type="pres">
      <dgm:prSet presAssocID="{73418170-449D-4418-A859-2936084EDDD4}" presName="descendantBox" presStyleCnt="0"/>
      <dgm:spPr/>
    </dgm:pt>
    <dgm:pt modelId="{56170E61-5A80-4094-A0E2-4C0FAF0B1EE5}" type="pres">
      <dgm:prSet presAssocID="{33318688-6058-42B0-B109-4582D3234B5D}" presName="childTextBox" presStyleLbl="fgAccFollowNode1" presStyleIdx="0" presStyleCnt="2">
        <dgm:presLayoutVars>
          <dgm:bulletEnabled val="1"/>
        </dgm:presLayoutVars>
      </dgm:prSet>
      <dgm:spPr/>
    </dgm:pt>
    <dgm:pt modelId="{8E20B0B3-7F5B-4616-A315-0621F34B76BF}" type="pres">
      <dgm:prSet presAssocID="{FEEA3FC7-9CCE-44EC-BCEB-D12240636A49}" presName="childTextBox" presStyleLbl="fgAccFollowNode1" presStyleIdx="1" presStyleCnt="2">
        <dgm:presLayoutVars>
          <dgm:bulletEnabled val="1"/>
        </dgm:presLayoutVars>
      </dgm:prSet>
      <dgm:spPr/>
    </dgm:pt>
    <dgm:pt modelId="{2B9976D2-8125-464C-9102-5DD1F364021E}" type="pres">
      <dgm:prSet presAssocID="{2C7F2034-9FC6-42E3-AD84-769ABA117290}" presName="sp" presStyleCnt="0"/>
      <dgm:spPr/>
    </dgm:pt>
    <dgm:pt modelId="{6B16E3C2-9A7A-4ED8-A4CD-EAC80CE5CA6B}" type="pres">
      <dgm:prSet presAssocID="{670947EB-20BA-4360-B6B4-6493F55D37B7}" presName="arrowAndChildren" presStyleCnt="0"/>
      <dgm:spPr/>
    </dgm:pt>
    <dgm:pt modelId="{CEA0A391-1434-418C-99CE-87BBE0253A41}" type="pres">
      <dgm:prSet presAssocID="{670947EB-20BA-4360-B6B4-6493F55D37B7}" presName="parentTextArrow" presStyleLbl="node1" presStyleIdx="1" presStyleCnt="2"/>
      <dgm:spPr/>
    </dgm:pt>
  </dgm:ptLst>
  <dgm:cxnLst>
    <dgm:cxn modelId="{1803B336-3F0A-48BD-BE6D-CFA5E599397B}" srcId="{73418170-449D-4418-A859-2936084EDDD4}" destId="{33318688-6058-42B0-B109-4582D3234B5D}" srcOrd="0" destOrd="0" parTransId="{BF52864D-556B-4F09-8B45-C1FE095CB04A}" sibTransId="{83EF10A1-7281-441D-B665-7CE0BFB5CC45}"/>
    <dgm:cxn modelId="{0A95EF3B-7FDB-4357-9325-B327662C0864}" type="presOf" srcId="{5BD5D511-13B9-4A80-BAFE-76001E23471F}" destId="{B600BCC2-24F1-4650-8232-3876B2C3F505}" srcOrd="0" destOrd="0" presId="urn:microsoft.com/office/officeart/2005/8/layout/process4"/>
    <dgm:cxn modelId="{3EB87F5D-6AFC-47C7-B49F-7D0355993956}" srcId="{5BD5D511-13B9-4A80-BAFE-76001E23471F}" destId="{73418170-449D-4418-A859-2936084EDDD4}" srcOrd="1" destOrd="0" parTransId="{18883371-1484-4938-BEAF-8D23659C9356}" sibTransId="{F8E1C234-D200-4AA7-BFC5-74425238845D}"/>
    <dgm:cxn modelId="{BE6ACA41-8E82-40C0-963A-45ADAA9D4D17}" srcId="{73418170-449D-4418-A859-2936084EDDD4}" destId="{FEEA3FC7-9CCE-44EC-BCEB-D12240636A49}" srcOrd="1" destOrd="0" parTransId="{C6785F5D-D439-40DA-99BF-A1648EC413CC}" sibTransId="{2473D1EA-E52B-435C-9F1F-6CCC5CBBD375}"/>
    <dgm:cxn modelId="{4616C863-92A6-4268-B790-D80D5BB1AD84}" type="presOf" srcId="{FEEA3FC7-9CCE-44EC-BCEB-D12240636A49}" destId="{8E20B0B3-7F5B-4616-A315-0621F34B76BF}" srcOrd="0" destOrd="0" presId="urn:microsoft.com/office/officeart/2005/8/layout/process4"/>
    <dgm:cxn modelId="{F81ADA73-F13B-43CD-8402-C0C8ED2EE8CF}" type="presOf" srcId="{73418170-449D-4418-A859-2936084EDDD4}" destId="{44A959F6-184F-4111-9E07-1948701C662D}" srcOrd="0" destOrd="0" presId="urn:microsoft.com/office/officeart/2005/8/layout/process4"/>
    <dgm:cxn modelId="{08B7E97F-71CA-44E8-B50A-4F40235164C1}" type="presOf" srcId="{33318688-6058-42B0-B109-4582D3234B5D}" destId="{56170E61-5A80-4094-A0E2-4C0FAF0B1EE5}" srcOrd="0" destOrd="0" presId="urn:microsoft.com/office/officeart/2005/8/layout/process4"/>
    <dgm:cxn modelId="{FD5FBAB6-C786-467C-892A-B71DFFE71BB2}" type="presOf" srcId="{670947EB-20BA-4360-B6B4-6493F55D37B7}" destId="{CEA0A391-1434-418C-99CE-87BBE0253A41}" srcOrd="0" destOrd="0" presId="urn:microsoft.com/office/officeart/2005/8/layout/process4"/>
    <dgm:cxn modelId="{3C7F78CA-5662-4250-AA2D-39337E0C5A39}" srcId="{5BD5D511-13B9-4A80-BAFE-76001E23471F}" destId="{670947EB-20BA-4360-B6B4-6493F55D37B7}" srcOrd="0" destOrd="0" parTransId="{157902C0-5533-4376-8995-4ED23AC90841}" sibTransId="{2C7F2034-9FC6-42E3-AD84-769ABA117290}"/>
    <dgm:cxn modelId="{EA5CC7D5-7E80-4B2B-9D39-81D3D5B920A8}" type="presOf" srcId="{73418170-449D-4418-A859-2936084EDDD4}" destId="{C4C6E398-4DCF-4E0C-838F-2B63778C94CA}" srcOrd="1" destOrd="0" presId="urn:microsoft.com/office/officeart/2005/8/layout/process4"/>
    <dgm:cxn modelId="{1BD91964-F5E7-4CAD-92B0-5ADFA21CBB34}" type="presParOf" srcId="{B600BCC2-24F1-4650-8232-3876B2C3F505}" destId="{7EC802B9-8338-4534-AA7E-DCBBB93458E2}" srcOrd="0" destOrd="0" presId="urn:microsoft.com/office/officeart/2005/8/layout/process4"/>
    <dgm:cxn modelId="{33663AE1-2C71-47AB-ACB4-FCDC6A14CA01}" type="presParOf" srcId="{7EC802B9-8338-4534-AA7E-DCBBB93458E2}" destId="{44A959F6-184F-4111-9E07-1948701C662D}" srcOrd="0" destOrd="0" presId="urn:microsoft.com/office/officeart/2005/8/layout/process4"/>
    <dgm:cxn modelId="{5818A5AB-A9DC-48B0-83E8-E4B3D75708E0}" type="presParOf" srcId="{7EC802B9-8338-4534-AA7E-DCBBB93458E2}" destId="{C4C6E398-4DCF-4E0C-838F-2B63778C94CA}" srcOrd="1" destOrd="0" presId="urn:microsoft.com/office/officeart/2005/8/layout/process4"/>
    <dgm:cxn modelId="{76783F7F-42A3-4A91-B6DB-137AD3A1C5FF}" type="presParOf" srcId="{7EC802B9-8338-4534-AA7E-DCBBB93458E2}" destId="{A5E96551-14D9-4803-A829-4A4C88D3F29D}" srcOrd="2" destOrd="0" presId="urn:microsoft.com/office/officeart/2005/8/layout/process4"/>
    <dgm:cxn modelId="{786FD725-F336-4086-9810-F264173CD819}" type="presParOf" srcId="{A5E96551-14D9-4803-A829-4A4C88D3F29D}" destId="{56170E61-5A80-4094-A0E2-4C0FAF0B1EE5}" srcOrd="0" destOrd="0" presId="urn:microsoft.com/office/officeart/2005/8/layout/process4"/>
    <dgm:cxn modelId="{0064096C-6D00-4985-BC70-036B16E316B5}" type="presParOf" srcId="{A5E96551-14D9-4803-A829-4A4C88D3F29D}" destId="{8E20B0B3-7F5B-4616-A315-0621F34B76BF}" srcOrd="1" destOrd="0" presId="urn:microsoft.com/office/officeart/2005/8/layout/process4"/>
    <dgm:cxn modelId="{CE9F7D88-4C46-4538-BECB-52D82D236E9E}" type="presParOf" srcId="{B600BCC2-24F1-4650-8232-3876B2C3F505}" destId="{2B9976D2-8125-464C-9102-5DD1F364021E}" srcOrd="1" destOrd="0" presId="urn:microsoft.com/office/officeart/2005/8/layout/process4"/>
    <dgm:cxn modelId="{F5727884-1407-43D5-AA40-E5809B90B66E}" type="presParOf" srcId="{B600BCC2-24F1-4650-8232-3876B2C3F505}" destId="{6B16E3C2-9A7A-4ED8-A4CD-EAC80CE5CA6B}" srcOrd="2" destOrd="0" presId="urn:microsoft.com/office/officeart/2005/8/layout/process4"/>
    <dgm:cxn modelId="{BED81C00-04E6-4666-8575-F2C1FA5E490C}" type="presParOf" srcId="{6B16E3C2-9A7A-4ED8-A4CD-EAC80CE5CA6B}" destId="{CEA0A391-1434-418C-99CE-87BBE0253A4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ECA7D9-38DF-4A8F-A3A5-57401F5FD11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1C53293-1310-4A28-A9F6-0C848D7227F1}">
      <dgm:prSet/>
      <dgm:spPr/>
      <dgm:t>
        <a:bodyPr/>
        <a:lstStyle/>
        <a:p>
          <a:pPr>
            <a:lnSpc>
              <a:spcPct val="100000"/>
            </a:lnSpc>
          </a:pPr>
          <a:r>
            <a:rPr lang="es-CO" err="1"/>
            <a:t>Aitken</a:t>
          </a:r>
          <a:r>
            <a:rPr lang="es-CO"/>
            <a:t> original mejora el número de iteraciones de </a:t>
          </a:r>
          <a:r>
            <a:rPr lang="es-CO">
              <a:latin typeface="Corbel" panose="020B0503020204020204"/>
            </a:rPr>
            <a:t>Newton y bisección</a:t>
          </a:r>
          <a:r>
            <a:rPr lang="es-CO"/>
            <a:t>, pero aumenta un poco en el error.</a:t>
          </a:r>
          <a:endParaRPr lang="en-US"/>
        </a:p>
      </dgm:t>
    </dgm:pt>
    <dgm:pt modelId="{877770C2-85DD-4008-99B1-F509302A3176}" type="parTrans" cxnId="{1CFEFA1B-A1D2-41C4-A0D9-F671BA70FE50}">
      <dgm:prSet/>
      <dgm:spPr/>
      <dgm:t>
        <a:bodyPr/>
        <a:lstStyle/>
        <a:p>
          <a:endParaRPr lang="en-US"/>
        </a:p>
      </dgm:t>
    </dgm:pt>
    <dgm:pt modelId="{591EE019-E539-4519-83F6-DB8A3DD1490D}" type="sibTrans" cxnId="{1CFEFA1B-A1D2-41C4-A0D9-F671BA70FE50}">
      <dgm:prSet/>
      <dgm:spPr/>
      <dgm:t>
        <a:bodyPr/>
        <a:lstStyle/>
        <a:p>
          <a:endParaRPr lang="en-US"/>
        </a:p>
      </dgm:t>
    </dgm:pt>
    <dgm:pt modelId="{7F9F0371-F083-4702-A73B-1BAC7D2AB15A}">
      <dgm:prSet/>
      <dgm:spPr/>
      <dgm:t>
        <a:bodyPr/>
        <a:lstStyle/>
        <a:p>
          <a:pPr>
            <a:lnSpc>
              <a:spcPct val="100000"/>
            </a:lnSpc>
          </a:pPr>
          <a:r>
            <a:rPr lang="es-CO" err="1"/>
            <a:t>Aitken</a:t>
          </a:r>
          <a:r>
            <a:rPr lang="es-CO"/>
            <a:t> modificado mejora </a:t>
          </a:r>
          <a:r>
            <a:rPr lang="es-CO">
              <a:latin typeface="Corbel" panose="020B0503020204020204"/>
            </a:rPr>
            <a:t>el número de </a:t>
          </a:r>
          <a:r>
            <a:rPr lang="es-CO"/>
            <a:t>iteraciones con respecto a </a:t>
          </a:r>
          <a:r>
            <a:rPr lang="es-CO">
              <a:latin typeface="Corbel" panose="020B0503020204020204"/>
            </a:rPr>
            <a:t>los</a:t>
          </a:r>
          <a:r>
            <a:rPr lang="es-CO"/>
            <a:t> </a:t>
          </a:r>
          <a:r>
            <a:rPr lang="es-CO">
              <a:latin typeface="Corbel" panose="020B0503020204020204"/>
            </a:rPr>
            <a:t>de </a:t>
          </a:r>
          <a:r>
            <a:rPr lang="es-CO"/>
            <a:t>Newton y bisección, pero en menor medida que </a:t>
          </a:r>
          <a:r>
            <a:rPr lang="es-CO" err="1"/>
            <a:t>Aitken</a:t>
          </a:r>
          <a:r>
            <a:rPr lang="es-CO"/>
            <a:t> original.</a:t>
          </a:r>
          <a:endParaRPr lang="en-US"/>
        </a:p>
      </dgm:t>
    </dgm:pt>
    <dgm:pt modelId="{027C7CF1-8B76-40EC-9EE2-70E6C6A5C549}" type="parTrans" cxnId="{30A2AB5A-F4C3-493D-A0C7-70EAB07F8786}">
      <dgm:prSet/>
      <dgm:spPr/>
      <dgm:t>
        <a:bodyPr/>
        <a:lstStyle/>
        <a:p>
          <a:endParaRPr lang="en-US"/>
        </a:p>
      </dgm:t>
    </dgm:pt>
    <dgm:pt modelId="{7BCA13DB-6CE1-438C-9210-FC4F01BCC0A1}" type="sibTrans" cxnId="{30A2AB5A-F4C3-493D-A0C7-70EAB07F8786}">
      <dgm:prSet/>
      <dgm:spPr/>
      <dgm:t>
        <a:bodyPr/>
        <a:lstStyle/>
        <a:p>
          <a:endParaRPr lang="en-US"/>
        </a:p>
      </dgm:t>
    </dgm:pt>
    <dgm:pt modelId="{69B970B2-2468-4D21-BB45-8FAC4319DEE0}">
      <dgm:prSet/>
      <dgm:spPr/>
      <dgm:t>
        <a:bodyPr/>
        <a:lstStyle/>
        <a:p>
          <a:pPr>
            <a:lnSpc>
              <a:spcPct val="100000"/>
            </a:lnSpc>
          </a:pPr>
          <a:r>
            <a:rPr lang="es-CO" err="1"/>
            <a:t>Aitken</a:t>
          </a:r>
          <a:r>
            <a:rPr lang="es-CO"/>
            <a:t> modificado también logra mantener el error de Newton y bisección </a:t>
          </a:r>
          <a:r>
            <a:rPr lang="es-CO" err="1"/>
            <a:t>orginales</a:t>
          </a:r>
          <a:r>
            <a:rPr lang="es-CO"/>
            <a:t>.</a:t>
          </a:r>
          <a:endParaRPr lang="en-US"/>
        </a:p>
      </dgm:t>
    </dgm:pt>
    <dgm:pt modelId="{6F683537-9AC1-46B0-9FC5-3ECE6E564897}" type="parTrans" cxnId="{071BE2B0-48D8-4295-8A96-90B374418320}">
      <dgm:prSet/>
      <dgm:spPr/>
      <dgm:t>
        <a:bodyPr/>
        <a:lstStyle/>
        <a:p>
          <a:endParaRPr lang="en-US"/>
        </a:p>
      </dgm:t>
    </dgm:pt>
    <dgm:pt modelId="{60DE6F18-0F1D-4048-9602-C9327EFBF652}" type="sibTrans" cxnId="{071BE2B0-48D8-4295-8A96-90B374418320}">
      <dgm:prSet/>
      <dgm:spPr/>
      <dgm:t>
        <a:bodyPr/>
        <a:lstStyle/>
        <a:p>
          <a:endParaRPr lang="en-US"/>
        </a:p>
      </dgm:t>
    </dgm:pt>
    <dgm:pt modelId="{8F331B69-36FE-41A8-AAA8-18CFD534A2DC}">
      <dgm:prSet phldr="0"/>
      <dgm:spPr/>
      <dgm:t>
        <a:bodyPr/>
        <a:lstStyle/>
        <a:p>
          <a:pPr>
            <a:lnSpc>
              <a:spcPct val="100000"/>
            </a:lnSpc>
          </a:pPr>
          <a:r>
            <a:rPr lang="es-CO">
              <a:latin typeface="Corbel" panose="020B0503020204020204"/>
            </a:rPr>
            <a:t>Hay mayor propagación de error de redondeo en </a:t>
          </a:r>
          <a:r>
            <a:rPr lang="es-CO" err="1">
              <a:latin typeface="Corbel" panose="020B0503020204020204"/>
            </a:rPr>
            <a:t>Aitken</a:t>
          </a:r>
          <a:r>
            <a:rPr lang="es-CO">
              <a:latin typeface="Corbel" panose="020B0503020204020204"/>
            </a:rPr>
            <a:t> modificado.</a:t>
          </a:r>
        </a:p>
      </dgm:t>
    </dgm:pt>
    <dgm:pt modelId="{0448A491-A50E-44A0-8555-395CCFF663D2}" type="parTrans" cxnId="{5B391B01-8989-4364-BAE0-8B9C501CE2A2}">
      <dgm:prSet/>
      <dgm:spPr/>
    </dgm:pt>
    <dgm:pt modelId="{FE80909B-0842-4AC3-B9EB-886F9B869AB4}" type="sibTrans" cxnId="{5B391B01-8989-4364-BAE0-8B9C501CE2A2}">
      <dgm:prSet/>
      <dgm:spPr/>
      <dgm:t>
        <a:bodyPr/>
        <a:lstStyle/>
        <a:p>
          <a:endParaRPr lang="en-US"/>
        </a:p>
      </dgm:t>
    </dgm:pt>
    <dgm:pt modelId="{C1AA77CA-AD04-4E82-B68F-BC6BDFFAFE47}" type="pres">
      <dgm:prSet presAssocID="{58ECA7D9-38DF-4A8F-A3A5-57401F5FD11F}" presName="root" presStyleCnt="0">
        <dgm:presLayoutVars>
          <dgm:dir/>
          <dgm:resizeHandles val="exact"/>
        </dgm:presLayoutVars>
      </dgm:prSet>
      <dgm:spPr/>
    </dgm:pt>
    <dgm:pt modelId="{13E17FB9-DB68-4E10-83A6-A483034770C1}" type="pres">
      <dgm:prSet presAssocID="{71C53293-1310-4A28-A9F6-0C848D7227F1}" presName="compNode" presStyleCnt="0"/>
      <dgm:spPr/>
    </dgm:pt>
    <dgm:pt modelId="{92DFD0DB-39A2-4638-BEF6-04B02B0703A7}" type="pres">
      <dgm:prSet presAssocID="{71C53293-1310-4A28-A9F6-0C848D7227F1}" presName="bgRect" presStyleLbl="bgShp" presStyleIdx="0" presStyleCnt="4"/>
      <dgm:spPr/>
    </dgm:pt>
    <dgm:pt modelId="{F8F34042-38D4-42AE-A163-39A8290CD9F2}" type="pres">
      <dgm:prSet presAssocID="{71C53293-1310-4A28-A9F6-0C848D7227F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35CCD1B2-F743-4DA4-84CE-F35F6B030F63}" type="pres">
      <dgm:prSet presAssocID="{71C53293-1310-4A28-A9F6-0C848D7227F1}" presName="spaceRect" presStyleCnt="0"/>
      <dgm:spPr/>
    </dgm:pt>
    <dgm:pt modelId="{95BD5DDD-911A-4E27-92D3-DE6115E7040E}" type="pres">
      <dgm:prSet presAssocID="{71C53293-1310-4A28-A9F6-0C848D7227F1}" presName="parTx" presStyleLbl="revTx" presStyleIdx="0" presStyleCnt="4">
        <dgm:presLayoutVars>
          <dgm:chMax val="0"/>
          <dgm:chPref val="0"/>
        </dgm:presLayoutVars>
      </dgm:prSet>
      <dgm:spPr/>
    </dgm:pt>
    <dgm:pt modelId="{4D9CFE94-FD09-4EC7-87A8-B2BA1E1CA66E}" type="pres">
      <dgm:prSet presAssocID="{591EE019-E539-4519-83F6-DB8A3DD1490D}" presName="sibTrans" presStyleCnt="0"/>
      <dgm:spPr/>
    </dgm:pt>
    <dgm:pt modelId="{E10BDE8B-14EF-477F-BD93-F9956AE2D8A0}" type="pres">
      <dgm:prSet presAssocID="{7F9F0371-F083-4702-A73B-1BAC7D2AB15A}" presName="compNode" presStyleCnt="0"/>
      <dgm:spPr/>
    </dgm:pt>
    <dgm:pt modelId="{0ACD41B6-8ECE-4050-845B-EDC5FB12D5E0}" type="pres">
      <dgm:prSet presAssocID="{7F9F0371-F083-4702-A73B-1BAC7D2AB15A}" presName="bgRect" presStyleLbl="bgShp" presStyleIdx="1" presStyleCnt="4"/>
      <dgm:spPr/>
    </dgm:pt>
    <dgm:pt modelId="{23B4CFAA-EF54-4D7A-BDEE-3F5FFDE17605}" type="pres">
      <dgm:prSet presAssocID="{7F9F0371-F083-4702-A73B-1BAC7D2AB15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94900E5C-AC35-45DE-A595-AB7E9F40C149}" type="pres">
      <dgm:prSet presAssocID="{7F9F0371-F083-4702-A73B-1BAC7D2AB15A}" presName="spaceRect" presStyleCnt="0"/>
      <dgm:spPr/>
    </dgm:pt>
    <dgm:pt modelId="{1193AFED-4DB4-4339-B7D2-E2F61BF24D5F}" type="pres">
      <dgm:prSet presAssocID="{7F9F0371-F083-4702-A73B-1BAC7D2AB15A}" presName="parTx" presStyleLbl="revTx" presStyleIdx="1" presStyleCnt="4">
        <dgm:presLayoutVars>
          <dgm:chMax val="0"/>
          <dgm:chPref val="0"/>
        </dgm:presLayoutVars>
      </dgm:prSet>
      <dgm:spPr/>
    </dgm:pt>
    <dgm:pt modelId="{16B1FCAF-4370-4F31-AA1B-EF3BAC1AD01D}" type="pres">
      <dgm:prSet presAssocID="{7BCA13DB-6CE1-438C-9210-FC4F01BCC0A1}" presName="sibTrans" presStyleCnt="0"/>
      <dgm:spPr/>
    </dgm:pt>
    <dgm:pt modelId="{8E51AEDD-D184-4D2E-94E1-8AC87171A95F}" type="pres">
      <dgm:prSet presAssocID="{69B970B2-2468-4D21-BB45-8FAC4319DEE0}" presName="compNode" presStyleCnt="0"/>
      <dgm:spPr/>
    </dgm:pt>
    <dgm:pt modelId="{62D08041-2493-47F3-96CB-97992FF7ECAD}" type="pres">
      <dgm:prSet presAssocID="{69B970B2-2468-4D21-BB45-8FAC4319DEE0}" presName="bgRect" presStyleLbl="bgShp" presStyleIdx="2" presStyleCnt="4"/>
      <dgm:spPr/>
    </dgm:pt>
    <dgm:pt modelId="{5F323DA8-1682-4B1D-9FDE-BC86D9706501}" type="pres">
      <dgm:prSet presAssocID="{69B970B2-2468-4D21-BB45-8FAC4319DEE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4EA72AD-245D-4D93-87E7-0D771228D020}" type="pres">
      <dgm:prSet presAssocID="{69B970B2-2468-4D21-BB45-8FAC4319DEE0}" presName="spaceRect" presStyleCnt="0"/>
      <dgm:spPr/>
    </dgm:pt>
    <dgm:pt modelId="{29078212-06A5-4062-9E0C-AEEEC6B21089}" type="pres">
      <dgm:prSet presAssocID="{69B970B2-2468-4D21-BB45-8FAC4319DEE0}" presName="parTx" presStyleLbl="revTx" presStyleIdx="2" presStyleCnt="4">
        <dgm:presLayoutVars>
          <dgm:chMax val="0"/>
          <dgm:chPref val="0"/>
        </dgm:presLayoutVars>
      </dgm:prSet>
      <dgm:spPr/>
    </dgm:pt>
    <dgm:pt modelId="{C7D2B7B3-684A-4B49-8C25-AF387351EEE3}" type="pres">
      <dgm:prSet presAssocID="{60DE6F18-0F1D-4048-9602-C9327EFBF652}" presName="sibTrans" presStyleCnt="0"/>
      <dgm:spPr/>
    </dgm:pt>
    <dgm:pt modelId="{688A372B-2280-42A3-91C8-17D02C91CB72}" type="pres">
      <dgm:prSet presAssocID="{8F331B69-36FE-41A8-AAA8-18CFD534A2DC}" presName="compNode" presStyleCnt="0"/>
      <dgm:spPr/>
    </dgm:pt>
    <dgm:pt modelId="{742FE0CE-D786-4258-9D45-A379A7E6FEB5}" type="pres">
      <dgm:prSet presAssocID="{8F331B69-36FE-41A8-AAA8-18CFD534A2DC}" presName="bgRect" presStyleLbl="bgShp" presStyleIdx="3" presStyleCnt="4"/>
      <dgm:spPr/>
    </dgm:pt>
    <dgm:pt modelId="{B923D5AA-AAB2-4067-8D27-EC5D87F0F438}" type="pres">
      <dgm:prSet presAssocID="{8F331B69-36FE-41A8-AAA8-18CFD534A2DC}"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dd"/>
        </a:ext>
      </dgm:extLst>
    </dgm:pt>
    <dgm:pt modelId="{99922B81-0E6B-4343-9D2B-34510638E219}" type="pres">
      <dgm:prSet presAssocID="{8F331B69-36FE-41A8-AAA8-18CFD534A2DC}" presName="spaceRect" presStyleCnt="0"/>
      <dgm:spPr/>
    </dgm:pt>
    <dgm:pt modelId="{ACCDB1FB-0BA1-4CCE-A258-0401DC14D999}" type="pres">
      <dgm:prSet presAssocID="{8F331B69-36FE-41A8-AAA8-18CFD534A2DC}" presName="parTx" presStyleLbl="revTx" presStyleIdx="3" presStyleCnt="4">
        <dgm:presLayoutVars>
          <dgm:chMax val="0"/>
          <dgm:chPref val="0"/>
        </dgm:presLayoutVars>
      </dgm:prSet>
      <dgm:spPr/>
    </dgm:pt>
  </dgm:ptLst>
  <dgm:cxnLst>
    <dgm:cxn modelId="{5B391B01-8989-4364-BAE0-8B9C501CE2A2}" srcId="{58ECA7D9-38DF-4A8F-A3A5-57401F5FD11F}" destId="{8F331B69-36FE-41A8-AAA8-18CFD534A2DC}" srcOrd="3" destOrd="0" parTransId="{0448A491-A50E-44A0-8555-395CCFF663D2}" sibTransId="{FE80909B-0842-4AC3-B9EB-886F9B869AB4}"/>
    <dgm:cxn modelId="{4E6F991B-516B-4969-B1E0-1275013760C7}" type="presOf" srcId="{7F9F0371-F083-4702-A73B-1BAC7D2AB15A}" destId="{1193AFED-4DB4-4339-B7D2-E2F61BF24D5F}" srcOrd="0" destOrd="0" presId="urn:microsoft.com/office/officeart/2018/2/layout/IconVerticalSolidList"/>
    <dgm:cxn modelId="{1CFEFA1B-A1D2-41C4-A0D9-F671BA70FE50}" srcId="{58ECA7D9-38DF-4A8F-A3A5-57401F5FD11F}" destId="{71C53293-1310-4A28-A9F6-0C848D7227F1}" srcOrd="0" destOrd="0" parTransId="{877770C2-85DD-4008-99B1-F509302A3176}" sibTransId="{591EE019-E539-4519-83F6-DB8A3DD1490D}"/>
    <dgm:cxn modelId="{B0B47F41-A014-436B-B23D-9D5D417A2BBD}" type="presOf" srcId="{69B970B2-2468-4D21-BB45-8FAC4319DEE0}" destId="{29078212-06A5-4062-9E0C-AEEEC6B21089}" srcOrd="0" destOrd="0" presId="urn:microsoft.com/office/officeart/2018/2/layout/IconVerticalSolidList"/>
    <dgm:cxn modelId="{0C791255-DF45-4523-B5C1-6DD791C69ACF}" type="presOf" srcId="{71C53293-1310-4A28-A9F6-0C848D7227F1}" destId="{95BD5DDD-911A-4E27-92D3-DE6115E7040E}" srcOrd="0" destOrd="0" presId="urn:microsoft.com/office/officeart/2018/2/layout/IconVerticalSolidList"/>
    <dgm:cxn modelId="{30A2AB5A-F4C3-493D-A0C7-70EAB07F8786}" srcId="{58ECA7D9-38DF-4A8F-A3A5-57401F5FD11F}" destId="{7F9F0371-F083-4702-A73B-1BAC7D2AB15A}" srcOrd="1" destOrd="0" parTransId="{027C7CF1-8B76-40EC-9EE2-70E6C6A5C549}" sibTransId="{7BCA13DB-6CE1-438C-9210-FC4F01BCC0A1}"/>
    <dgm:cxn modelId="{599AEE80-8AD8-49D6-8493-7E937AE83D9C}" type="presOf" srcId="{58ECA7D9-38DF-4A8F-A3A5-57401F5FD11F}" destId="{C1AA77CA-AD04-4E82-B68F-BC6BDFFAFE47}" srcOrd="0" destOrd="0" presId="urn:microsoft.com/office/officeart/2018/2/layout/IconVerticalSolidList"/>
    <dgm:cxn modelId="{D64EEC9A-5883-4BE0-8ED3-6A786242B7C8}" type="presOf" srcId="{8F331B69-36FE-41A8-AAA8-18CFD534A2DC}" destId="{ACCDB1FB-0BA1-4CCE-A258-0401DC14D999}" srcOrd="0" destOrd="0" presId="urn:microsoft.com/office/officeart/2018/2/layout/IconVerticalSolidList"/>
    <dgm:cxn modelId="{071BE2B0-48D8-4295-8A96-90B374418320}" srcId="{58ECA7D9-38DF-4A8F-A3A5-57401F5FD11F}" destId="{69B970B2-2468-4D21-BB45-8FAC4319DEE0}" srcOrd="2" destOrd="0" parTransId="{6F683537-9AC1-46B0-9FC5-3ECE6E564897}" sibTransId="{60DE6F18-0F1D-4048-9602-C9327EFBF652}"/>
    <dgm:cxn modelId="{1BD15717-CFC1-491A-A547-F6D25254710D}" type="presParOf" srcId="{C1AA77CA-AD04-4E82-B68F-BC6BDFFAFE47}" destId="{13E17FB9-DB68-4E10-83A6-A483034770C1}" srcOrd="0" destOrd="0" presId="urn:microsoft.com/office/officeart/2018/2/layout/IconVerticalSolidList"/>
    <dgm:cxn modelId="{24A8FB6B-CDDD-44D4-BB3D-8EDC081F79DF}" type="presParOf" srcId="{13E17FB9-DB68-4E10-83A6-A483034770C1}" destId="{92DFD0DB-39A2-4638-BEF6-04B02B0703A7}" srcOrd="0" destOrd="0" presId="urn:microsoft.com/office/officeart/2018/2/layout/IconVerticalSolidList"/>
    <dgm:cxn modelId="{6873C2F1-9AFC-4D9C-B8D1-DD54433A4EE5}" type="presParOf" srcId="{13E17FB9-DB68-4E10-83A6-A483034770C1}" destId="{F8F34042-38D4-42AE-A163-39A8290CD9F2}" srcOrd="1" destOrd="0" presId="urn:microsoft.com/office/officeart/2018/2/layout/IconVerticalSolidList"/>
    <dgm:cxn modelId="{99F0DAAA-0E26-40B4-8BC8-878E266EC925}" type="presParOf" srcId="{13E17FB9-DB68-4E10-83A6-A483034770C1}" destId="{35CCD1B2-F743-4DA4-84CE-F35F6B030F63}" srcOrd="2" destOrd="0" presId="urn:microsoft.com/office/officeart/2018/2/layout/IconVerticalSolidList"/>
    <dgm:cxn modelId="{B3238C9A-07AA-463C-9284-2C7A0DBE8909}" type="presParOf" srcId="{13E17FB9-DB68-4E10-83A6-A483034770C1}" destId="{95BD5DDD-911A-4E27-92D3-DE6115E7040E}" srcOrd="3" destOrd="0" presId="urn:microsoft.com/office/officeart/2018/2/layout/IconVerticalSolidList"/>
    <dgm:cxn modelId="{C2B0486B-BE69-44A0-BC60-D3AC0AA7B987}" type="presParOf" srcId="{C1AA77CA-AD04-4E82-B68F-BC6BDFFAFE47}" destId="{4D9CFE94-FD09-4EC7-87A8-B2BA1E1CA66E}" srcOrd="1" destOrd="0" presId="urn:microsoft.com/office/officeart/2018/2/layout/IconVerticalSolidList"/>
    <dgm:cxn modelId="{82B60A1C-5760-4458-9288-D2D92EAEB5BC}" type="presParOf" srcId="{C1AA77CA-AD04-4E82-B68F-BC6BDFFAFE47}" destId="{E10BDE8B-14EF-477F-BD93-F9956AE2D8A0}" srcOrd="2" destOrd="0" presId="urn:microsoft.com/office/officeart/2018/2/layout/IconVerticalSolidList"/>
    <dgm:cxn modelId="{742102B1-8591-4C67-8AFC-498EA2747F53}" type="presParOf" srcId="{E10BDE8B-14EF-477F-BD93-F9956AE2D8A0}" destId="{0ACD41B6-8ECE-4050-845B-EDC5FB12D5E0}" srcOrd="0" destOrd="0" presId="urn:microsoft.com/office/officeart/2018/2/layout/IconVerticalSolidList"/>
    <dgm:cxn modelId="{F01376B1-2791-4462-B8C7-69CDBD8A0888}" type="presParOf" srcId="{E10BDE8B-14EF-477F-BD93-F9956AE2D8A0}" destId="{23B4CFAA-EF54-4D7A-BDEE-3F5FFDE17605}" srcOrd="1" destOrd="0" presId="urn:microsoft.com/office/officeart/2018/2/layout/IconVerticalSolidList"/>
    <dgm:cxn modelId="{DA236FB6-FB43-4D4B-B0C2-24A06A37DB3D}" type="presParOf" srcId="{E10BDE8B-14EF-477F-BD93-F9956AE2D8A0}" destId="{94900E5C-AC35-45DE-A595-AB7E9F40C149}" srcOrd="2" destOrd="0" presId="urn:microsoft.com/office/officeart/2018/2/layout/IconVerticalSolidList"/>
    <dgm:cxn modelId="{1BBDFB93-87E9-4767-B61D-65CA0B51AD53}" type="presParOf" srcId="{E10BDE8B-14EF-477F-BD93-F9956AE2D8A0}" destId="{1193AFED-4DB4-4339-B7D2-E2F61BF24D5F}" srcOrd="3" destOrd="0" presId="urn:microsoft.com/office/officeart/2018/2/layout/IconVerticalSolidList"/>
    <dgm:cxn modelId="{57FA9FF3-F008-4E8B-87DD-6B29B284910C}" type="presParOf" srcId="{C1AA77CA-AD04-4E82-B68F-BC6BDFFAFE47}" destId="{16B1FCAF-4370-4F31-AA1B-EF3BAC1AD01D}" srcOrd="3" destOrd="0" presId="urn:microsoft.com/office/officeart/2018/2/layout/IconVerticalSolidList"/>
    <dgm:cxn modelId="{0711C067-1638-4596-B55E-67BEEBF0E4F7}" type="presParOf" srcId="{C1AA77CA-AD04-4E82-B68F-BC6BDFFAFE47}" destId="{8E51AEDD-D184-4D2E-94E1-8AC87171A95F}" srcOrd="4" destOrd="0" presId="urn:microsoft.com/office/officeart/2018/2/layout/IconVerticalSolidList"/>
    <dgm:cxn modelId="{BEE0AA6C-DF6F-4D39-8CD1-0FB21CA3C550}" type="presParOf" srcId="{8E51AEDD-D184-4D2E-94E1-8AC87171A95F}" destId="{62D08041-2493-47F3-96CB-97992FF7ECAD}" srcOrd="0" destOrd="0" presId="urn:microsoft.com/office/officeart/2018/2/layout/IconVerticalSolidList"/>
    <dgm:cxn modelId="{5982DB9D-D9CC-4D43-96EE-7811644645EB}" type="presParOf" srcId="{8E51AEDD-D184-4D2E-94E1-8AC87171A95F}" destId="{5F323DA8-1682-4B1D-9FDE-BC86D9706501}" srcOrd="1" destOrd="0" presId="urn:microsoft.com/office/officeart/2018/2/layout/IconVerticalSolidList"/>
    <dgm:cxn modelId="{BE769ED9-AD1E-486D-92C7-AFC999D894DB}" type="presParOf" srcId="{8E51AEDD-D184-4D2E-94E1-8AC87171A95F}" destId="{54EA72AD-245D-4D93-87E7-0D771228D020}" srcOrd="2" destOrd="0" presId="urn:microsoft.com/office/officeart/2018/2/layout/IconVerticalSolidList"/>
    <dgm:cxn modelId="{A2FBED8D-B2B7-4B72-A41D-8561AC9C9448}" type="presParOf" srcId="{8E51AEDD-D184-4D2E-94E1-8AC87171A95F}" destId="{29078212-06A5-4062-9E0C-AEEEC6B21089}" srcOrd="3" destOrd="0" presId="urn:microsoft.com/office/officeart/2018/2/layout/IconVerticalSolidList"/>
    <dgm:cxn modelId="{BF30EB4A-9ACE-4A84-B2E3-B9465C0CA75B}" type="presParOf" srcId="{C1AA77CA-AD04-4E82-B68F-BC6BDFFAFE47}" destId="{C7D2B7B3-684A-4B49-8C25-AF387351EEE3}" srcOrd="5" destOrd="0" presId="urn:microsoft.com/office/officeart/2018/2/layout/IconVerticalSolidList"/>
    <dgm:cxn modelId="{7BCA7867-E4EE-4A7D-BDF1-52C85545FFBA}" type="presParOf" srcId="{C1AA77CA-AD04-4E82-B68F-BC6BDFFAFE47}" destId="{688A372B-2280-42A3-91C8-17D02C91CB72}" srcOrd="6" destOrd="0" presId="urn:microsoft.com/office/officeart/2018/2/layout/IconVerticalSolidList"/>
    <dgm:cxn modelId="{B8FB01AF-2DC5-4C65-B360-12BE8FD1C26A}" type="presParOf" srcId="{688A372B-2280-42A3-91C8-17D02C91CB72}" destId="{742FE0CE-D786-4258-9D45-A379A7E6FEB5}" srcOrd="0" destOrd="0" presId="urn:microsoft.com/office/officeart/2018/2/layout/IconVerticalSolidList"/>
    <dgm:cxn modelId="{82C9DA96-E663-4AA3-818C-1C887F6AE796}" type="presParOf" srcId="{688A372B-2280-42A3-91C8-17D02C91CB72}" destId="{B923D5AA-AAB2-4067-8D27-EC5D87F0F438}" srcOrd="1" destOrd="0" presId="urn:microsoft.com/office/officeart/2018/2/layout/IconVerticalSolidList"/>
    <dgm:cxn modelId="{6E98D1B7-77D5-4004-98F0-BB37A02F27D6}" type="presParOf" srcId="{688A372B-2280-42A3-91C8-17D02C91CB72}" destId="{99922B81-0E6B-4343-9D2B-34510638E219}" srcOrd="2" destOrd="0" presId="urn:microsoft.com/office/officeart/2018/2/layout/IconVerticalSolidList"/>
    <dgm:cxn modelId="{02CFE115-BB79-4286-AB48-993E8C0DAF4D}" type="presParOf" srcId="{688A372B-2280-42A3-91C8-17D02C91CB72}" destId="{ACCDB1FB-0BA1-4CCE-A258-0401DC14D99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6E398-4DCF-4E0C-838F-2B63778C94CA}">
      <dsp:nvSpPr>
        <dsp:cNvPr id="0" name=""/>
        <dsp:cNvSpPr/>
      </dsp:nvSpPr>
      <dsp:spPr>
        <a:xfrm>
          <a:off x="0" y="3070469"/>
          <a:ext cx="7728267" cy="201456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s-CO" sz="2800" kern="1200"/>
            <a:t>Para obtener las raíces de ecuaciones no lineales</a:t>
          </a:r>
          <a:endParaRPr lang="en-US" sz="2800" kern="1200"/>
        </a:p>
      </dsp:txBody>
      <dsp:txXfrm>
        <a:off x="0" y="3070469"/>
        <a:ext cx="7728267" cy="1087862"/>
      </dsp:txXfrm>
    </dsp:sp>
    <dsp:sp modelId="{56170E61-5A80-4094-A0E2-4C0FAF0B1EE5}">
      <dsp:nvSpPr>
        <dsp:cNvPr id="0" name=""/>
        <dsp:cNvSpPr/>
      </dsp:nvSpPr>
      <dsp:spPr>
        <a:xfrm>
          <a:off x="0" y="4118040"/>
          <a:ext cx="3864133" cy="926697"/>
        </a:xfrm>
        <a:prstGeom prst="rect">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rtl="0">
            <a:lnSpc>
              <a:spcPct val="90000"/>
            </a:lnSpc>
            <a:spcBef>
              <a:spcPct val="0"/>
            </a:spcBef>
            <a:spcAft>
              <a:spcPct val="35000"/>
            </a:spcAft>
            <a:buNone/>
          </a:pPr>
          <a:r>
            <a:rPr lang="es-CO" sz="2000" kern="1200">
              <a:latin typeface="Corbel" panose="020B0503020204020204"/>
            </a:rPr>
            <a:t>Métodos iterativos.</a:t>
          </a:r>
          <a:endParaRPr lang="en-US" sz="2000" kern="1200"/>
        </a:p>
      </dsp:txBody>
      <dsp:txXfrm>
        <a:off x="0" y="4118040"/>
        <a:ext cx="3864133" cy="926697"/>
      </dsp:txXfrm>
    </dsp:sp>
    <dsp:sp modelId="{8E20B0B3-7F5B-4616-A315-0621F34B76BF}">
      <dsp:nvSpPr>
        <dsp:cNvPr id="0" name=""/>
        <dsp:cNvSpPr/>
      </dsp:nvSpPr>
      <dsp:spPr>
        <a:xfrm>
          <a:off x="3864133" y="4118040"/>
          <a:ext cx="3864133" cy="926697"/>
        </a:xfrm>
        <a:prstGeom prst="rect">
          <a:avLst/>
        </a:prstGeom>
        <a:solidFill>
          <a:schemeClr val="accent2">
            <a:tint val="40000"/>
            <a:alpha val="90000"/>
            <a:hueOff val="3208860"/>
            <a:satOff val="-57041"/>
            <a:lumOff val="-4127"/>
            <a:alphaOff val="0"/>
          </a:schemeClr>
        </a:solidFill>
        <a:ln w="10795" cap="flat" cmpd="sng" algn="ctr">
          <a:solidFill>
            <a:schemeClr val="accent2">
              <a:tint val="40000"/>
              <a:alpha val="90000"/>
              <a:hueOff val="3208860"/>
              <a:satOff val="-57041"/>
              <a:lumOff val="-41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rtl="0">
            <a:lnSpc>
              <a:spcPct val="90000"/>
            </a:lnSpc>
            <a:spcBef>
              <a:spcPct val="0"/>
            </a:spcBef>
            <a:spcAft>
              <a:spcPct val="35000"/>
            </a:spcAft>
            <a:buNone/>
          </a:pPr>
          <a:r>
            <a:rPr lang="es-CO" sz="2000" kern="1200">
              <a:latin typeface="Corbel" panose="020B0503020204020204"/>
            </a:rPr>
            <a:t>Que los resultados</a:t>
          </a:r>
          <a:r>
            <a:rPr lang="es-CO" sz="2000" kern="1200"/>
            <a:t> de</a:t>
          </a:r>
          <a:r>
            <a:rPr lang="es-CO" sz="2000" kern="1200">
              <a:latin typeface="Corbel" panose="020B0503020204020204"/>
            </a:rPr>
            <a:t> las iteraciones formen</a:t>
          </a:r>
          <a:r>
            <a:rPr lang="es-CO" sz="2000" kern="1200"/>
            <a:t> una sucesión que converge en la raíz</a:t>
          </a:r>
          <a:r>
            <a:rPr lang="es-CO" sz="2000" kern="1200">
              <a:latin typeface="Corbel" panose="020B0503020204020204"/>
            </a:rPr>
            <a:t>.</a:t>
          </a:r>
          <a:endParaRPr lang="en-US" sz="2000" kern="1200"/>
        </a:p>
      </dsp:txBody>
      <dsp:txXfrm>
        <a:off x="3864133" y="4118040"/>
        <a:ext cx="3864133" cy="926697"/>
      </dsp:txXfrm>
    </dsp:sp>
    <dsp:sp modelId="{CEA0A391-1434-418C-99CE-87BBE0253A41}">
      <dsp:nvSpPr>
        <dsp:cNvPr id="0" name=""/>
        <dsp:cNvSpPr/>
      </dsp:nvSpPr>
      <dsp:spPr>
        <a:xfrm rot="10800000">
          <a:off x="0" y="2294"/>
          <a:ext cx="7728267" cy="3098393"/>
        </a:xfrm>
        <a:prstGeom prst="upArrowCallout">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s-CO" sz="2800" kern="1200"/>
            <a:t>Acelerar la convergencia de una sucesión convergente</a:t>
          </a:r>
          <a:endParaRPr lang="en-US" sz="2800" kern="1200"/>
        </a:p>
      </dsp:txBody>
      <dsp:txXfrm rot="10800000">
        <a:off x="0" y="2294"/>
        <a:ext cx="7728267" cy="20132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FD0DB-39A2-4638-BEF6-04B02B0703A7}">
      <dsp:nvSpPr>
        <dsp:cNvPr id="0" name=""/>
        <dsp:cNvSpPr/>
      </dsp:nvSpPr>
      <dsp:spPr>
        <a:xfrm>
          <a:off x="0" y="2111"/>
          <a:ext cx="7728267" cy="1070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34042-38D4-42AE-A163-39A8290CD9F2}">
      <dsp:nvSpPr>
        <dsp:cNvPr id="0" name=""/>
        <dsp:cNvSpPr/>
      </dsp:nvSpPr>
      <dsp:spPr>
        <a:xfrm>
          <a:off x="323713" y="242889"/>
          <a:ext cx="588569" cy="588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BD5DDD-911A-4E27-92D3-DE6115E7040E}">
      <dsp:nvSpPr>
        <dsp:cNvPr id="0" name=""/>
        <dsp:cNvSpPr/>
      </dsp:nvSpPr>
      <dsp:spPr>
        <a:xfrm>
          <a:off x="1235996" y="2111"/>
          <a:ext cx="6492270" cy="1070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5" tIns="113255" rIns="113255" bIns="113255" numCol="1" spcCol="1270" anchor="ctr" anchorCtr="0">
          <a:noAutofit/>
        </a:bodyPr>
        <a:lstStyle/>
        <a:p>
          <a:pPr marL="0" lvl="0" indent="0" algn="l" defTabSz="800100">
            <a:lnSpc>
              <a:spcPct val="100000"/>
            </a:lnSpc>
            <a:spcBef>
              <a:spcPct val="0"/>
            </a:spcBef>
            <a:spcAft>
              <a:spcPct val="35000"/>
            </a:spcAft>
            <a:buNone/>
          </a:pPr>
          <a:r>
            <a:rPr lang="es-CO" sz="1800" kern="1200" err="1"/>
            <a:t>Aitken</a:t>
          </a:r>
          <a:r>
            <a:rPr lang="es-CO" sz="1800" kern="1200"/>
            <a:t> original mejora el número de iteraciones de </a:t>
          </a:r>
          <a:r>
            <a:rPr lang="es-CO" sz="1800" kern="1200">
              <a:latin typeface="Corbel" panose="020B0503020204020204"/>
            </a:rPr>
            <a:t>Newton y bisección</a:t>
          </a:r>
          <a:r>
            <a:rPr lang="es-CO" sz="1800" kern="1200"/>
            <a:t>, pero aumenta un poco en el error.</a:t>
          </a:r>
          <a:endParaRPr lang="en-US" sz="1800" kern="1200"/>
        </a:p>
      </dsp:txBody>
      <dsp:txXfrm>
        <a:off x="1235996" y="2111"/>
        <a:ext cx="6492270" cy="1070126"/>
      </dsp:txXfrm>
    </dsp:sp>
    <dsp:sp modelId="{0ACD41B6-8ECE-4050-845B-EDC5FB12D5E0}">
      <dsp:nvSpPr>
        <dsp:cNvPr id="0" name=""/>
        <dsp:cNvSpPr/>
      </dsp:nvSpPr>
      <dsp:spPr>
        <a:xfrm>
          <a:off x="0" y="1339769"/>
          <a:ext cx="7728267" cy="1070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B4CFAA-EF54-4D7A-BDEE-3F5FFDE17605}">
      <dsp:nvSpPr>
        <dsp:cNvPr id="0" name=""/>
        <dsp:cNvSpPr/>
      </dsp:nvSpPr>
      <dsp:spPr>
        <a:xfrm>
          <a:off x="323713" y="1580548"/>
          <a:ext cx="588569" cy="588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93AFED-4DB4-4339-B7D2-E2F61BF24D5F}">
      <dsp:nvSpPr>
        <dsp:cNvPr id="0" name=""/>
        <dsp:cNvSpPr/>
      </dsp:nvSpPr>
      <dsp:spPr>
        <a:xfrm>
          <a:off x="1235996" y="1339769"/>
          <a:ext cx="6492270" cy="1070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5" tIns="113255" rIns="113255" bIns="113255" numCol="1" spcCol="1270" anchor="ctr" anchorCtr="0">
          <a:noAutofit/>
        </a:bodyPr>
        <a:lstStyle/>
        <a:p>
          <a:pPr marL="0" lvl="0" indent="0" algn="l" defTabSz="800100">
            <a:lnSpc>
              <a:spcPct val="100000"/>
            </a:lnSpc>
            <a:spcBef>
              <a:spcPct val="0"/>
            </a:spcBef>
            <a:spcAft>
              <a:spcPct val="35000"/>
            </a:spcAft>
            <a:buNone/>
          </a:pPr>
          <a:r>
            <a:rPr lang="es-CO" sz="1800" kern="1200" err="1"/>
            <a:t>Aitken</a:t>
          </a:r>
          <a:r>
            <a:rPr lang="es-CO" sz="1800" kern="1200"/>
            <a:t> modificado mejora </a:t>
          </a:r>
          <a:r>
            <a:rPr lang="es-CO" sz="1800" kern="1200">
              <a:latin typeface="Corbel" panose="020B0503020204020204"/>
            </a:rPr>
            <a:t>el número de </a:t>
          </a:r>
          <a:r>
            <a:rPr lang="es-CO" sz="1800" kern="1200"/>
            <a:t>iteraciones con respecto a </a:t>
          </a:r>
          <a:r>
            <a:rPr lang="es-CO" sz="1800" kern="1200">
              <a:latin typeface="Corbel" panose="020B0503020204020204"/>
            </a:rPr>
            <a:t>los</a:t>
          </a:r>
          <a:r>
            <a:rPr lang="es-CO" sz="1800" kern="1200"/>
            <a:t> </a:t>
          </a:r>
          <a:r>
            <a:rPr lang="es-CO" sz="1800" kern="1200">
              <a:latin typeface="Corbel" panose="020B0503020204020204"/>
            </a:rPr>
            <a:t>de </a:t>
          </a:r>
          <a:r>
            <a:rPr lang="es-CO" sz="1800" kern="1200"/>
            <a:t>Newton y bisección, pero en menor medida que </a:t>
          </a:r>
          <a:r>
            <a:rPr lang="es-CO" sz="1800" kern="1200" err="1"/>
            <a:t>Aitken</a:t>
          </a:r>
          <a:r>
            <a:rPr lang="es-CO" sz="1800" kern="1200"/>
            <a:t> original.</a:t>
          </a:r>
          <a:endParaRPr lang="en-US" sz="1800" kern="1200"/>
        </a:p>
      </dsp:txBody>
      <dsp:txXfrm>
        <a:off x="1235996" y="1339769"/>
        <a:ext cx="6492270" cy="1070126"/>
      </dsp:txXfrm>
    </dsp:sp>
    <dsp:sp modelId="{62D08041-2493-47F3-96CB-97992FF7ECAD}">
      <dsp:nvSpPr>
        <dsp:cNvPr id="0" name=""/>
        <dsp:cNvSpPr/>
      </dsp:nvSpPr>
      <dsp:spPr>
        <a:xfrm>
          <a:off x="0" y="2677427"/>
          <a:ext cx="7728267" cy="1070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323DA8-1682-4B1D-9FDE-BC86D9706501}">
      <dsp:nvSpPr>
        <dsp:cNvPr id="0" name=""/>
        <dsp:cNvSpPr/>
      </dsp:nvSpPr>
      <dsp:spPr>
        <a:xfrm>
          <a:off x="323713" y="2918206"/>
          <a:ext cx="588569" cy="5885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078212-06A5-4062-9E0C-AEEEC6B21089}">
      <dsp:nvSpPr>
        <dsp:cNvPr id="0" name=""/>
        <dsp:cNvSpPr/>
      </dsp:nvSpPr>
      <dsp:spPr>
        <a:xfrm>
          <a:off x="1235996" y="2677427"/>
          <a:ext cx="6492270" cy="1070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5" tIns="113255" rIns="113255" bIns="113255" numCol="1" spcCol="1270" anchor="ctr" anchorCtr="0">
          <a:noAutofit/>
        </a:bodyPr>
        <a:lstStyle/>
        <a:p>
          <a:pPr marL="0" lvl="0" indent="0" algn="l" defTabSz="800100">
            <a:lnSpc>
              <a:spcPct val="100000"/>
            </a:lnSpc>
            <a:spcBef>
              <a:spcPct val="0"/>
            </a:spcBef>
            <a:spcAft>
              <a:spcPct val="35000"/>
            </a:spcAft>
            <a:buNone/>
          </a:pPr>
          <a:r>
            <a:rPr lang="es-CO" sz="1800" kern="1200" err="1"/>
            <a:t>Aitken</a:t>
          </a:r>
          <a:r>
            <a:rPr lang="es-CO" sz="1800" kern="1200"/>
            <a:t> modificado también logra mantener el error de Newton y bisección </a:t>
          </a:r>
          <a:r>
            <a:rPr lang="es-CO" sz="1800" kern="1200" err="1"/>
            <a:t>orginales</a:t>
          </a:r>
          <a:r>
            <a:rPr lang="es-CO" sz="1800" kern="1200"/>
            <a:t>.</a:t>
          </a:r>
          <a:endParaRPr lang="en-US" sz="1800" kern="1200"/>
        </a:p>
      </dsp:txBody>
      <dsp:txXfrm>
        <a:off x="1235996" y="2677427"/>
        <a:ext cx="6492270" cy="1070126"/>
      </dsp:txXfrm>
    </dsp:sp>
    <dsp:sp modelId="{742FE0CE-D786-4258-9D45-A379A7E6FEB5}">
      <dsp:nvSpPr>
        <dsp:cNvPr id="0" name=""/>
        <dsp:cNvSpPr/>
      </dsp:nvSpPr>
      <dsp:spPr>
        <a:xfrm>
          <a:off x="0" y="4015086"/>
          <a:ext cx="7728267" cy="1070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23D5AA-AAB2-4067-8D27-EC5D87F0F438}">
      <dsp:nvSpPr>
        <dsp:cNvPr id="0" name=""/>
        <dsp:cNvSpPr/>
      </dsp:nvSpPr>
      <dsp:spPr>
        <a:xfrm>
          <a:off x="323713" y="4255864"/>
          <a:ext cx="588569" cy="58856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CDB1FB-0BA1-4CCE-A258-0401DC14D999}">
      <dsp:nvSpPr>
        <dsp:cNvPr id="0" name=""/>
        <dsp:cNvSpPr/>
      </dsp:nvSpPr>
      <dsp:spPr>
        <a:xfrm>
          <a:off x="1235996" y="4015086"/>
          <a:ext cx="6492270" cy="1070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5" tIns="113255" rIns="113255" bIns="113255" numCol="1" spcCol="1270" anchor="ctr" anchorCtr="0">
          <a:noAutofit/>
        </a:bodyPr>
        <a:lstStyle/>
        <a:p>
          <a:pPr marL="0" lvl="0" indent="0" algn="l" defTabSz="800100">
            <a:lnSpc>
              <a:spcPct val="100000"/>
            </a:lnSpc>
            <a:spcBef>
              <a:spcPct val="0"/>
            </a:spcBef>
            <a:spcAft>
              <a:spcPct val="35000"/>
            </a:spcAft>
            <a:buNone/>
          </a:pPr>
          <a:r>
            <a:rPr lang="es-CO" sz="1800" kern="1200">
              <a:latin typeface="Corbel" panose="020B0503020204020204"/>
            </a:rPr>
            <a:t>Hay mayor propagación de error de redondeo en </a:t>
          </a:r>
          <a:r>
            <a:rPr lang="es-CO" sz="1800" kern="1200" err="1">
              <a:latin typeface="Corbel" panose="020B0503020204020204"/>
            </a:rPr>
            <a:t>Aitken</a:t>
          </a:r>
          <a:r>
            <a:rPr lang="es-CO" sz="1800" kern="1200">
              <a:latin typeface="Corbel" panose="020B0503020204020204"/>
            </a:rPr>
            <a:t> modificado.</a:t>
          </a:r>
        </a:p>
      </dsp:txBody>
      <dsp:txXfrm>
        <a:off x="1235996" y="4015086"/>
        <a:ext cx="6492270" cy="10701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4T16:52:55.227"/>
    </inkml:context>
    <inkml:brush xml:id="br0">
      <inkml:brushProperty name="width" value="0.1" units="cm"/>
      <inkml:brushProperty name="height" value="0.1" units="cm"/>
      <inkml:brushProperty name="color" value="#E71224"/>
    </inkml:brush>
  </inkml:definitions>
  <inkml:trace contextRef="#ctx0" brushRef="#br0">2249 17754 415 0 0,'5'0'1408'0'0,"5"-5"-1760"0"0,2-1-1119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4T17:36:21.977"/>
    </inkml:context>
    <inkml:brush xml:id="br0">
      <inkml:brushProperty name="width" value="0.1" units="cm"/>
      <inkml:brushProperty name="height" value="0.1" units="cm"/>
      <inkml:brushProperty name="color" value="#E71224"/>
    </inkml:brush>
  </inkml:definitions>
  <inkml:trace contextRef="#ctx0" brushRef="#br0">13282 16087 415 0 0,'5'0'1824'0'0,"1"0"-4063"0"0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E474B-A5FA-4FF5-8D9E-D50BA2E3942A}" type="datetimeFigureOut">
              <a:rPr lang="en-US"/>
              <a:t>9/5/2020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F4A41-1EED-41E1-BBE1-94E2604D0F3B}" type="slidenum">
              <a:rPr lang="en-US"/>
              <a:t>‹#›</a:t>
            </a:fld>
            <a:endParaRPr lang="en-US"/>
          </a:p>
        </p:txBody>
      </p:sp>
    </p:spTree>
    <p:extLst>
      <p:ext uri="{BB962C8B-B14F-4D97-AF65-F5344CB8AC3E}">
        <p14:creationId xmlns:p14="http://schemas.microsoft.com/office/powerpoint/2010/main" val="1525902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a:t>El método de </a:t>
            </a:r>
            <a:r>
              <a:rPr lang="es-CO" err="1"/>
              <a:t>Aitken</a:t>
            </a:r>
            <a:r>
              <a:rPr lang="es-CO"/>
              <a:t> permite acelerar la convergencia de una sucesión convergente. Por lo tanto, puede ser utilizado para acelerar algunos algoritmos iterativos donde los resultados de cada iteración pueden ser representados como una sucesión que converge en el resultado final. Debido a esto, es posible utilizar este método para acelerar algunos algoritmos que calculan las raíces de ecuaciones no lineales.</a:t>
            </a:r>
            <a:endParaRPr lang="en-US"/>
          </a:p>
          <a:p>
            <a:endParaRPr lang="es-CO">
              <a:cs typeface="Calibri"/>
            </a:endParaRPr>
          </a:p>
          <a:p>
            <a:r>
              <a:rPr lang="en-US"/>
              <a:t>Las </a:t>
            </a:r>
            <a:r>
              <a:rPr lang="en-US" err="1"/>
              <a:t>condiciones</a:t>
            </a:r>
            <a:r>
              <a:rPr lang="en-US"/>
              <a:t> de </a:t>
            </a:r>
            <a:r>
              <a:rPr lang="en-US" err="1"/>
              <a:t>uso</a:t>
            </a:r>
            <a:r>
              <a:rPr lang="en-US"/>
              <a:t> </a:t>
            </a:r>
            <a:r>
              <a:rPr lang="en-US" err="1"/>
              <a:t>dependen</a:t>
            </a:r>
            <a:r>
              <a:rPr lang="en-US"/>
              <a:t> del </a:t>
            </a:r>
            <a:r>
              <a:rPr lang="en-US" err="1"/>
              <a:t>método</a:t>
            </a:r>
            <a:r>
              <a:rPr lang="en-US"/>
              <a:t> que se </a:t>
            </a:r>
            <a:r>
              <a:rPr lang="en-US" err="1"/>
              <a:t>esté</a:t>
            </a:r>
            <a:r>
              <a:rPr lang="en-US"/>
              <a:t> </a:t>
            </a:r>
            <a:r>
              <a:rPr lang="en-US" err="1"/>
              <a:t>acelerando</a:t>
            </a:r>
            <a:r>
              <a:rPr lang="en-US"/>
              <a:t>.</a:t>
            </a:r>
            <a:endParaRPr lang="en-US">
              <a:cs typeface="Calibri"/>
            </a:endParaRPr>
          </a:p>
          <a:p>
            <a:r>
              <a:rPr lang="en-US" err="1">
                <a:cs typeface="Calibri"/>
              </a:rPr>
              <a:t>Nosotros</a:t>
            </a:r>
            <a:r>
              <a:rPr lang="en-US">
                <a:cs typeface="Calibri"/>
              </a:rPr>
              <a:t> </a:t>
            </a:r>
            <a:r>
              <a:rPr lang="en-US" err="1">
                <a:cs typeface="Calibri"/>
              </a:rPr>
              <a:t>utilizamos</a:t>
            </a:r>
            <a:r>
              <a:rPr lang="en-US">
                <a:cs typeface="Calibri"/>
              </a:rPr>
              <a:t> el </a:t>
            </a:r>
            <a:r>
              <a:rPr lang="en-US" err="1">
                <a:cs typeface="Calibri"/>
              </a:rPr>
              <a:t>método</a:t>
            </a:r>
            <a:r>
              <a:rPr lang="en-US">
                <a:cs typeface="Calibri"/>
              </a:rPr>
              <a:t> de Aitken para </a:t>
            </a:r>
            <a:r>
              <a:rPr lang="en-US" err="1">
                <a:cs typeface="Calibri"/>
              </a:rPr>
              <a:t>acelerar</a:t>
            </a:r>
            <a:r>
              <a:rPr lang="en-US">
                <a:cs typeface="Calibri"/>
              </a:rPr>
              <a:t> el </a:t>
            </a:r>
            <a:r>
              <a:rPr lang="en-US" err="1">
                <a:cs typeface="Calibri"/>
              </a:rPr>
              <a:t>método</a:t>
            </a:r>
            <a:r>
              <a:rPr lang="en-US">
                <a:cs typeface="Calibri"/>
              </a:rPr>
              <a:t> de Newton y el de </a:t>
            </a:r>
            <a:r>
              <a:rPr lang="en-US" err="1">
                <a:cs typeface="Calibri"/>
              </a:rPr>
              <a:t>bisección</a:t>
            </a:r>
            <a:r>
              <a:rPr lang="en-US">
                <a:cs typeface="Calibri"/>
              </a:rPr>
              <a:t>. </a:t>
            </a:r>
          </a:p>
          <a:p>
            <a:endParaRPr lang="en-US">
              <a:cs typeface="Calibri"/>
            </a:endParaRPr>
          </a:p>
          <a:p>
            <a:pPr marL="171450" indent="-171450">
              <a:buFont typeface="Arial"/>
              <a:buChar char="•"/>
            </a:pPr>
            <a:r>
              <a:rPr lang="en-US"/>
              <a:t>Las </a:t>
            </a:r>
            <a:r>
              <a:rPr lang="en-US" err="1"/>
              <a:t>condiciones</a:t>
            </a:r>
            <a:r>
              <a:rPr lang="en-US"/>
              <a:t> para </a:t>
            </a:r>
            <a:r>
              <a:rPr lang="en-US" err="1"/>
              <a:t>aplicar</a:t>
            </a:r>
            <a:r>
              <a:rPr lang="en-US"/>
              <a:t> el </a:t>
            </a:r>
            <a:r>
              <a:rPr lang="en-US" err="1"/>
              <a:t>método</a:t>
            </a:r>
            <a:r>
              <a:rPr lang="en-US"/>
              <a:t> de Newton son que la  </a:t>
            </a:r>
            <a:r>
              <a:rPr lang="en-US" err="1"/>
              <a:t>función</a:t>
            </a:r>
            <a:r>
              <a:rPr lang="en-US"/>
              <a:t> sea continua y derivable.</a:t>
            </a:r>
            <a:endParaRPr lang="en-US">
              <a:cs typeface="Calibri"/>
            </a:endParaRPr>
          </a:p>
          <a:p>
            <a:pPr marL="171450" indent="-171450">
              <a:buFont typeface="Arial"/>
              <a:buChar char="•"/>
            </a:pPr>
            <a:r>
              <a:rPr lang="en-US">
                <a:cs typeface="Calibri"/>
              </a:rPr>
              <a:t>Las </a:t>
            </a:r>
            <a:r>
              <a:rPr lang="en-US" err="1">
                <a:cs typeface="Calibri"/>
              </a:rPr>
              <a:t>condiciones</a:t>
            </a:r>
            <a:r>
              <a:rPr lang="en-US">
                <a:cs typeface="Calibri"/>
              </a:rPr>
              <a:t> para </a:t>
            </a:r>
            <a:r>
              <a:rPr lang="en-US" err="1">
                <a:cs typeface="Calibri"/>
              </a:rPr>
              <a:t>aplicar</a:t>
            </a:r>
            <a:r>
              <a:rPr lang="en-US">
                <a:cs typeface="Calibri"/>
              </a:rPr>
              <a:t> el </a:t>
            </a:r>
            <a:r>
              <a:rPr lang="en-US" err="1">
                <a:cs typeface="Calibri"/>
              </a:rPr>
              <a:t>método</a:t>
            </a:r>
            <a:r>
              <a:rPr lang="en-US">
                <a:cs typeface="Calibri"/>
              </a:rPr>
              <a:t> de </a:t>
            </a:r>
            <a:r>
              <a:rPr lang="en-US" err="1">
                <a:cs typeface="Calibri"/>
              </a:rPr>
              <a:t>bisección</a:t>
            </a:r>
            <a:r>
              <a:rPr lang="en-US">
                <a:cs typeface="Calibri"/>
              </a:rPr>
              <a:t> son que </a:t>
            </a:r>
            <a:r>
              <a:rPr lang="en-US" err="1">
                <a:cs typeface="Calibri"/>
              </a:rPr>
              <a:t>exista</a:t>
            </a:r>
            <a:r>
              <a:rPr lang="en-US">
                <a:cs typeface="Calibri"/>
              </a:rPr>
              <a:t> un </a:t>
            </a:r>
            <a:r>
              <a:rPr lang="en-US" err="1">
                <a:cs typeface="Calibri"/>
              </a:rPr>
              <a:t>intervalo</a:t>
            </a:r>
            <a:r>
              <a:rPr lang="en-US">
                <a:cs typeface="Calibri"/>
              </a:rPr>
              <a:t> [</a:t>
            </a:r>
            <a:r>
              <a:rPr lang="en-US" err="1">
                <a:cs typeface="Calibri"/>
              </a:rPr>
              <a:t>a,b</a:t>
            </a:r>
            <a:r>
              <a:rPr lang="en-US">
                <a:cs typeface="Calibri"/>
              </a:rPr>
              <a:t>] en el que la </a:t>
            </a:r>
            <a:r>
              <a:rPr lang="en-US" err="1">
                <a:cs typeface="Calibri"/>
              </a:rPr>
              <a:t>función</a:t>
            </a:r>
            <a:r>
              <a:rPr lang="en-US">
                <a:cs typeface="Calibri"/>
              </a:rPr>
              <a:t> sea continua y se </a:t>
            </a:r>
            <a:r>
              <a:rPr lang="en-US" err="1">
                <a:cs typeface="Calibri"/>
              </a:rPr>
              <a:t>produzca</a:t>
            </a:r>
            <a:r>
              <a:rPr lang="en-US">
                <a:cs typeface="Calibri"/>
              </a:rPr>
              <a:t> un </a:t>
            </a:r>
            <a:r>
              <a:rPr lang="en-US" err="1">
                <a:cs typeface="Calibri"/>
              </a:rPr>
              <a:t>cambio</a:t>
            </a:r>
            <a:r>
              <a:rPr lang="en-US">
                <a:cs typeface="Calibri"/>
              </a:rPr>
              <a:t> de </a:t>
            </a:r>
            <a:r>
              <a:rPr lang="en-US" err="1">
                <a:cs typeface="Calibri"/>
              </a:rPr>
              <a:t>signo</a:t>
            </a:r>
            <a:r>
              <a:rPr lang="en-US">
                <a:cs typeface="Calibri"/>
              </a:rPr>
              <a:t>.</a:t>
            </a:r>
          </a:p>
          <a:p>
            <a:endParaRPr lang="en-US">
              <a:cs typeface="Calibri"/>
            </a:endParaRPr>
          </a:p>
        </p:txBody>
      </p:sp>
      <p:sp>
        <p:nvSpPr>
          <p:cNvPr id="4" name="Slide Number Placeholder 3"/>
          <p:cNvSpPr>
            <a:spLocks noGrp="1"/>
          </p:cNvSpPr>
          <p:nvPr>
            <p:ph type="sldNum" sz="quarter" idx="5"/>
          </p:nvPr>
        </p:nvSpPr>
        <p:spPr/>
        <p:txBody>
          <a:bodyPr/>
          <a:lstStyle/>
          <a:p>
            <a:fld id="{917F4A41-1EED-41E1-BBE1-94E2604D0F3B}" type="slidenum">
              <a:rPr lang="en-US"/>
              <a:t>2</a:t>
            </a:fld>
            <a:endParaRPr lang="en-US"/>
          </a:p>
        </p:txBody>
      </p:sp>
    </p:spTree>
    <p:extLst>
      <p:ext uri="{BB962C8B-B14F-4D97-AF65-F5344CB8AC3E}">
        <p14:creationId xmlns:p14="http://schemas.microsoft.com/office/powerpoint/2010/main" val="3040470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cs typeface="Calibri"/>
            </a:endParaRPr>
          </a:p>
          <a:p>
            <a:pPr marL="171450" indent="-171450">
              <a:buFont typeface="Arial"/>
              <a:buChar char="•"/>
            </a:pPr>
            <a:r>
              <a:rPr lang="es-CO"/>
              <a:t>En cada una de sus iteraciones, el método de </a:t>
            </a:r>
            <a:r>
              <a:rPr lang="es-CO" err="1"/>
              <a:t>Aitken</a:t>
            </a:r>
            <a:r>
              <a:rPr lang="es-CO"/>
              <a:t> utiliza tres valores consecutivos de la sucesión para calcular un valor siguiente. En la literatura se indica que si se utiliza el resultado de una iteración como el valor inicial del siguiente, es posible acelerar la convergencia.</a:t>
            </a:r>
            <a:endParaRPr lang="en-US"/>
          </a:p>
          <a:p>
            <a:pPr marL="171450" indent="-171450">
              <a:buFont typeface="Arial"/>
              <a:buChar char="•"/>
            </a:pPr>
            <a:r>
              <a:rPr lang="es-CO">
                <a:cs typeface="Calibri"/>
              </a:rPr>
              <a:t>Nosotros decidimos observar que pasaba con estas modificaciones. El metodo modificado es el que se utiliza la mayoria de las veces y es el que explicó el otro grupo la clase pasada.</a:t>
            </a:r>
            <a:endParaRPr lang="es-CO"/>
          </a:p>
          <a:p>
            <a:pPr marL="171450" indent="-171450">
              <a:buFont typeface="Arial"/>
              <a:buChar char="•"/>
            </a:pPr>
            <a:r>
              <a:rPr lang="es-CO"/>
              <a:t>Durante el ejercicio se identificó que cuando se le realiza una modificación al método, se presentan comportamientos diferentes con respecto a la versión del método que no lo implementa. Tambien acelera la convergencia pero tiene cambios notables. La nomenclatura utilizada se debe a que la original debería converger de manera mas lenta, y de esto se hablará más adelante.</a:t>
            </a:r>
            <a:endParaRPr lang="en-US"/>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n-US">
              <a:cs typeface="Calibri"/>
            </a:endParaRPr>
          </a:p>
        </p:txBody>
      </p:sp>
      <p:sp>
        <p:nvSpPr>
          <p:cNvPr id="4" name="Slide Number Placeholder 3"/>
          <p:cNvSpPr>
            <a:spLocks noGrp="1"/>
          </p:cNvSpPr>
          <p:nvPr>
            <p:ph type="sldNum" sz="quarter" idx="5"/>
          </p:nvPr>
        </p:nvSpPr>
        <p:spPr/>
        <p:txBody>
          <a:bodyPr/>
          <a:lstStyle/>
          <a:p>
            <a:fld id="{917F4A41-1EED-41E1-BBE1-94E2604D0F3B}" type="slidenum">
              <a:rPr lang="en-US"/>
              <a:t>3</a:t>
            </a:fld>
            <a:endParaRPr lang="en-US"/>
          </a:p>
        </p:txBody>
      </p:sp>
    </p:spTree>
    <p:extLst>
      <p:ext uri="{BB962C8B-B14F-4D97-AF65-F5344CB8AC3E}">
        <p14:creationId xmlns:p14="http://schemas.microsoft.com/office/powerpoint/2010/main" val="2250456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a:t>El </a:t>
            </a:r>
            <a:r>
              <a:rPr lang="en-US" err="1"/>
              <a:t>método</a:t>
            </a:r>
            <a:r>
              <a:rPr lang="en-US"/>
              <a:t> original </a:t>
            </a:r>
            <a:r>
              <a:rPr lang="en-US" err="1"/>
              <a:t>suele</a:t>
            </a:r>
            <a:r>
              <a:rPr lang="en-US"/>
              <a:t> </a:t>
            </a:r>
            <a:r>
              <a:rPr lang="en-US" err="1"/>
              <a:t>presentar</a:t>
            </a:r>
            <a:r>
              <a:rPr lang="en-US"/>
              <a:t> la </a:t>
            </a:r>
            <a:r>
              <a:rPr lang="en-US" err="1"/>
              <a:t>mayoría</a:t>
            </a:r>
            <a:r>
              <a:rPr lang="en-US"/>
              <a:t> de las </a:t>
            </a:r>
            <a:r>
              <a:rPr lang="en-US" err="1"/>
              <a:t>veces</a:t>
            </a:r>
            <a:r>
              <a:rPr lang="en-US"/>
              <a:t> un </a:t>
            </a:r>
            <a:r>
              <a:rPr lang="en-US" err="1"/>
              <a:t>menor</a:t>
            </a:r>
            <a:r>
              <a:rPr lang="en-US"/>
              <a:t> </a:t>
            </a:r>
            <a:r>
              <a:rPr lang="en-US" err="1"/>
              <a:t>número</a:t>
            </a:r>
            <a:r>
              <a:rPr lang="en-US"/>
              <a:t> de </a:t>
            </a:r>
            <a:r>
              <a:rPr lang="en-US" err="1"/>
              <a:t>iteraciones</a:t>
            </a:r>
            <a:r>
              <a:rPr lang="en-US"/>
              <a:t>.</a:t>
            </a:r>
          </a:p>
          <a:p>
            <a:pPr marL="285750" indent="-285750">
              <a:buFont typeface="Arial,Sans-Serif"/>
              <a:buChar char="•"/>
            </a:pPr>
            <a:r>
              <a:rPr lang="en-US"/>
              <a:t>Ambas </a:t>
            </a:r>
            <a:r>
              <a:rPr lang="en-US" err="1"/>
              <a:t>versiones</a:t>
            </a:r>
            <a:r>
              <a:rPr lang="en-US"/>
              <a:t> del </a:t>
            </a:r>
            <a:r>
              <a:rPr lang="en-US" err="1"/>
              <a:t>método</a:t>
            </a:r>
            <a:r>
              <a:rPr lang="en-US"/>
              <a:t> de Aitken reducen el número de iteraciones respecto a Newton. La mayor </a:t>
            </a:r>
            <a:r>
              <a:rPr lang="en-US" err="1"/>
              <a:t>diferencia</a:t>
            </a:r>
            <a:r>
              <a:rPr lang="en-US"/>
              <a:t> se </a:t>
            </a:r>
            <a:r>
              <a:rPr lang="en-US" err="1"/>
              <a:t>observa</a:t>
            </a:r>
            <a:r>
              <a:rPr lang="en-US"/>
              <a:t> en la </a:t>
            </a:r>
            <a:r>
              <a:rPr lang="en-US" err="1"/>
              <a:t>función</a:t>
            </a:r>
            <a:r>
              <a:rPr lang="en-US"/>
              <a:t> c.</a:t>
            </a:r>
            <a:endParaRPr lang="en-US">
              <a:cs typeface="Calibri"/>
            </a:endParaRPr>
          </a:p>
          <a:p>
            <a:pPr marL="285750" indent="-285750">
              <a:buFont typeface="Arial,Sans-Serif"/>
              <a:buChar char="•"/>
            </a:pPr>
            <a:r>
              <a:rPr lang="en-US"/>
              <a:t>Se observa que el número de iteraciones de la ecuación c es mucho mayor. Está relacionado con el hecho de que la multiplicidad de las raíces es mayor a 1.</a:t>
            </a:r>
          </a:p>
          <a:p>
            <a:pPr marL="285750" indent="-285750">
              <a:buFont typeface="Arial,Sans-Serif"/>
              <a:buChar char="•"/>
            </a:pPr>
            <a:r>
              <a:rPr lang="en-US"/>
              <a:t>El método modificado presenta problemas al calcular la raíz de la función c, se queda oscilando entre 0.333 y 0.666.</a:t>
            </a:r>
          </a:p>
          <a:p>
            <a:pPr marL="285750" indent="-285750">
              <a:buFont typeface="Arial,Sans-Serif"/>
              <a:buChar char="•"/>
            </a:pPr>
            <a:r>
              <a:rPr lang="en-US"/>
              <a:t>Inicialmente se pensó que esto se podía deber a la multiplicidad de las raíces, pero se probó con la expresión equivalente c.2 = (x-2/3)^3 con la cual se obtuvo un resultado mucho mejor para ambos métodos.</a:t>
            </a:r>
          </a:p>
          <a:p>
            <a:pPr marL="285750" indent="-285750">
              <a:buFont typeface="Arial,Sans-Serif"/>
              <a:buChar char="•"/>
            </a:pPr>
            <a:r>
              <a:rPr lang="en-US"/>
              <a:t>Esto también mejora para la implementación de Newton que no utiliza Aitken.</a:t>
            </a:r>
          </a:p>
          <a:p>
            <a:r>
              <a:rPr lang="en-US"/>
              <a:t>ERROR</a:t>
            </a:r>
          </a:p>
          <a:p>
            <a:pPr marL="171450" indent="-171450">
              <a:buFont typeface="Arial,Sans-Serif"/>
              <a:buChar char="•"/>
            </a:pPr>
            <a:r>
              <a:rPr lang="en-US"/>
              <a:t>A excepción de la ecuación c, el método modificado presenta un error mucho menor que el original.</a:t>
            </a:r>
          </a:p>
          <a:p>
            <a:pPr marL="171450" indent="-171450">
              <a:buFont typeface="Arial,Sans-Serif"/>
              <a:buChar char="•"/>
            </a:pPr>
            <a:r>
              <a:rPr lang="en-US"/>
              <a:t>A excepción de la ecuación c, el método modificado presenta un valor del error relativo muy cercano al de Newton original.</a:t>
            </a:r>
          </a:p>
        </p:txBody>
      </p:sp>
      <p:sp>
        <p:nvSpPr>
          <p:cNvPr id="4" name="Slide Number Placeholder 3"/>
          <p:cNvSpPr>
            <a:spLocks noGrp="1"/>
          </p:cNvSpPr>
          <p:nvPr>
            <p:ph type="sldNum" sz="quarter" idx="5"/>
          </p:nvPr>
        </p:nvSpPr>
        <p:spPr/>
        <p:txBody>
          <a:bodyPr/>
          <a:lstStyle/>
          <a:p>
            <a:fld id="{917F4A41-1EED-41E1-BBE1-94E2604D0F3B}" type="slidenum">
              <a:rPr lang="en-US"/>
              <a:t>5</a:t>
            </a:fld>
            <a:endParaRPr lang="en-US"/>
          </a:p>
        </p:txBody>
      </p:sp>
    </p:spTree>
    <p:extLst>
      <p:ext uri="{BB962C8B-B14F-4D97-AF65-F5344CB8AC3E}">
        <p14:creationId xmlns:p14="http://schemas.microsoft.com/office/powerpoint/2010/main" val="109910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Se </a:t>
            </a:r>
            <a:r>
              <a:rPr lang="en-US" err="1">
                <a:cs typeface="Calibri"/>
              </a:rPr>
              <a:t>puede</a:t>
            </a:r>
            <a:r>
              <a:rPr lang="en-US">
                <a:cs typeface="Calibri"/>
              </a:rPr>
              <a:t> </a:t>
            </a:r>
            <a:r>
              <a:rPr lang="en-US" err="1">
                <a:cs typeface="Calibri"/>
              </a:rPr>
              <a:t>observar</a:t>
            </a:r>
            <a:r>
              <a:rPr lang="en-US">
                <a:cs typeface="Calibri"/>
              </a:rPr>
              <a:t> que para el </a:t>
            </a:r>
            <a:r>
              <a:rPr lang="en-US" err="1">
                <a:cs typeface="Calibri"/>
              </a:rPr>
              <a:t>caso</a:t>
            </a:r>
            <a:r>
              <a:rPr lang="en-US">
                <a:cs typeface="Calibri"/>
              </a:rPr>
              <a:t> de la </a:t>
            </a:r>
            <a:r>
              <a:rPr lang="en-US" err="1">
                <a:cs typeface="Calibri"/>
              </a:rPr>
              <a:t>ecuación</a:t>
            </a:r>
            <a:r>
              <a:rPr lang="en-US">
                <a:cs typeface="Calibri"/>
              </a:rPr>
              <a:t> a, el </a:t>
            </a:r>
            <a:r>
              <a:rPr lang="en-US" err="1">
                <a:cs typeface="Calibri"/>
              </a:rPr>
              <a:t>orden</a:t>
            </a:r>
            <a:r>
              <a:rPr lang="en-US">
                <a:cs typeface="Calibri"/>
              </a:rPr>
              <a:t> de </a:t>
            </a:r>
            <a:r>
              <a:rPr lang="en-US" err="1">
                <a:cs typeface="Calibri"/>
              </a:rPr>
              <a:t>convergencia</a:t>
            </a:r>
            <a:r>
              <a:rPr lang="en-US">
                <a:cs typeface="Calibri"/>
              </a:rPr>
              <a:t> de Newton es </a:t>
            </a:r>
            <a:r>
              <a:rPr lang="en-US" err="1">
                <a:cs typeface="Calibri"/>
              </a:rPr>
              <a:t>cuadrático</a:t>
            </a:r>
            <a:r>
              <a:rPr lang="en-US">
                <a:cs typeface="Calibri"/>
              </a:rPr>
              <a:t>, </a:t>
            </a:r>
            <a:r>
              <a:rPr lang="en-US" err="1">
                <a:cs typeface="Calibri"/>
              </a:rPr>
              <a:t>pero</a:t>
            </a:r>
            <a:r>
              <a:rPr lang="en-US">
                <a:cs typeface="Calibri"/>
              </a:rPr>
              <a:t> para la </a:t>
            </a:r>
            <a:r>
              <a:rPr lang="en-US" err="1">
                <a:cs typeface="Calibri"/>
              </a:rPr>
              <a:t>ecuación</a:t>
            </a:r>
            <a:r>
              <a:rPr lang="en-US">
                <a:cs typeface="Calibri"/>
              </a:rPr>
              <a:t> c el </a:t>
            </a:r>
            <a:r>
              <a:rPr lang="en-US" err="1">
                <a:cs typeface="Calibri"/>
              </a:rPr>
              <a:t>orden</a:t>
            </a:r>
            <a:r>
              <a:rPr lang="en-US">
                <a:cs typeface="Calibri"/>
              </a:rPr>
              <a:t> de </a:t>
            </a:r>
            <a:r>
              <a:rPr lang="en-US" err="1">
                <a:cs typeface="Calibri"/>
              </a:rPr>
              <a:t>convergencia</a:t>
            </a:r>
            <a:r>
              <a:rPr lang="en-US">
                <a:cs typeface="Calibri"/>
              </a:rPr>
              <a:t> es lineal. Esto se debe a que en la </a:t>
            </a:r>
            <a:r>
              <a:rPr lang="en-US" err="1">
                <a:cs typeface="Calibri"/>
              </a:rPr>
              <a:t>ecuación</a:t>
            </a:r>
            <a:r>
              <a:rPr lang="en-US">
                <a:cs typeface="Calibri"/>
              </a:rPr>
              <a:t> c hay </a:t>
            </a:r>
            <a:r>
              <a:rPr lang="en-US" err="1">
                <a:cs typeface="Calibri"/>
              </a:rPr>
              <a:t>raíces</a:t>
            </a:r>
            <a:r>
              <a:rPr lang="en-US">
                <a:cs typeface="Calibri"/>
              </a:rPr>
              <a:t> con </a:t>
            </a:r>
            <a:r>
              <a:rPr lang="en-US" err="1">
                <a:cs typeface="Calibri"/>
              </a:rPr>
              <a:t>multiplicidad</a:t>
            </a:r>
            <a:r>
              <a:rPr lang="en-US">
                <a:cs typeface="Calibri"/>
              </a:rPr>
              <a:t> mayor a 1.</a:t>
            </a:r>
          </a:p>
        </p:txBody>
      </p:sp>
      <p:sp>
        <p:nvSpPr>
          <p:cNvPr id="4" name="Slide Number Placeholder 3"/>
          <p:cNvSpPr>
            <a:spLocks noGrp="1"/>
          </p:cNvSpPr>
          <p:nvPr>
            <p:ph type="sldNum" sz="quarter" idx="5"/>
          </p:nvPr>
        </p:nvSpPr>
        <p:spPr/>
        <p:txBody>
          <a:bodyPr/>
          <a:lstStyle/>
          <a:p>
            <a:fld id="{917F4A41-1EED-41E1-BBE1-94E2604D0F3B}" type="slidenum">
              <a:rPr lang="en-US"/>
              <a:t>7</a:t>
            </a:fld>
            <a:endParaRPr lang="en-US"/>
          </a:p>
        </p:txBody>
      </p:sp>
    </p:spTree>
    <p:extLst>
      <p:ext uri="{BB962C8B-B14F-4D97-AF65-F5344CB8AC3E}">
        <p14:creationId xmlns:p14="http://schemas.microsoft.com/office/powerpoint/2010/main" val="3216130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ITERACIONES:</a:t>
            </a:r>
          </a:p>
          <a:p>
            <a:pPr marL="171450" indent="-171450">
              <a:buFont typeface="Arial,Sans-Serif"/>
              <a:buChar char="•"/>
            </a:pPr>
            <a:r>
              <a:rPr lang="en-US"/>
              <a:t>Ambas versiones del método de Aitken reducen en gran medida el número de iteraciones del método de bisección. La mayor diferencia se observa en la función c.</a:t>
            </a:r>
          </a:p>
          <a:p>
            <a:pPr marL="171450" indent="-171450">
              <a:buFont typeface="Arial,Sans-Serif"/>
              <a:buChar char="•"/>
            </a:pPr>
            <a:r>
              <a:rPr lang="en-US"/>
              <a:t>Como se puede observar, el algoritmo original siempre tiene un menor número de iteraciones que el modificado.</a:t>
            </a:r>
          </a:p>
          <a:p>
            <a:pPr marL="171450" indent="-171450">
              <a:buFont typeface="Arial,Sans-Serif"/>
              <a:buChar char="•"/>
            </a:pPr>
            <a:r>
              <a:rPr lang="en-US"/>
              <a:t>Para la ecuación 3 , el método original obtiene un valor muy cercano al teórico en tan solo 2 iteraciones.</a:t>
            </a:r>
          </a:p>
          <a:p>
            <a:pPr marL="171450" indent="-171450">
              <a:buFont typeface="Arial,Sans-Serif"/>
              <a:buChar char="•"/>
            </a:pPr>
            <a:r>
              <a:rPr lang="en-US"/>
              <a:t>Para este caso, usar c.2 en lugar de c no tiene mucho impacto en el número de iteraciones, excepto para la tolerancia 10^-32 en bisección normal.</a:t>
            </a:r>
          </a:p>
          <a:p>
            <a:r>
              <a:rPr lang="en-US"/>
              <a:t>ERROR:</a:t>
            </a:r>
          </a:p>
          <a:p>
            <a:pPr marL="171450" indent="-171450">
              <a:buFont typeface="Arial,Sans-Serif"/>
              <a:buChar char="•"/>
            </a:pPr>
            <a:r>
              <a:rPr lang="en-US"/>
              <a:t>En cuanto al error, En la mayoría de los casos el método modificado presenta un error menor que el original, excepto en el caso de la ecuación c.</a:t>
            </a:r>
          </a:p>
          <a:p>
            <a:pPr marL="171450" indent="-171450">
              <a:buFont typeface="Arial,Sans-Serif"/>
              <a:buChar char="•"/>
            </a:pPr>
            <a:r>
              <a:rPr lang="en-US"/>
              <a:t>El error relativo del método mejorado y el de bisección tienen errores bastante cercanos.</a:t>
            </a:r>
          </a:p>
        </p:txBody>
      </p:sp>
      <p:sp>
        <p:nvSpPr>
          <p:cNvPr id="4" name="Slide Number Placeholder 3"/>
          <p:cNvSpPr>
            <a:spLocks noGrp="1"/>
          </p:cNvSpPr>
          <p:nvPr>
            <p:ph type="sldNum" sz="quarter" idx="5"/>
          </p:nvPr>
        </p:nvSpPr>
        <p:spPr/>
        <p:txBody>
          <a:bodyPr/>
          <a:lstStyle/>
          <a:p>
            <a:fld id="{917F4A41-1EED-41E1-BBE1-94E2604D0F3B}" type="slidenum">
              <a:rPr lang="en-US"/>
              <a:t>9</a:t>
            </a:fld>
            <a:endParaRPr lang="en-US"/>
          </a:p>
        </p:txBody>
      </p:sp>
    </p:spTree>
    <p:extLst>
      <p:ext uri="{BB962C8B-B14F-4D97-AF65-F5344CB8AC3E}">
        <p14:creationId xmlns:p14="http://schemas.microsoft.com/office/powerpoint/2010/main" val="2117468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cs typeface="Calibri"/>
            </a:endParaRPr>
          </a:p>
        </p:txBody>
      </p:sp>
      <p:sp>
        <p:nvSpPr>
          <p:cNvPr id="4" name="Slide Number Placeholder 3"/>
          <p:cNvSpPr>
            <a:spLocks noGrp="1"/>
          </p:cNvSpPr>
          <p:nvPr>
            <p:ph type="sldNum" sz="quarter" idx="5"/>
          </p:nvPr>
        </p:nvSpPr>
        <p:spPr/>
        <p:txBody>
          <a:bodyPr/>
          <a:lstStyle/>
          <a:p>
            <a:fld id="{917F4A41-1EED-41E1-BBE1-94E2604D0F3B}" type="slidenum">
              <a:rPr lang="en-US"/>
              <a:t>11</a:t>
            </a:fld>
            <a:endParaRPr lang="en-US"/>
          </a:p>
        </p:txBody>
      </p:sp>
    </p:spTree>
    <p:extLst>
      <p:ext uri="{BB962C8B-B14F-4D97-AF65-F5344CB8AC3E}">
        <p14:creationId xmlns:p14="http://schemas.microsoft.com/office/powerpoint/2010/main" val="1688314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err="1"/>
              <a:t>Aitken</a:t>
            </a:r>
            <a:r>
              <a:rPr lang="es-CO"/>
              <a:t> original mejora en gran medida las iteraciones de los </a:t>
            </a:r>
            <a:r>
              <a:rPr lang="es-CO" err="1"/>
              <a:t>metodos</a:t>
            </a:r>
            <a:r>
              <a:rPr lang="es-CO"/>
              <a:t> originales pero aumenta un poco en el error.</a:t>
            </a:r>
            <a:endParaRPr lang="en-US"/>
          </a:p>
          <a:p>
            <a:r>
              <a:rPr lang="es-CO" err="1"/>
              <a:t>Aitken</a:t>
            </a:r>
            <a:r>
              <a:rPr lang="es-CO"/>
              <a:t> modificado mejora las iteraciones con respecto a las de los Newton y bisección originales, pero en menor medida que </a:t>
            </a:r>
            <a:r>
              <a:rPr lang="es-CO" err="1"/>
              <a:t>Aitken</a:t>
            </a:r>
            <a:r>
              <a:rPr lang="es-CO"/>
              <a:t> original.</a:t>
            </a:r>
            <a:endParaRPr lang="en-US"/>
          </a:p>
          <a:p>
            <a:r>
              <a:rPr lang="es-CO"/>
              <a:t>Cabe resaltar que </a:t>
            </a:r>
            <a:r>
              <a:rPr lang="es-CO" err="1"/>
              <a:t>Aitken</a:t>
            </a:r>
            <a:r>
              <a:rPr lang="es-CO"/>
              <a:t> modificado también logra mantener el error de Newton y bisección </a:t>
            </a:r>
            <a:r>
              <a:rPr lang="es-CO" err="1"/>
              <a:t>orginales</a:t>
            </a:r>
            <a:r>
              <a:rPr lang="es-CO"/>
              <a:t>.</a:t>
            </a:r>
            <a:endParaRPr lang="en-US"/>
          </a:p>
        </p:txBody>
      </p:sp>
      <p:sp>
        <p:nvSpPr>
          <p:cNvPr id="4" name="Slide Number Placeholder 3"/>
          <p:cNvSpPr>
            <a:spLocks noGrp="1"/>
          </p:cNvSpPr>
          <p:nvPr>
            <p:ph type="sldNum" sz="quarter" idx="5"/>
          </p:nvPr>
        </p:nvSpPr>
        <p:spPr/>
        <p:txBody>
          <a:bodyPr/>
          <a:lstStyle/>
          <a:p>
            <a:fld id="{917F4A41-1EED-41E1-BBE1-94E2604D0F3B}" type="slidenum">
              <a:rPr lang="en-US"/>
              <a:t>12</a:t>
            </a:fld>
            <a:endParaRPr lang="en-US"/>
          </a:p>
        </p:txBody>
      </p:sp>
    </p:spTree>
    <p:extLst>
      <p:ext uri="{BB962C8B-B14F-4D97-AF65-F5344CB8AC3E}">
        <p14:creationId xmlns:p14="http://schemas.microsoft.com/office/powerpoint/2010/main" val="272855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8957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9/5/2020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47602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9/5/2020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03463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7977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68469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9/5/2020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8924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9/5/2020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792551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9/5/2020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06368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95696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9/5/2020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77655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9/5/2020</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2707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9/5/2020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34364282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EB472E-7CA6-4C2D-81E9-CD39A44F0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E0A0486-F672-4FEF-A0A9-E6C3B7E3A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289875" cy="5334001"/>
          </a:xfrm>
          <a:prstGeom prst="rect">
            <a:avLst/>
          </a:prstGeom>
          <a:solidFill>
            <a:srgbClr val="C8C8C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689BC21-5566-4B70-91EA-44B4299CB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870" y="761999"/>
            <a:ext cx="8790301" cy="381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FF2B94-322A-4197-92B7-CCE05E7BA010}"/>
              </a:ext>
            </a:extLst>
          </p:cNvPr>
          <p:cNvSpPr>
            <a:spLocks noGrp="1"/>
          </p:cNvSpPr>
          <p:nvPr>
            <p:ph type="ctrTitle"/>
          </p:nvPr>
        </p:nvSpPr>
        <p:spPr>
          <a:xfrm>
            <a:off x="3722622" y="1298448"/>
            <a:ext cx="7187529" cy="2951819"/>
          </a:xfrm>
        </p:spPr>
        <p:txBody>
          <a:bodyPr anchor="b">
            <a:normAutofit/>
          </a:bodyPr>
          <a:lstStyle/>
          <a:p>
            <a:r>
              <a:rPr lang="en-US" sz="5800"/>
              <a:t>Algoritmo ∆2 de Aitken</a:t>
            </a:r>
          </a:p>
        </p:txBody>
      </p:sp>
      <p:sp>
        <p:nvSpPr>
          <p:cNvPr id="14" name="Rectangle 13">
            <a:extLst>
              <a:ext uri="{FF2B5EF4-FFF2-40B4-BE49-F238E27FC236}">
                <a16:creationId xmlns:a16="http://schemas.microsoft.com/office/drawing/2014/main" id="{7F1FCE6A-97BC-41EB-809A-50936E0F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0889" y="4684418"/>
            <a:ext cx="8801282" cy="141158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428ACFF1-08A0-4C0F-BDD2-FD45A483A1F1}"/>
              </a:ext>
            </a:extLst>
          </p:cNvPr>
          <p:cNvSpPr>
            <a:spLocks noGrp="1"/>
          </p:cNvSpPr>
          <p:nvPr>
            <p:ph type="subTitle" idx="1"/>
          </p:nvPr>
        </p:nvSpPr>
        <p:spPr>
          <a:xfrm>
            <a:off x="3722622" y="4525987"/>
            <a:ext cx="7187529" cy="1352663"/>
          </a:xfrm>
        </p:spPr>
        <p:txBody>
          <a:bodyPr anchor="t">
            <a:normAutofit fontScale="77500" lnSpcReduction="20000"/>
          </a:bodyPr>
          <a:lstStyle/>
          <a:p>
            <a:endParaRPr lang="en-US" sz="2400">
              <a:solidFill>
                <a:schemeClr val="accent1"/>
              </a:solidFill>
            </a:endParaRPr>
          </a:p>
          <a:p>
            <a:r>
              <a:rPr lang="en-US">
                <a:ea typeface="+mn-lt"/>
                <a:cs typeface="+mn-lt"/>
              </a:rPr>
              <a:t>Santiago Andrés </a:t>
            </a:r>
            <a:r>
              <a:rPr lang="en-US" err="1">
                <a:ea typeface="+mn-lt"/>
                <a:cs typeface="+mn-lt"/>
              </a:rPr>
              <a:t>Caroprese</a:t>
            </a:r>
            <a:r>
              <a:rPr lang="en-US">
                <a:ea typeface="+mn-lt"/>
                <a:cs typeface="+mn-lt"/>
              </a:rPr>
              <a:t> Hidalgo</a:t>
            </a:r>
          </a:p>
          <a:p>
            <a:r>
              <a:rPr lang="en-US">
                <a:ea typeface="+mn-lt"/>
                <a:cs typeface="+mn-lt"/>
              </a:rPr>
              <a:t>Daniel Hernández García</a:t>
            </a:r>
          </a:p>
          <a:p>
            <a:r>
              <a:rPr lang="en-US">
                <a:ea typeface="+mn-lt"/>
                <a:cs typeface="+mn-lt"/>
              </a:rPr>
              <a:t>Juan Carlos Suárez Jaimes</a:t>
            </a:r>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3C02657-55D6-4584-8AB9-D537E871E52C}"/>
                  </a:ext>
                </a:extLst>
              </p14:cNvPr>
              <p14:cNvContentPartPr/>
              <p14:nvPr/>
            </p14:nvContentPartPr>
            <p14:xfrm>
              <a:off x="-1182076" y="6434052"/>
              <a:ext cx="9525" cy="9525"/>
            </p14:xfrm>
          </p:contentPart>
        </mc:Choice>
        <mc:Fallback xmlns="">
          <p:pic>
            <p:nvPicPr>
              <p:cNvPr id="4" name="Ink 3">
                <a:extLst>
                  <a:ext uri="{FF2B5EF4-FFF2-40B4-BE49-F238E27FC236}">
                    <a16:creationId xmlns:a16="http://schemas.microsoft.com/office/drawing/2014/main" id="{E3C02657-55D6-4584-8AB9-D537E871E52C}"/>
                  </a:ext>
                </a:extLst>
              </p:cNvPr>
              <p:cNvPicPr/>
              <p:nvPr/>
            </p:nvPicPr>
            <p:blipFill>
              <a:blip r:embed="rId3"/>
              <a:stretch>
                <a:fillRect/>
              </a:stretch>
            </p:blipFill>
            <p:spPr>
              <a:xfrm>
                <a:off x="-1199085" y="6394364"/>
                <a:ext cx="43203" cy="88106"/>
              </a:xfrm>
              <a:prstGeom prst="rect">
                <a:avLst/>
              </a:prstGeom>
            </p:spPr>
          </p:pic>
        </mc:Fallback>
      </mc:AlternateContent>
    </p:spTree>
    <p:extLst>
      <p:ext uri="{BB962C8B-B14F-4D97-AF65-F5344CB8AC3E}">
        <p14:creationId xmlns:p14="http://schemas.microsoft.com/office/powerpoint/2010/main" val="2854668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A screenshot of a cell phone&#10;&#10;Description automatically generated">
            <a:extLst>
              <a:ext uri="{FF2B5EF4-FFF2-40B4-BE49-F238E27FC236}">
                <a16:creationId xmlns:a16="http://schemas.microsoft.com/office/drawing/2014/main" id="{B4984225-842D-477E-B014-89B99805BA37}"/>
              </a:ext>
            </a:extLst>
          </p:cNvPr>
          <p:cNvPicPr>
            <a:picLocks noChangeAspect="1"/>
          </p:cNvPicPr>
          <p:nvPr/>
        </p:nvPicPr>
        <p:blipFill>
          <a:blip r:embed="rId2"/>
          <a:stretch>
            <a:fillRect/>
          </a:stretch>
        </p:blipFill>
        <p:spPr>
          <a:xfrm>
            <a:off x="454872" y="3427962"/>
            <a:ext cx="5638460" cy="3426784"/>
          </a:xfrm>
          <a:prstGeom prst="rect">
            <a:avLst/>
          </a:prstGeom>
        </p:spPr>
      </p:pic>
      <p:pic>
        <p:nvPicPr>
          <p:cNvPr id="4" name="Picture 4" descr="A screenshot of a cell phone&#10;&#10;Description automatically generated">
            <a:extLst>
              <a:ext uri="{FF2B5EF4-FFF2-40B4-BE49-F238E27FC236}">
                <a16:creationId xmlns:a16="http://schemas.microsoft.com/office/drawing/2014/main" id="{E1057389-458C-450A-AA44-A1BB4CF4BFBF}"/>
              </a:ext>
            </a:extLst>
          </p:cNvPr>
          <p:cNvPicPr>
            <a:picLocks noChangeAspect="1"/>
          </p:cNvPicPr>
          <p:nvPr/>
        </p:nvPicPr>
        <p:blipFill>
          <a:blip r:embed="rId3"/>
          <a:stretch>
            <a:fillRect/>
          </a:stretch>
        </p:blipFill>
        <p:spPr>
          <a:xfrm>
            <a:off x="463509" y="1247"/>
            <a:ext cx="5628023" cy="3433900"/>
          </a:xfrm>
          <a:prstGeom prst="rect">
            <a:avLst/>
          </a:prstGeom>
        </p:spPr>
      </p:pic>
      <p:pic>
        <p:nvPicPr>
          <p:cNvPr id="5" name="Picture 5" descr="A close up of a map&#10;&#10;Description automatically generated">
            <a:extLst>
              <a:ext uri="{FF2B5EF4-FFF2-40B4-BE49-F238E27FC236}">
                <a16:creationId xmlns:a16="http://schemas.microsoft.com/office/drawing/2014/main" id="{103485D0-D751-48CE-9754-BCC406E6E05A}"/>
              </a:ext>
            </a:extLst>
          </p:cNvPr>
          <p:cNvPicPr>
            <a:picLocks noChangeAspect="1"/>
          </p:cNvPicPr>
          <p:nvPr/>
        </p:nvPicPr>
        <p:blipFill>
          <a:blip r:embed="rId4"/>
          <a:stretch>
            <a:fillRect/>
          </a:stretch>
        </p:blipFill>
        <p:spPr>
          <a:xfrm>
            <a:off x="6091582" y="3254"/>
            <a:ext cx="5701091" cy="3426784"/>
          </a:xfrm>
          <a:prstGeom prst="rect">
            <a:avLst/>
          </a:prstGeom>
        </p:spPr>
      </p:pic>
      <p:pic>
        <p:nvPicPr>
          <p:cNvPr id="6" name="Picture 6" descr="A screenshot of a cell phone&#10;&#10;Description automatically generated">
            <a:extLst>
              <a:ext uri="{FF2B5EF4-FFF2-40B4-BE49-F238E27FC236}">
                <a16:creationId xmlns:a16="http://schemas.microsoft.com/office/drawing/2014/main" id="{79842F65-82D8-4195-A73E-34F58D686786}"/>
              </a:ext>
            </a:extLst>
          </p:cNvPr>
          <p:cNvPicPr>
            <a:picLocks noChangeAspect="1"/>
          </p:cNvPicPr>
          <p:nvPr/>
        </p:nvPicPr>
        <p:blipFill>
          <a:blip r:embed="rId5"/>
          <a:stretch>
            <a:fillRect/>
          </a:stretch>
        </p:blipFill>
        <p:spPr>
          <a:xfrm>
            <a:off x="6089783" y="3433293"/>
            <a:ext cx="5690652" cy="3437223"/>
          </a:xfrm>
          <a:prstGeom prst="rect">
            <a:avLst/>
          </a:prstGeom>
        </p:spPr>
      </p:pic>
    </p:spTree>
    <p:extLst>
      <p:ext uri="{BB962C8B-B14F-4D97-AF65-F5344CB8AC3E}">
        <p14:creationId xmlns:p14="http://schemas.microsoft.com/office/powerpoint/2010/main" val="2313278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D37CB86-C324-46F5-8B2B-7AC6E4627C6E}"/>
              </a:ext>
            </a:extLst>
          </p:cNvPr>
          <p:cNvSpPr>
            <a:spLocks noGrp="1"/>
          </p:cNvSpPr>
          <p:nvPr>
            <p:ph type="title"/>
          </p:nvPr>
        </p:nvSpPr>
        <p:spPr>
          <a:xfrm>
            <a:off x="1600754" y="1087374"/>
            <a:ext cx="8983489" cy="1000978"/>
          </a:xfrm>
        </p:spPr>
        <p:txBody>
          <a:bodyPr>
            <a:normAutofit/>
          </a:bodyPr>
          <a:lstStyle/>
          <a:p>
            <a:r>
              <a:rPr lang="es-CO">
                <a:ea typeface="+mj-lt"/>
                <a:cs typeface="+mj-lt"/>
              </a:rPr>
              <a:t>Comportamiento del algoritmo</a:t>
            </a:r>
          </a:p>
        </p:txBody>
      </p:sp>
      <p:sp>
        <p:nvSpPr>
          <p:cNvPr id="34" name="Rectangle 3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Content Placeholder 24">
            <a:extLst>
              <a:ext uri="{FF2B5EF4-FFF2-40B4-BE49-F238E27FC236}">
                <a16:creationId xmlns:a16="http://schemas.microsoft.com/office/drawing/2014/main" id="{63CB5EF4-A6A2-43C5-B6ED-8A8B9603A167}"/>
              </a:ext>
            </a:extLst>
          </p:cNvPr>
          <p:cNvSpPr>
            <a:spLocks noGrp="1"/>
          </p:cNvSpPr>
          <p:nvPr>
            <p:ph idx="1"/>
          </p:nvPr>
        </p:nvSpPr>
        <p:spPr>
          <a:xfrm>
            <a:off x="1600753" y="2535446"/>
            <a:ext cx="8983489" cy="3554457"/>
          </a:xfrm>
        </p:spPr>
        <p:txBody>
          <a:bodyPr>
            <a:normAutofit/>
          </a:bodyPr>
          <a:lstStyle/>
          <a:p>
            <a:r>
              <a:rPr lang="en-US">
                <a:solidFill>
                  <a:schemeClr val="tx1"/>
                </a:solidFill>
              </a:rPr>
              <a:t>La </a:t>
            </a:r>
            <a:r>
              <a:rPr lang="en-US" err="1">
                <a:solidFill>
                  <a:schemeClr val="tx1"/>
                </a:solidFill>
              </a:rPr>
              <a:t>pérdida</a:t>
            </a:r>
            <a:r>
              <a:rPr lang="en-US">
                <a:solidFill>
                  <a:schemeClr val="tx1"/>
                </a:solidFill>
              </a:rPr>
              <a:t> de </a:t>
            </a:r>
            <a:r>
              <a:rPr lang="en-US" err="1">
                <a:solidFill>
                  <a:schemeClr val="tx1"/>
                </a:solidFill>
              </a:rPr>
              <a:t>significancia</a:t>
            </a:r>
            <a:r>
              <a:rPr lang="en-US">
                <a:solidFill>
                  <a:schemeClr val="tx1"/>
                </a:solidFill>
              </a:rPr>
              <a:t> en el </a:t>
            </a:r>
            <a:r>
              <a:rPr lang="en-US" err="1">
                <a:solidFill>
                  <a:schemeClr val="tx1"/>
                </a:solidFill>
              </a:rPr>
              <a:t>denominador</a:t>
            </a:r>
            <a:r>
              <a:rPr lang="en-US">
                <a:solidFill>
                  <a:schemeClr val="tx1"/>
                </a:solidFill>
              </a:rPr>
              <a:t> </a:t>
            </a:r>
            <a:r>
              <a:rPr lang="en-US" err="1">
                <a:solidFill>
                  <a:schemeClr val="tx1"/>
                </a:solidFill>
              </a:rPr>
              <a:t>limita</a:t>
            </a:r>
            <a:r>
              <a:rPr lang="en-US">
                <a:solidFill>
                  <a:schemeClr val="tx1"/>
                </a:solidFill>
              </a:rPr>
              <a:t> el </a:t>
            </a:r>
            <a:r>
              <a:rPr lang="en-US" err="1">
                <a:solidFill>
                  <a:schemeClr val="tx1"/>
                </a:solidFill>
              </a:rPr>
              <a:t>número</a:t>
            </a:r>
            <a:r>
              <a:rPr lang="en-US">
                <a:solidFill>
                  <a:schemeClr val="tx1"/>
                </a:solidFill>
              </a:rPr>
              <a:t> de </a:t>
            </a:r>
            <a:r>
              <a:rPr lang="en-US" err="1">
                <a:solidFill>
                  <a:schemeClr val="tx1"/>
                </a:solidFill>
              </a:rPr>
              <a:t>iteraciones</a:t>
            </a:r>
            <a:r>
              <a:rPr lang="en-US">
                <a:solidFill>
                  <a:schemeClr val="tx1"/>
                </a:solidFill>
              </a:rPr>
              <a:t> </a:t>
            </a:r>
            <a:r>
              <a:rPr lang="en-US" err="1">
                <a:solidFill>
                  <a:schemeClr val="tx1"/>
                </a:solidFill>
              </a:rPr>
              <a:t>posibles</a:t>
            </a:r>
            <a:r>
              <a:rPr lang="en-US">
                <a:solidFill>
                  <a:schemeClr val="tx1"/>
                </a:solidFill>
              </a:rPr>
              <a:t>. Es </a:t>
            </a:r>
            <a:r>
              <a:rPr lang="en-US" err="1">
                <a:solidFill>
                  <a:schemeClr val="tx1"/>
                </a:solidFill>
              </a:rPr>
              <a:t>imposible</a:t>
            </a:r>
            <a:r>
              <a:rPr lang="en-US">
                <a:solidFill>
                  <a:schemeClr val="tx1"/>
                </a:solidFill>
              </a:rPr>
              <a:t> </a:t>
            </a:r>
            <a:r>
              <a:rPr lang="en-US" err="1">
                <a:solidFill>
                  <a:schemeClr val="tx1"/>
                </a:solidFill>
              </a:rPr>
              <a:t>continuar</a:t>
            </a:r>
            <a:r>
              <a:rPr lang="en-US">
                <a:solidFill>
                  <a:schemeClr val="tx1"/>
                </a:solidFill>
              </a:rPr>
              <a:t> </a:t>
            </a:r>
            <a:r>
              <a:rPr lang="en-US" err="1">
                <a:solidFill>
                  <a:schemeClr val="tx1"/>
                </a:solidFill>
              </a:rPr>
              <a:t>cuando</a:t>
            </a:r>
            <a:r>
              <a:rPr lang="en-US">
                <a:solidFill>
                  <a:schemeClr val="tx1"/>
                </a:solidFill>
              </a:rPr>
              <a:t> el </a:t>
            </a:r>
            <a:r>
              <a:rPr lang="en-US" err="1">
                <a:solidFill>
                  <a:schemeClr val="tx1"/>
                </a:solidFill>
              </a:rPr>
              <a:t>denominador</a:t>
            </a:r>
            <a:r>
              <a:rPr lang="en-US">
                <a:solidFill>
                  <a:schemeClr val="tx1"/>
                </a:solidFill>
              </a:rPr>
              <a:t> es </a:t>
            </a:r>
            <a:r>
              <a:rPr lang="en-US" err="1">
                <a:solidFill>
                  <a:schemeClr val="tx1"/>
                </a:solidFill>
              </a:rPr>
              <a:t>demasiado</a:t>
            </a:r>
            <a:r>
              <a:rPr lang="en-US">
                <a:solidFill>
                  <a:schemeClr val="tx1"/>
                </a:solidFill>
              </a:rPr>
              <a:t> </a:t>
            </a:r>
            <a:r>
              <a:rPr lang="en-US" err="1">
                <a:solidFill>
                  <a:schemeClr val="tx1"/>
                </a:solidFill>
              </a:rPr>
              <a:t>pequeño</a:t>
            </a:r>
            <a:r>
              <a:rPr lang="en-US">
                <a:solidFill>
                  <a:schemeClr val="tx1"/>
                </a:solidFill>
              </a:rPr>
              <a:t>.</a:t>
            </a:r>
          </a:p>
          <a:p>
            <a:r>
              <a:rPr lang="en-US" err="1">
                <a:solidFill>
                  <a:schemeClr val="tx1"/>
                </a:solidFill>
              </a:rPr>
              <a:t>Cuando</a:t>
            </a:r>
            <a:r>
              <a:rPr lang="en-US">
                <a:solidFill>
                  <a:schemeClr val="tx1"/>
                </a:solidFill>
              </a:rPr>
              <a:t> hay </a:t>
            </a:r>
            <a:r>
              <a:rPr lang="en-US" err="1">
                <a:solidFill>
                  <a:schemeClr val="tx1"/>
                </a:solidFill>
              </a:rPr>
              <a:t>raíces</a:t>
            </a:r>
            <a:r>
              <a:rPr lang="en-US">
                <a:solidFill>
                  <a:schemeClr val="tx1"/>
                </a:solidFill>
              </a:rPr>
              <a:t> </a:t>
            </a:r>
            <a:r>
              <a:rPr lang="en-US" err="1">
                <a:solidFill>
                  <a:schemeClr val="tx1"/>
                </a:solidFill>
              </a:rPr>
              <a:t>múltiples</a:t>
            </a:r>
            <a:r>
              <a:rPr lang="en-US">
                <a:solidFill>
                  <a:schemeClr val="tx1"/>
                </a:solidFill>
              </a:rPr>
              <a:t> (</a:t>
            </a:r>
            <a:r>
              <a:rPr lang="en-US" err="1">
                <a:solidFill>
                  <a:schemeClr val="tx1"/>
                </a:solidFill>
              </a:rPr>
              <a:t>ecuación</a:t>
            </a:r>
            <a:r>
              <a:rPr lang="en-US">
                <a:solidFill>
                  <a:schemeClr val="tx1"/>
                </a:solidFill>
              </a:rPr>
              <a:t> c) el </a:t>
            </a:r>
            <a:r>
              <a:rPr lang="en-US" err="1">
                <a:solidFill>
                  <a:schemeClr val="tx1"/>
                </a:solidFill>
              </a:rPr>
              <a:t>orden</a:t>
            </a:r>
            <a:r>
              <a:rPr lang="en-US">
                <a:solidFill>
                  <a:schemeClr val="tx1"/>
                </a:solidFill>
              </a:rPr>
              <a:t> de </a:t>
            </a:r>
            <a:r>
              <a:rPr lang="en-US" err="1">
                <a:solidFill>
                  <a:schemeClr val="tx1"/>
                </a:solidFill>
              </a:rPr>
              <a:t>convergencia</a:t>
            </a:r>
            <a:r>
              <a:rPr lang="en-US">
                <a:solidFill>
                  <a:schemeClr val="tx1"/>
                </a:solidFill>
              </a:rPr>
              <a:t> de Newton es lineal en </a:t>
            </a:r>
            <a:r>
              <a:rPr lang="en-US" err="1">
                <a:solidFill>
                  <a:schemeClr val="tx1"/>
                </a:solidFill>
              </a:rPr>
              <a:t>lugar</a:t>
            </a:r>
            <a:r>
              <a:rPr lang="en-US">
                <a:solidFill>
                  <a:schemeClr val="tx1"/>
                </a:solidFill>
              </a:rPr>
              <a:t> de </a:t>
            </a:r>
            <a:r>
              <a:rPr lang="en-US" err="1">
                <a:solidFill>
                  <a:schemeClr val="tx1"/>
                </a:solidFill>
              </a:rPr>
              <a:t>cuadrático</a:t>
            </a:r>
            <a:r>
              <a:rPr lang="en-US">
                <a:solidFill>
                  <a:schemeClr val="tx1"/>
                </a:solidFill>
              </a:rPr>
              <a:t>.</a:t>
            </a:r>
          </a:p>
          <a:p>
            <a:r>
              <a:rPr lang="en-US" err="1">
                <a:solidFill>
                  <a:schemeClr val="tx1"/>
                </a:solidFill>
              </a:rPr>
              <a:t>Cuando</a:t>
            </a:r>
            <a:r>
              <a:rPr lang="en-US">
                <a:solidFill>
                  <a:schemeClr val="tx1"/>
                </a:solidFill>
              </a:rPr>
              <a:t> hay </a:t>
            </a:r>
            <a:r>
              <a:rPr lang="en-US" err="1">
                <a:solidFill>
                  <a:schemeClr val="tx1"/>
                </a:solidFill>
              </a:rPr>
              <a:t>más</a:t>
            </a:r>
            <a:r>
              <a:rPr lang="en-US">
                <a:solidFill>
                  <a:schemeClr val="tx1"/>
                </a:solidFill>
              </a:rPr>
              <a:t> de dos </a:t>
            </a:r>
            <a:r>
              <a:rPr lang="en-US" err="1">
                <a:solidFill>
                  <a:schemeClr val="tx1"/>
                </a:solidFill>
              </a:rPr>
              <a:t>raíces</a:t>
            </a:r>
            <a:r>
              <a:rPr lang="en-US">
                <a:solidFill>
                  <a:schemeClr val="tx1"/>
                </a:solidFill>
              </a:rPr>
              <a:t> , la </a:t>
            </a:r>
            <a:r>
              <a:rPr lang="en-US" err="1">
                <a:solidFill>
                  <a:schemeClr val="tx1"/>
                </a:solidFill>
              </a:rPr>
              <a:t>raíz</a:t>
            </a:r>
            <a:r>
              <a:rPr lang="en-US">
                <a:solidFill>
                  <a:schemeClr val="tx1"/>
                </a:solidFill>
              </a:rPr>
              <a:t> </a:t>
            </a:r>
            <a:r>
              <a:rPr lang="en-US" err="1">
                <a:solidFill>
                  <a:schemeClr val="tx1"/>
                </a:solidFill>
              </a:rPr>
              <a:t>obtenida</a:t>
            </a:r>
            <a:r>
              <a:rPr lang="en-US">
                <a:solidFill>
                  <a:schemeClr val="tx1"/>
                </a:solidFill>
              </a:rPr>
              <a:t> </a:t>
            </a:r>
            <a:r>
              <a:rPr lang="en-US" err="1">
                <a:solidFill>
                  <a:schemeClr val="tx1"/>
                </a:solidFill>
              </a:rPr>
              <a:t>depende</a:t>
            </a:r>
            <a:r>
              <a:rPr lang="en-US">
                <a:solidFill>
                  <a:schemeClr val="tx1"/>
                </a:solidFill>
              </a:rPr>
              <a:t> del valor </a:t>
            </a:r>
            <a:r>
              <a:rPr lang="en-US" err="1">
                <a:solidFill>
                  <a:schemeClr val="tx1"/>
                </a:solidFill>
              </a:rPr>
              <a:t>inicial</a:t>
            </a:r>
            <a:r>
              <a:rPr lang="en-US">
                <a:solidFill>
                  <a:schemeClr val="tx1"/>
                </a:solidFill>
              </a:rPr>
              <a:t> </a:t>
            </a:r>
            <a:r>
              <a:rPr lang="en-US" err="1">
                <a:solidFill>
                  <a:schemeClr val="tx1"/>
                </a:solidFill>
              </a:rPr>
              <a:t>utilizado</a:t>
            </a:r>
            <a:r>
              <a:rPr lang="en-US">
                <a:solidFill>
                  <a:schemeClr val="tx1"/>
                </a:solidFill>
              </a:rPr>
              <a:t>.</a:t>
            </a:r>
          </a:p>
        </p:txBody>
      </p:sp>
      <p:pic>
        <p:nvPicPr>
          <p:cNvPr id="3" name="Picture 3" descr="A picture containing clock&#10;&#10;Description automatically generated">
            <a:extLst>
              <a:ext uri="{FF2B5EF4-FFF2-40B4-BE49-F238E27FC236}">
                <a16:creationId xmlns:a16="http://schemas.microsoft.com/office/drawing/2014/main" id="{C27BC3CD-C68C-4191-9E50-57A4C3832D62}"/>
              </a:ext>
            </a:extLst>
          </p:cNvPr>
          <p:cNvPicPr>
            <a:picLocks noChangeAspect="1"/>
          </p:cNvPicPr>
          <p:nvPr/>
        </p:nvPicPr>
        <p:blipFill>
          <a:blip r:embed="rId3"/>
          <a:stretch>
            <a:fillRect/>
          </a:stretch>
        </p:blipFill>
        <p:spPr>
          <a:xfrm>
            <a:off x="4795837" y="2643188"/>
            <a:ext cx="2600325" cy="638175"/>
          </a:xfrm>
          <a:prstGeom prst="rect">
            <a:avLst/>
          </a:prstGeom>
        </p:spPr>
      </p:pic>
    </p:spTree>
    <p:extLst>
      <p:ext uri="{BB962C8B-B14F-4D97-AF65-F5344CB8AC3E}">
        <p14:creationId xmlns:p14="http://schemas.microsoft.com/office/powerpoint/2010/main" val="473489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73EE8-D102-4413-8B3E-FD62EFF880D6}"/>
              </a:ext>
            </a:extLst>
          </p:cNvPr>
          <p:cNvSpPr>
            <a:spLocks noGrp="1"/>
          </p:cNvSpPr>
          <p:nvPr>
            <p:ph type="title"/>
          </p:nvPr>
        </p:nvSpPr>
        <p:spPr>
          <a:xfrm>
            <a:off x="252919" y="1123837"/>
            <a:ext cx="2947482" cy="4601183"/>
          </a:xfrm>
        </p:spPr>
        <p:txBody>
          <a:bodyPr>
            <a:normAutofit/>
          </a:bodyPr>
          <a:lstStyle/>
          <a:p>
            <a:r>
              <a:rPr lang="en-US" err="1"/>
              <a:t>Conclusiones</a:t>
            </a:r>
            <a:r>
              <a:rPr lang="en-US"/>
              <a:t> </a:t>
            </a:r>
            <a:r>
              <a:rPr lang="en-US" err="1"/>
              <a:t>sobre</a:t>
            </a:r>
            <a:r>
              <a:rPr lang="en-US"/>
              <a:t> el </a:t>
            </a:r>
            <a:r>
              <a:rPr lang="en-US" err="1"/>
              <a:t>algoritmo</a:t>
            </a:r>
          </a:p>
        </p:txBody>
      </p:sp>
      <p:graphicFrame>
        <p:nvGraphicFramePr>
          <p:cNvPr id="5" name="Content Placeholder 2">
            <a:extLst>
              <a:ext uri="{FF2B5EF4-FFF2-40B4-BE49-F238E27FC236}">
                <a16:creationId xmlns:a16="http://schemas.microsoft.com/office/drawing/2014/main" id="{1B4A1D52-C871-4305-87CB-4501BD7CC355}"/>
              </a:ext>
            </a:extLst>
          </p:cNvPr>
          <p:cNvGraphicFramePr>
            <a:graphicFrameLocks noGrp="1"/>
          </p:cNvGraphicFramePr>
          <p:nvPr>
            <p:ph idx="1"/>
            <p:extLst>
              <p:ext uri="{D42A27DB-BD31-4B8C-83A1-F6EECF244321}">
                <p14:modId xmlns:p14="http://schemas.microsoft.com/office/powerpoint/2010/main" val="3733263692"/>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8548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67D4-EFB1-4EC7-833A-22BCF999CB9A}"/>
              </a:ext>
            </a:extLst>
          </p:cNvPr>
          <p:cNvSpPr>
            <a:spLocks noGrp="1"/>
          </p:cNvSpPr>
          <p:nvPr>
            <p:ph type="ctrTitle"/>
          </p:nvPr>
        </p:nvSpPr>
        <p:spPr/>
        <p:txBody>
          <a:bodyPr/>
          <a:lstStyle/>
          <a:p>
            <a:r>
              <a:rPr lang="en-US" dirty="0" err="1"/>
              <a:t>Muchas</a:t>
            </a:r>
            <a:r>
              <a:rPr lang="en-US" dirty="0"/>
              <a:t> Gracias</a:t>
            </a:r>
          </a:p>
        </p:txBody>
      </p:sp>
      <p:sp>
        <p:nvSpPr>
          <p:cNvPr id="3" name="Subtitle 2">
            <a:extLst>
              <a:ext uri="{FF2B5EF4-FFF2-40B4-BE49-F238E27FC236}">
                <a16:creationId xmlns:a16="http://schemas.microsoft.com/office/drawing/2014/main" id="{3956B6F5-3F94-47BC-9703-2F1A46E6FAFA}"/>
              </a:ext>
            </a:extLst>
          </p:cNvPr>
          <p:cNvSpPr>
            <a:spLocks noGrp="1"/>
          </p:cNvSpPr>
          <p:nvPr>
            <p:ph type="subTitle" idx="1"/>
          </p:nvPr>
        </p:nvSpPr>
        <p:spPr/>
        <p:txBody>
          <a:bodyPr/>
          <a:lstStyle/>
          <a:p>
            <a:r>
              <a:rPr lang="en-US" dirty="0"/>
              <a:t>FIN</a:t>
            </a:r>
          </a:p>
        </p:txBody>
      </p:sp>
    </p:spTree>
    <p:extLst>
      <p:ext uri="{BB962C8B-B14F-4D97-AF65-F5344CB8AC3E}">
        <p14:creationId xmlns:p14="http://schemas.microsoft.com/office/powerpoint/2010/main" val="389849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1F58-47D9-40A2-A115-392F6F0B5023}"/>
              </a:ext>
            </a:extLst>
          </p:cNvPr>
          <p:cNvSpPr>
            <a:spLocks noGrp="1"/>
          </p:cNvSpPr>
          <p:nvPr>
            <p:ph type="title"/>
          </p:nvPr>
        </p:nvSpPr>
        <p:spPr>
          <a:xfrm>
            <a:off x="252919" y="1123837"/>
            <a:ext cx="2947482" cy="4601183"/>
          </a:xfrm>
        </p:spPr>
        <p:txBody>
          <a:bodyPr>
            <a:normAutofit/>
          </a:bodyPr>
          <a:lstStyle/>
          <a:p>
            <a:r>
              <a:rPr lang="es-CO" b="1">
                <a:ea typeface="+mj-lt"/>
                <a:cs typeface="+mj-lt"/>
              </a:rPr>
              <a:t>Condiciones de uso</a:t>
            </a:r>
            <a:endParaRPr lang="en-US"/>
          </a:p>
        </p:txBody>
      </p:sp>
      <p:graphicFrame>
        <p:nvGraphicFramePr>
          <p:cNvPr id="6" name="Content Placeholder 2">
            <a:extLst>
              <a:ext uri="{FF2B5EF4-FFF2-40B4-BE49-F238E27FC236}">
                <a16:creationId xmlns:a16="http://schemas.microsoft.com/office/drawing/2014/main" id="{67F8D0D3-B7D2-4AD5-BEBD-4F78D18B45BF}"/>
              </a:ext>
            </a:extLst>
          </p:cNvPr>
          <p:cNvGraphicFramePr>
            <a:graphicFrameLocks noGrp="1"/>
          </p:cNvGraphicFramePr>
          <p:nvPr>
            <p:ph idx="1"/>
            <p:extLst>
              <p:ext uri="{D42A27DB-BD31-4B8C-83A1-F6EECF244321}">
                <p14:modId xmlns:p14="http://schemas.microsoft.com/office/powerpoint/2010/main" val="2968081763"/>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19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E11A0068-FEF4-44DB-A95E-01F94BBC0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43FB93D-F8D4-4DFA-9893-8D6D5C523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 y="758952"/>
            <a:ext cx="262395"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7" descr="A close up of text on a white background&#10;&#10;Description automatically generated">
            <a:extLst>
              <a:ext uri="{FF2B5EF4-FFF2-40B4-BE49-F238E27FC236}">
                <a16:creationId xmlns:a16="http://schemas.microsoft.com/office/drawing/2014/main" id="{579081E1-71DD-47AD-818F-E92C0424989B}"/>
              </a:ext>
            </a:extLst>
          </p:cNvPr>
          <p:cNvPicPr>
            <a:picLocks noChangeAspect="1"/>
          </p:cNvPicPr>
          <p:nvPr/>
        </p:nvPicPr>
        <p:blipFill>
          <a:blip r:embed="rId3"/>
          <a:stretch>
            <a:fillRect/>
          </a:stretch>
        </p:blipFill>
        <p:spPr>
          <a:xfrm>
            <a:off x="6344766" y="1745644"/>
            <a:ext cx="4673143" cy="4287610"/>
          </a:xfrm>
          <a:prstGeom prst="rect">
            <a:avLst/>
          </a:prstGeom>
        </p:spPr>
      </p:pic>
      <p:sp>
        <p:nvSpPr>
          <p:cNvPr id="57" name="Rectangle 56">
            <a:extLst>
              <a:ext uri="{FF2B5EF4-FFF2-40B4-BE49-F238E27FC236}">
                <a16:creationId xmlns:a16="http://schemas.microsoft.com/office/drawing/2014/main" id="{4A635A8B-6A6F-406F-ABC4-98B5D0CDE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594" y="758951"/>
            <a:ext cx="5535397" cy="882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A0EB721-D3D5-4018-8E2F-A95DA7F5D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30" y="5207429"/>
            <a:ext cx="5535397" cy="882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213CA47-0818-4DE3-ACFB-6688B7819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5583114E-0682-408E-A914-495615EC6C77}"/>
              </a:ext>
            </a:extLst>
          </p:cNvPr>
          <p:cNvSpPr txBox="1"/>
          <p:nvPr/>
        </p:nvSpPr>
        <p:spPr>
          <a:xfrm>
            <a:off x="2210464" y="5465523"/>
            <a:ext cx="19534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err="1">
                <a:solidFill>
                  <a:schemeClr val="bg1"/>
                </a:solidFill>
              </a:rPr>
              <a:t>Método</a:t>
            </a:r>
            <a:r>
              <a:rPr lang="en-US">
                <a:solidFill>
                  <a:schemeClr val="bg1"/>
                </a:solidFill>
              </a:rPr>
              <a:t> "Original"</a:t>
            </a:r>
          </a:p>
        </p:txBody>
      </p:sp>
      <p:sp>
        <p:nvSpPr>
          <p:cNvPr id="28" name="TextBox 27">
            <a:extLst>
              <a:ext uri="{FF2B5EF4-FFF2-40B4-BE49-F238E27FC236}">
                <a16:creationId xmlns:a16="http://schemas.microsoft.com/office/drawing/2014/main" id="{40378C70-1A37-47D0-8453-2934C7DF3095}"/>
              </a:ext>
            </a:extLst>
          </p:cNvPr>
          <p:cNvSpPr txBox="1"/>
          <p:nvPr/>
        </p:nvSpPr>
        <p:spPr>
          <a:xfrm>
            <a:off x="7688132" y="1018782"/>
            <a:ext cx="23829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err="1">
                <a:solidFill>
                  <a:schemeClr val="bg1"/>
                </a:solidFill>
              </a:rPr>
              <a:t>Método</a:t>
            </a:r>
            <a:r>
              <a:rPr lang="en-US">
                <a:solidFill>
                  <a:schemeClr val="bg1"/>
                </a:solidFill>
              </a:rPr>
              <a:t> "</a:t>
            </a:r>
            <a:r>
              <a:rPr lang="en-US" err="1">
                <a:solidFill>
                  <a:schemeClr val="bg1"/>
                </a:solidFill>
              </a:rPr>
              <a:t>Modificado</a:t>
            </a:r>
            <a:r>
              <a:rPr lang="en-US">
                <a:solidFill>
                  <a:schemeClr val="bg1"/>
                </a:solidFill>
              </a:rPr>
              <a:t>"</a:t>
            </a:r>
          </a:p>
        </p:txBody>
      </p:sp>
      <p:pic>
        <p:nvPicPr>
          <p:cNvPr id="3" name="Picture 3" descr="A picture containing clock&#10;&#10;Description automatically generated">
            <a:extLst>
              <a:ext uri="{FF2B5EF4-FFF2-40B4-BE49-F238E27FC236}">
                <a16:creationId xmlns:a16="http://schemas.microsoft.com/office/drawing/2014/main" id="{9732D527-8134-42C4-9792-9BC381F7838B}"/>
              </a:ext>
            </a:extLst>
          </p:cNvPr>
          <p:cNvPicPr>
            <a:picLocks noChangeAspect="1"/>
          </p:cNvPicPr>
          <p:nvPr/>
        </p:nvPicPr>
        <p:blipFill>
          <a:blip r:embed="rId4"/>
          <a:stretch>
            <a:fillRect/>
          </a:stretch>
        </p:blipFill>
        <p:spPr>
          <a:xfrm>
            <a:off x="1747837" y="280988"/>
            <a:ext cx="2600325" cy="638175"/>
          </a:xfrm>
          <a:prstGeom prst="rect">
            <a:avLst/>
          </a:prstGeom>
        </p:spPr>
      </p:pic>
      <p:pic>
        <p:nvPicPr>
          <p:cNvPr id="4" name="Picture 6" descr="A picture containing text&#10;&#10;Description automatically generated">
            <a:extLst>
              <a:ext uri="{FF2B5EF4-FFF2-40B4-BE49-F238E27FC236}">
                <a16:creationId xmlns:a16="http://schemas.microsoft.com/office/drawing/2014/main" id="{332CB2E5-504E-406C-A22E-E29420D30F64}"/>
              </a:ext>
            </a:extLst>
          </p:cNvPr>
          <p:cNvPicPr>
            <a:picLocks noChangeAspect="1"/>
          </p:cNvPicPr>
          <p:nvPr/>
        </p:nvPicPr>
        <p:blipFill>
          <a:blip r:embed="rId5"/>
          <a:stretch>
            <a:fillRect/>
          </a:stretch>
        </p:blipFill>
        <p:spPr>
          <a:xfrm>
            <a:off x="636373" y="1335688"/>
            <a:ext cx="5101279" cy="3877704"/>
          </a:xfrm>
          <a:prstGeom prst="rect">
            <a:avLst/>
          </a:prstGeom>
        </p:spPr>
      </p:pic>
    </p:spTree>
    <p:extLst>
      <p:ext uri="{BB962C8B-B14F-4D97-AF65-F5344CB8AC3E}">
        <p14:creationId xmlns:p14="http://schemas.microsoft.com/office/powerpoint/2010/main" val="272136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76FCF-0E30-45B5-8D5A-66F5F2D93B86}"/>
              </a:ext>
            </a:extLst>
          </p:cNvPr>
          <p:cNvSpPr>
            <a:spLocks noGrp="1"/>
          </p:cNvSpPr>
          <p:nvPr>
            <p:ph type="ctrTitle"/>
          </p:nvPr>
        </p:nvSpPr>
        <p:spPr/>
        <p:txBody>
          <a:bodyPr/>
          <a:lstStyle/>
          <a:p>
            <a:r>
              <a:rPr lang="en-US" err="1"/>
              <a:t>Resultados</a:t>
            </a:r>
            <a:r>
              <a:rPr lang="en-US"/>
              <a:t> - </a:t>
            </a:r>
            <a:r>
              <a:rPr lang="en-US" err="1"/>
              <a:t>Aceleración</a:t>
            </a:r>
            <a:r>
              <a:rPr lang="en-US"/>
              <a:t> del </a:t>
            </a:r>
            <a:r>
              <a:rPr lang="en-US" err="1"/>
              <a:t>Método</a:t>
            </a:r>
            <a:r>
              <a:rPr lang="en-US"/>
              <a:t> de Newton</a:t>
            </a:r>
          </a:p>
        </p:txBody>
      </p:sp>
      <p:sp>
        <p:nvSpPr>
          <p:cNvPr id="3" name="Subtitle 2">
            <a:extLst>
              <a:ext uri="{FF2B5EF4-FFF2-40B4-BE49-F238E27FC236}">
                <a16:creationId xmlns:a16="http://schemas.microsoft.com/office/drawing/2014/main" id="{07B0E9C9-C43C-4C20-8067-1E3DD026FDC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6772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BFD7163-6677-4A6D-986E-91783006510C}"/>
              </a:ext>
            </a:extLst>
          </p:cNvPr>
          <p:cNvGraphicFramePr>
            <a:graphicFrameLocks noGrp="1"/>
          </p:cNvGraphicFramePr>
          <p:nvPr>
            <p:extLst>
              <p:ext uri="{D42A27DB-BD31-4B8C-83A1-F6EECF244321}">
                <p14:modId xmlns:p14="http://schemas.microsoft.com/office/powerpoint/2010/main" val="221507270"/>
              </p:ext>
            </p:extLst>
          </p:nvPr>
        </p:nvGraphicFramePr>
        <p:xfrm>
          <a:off x="135698" y="3268567"/>
          <a:ext cx="5849863" cy="3501854"/>
        </p:xfrm>
        <a:graphic>
          <a:graphicData uri="http://schemas.openxmlformats.org/drawingml/2006/table">
            <a:tbl>
              <a:tblPr firstRow="1" bandRow="1">
                <a:tableStyleId>{5C22544A-7EE6-4342-B048-85BDC9FD1C3A}</a:tableStyleId>
              </a:tblPr>
              <a:tblGrid>
                <a:gridCol w="482773">
                  <a:extLst>
                    <a:ext uri="{9D8B030D-6E8A-4147-A177-3AD203B41FA5}">
                      <a16:colId xmlns:a16="http://schemas.microsoft.com/office/drawing/2014/main" val="859630235"/>
                    </a:ext>
                  </a:extLst>
                </a:gridCol>
                <a:gridCol w="1461369">
                  <a:extLst>
                    <a:ext uri="{9D8B030D-6E8A-4147-A177-3AD203B41FA5}">
                      <a16:colId xmlns:a16="http://schemas.microsoft.com/office/drawing/2014/main" val="3503158536"/>
                    </a:ext>
                  </a:extLst>
                </a:gridCol>
                <a:gridCol w="1800108">
                  <a:extLst>
                    <a:ext uri="{9D8B030D-6E8A-4147-A177-3AD203B41FA5}">
                      <a16:colId xmlns:a16="http://schemas.microsoft.com/office/drawing/2014/main" val="2830504394"/>
                    </a:ext>
                  </a:extLst>
                </a:gridCol>
                <a:gridCol w="932135">
                  <a:extLst>
                    <a:ext uri="{9D8B030D-6E8A-4147-A177-3AD203B41FA5}">
                      <a16:colId xmlns:a16="http://schemas.microsoft.com/office/drawing/2014/main" val="2217139556"/>
                    </a:ext>
                  </a:extLst>
                </a:gridCol>
                <a:gridCol w="1173478">
                  <a:extLst>
                    <a:ext uri="{9D8B030D-6E8A-4147-A177-3AD203B41FA5}">
                      <a16:colId xmlns:a16="http://schemas.microsoft.com/office/drawing/2014/main" val="3793169159"/>
                    </a:ext>
                  </a:extLst>
                </a:gridCol>
              </a:tblGrid>
              <a:tr h="790807">
                <a:tc>
                  <a:txBody>
                    <a:bodyPr/>
                    <a:lstStyle/>
                    <a:p>
                      <a:pPr lvl="0">
                        <a:buNone/>
                      </a:pPr>
                      <a:r>
                        <a:rPr lang="es-CO" sz="1200">
                          <a:effectLst/>
                        </a:rPr>
                        <a:t>F(x)</a:t>
                      </a:r>
                    </a:p>
                  </a:txBody>
                  <a:tcPr/>
                </a:tc>
                <a:tc>
                  <a:txBody>
                    <a:bodyPr/>
                    <a:lstStyle/>
                    <a:p>
                      <a:pPr lvl="0">
                        <a:buNone/>
                      </a:pPr>
                      <a:r>
                        <a:rPr lang="es-CO" sz="1200">
                          <a:effectLst/>
                        </a:rPr>
                        <a:t>Raíz</a:t>
                      </a:r>
                    </a:p>
                  </a:txBody>
                  <a:tcPr/>
                </a:tc>
                <a:tc>
                  <a:txBody>
                    <a:bodyPr/>
                    <a:lstStyle/>
                    <a:p>
                      <a:pPr lvl="0">
                        <a:buNone/>
                      </a:pPr>
                      <a:r>
                        <a:rPr lang="es-CO" sz="1200">
                          <a:effectLst/>
                        </a:rPr>
                        <a:t>Error Relativo</a:t>
                      </a:r>
                    </a:p>
                  </a:txBody>
                  <a:tcPr/>
                </a:tc>
                <a:tc>
                  <a:txBody>
                    <a:bodyPr/>
                    <a:lstStyle/>
                    <a:p>
                      <a:pPr lvl="0">
                        <a:buNone/>
                      </a:pPr>
                      <a:r>
                        <a:rPr lang="es-CO" sz="1200">
                          <a:effectLst/>
                        </a:rPr>
                        <a:t>Numero de iteraciones</a:t>
                      </a:r>
                    </a:p>
                  </a:txBody>
                  <a:tcPr/>
                </a:tc>
                <a:tc>
                  <a:txBody>
                    <a:bodyPr/>
                    <a:lstStyle/>
                    <a:p>
                      <a:pPr lvl="0">
                        <a:buNone/>
                      </a:pPr>
                      <a:r>
                        <a:rPr lang="es-CO" sz="1200">
                          <a:effectLst/>
                        </a:rPr>
                        <a:t>Reducción iteraciones</a:t>
                      </a:r>
                      <a:endParaRPr lang="es-CO" sz="1200" err="1">
                        <a:effectLst/>
                      </a:endParaRPr>
                    </a:p>
                  </a:txBody>
                  <a:tcPr/>
                </a:tc>
                <a:extLst>
                  <a:ext uri="{0D108BD9-81ED-4DB2-BD59-A6C34878D82A}">
                    <a16:rowId xmlns:a16="http://schemas.microsoft.com/office/drawing/2014/main" val="1497857864"/>
                  </a:ext>
                </a:extLst>
              </a:tr>
              <a:tr h="790807">
                <a:tc>
                  <a:txBody>
                    <a:bodyPr/>
                    <a:lstStyle/>
                    <a:p>
                      <a:pPr rtl="0" fontAlgn="base"/>
                      <a:r>
                        <a:rPr lang="es-CO" sz="1200">
                          <a:effectLst/>
                        </a:rPr>
                        <a:t>a ​​​</a:t>
                      </a:r>
                      <a:endParaRPr lang="es-CO" sz="1200" b="1">
                        <a:solidFill>
                          <a:srgbClr val="FFFFFF"/>
                        </a:solidFill>
                        <a:effectLst/>
                      </a:endParaRPr>
                    </a:p>
                  </a:txBody>
                  <a:tcPr/>
                </a:tc>
                <a:tc>
                  <a:txBody>
                    <a:bodyPr/>
                    <a:lstStyle/>
                    <a:p>
                      <a:pPr lvl="0" rtl="0">
                        <a:buNone/>
                      </a:pPr>
                      <a:r>
                        <a:rPr lang="es-CO" sz="1200">
                          <a:effectLst/>
                        </a:rPr>
                        <a:t>-0.51493326466112 92801 552054675 100832947277 </a:t>
                      </a:r>
                    </a:p>
                  </a:txBody>
                  <a:tcPr/>
                </a:tc>
                <a:tc>
                  <a:txBody>
                    <a:bodyPr/>
                    <a:lstStyle/>
                    <a:p>
                      <a:pPr lvl="0">
                        <a:buNone/>
                      </a:pPr>
                      <a:r>
                        <a:rPr lang="es-CO" sz="1200" b="0" i="0" u="none" strike="noStrike" noProof="0">
                          <a:effectLst/>
                          <a:latin typeface="Corbel"/>
                        </a:rPr>
                        <a:t>3.219345778343614883196680279712996402299042e-12</a:t>
                      </a:r>
                      <a:endParaRPr lang="en-US" sz="1200"/>
                    </a:p>
                  </a:txBody>
                  <a:tcPr/>
                </a:tc>
                <a:tc>
                  <a:txBody>
                    <a:bodyPr/>
                    <a:lstStyle/>
                    <a:p>
                      <a:pPr lvl="0" rtl="0">
                        <a:buNone/>
                      </a:pPr>
                      <a:r>
                        <a:rPr lang="es-CO" sz="1200">
                          <a:effectLst/>
                        </a:rPr>
                        <a:t>2 </a:t>
                      </a:r>
                      <a:endParaRPr lang="en-US" sz="1200"/>
                    </a:p>
                  </a:txBody>
                  <a:tcPr/>
                </a:tc>
                <a:tc>
                  <a:txBody>
                    <a:bodyPr/>
                    <a:lstStyle/>
                    <a:p>
                      <a:pPr lvl="0">
                        <a:buNone/>
                      </a:pPr>
                      <a:r>
                        <a:rPr lang="es-CO" sz="1200">
                          <a:effectLst/>
                        </a:rPr>
                        <a:t>71.43%</a:t>
                      </a:r>
                    </a:p>
                  </a:txBody>
                  <a:tcPr/>
                </a:tc>
                <a:extLst>
                  <a:ext uri="{0D108BD9-81ED-4DB2-BD59-A6C34878D82A}">
                    <a16:rowId xmlns:a16="http://schemas.microsoft.com/office/drawing/2014/main" val="53911375"/>
                  </a:ext>
                </a:extLst>
              </a:tr>
              <a:tr h="612238">
                <a:tc>
                  <a:txBody>
                    <a:bodyPr/>
                    <a:lstStyle/>
                    <a:p>
                      <a:pPr rtl="0" fontAlgn="base"/>
                      <a:r>
                        <a:rPr lang="es-CO" sz="1200">
                          <a:effectLst/>
                        </a:rPr>
                        <a:t>b ​​​</a:t>
                      </a:r>
                    </a:p>
                  </a:txBody>
                  <a:tcPr/>
                </a:tc>
                <a:tc>
                  <a:txBody>
                    <a:bodyPr/>
                    <a:lstStyle/>
                    <a:p>
                      <a:pPr lvl="0" rtl="0">
                        <a:buNone/>
                      </a:pPr>
                      <a:r>
                        <a:rPr lang="es-CO" sz="1200">
                          <a:effectLst/>
                        </a:rPr>
                        <a:t>1.114157140871930087300525178169203903956 </a:t>
                      </a:r>
                    </a:p>
                  </a:txBody>
                  <a:tcPr/>
                </a:tc>
                <a:tc>
                  <a:txBody>
                    <a:bodyPr/>
                    <a:lstStyle/>
                    <a:p>
                      <a:pPr lvl="0">
                        <a:buNone/>
                      </a:pPr>
                      <a:r>
                        <a:rPr lang="es-CO" sz="1200" b="0" i="0" u="none" strike="noStrike" noProof="0">
                          <a:effectLst/>
                          <a:latin typeface="Corbel"/>
                        </a:rPr>
                        <a:t>5.2752628318764596871069959803344978955635e-39</a:t>
                      </a:r>
                      <a:endParaRPr lang="es-CO" sz="1200">
                        <a:effectLst/>
                      </a:endParaRPr>
                    </a:p>
                  </a:txBody>
                  <a:tcPr/>
                </a:tc>
                <a:tc>
                  <a:txBody>
                    <a:bodyPr/>
                    <a:lstStyle/>
                    <a:p>
                      <a:pPr lvl="0" rtl="0">
                        <a:buNone/>
                      </a:pPr>
                      <a:r>
                        <a:rPr lang="es-CO" sz="1200">
                          <a:effectLst/>
                        </a:rPr>
                        <a:t>2 </a:t>
                      </a:r>
                    </a:p>
                  </a:txBody>
                  <a:tcPr/>
                </a:tc>
                <a:tc>
                  <a:txBody>
                    <a:bodyPr/>
                    <a:lstStyle/>
                    <a:p>
                      <a:pPr lvl="0">
                        <a:buNone/>
                      </a:pPr>
                      <a:r>
                        <a:rPr lang="es-CO" sz="1200">
                          <a:effectLst/>
                        </a:rPr>
                        <a:t>60.00%</a:t>
                      </a:r>
                    </a:p>
                  </a:txBody>
                  <a:tcPr/>
                </a:tc>
                <a:extLst>
                  <a:ext uri="{0D108BD9-81ED-4DB2-BD59-A6C34878D82A}">
                    <a16:rowId xmlns:a16="http://schemas.microsoft.com/office/drawing/2014/main" val="3048049564"/>
                  </a:ext>
                </a:extLst>
              </a:tr>
              <a:tr h="612238">
                <a:tc>
                  <a:txBody>
                    <a:bodyPr/>
                    <a:lstStyle/>
                    <a:p>
                      <a:pPr rtl="0" fontAlgn="base"/>
                      <a:r>
                        <a:rPr lang="es-CO" sz="1200">
                          <a:effectLst/>
                        </a:rPr>
                        <a:t>c ​​​</a:t>
                      </a:r>
                    </a:p>
                  </a:txBody>
                  <a:tcPr/>
                </a:tc>
                <a:tc>
                  <a:txBody>
                    <a:bodyPr/>
                    <a:lstStyle/>
                    <a:p>
                      <a:pPr lvl="0" rtl="0">
                        <a:buNone/>
                      </a:pPr>
                      <a:r>
                        <a:rPr lang="es-CO" sz="1200">
                          <a:effectLst/>
                        </a:rPr>
                        <a:t>0.6666698708192892000817759411160037991442 </a:t>
                      </a:r>
                    </a:p>
                  </a:txBody>
                  <a:tcPr/>
                </a:tc>
                <a:tc>
                  <a:txBody>
                    <a:bodyPr/>
                    <a:lstStyle/>
                    <a:p>
                      <a:pPr lvl="0">
                        <a:buNone/>
                      </a:pPr>
                      <a:r>
                        <a:rPr lang="es-CO" sz="1200" b="0" i="0" u="none" strike="noStrike" noProof="0">
                          <a:effectLst/>
                          <a:latin typeface="Corbel"/>
                        </a:rPr>
                        <a:t>1.55431223447506609331123905117744194806322811917735e-15</a:t>
                      </a:r>
                      <a:endParaRPr lang="es-CO" sz="1200">
                        <a:effectLst/>
                      </a:endParaRPr>
                    </a:p>
                  </a:txBody>
                  <a:tcPr/>
                </a:tc>
                <a:tc>
                  <a:txBody>
                    <a:bodyPr/>
                    <a:lstStyle/>
                    <a:p>
                      <a:pPr lvl="0" rtl="0">
                        <a:buNone/>
                      </a:pPr>
                      <a:r>
                        <a:rPr lang="es-CO" sz="1200">
                          <a:effectLst/>
                        </a:rPr>
                        <a:t>12 </a:t>
                      </a:r>
                    </a:p>
                  </a:txBody>
                  <a:tcPr/>
                </a:tc>
                <a:tc>
                  <a:txBody>
                    <a:bodyPr/>
                    <a:lstStyle/>
                    <a:p>
                      <a:pPr lvl="0">
                        <a:buNone/>
                      </a:pPr>
                      <a:r>
                        <a:rPr lang="es-CO" sz="1200">
                          <a:effectLst/>
                        </a:rPr>
                        <a:t>65.71%</a:t>
                      </a:r>
                    </a:p>
                  </a:txBody>
                  <a:tcPr/>
                </a:tc>
                <a:extLst>
                  <a:ext uri="{0D108BD9-81ED-4DB2-BD59-A6C34878D82A}">
                    <a16:rowId xmlns:a16="http://schemas.microsoft.com/office/drawing/2014/main" val="256470519"/>
                  </a:ext>
                </a:extLst>
              </a:tr>
              <a:tr h="612238">
                <a:tc>
                  <a:txBody>
                    <a:bodyPr/>
                    <a:lstStyle/>
                    <a:p>
                      <a:pPr rtl="0" fontAlgn="base"/>
                      <a:r>
                        <a:rPr lang="es-CO" sz="1200">
                          <a:effectLst/>
                        </a:rPr>
                        <a:t>c.2 ​​​</a:t>
                      </a:r>
                    </a:p>
                  </a:txBody>
                  <a:tcPr/>
                </a:tc>
                <a:tc>
                  <a:txBody>
                    <a:bodyPr/>
                    <a:lstStyle/>
                    <a:p>
                      <a:pPr lvl="0" rtl="0">
                        <a:buNone/>
                      </a:pPr>
                      <a:r>
                        <a:rPr lang="es-CO" sz="1200">
                          <a:effectLst/>
                        </a:rPr>
                        <a:t>0.6666666666666666296592325124947819858848 </a:t>
                      </a:r>
                    </a:p>
                  </a:txBody>
                  <a:tcPr/>
                </a:tc>
                <a:tc>
                  <a:txBody>
                    <a:bodyPr/>
                    <a:lstStyle/>
                    <a:p>
                      <a:pPr lvl="0">
                        <a:buNone/>
                      </a:pPr>
                      <a:r>
                        <a:rPr lang="es-CO" sz="1200" b="0" i="0" u="none" strike="noStrike" noProof="0">
                          <a:effectLst/>
                          <a:latin typeface="Corbel"/>
                        </a:rPr>
                        <a:t>5.55111512312578270211903996121712419681318130712187e-17</a:t>
                      </a:r>
                      <a:endParaRPr lang="es-CO" sz="1200">
                        <a:effectLst/>
                      </a:endParaRPr>
                    </a:p>
                  </a:txBody>
                  <a:tcPr/>
                </a:tc>
                <a:tc>
                  <a:txBody>
                    <a:bodyPr/>
                    <a:lstStyle/>
                    <a:p>
                      <a:pPr lvl="0" rtl="0">
                        <a:buNone/>
                      </a:pPr>
                      <a:r>
                        <a:rPr lang="es-CO" sz="1200">
                          <a:effectLst/>
                        </a:rPr>
                        <a:t>2 </a:t>
                      </a:r>
                    </a:p>
                  </a:txBody>
                  <a:tcPr/>
                </a:tc>
                <a:tc>
                  <a:txBody>
                    <a:bodyPr/>
                    <a:lstStyle/>
                    <a:p>
                      <a:pPr lvl="0">
                        <a:buNone/>
                      </a:pPr>
                      <a:r>
                        <a:rPr lang="es-CO" sz="1200">
                          <a:effectLst/>
                        </a:rPr>
                        <a:t>95.92%</a:t>
                      </a:r>
                    </a:p>
                  </a:txBody>
                  <a:tcPr/>
                </a:tc>
                <a:extLst>
                  <a:ext uri="{0D108BD9-81ED-4DB2-BD59-A6C34878D82A}">
                    <a16:rowId xmlns:a16="http://schemas.microsoft.com/office/drawing/2014/main" val="806835594"/>
                  </a:ext>
                </a:extLst>
              </a:tr>
            </a:tbl>
          </a:graphicData>
        </a:graphic>
      </p:graphicFrame>
      <p:sp>
        <p:nvSpPr>
          <p:cNvPr id="10" name="TextBox 9">
            <a:extLst>
              <a:ext uri="{FF2B5EF4-FFF2-40B4-BE49-F238E27FC236}">
                <a16:creationId xmlns:a16="http://schemas.microsoft.com/office/drawing/2014/main" id="{2B9313B6-4B9D-4999-B8FA-9C5C8BB269B9}"/>
              </a:ext>
            </a:extLst>
          </p:cNvPr>
          <p:cNvSpPr txBox="1"/>
          <p:nvPr/>
        </p:nvSpPr>
        <p:spPr>
          <a:xfrm>
            <a:off x="2093935" y="29807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Aitken</a:t>
            </a:r>
            <a:r>
              <a:rPr lang="en-US"/>
              <a:t> </a:t>
            </a:r>
            <a:r>
              <a:rPr lang="en-US" b="1"/>
              <a:t>Original</a:t>
            </a:r>
          </a:p>
        </p:txBody>
      </p:sp>
      <p:graphicFrame>
        <p:nvGraphicFramePr>
          <p:cNvPr id="12" name="Table 11">
            <a:extLst>
              <a:ext uri="{FF2B5EF4-FFF2-40B4-BE49-F238E27FC236}">
                <a16:creationId xmlns:a16="http://schemas.microsoft.com/office/drawing/2014/main" id="{35C0A8D4-03AA-4EA2-97EC-E284490A4361}"/>
              </a:ext>
            </a:extLst>
          </p:cNvPr>
          <p:cNvGraphicFramePr>
            <a:graphicFrameLocks noGrp="1"/>
          </p:cNvGraphicFramePr>
          <p:nvPr>
            <p:extLst>
              <p:ext uri="{D42A27DB-BD31-4B8C-83A1-F6EECF244321}">
                <p14:modId xmlns:p14="http://schemas.microsoft.com/office/powerpoint/2010/main" val="3651650973"/>
              </p:ext>
            </p:extLst>
          </p:nvPr>
        </p:nvGraphicFramePr>
        <p:xfrm>
          <a:off x="6158629" y="3291259"/>
          <a:ext cx="5836206" cy="3459067"/>
        </p:xfrm>
        <a:graphic>
          <a:graphicData uri="http://schemas.openxmlformats.org/drawingml/2006/table">
            <a:tbl>
              <a:tblPr firstRow="1" bandRow="1">
                <a:tableStyleId>{5C22544A-7EE6-4342-B048-85BDC9FD1C3A}</a:tableStyleId>
              </a:tblPr>
              <a:tblGrid>
                <a:gridCol w="611955">
                  <a:extLst>
                    <a:ext uri="{9D8B030D-6E8A-4147-A177-3AD203B41FA5}">
                      <a16:colId xmlns:a16="http://schemas.microsoft.com/office/drawing/2014/main" val="1170003133"/>
                    </a:ext>
                  </a:extLst>
                </a:gridCol>
                <a:gridCol w="1307365">
                  <a:extLst>
                    <a:ext uri="{9D8B030D-6E8A-4147-A177-3AD203B41FA5}">
                      <a16:colId xmlns:a16="http://schemas.microsoft.com/office/drawing/2014/main" val="474764586"/>
                    </a:ext>
                  </a:extLst>
                </a:gridCol>
                <a:gridCol w="1722328">
                  <a:extLst>
                    <a:ext uri="{9D8B030D-6E8A-4147-A177-3AD203B41FA5}">
                      <a16:colId xmlns:a16="http://schemas.microsoft.com/office/drawing/2014/main" val="1479253450"/>
                    </a:ext>
                  </a:extLst>
                </a:gridCol>
                <a:gridCol w="1030787">
                  <a:extLst>
                    <a:ext uri="{9D8B030D-6E8A-4147-A177-3AD203B41FA5}">
                      <a16:colId xmlns:a16="http://schemas.microsoft.com/office/drawing/2014/main" val="2366525369"/>
                    </a:ext>
                  </a:extLst>
                </a:gridCol>
                <a:gridCol w="1163771">
                  <a:extLst>
                    <a:ext uri="{9D8B030D-6E8A-4147-A177-3AD203B41FA5}">
                      <a16:colId xmlns:a16="http://schemas.microsoft.com/office/drawing/2014/main" val="1228028156"/>
                    </a:ext>
                  </a:extLst>
                </a:gridCol>
              </a:tblGrid>
              <a:tr h="600518">
                <a:tc>
                  <a:txBody>
                    <a:bodyPr/>
                    <a:lstStyle/>
                    <a:p>
                      <a:pPr rtl="0" fontAlgn="base"/>
                      <a:r>
                        <a:rPr lang="es-CO" sz="1200">
                          <a:effectLst/>
                        </a:rPr>
                        <a:t>F(x)​</a:t>
                      </a:r>
                      <a:endParaRPr lang="es-CO" sz="1200" b="1">
                        <a:solidFill>
                          <a:srgbClr val="FFFFFF"/>
                        </a:solidFill>
                        <a:effectLst/>
                      </a:endParaRPr>
                    </a:p>
                  </a:txBody>
                  <a:tcPr/>
                </a:tc>
                <a:tc>
                  <a:txBody>
                    <a:bodyPr/>
                    <a:lstStyle/>
                    <a:p>
                      <a:pPr rtl="0" fontAlgn="base"/>
                      <a:r>
                        <a:rPr lang="es-CO" sz="1200">
                          <a:effectLst/>
                        </a:rPr>
                        <a:t>Raíz​</a:t>
                      </a:r>
                      <a:endParaRPr lang="es-CO" sz="1200" b="1">
                        <a:solidFill>
                          <a:srgbClr val="FFFFFF"/>
                        </a:solidFill>
                        <a:effectLst/>
                      </a:endParaRPr>
                    </a:p>
                  </a:txBody>
                  <a:tcPr/>
                </a:tc>
                <a:tc>
                  <a:txBody>
                    <a:bodyPr/>
                    <a:lstStyle/>
                    <a:p>
                      <a:pPr rtl="0" fontAlgn="base"/>
                      <a:r>
                        <a:rPr lang="es-CO" sz="1200">
                          <a:effectLst/>
                        </a:rPr>
                        <a:t>Error Relativo​</a:t>
                      </a:r>
                      <a:endParaRPr lang="es-CO" sz="1200" b="1">
                        <a:solidFill>
                          <a:srgbClr val="FFFFFF"/>
                        </a:solidFill>
                        <a:effectLst/>
                      </a:endParaRPr>
                    </a:p>
                  </a:txBody>
                  <a:tcPr/>
                </a:tc>
                <a:tc>
                  <a:txBody>
                    <a:bodyPr/>
                    <a:lstStyle/>
                    <a:p>
                      <a:pPr rtl="0" fontAlgn="base"/>
                      <a:r>
                        <a:rPr lang="es-CO" sz="1200">
                          <a:effectLst/>
                        </a:rPr>
                        <a:t>Numero</a:t>
                      </a:r>
                      <a:endParaRPr lang="es-CO" sz="1200" b="1">
                        <a:solidFill>
                          <a:srgbClr val="FFFFFF"/>
                        </a:solidFill>
                        <a:effectLst/>
                      </a:endParaRPr>
                    </a:p>
                    <a:p>
                      <a:pPr lvl="0">
                        <a:buNone/>
                      </a:pPr>
                      <a:r>
                        <a:rPr lang="es-CO" sz="1200">
                          <a:effectLst/>
                        </a:rPr>
                        <a:t>iteraciones​</a:t>
                      </a:r>
                      <a:endParaRPr lang="es-CO" sz="1200" b="1">
                        <a:solidFill>
                          <a:srgbClr val="FFFFFF"/>
                        </a:solidFill>
                        <a:effectLst/>
                      </a:endParaRPr>
                    </a:p>
                  </a:txBody>
                  <a:tcPr/>
                </a:tc>
                <a:tc>
                  <a:txBody>
                    <a:bodyPr/>
                    <a:lstStyle/>
                    <a:p>
                      <a:pPr lvl="0">
                        <a:buNone/>
                      </a:pPr>
                      <a:r>
                        <a:rPr lang="es-CO" sz="1200">
                          <a:effectLst/>
                        </a:rPr>
                        <a:t>Reducción</a:t>
                      </a:r>
                    </a:p>
                    <a:p>
                      <a:pPr lvl="0">
                        <a:buNone/>
                      </a:pPr>
                      <a:r>
                        <a:rPr lang="es-CO" sz="1200">
                          <a:effectLst/>
                        </a:rPr>
                        <a:t>iteraciones</a:t>
                      </a:r>
                      <a:endParaRPr lang="es-CO"/>
                    </a:p>
                  </a:txBody>
                  <a:tcPr/>
                </a:tc>
                <a:extLst>
                  <a:ext uri="{0D108BD9-81ED-4DB2-BD59-A6C34878D82A}">
                    <a16:rowId xmlns:a16="http://schemas.microsoft.com/office/drawing/2014/main" val="2102030835"/>
                  </a:ext>
                </a:extLst>
              </a:tr>
              <a:tr h="938309">
                <a:tc>
                  <a:txBody>
                    <a:bodyPr/>
                    <a:lstStyle/>
                    <a:p>
                      <a:pPr rtl="0" fontAlgn="base"/>
                      <a:r>
                        <a:rPr lang="es-CO" sz="1200">
                          <a:effectLst/>
                        </a:rPr>
                        <a:t>a ​​​​</a:t>
                      </a:r>
                    </a:p>
                  </a:txBody>
                  <a:tcPr/>
                </a:tc>
                <a:tc>
                  <a:txBody>
                    <a:bodyPr/>
                    <a:lstStyle/>
                    <a:p>
                      <a:pPr lvl="0" rtl="0">
                        <a:buNone/>
                      </a:pPr>
                      <a:r>
                        <a:rPr lang="es-CO" sz="1200">
                          <a:effectLst/>
                        </a:rPr>
                        <a:t>-0.514933264661 1294138 010 5925843691 23175752 </a:t>
                      </a:r>
                    </a:p>
                  </a:txBody>
                  <a:tcPr/>
                </a:tc>
                <a:tc>
                  <a:txBody>
                    <a:bodyPr/>
                    <a:lstStyle/>
                    <a:p>
                      <a:pPr lvl="0">
                        <a:buNone/>
                      </a:pPr>
                      <a:r>
                        <a:rPr lang="es-CO" sz="1200" b="0" i="0" u="none" strike="noStrike" noProof="0">
                          <a:effectLst/>
                          <a:latin typeface="Corbel"/>
                        </a:rPr>
                        <a:t>2.429943297557337973065745166906338744107465e-39</a:t>
                      </a:r>
                      <a:endParaRPr lang="es-CO" sz="1200">
                        <a:effectLst/>
                      </a:endParaRPr>
                    </a:p>
                  </a:txBody>
                  <a:tcPr/>
                </a:tc>
                <a:tc>
                  <a:txBody>
                    <a:bodyPr/>
                    <a:lstStyle/>
                    <a:p>
                      <a:pPr lvl="0" rtl="0">
                        <a:buNone/>
                      </a:pPr>
                      <a:r>
                        <a:rPr lang="es-CO" sz="1200">
                          <a:effectLst/>
                        </a:rPr>
                        <a:t>4 </a:t>
                      </a:r>
                    </a:p>
                  </a:txBody>
                  <a:tcPr/>
                </a:tc>
                <a:tc>
                  <a:txBody>
                    <a:bodyPr/>
                    <a:lstStyle/>
                    <a:p>
                      <a:pPr lvl="0">
                        <a:buNone/>
                      </a:pPr>
                      <a:r>
                        <a:rPr lang="es-CO" sz="1200">
                          <a:effectLst/>
                        </a:rPr>
                        <a:t>42.86%</a:t>
                      </a:r>
                    </a:p>
                  </a:txBody>
                  <a:tcPr/>
                </a:tc>
                <a:extLst>
                  <a:ext uri="{0D108BD9-81ED-4DB2-BD59-A6C34878D82A}">
                    <a16:rowId xmlns:a16="http://schemas.microsoft.com/office/drawing/2014/main" val="2388779212"/>
                  </a:ext>
                </a:extLst>
              </a:tr>
              <a:tr h="600518">
                <a:tc>
                  <a:txBody>
                    <a:bodyPr/>
                    <a:lstStyle/>
                    <a:p>
                      <a:pPr rtl="0" fontAlgn="base"/>
                      <a:r>
                        <a:rPr lang="es-CO" sz="1200">
                          <a:effectLst/>
                        </a:rPr>
                        <a:t>b ​​​​</a:t>
                      </a:r>
                    </a:p>
                  </a:txBody>
                  <a:tcPr/>
                </a:tc>
                <a:tc>
                  <a:txBody>
                    <a:bodyPr/>
                    <a:lstStyle/>
                    <a:p>
                      <a:pPr lvl="0" rtl="0">
                        <a:buNone/>
                      </a:pPr>
                      <a:r>
                        <a:rPr lang="es-CO" sz="1200">
                          <a:effectLst/>
                        </a:rPr>
                        <a:t>1.114157140871930087300525178169203903956 </a:t>
                      </a:r>
                    </a:p>
                  </a:txBody>
                  <a:tcPr/>
                </a:tc>
                <a:tc>
                  <a:txBody>
                    <a:bodyPr/>
                    <a:lstStyle/>
                    <a:p>
                      <a:pPr lvl="0">
                        <a:buNone/>
                      </a:pPr>
                      <a:r>
                        <a:rPr lang="es-CO" sz="1200" b="0" i="0" u="none" strike="noStrike" noProof="0">
                          <a:effectLst/>
                          <a:latin typeface="Corbel"/>
                        </a:rPr>
                        <a:t>5.2752628318764596871069959803344978955635e-39</a:t>
                      </a:r>
                      <a:endParaRPr lang="es-CO" sz="1200">
                        <a:effectLst/>
                      </a:endParaRPr>
                    </a:p>
                  </a:txBody>
                  <a:tcPr/>
                </a:tc>
                <a:tc>
                  <a:txBody>
                    <a:bodyPr/>
                    <a:lstStyle/>
                    <a:p>
                      <a:pPr lvl="0" rtl="0">
                        <a:buNone/>
                      </a:pPr>
                      <a:r>
                        <a:rPr lang="es-CO" sz="1200">
                          <a:effectLst/>
                        </a:rPr>
                        <a:t>3 </a:t>
                      </a:r>
                    </a:p>
                  </a:txBody>
                  <a:tcPr/>
                </a:tc>
                <a:tc>
                  <a:txBody>
                    <a:bodyPr/>
                    <a:lstStyle/>
                    <a:p>
                      <a:pPr lvl="0">
                        <a:buNone/>
                      </a:pPr>
                      <a:r>
                        <a:rPr lang="es-CO" sz="1200">
                          <a:effectLst/>
                        </a:rPr>
                        <a:t>40.00%</a:t>
                      </a:r>
                    </a:p>
                  </a:txBody>
                  <a:tcPr/>
                </a:tc>
                <a:extLst>
                  <a:ext uri="{0D108BD9-81ED-4DB2-BD59-A6C34878D82A}">
                    <a16:rowId xmlns:a16="http://schemas.microsoft.com/office/drawing/2014/main" val="1064324789"/>
                  </a:ext>
                </a:extLst>
              </a:tr>
              <a:tr h="600518">
                <a:tc>
                  <a:txBody>
                    <a:bodyPr/>
                    <a:lstStyle/>
                    <a:p>
                      <a:pPr rtl="0" fontAlgn="base"/>
                      <a:r>
                        <a:rPr lang="es-CO" sz="1200">
                          <a:effectLst/>
                        </a:rPr>
                        <a:t>c ​​​​</a:t>
                      </a:r>
                    </a:p>
                  </a:txBody>
                  <a:tcPr/>
                </a:tc>
                <a:tc>
                  <a:txBody>
                    <a:bodyPr/>
                    <a:lstStyle/>
                    <a:p>
                      <a:pPr lvl="0" rtl="0">
                        <a:buNone/>
                      </a:pPr>
                      <a:r>
                        <a:rPr lang="es-CO" sz="1200">
                          <a:effectLst/>
                        </a:rPr>
                        <a:t>0.3333333333333189015905230955532689065204 </a:t>
                      </a:r>
                    </a:p>
                  </a:txBody>
                  <a:tcPr/>
                </a:tc>
                <a:tc>
                  <a:txBody>
                    <a:bodyPr/>
                    <a:lstStyle/>
                    <a:p>
                      <a:pPr lvl="0">
                        <a:buNone/>
                      </a:pPr>
                      <a:r>
                        <a:rPr lang="es-CO" sz="1200" b="0" i="0" u="none" strike="noStrike" noProof="0">
                          <a:effectLst/>
                        </a:rPr>
                        <a:t>0.500000000000021647614215356670096640219392170420904</a:t>
                      </a:r>
                      <a:endParaRPr lang="es-CO" sz="1200">
                        <a:effectLst/>
                      </a:endParaRPr>
                    </a:p>
                  </a:txBody>
                  <a:tcPr/>
                </a:tc>
                <a:tc>
                  <a:txBody>
                    <a:bodyPr/>
                    <a:lstStyle/>
                    <a:p>
                      <a:pPr lvl="0" rtl="0">
                        <a:buNone/>
                      </a:pPr>
                      <a:r>
                        <a:rPr lang="es-CO" sz="1200">
                          <a:effectLst/>
                        </a:rPr>
                        <a:t>Máximo número de iteraciones </a:t>
                      </a:r>
                    </a:p>
                  </a:txBody>
                  <a:tcPr/>
                </a:tc>
                <a:tc>
                  <a:txBody>
                    <a:bodyPr/>
                    <a:lstStyle/>
                    <a:p>
                      <a:pPr lvl="0">
                        <a:buNone/>
                      </a:pPr>
                      <a:r>
                        <a:rPr lang="es-CO" sz="1200">
                          <a:effectLst/>
                        </a:rPr>
                        <a:t>-</a:t>
                      </a:r>
                    </a:p>
                  </a:txBody>
                  <a:tcPr/>
                </a:tc>
                <a:extLst>
                  <a:ext uri="{0D108BD9-81ED-4DB2-BD59-A6C34878D82A}">
                    <a16:rowId xmlns:a16="http://schemas.microsoft.com/office/drawing/2014/main" val="2599069268"/>
                  </a:ext>
                </a:extLst>
              </a:tr>
              <a:tr h="600518">
                <a:tc>
                  <a:txBody>
                    <a:bodyPr/>
                    <a:lstStyle/>
                    <a:p>
                      <a:pPr rtl="0" fontAlgn="base"/>
                      <a:r>
                        <a:rPr lang="es-CO" sz="1200">
                          <a:effectLst/>
                        </a:rPr>
                        <a:t>c.2 ​​​​</a:t>
                      </a:r>
                    </a:p>
                  </a:txBody>
                  <a:tcPr/>
                </a:tc>
                <a:tc>
                  <a:txBody>
                    <a:bodyPr/>
                    <a:lstStyle/>
                    <a:p>
                      <a:pPr lvl="0" rtl="0">
                        <a:buNone/>
                      </a:pPr>
                      <a:r>
                        <a:rPr lang="es-CO" sz="1200">
                          <a:effectLst/>
                        </a:rPr>
                        <a:t>0.6666666666666666296592325124947819858731 </a:t>
                      </a:r>
                    </a:p>
                  </a:txBody>
                  <a:tcPr/>
                </a:tc>
                <a:tc>
                  <a:txBody>
                    <a:bodyPr/>
                    <a:lstStyle/>
                    <a:p>
                      <a:pPr lvl="0">
                        <a:buNone/>
                      </a:pPr>
                      <a:r>
                        <a:rPr lang="es-CO" sz="1200" b="0" i="0" u="none" strike="noStrike" noProof="0">
                          <a:effectLst/>
                          <a:latin typeface="Corbel"/>
                        </a:rPr>
                        <a:t>5.55111512312578270211903996121712419681318130712187e-17</a:t>
                      </a:r>
                      <a:endParaRPr lang="es-CO" sz="1200">
                        <a:effectLst/>
                      </a:endParaRPr>
                    </a:p>
                  </a:txBody>
                  <a:tcPr/>
                </a:tc>
                <a:tc>
                  <a:txBody>
                    <a:bodyPr/>
                    <a:lstStyle/>
                    <a:p>
                      <a:pPr lvl="0" rtl="0">
                        <a:buNone/>
                      </a:pPr>
                      <a:r>
                        <a:rPr lang="es-CO" sz="1200">
                          <a:effectLst/>
                        </a:rPr>
                        <a:t>1 </a:t>
                      </a:r>
                    </a:p>
                  </a:txBody>
                  <a:tcPr/>
                </a:tc>
                <a:tc>
                  <a:txBody>
                    <a:bodyPr/>
                    <a:lstStyle/>
                    <a:p>
                      <a:pPr lvl="0">
                        <a:buNone/>
                      </a:pPr>
                      <a:r>
                        <a:rPr lang="es-CO" sz="1200">
                          <a:effectLst/>
                        </a:rPr>
                        <a:t>97.96%</a:t>
                      </a:r>
                    </a:p>
                  </a:txBody>
                  <a:tcPr/>
                </a:tc>
                <a:extLst>
                  <a:ext uri="{0D108BD9-81ED-4DB2-BD59-A6C34878D82A}">
                    <a16:rowId xmlns:a16="http://schemas.microsoft.com/office/drawing/2014/main" val="1620334004"/>
                  </a:ext>
                </a:extLst>
              </a:tr>
            </a:tbl>
          </a:graphicData>
        </a:graphic>
      </p:graphicFrame>
      <p:graphicFrame>
        <p:nvGraphicFramePr>
          <p:cNvPr id="14" name="Table 13">
            <a:extLst>
              <a:ext uri="{FF2B5EF4-FFF2-40B4-BE49-F238E27FC236}">
                <a16:creationId xmlns:a16="http://schemas.microsoft.com/office/drawing/2014/main" id="{A8E31B03-A2A8-4BA3-897C-2664A3288812}"/>
              </a:ext>
            </a:extLst>
          </p:cNvPr>
          <p:cNvGraphicFramePr>
            <a:graphicFrameLocks noGrp="1"/>
          </p:cNvGraphicFramePr>
          <p:nvPr>
            <p:extLst>
              <p:ext uri="{D42A27DB-BD31-4B8C-83A1-F6EECF244321}">
                <p14:modId xmlns:p14="http://schemas.microsoft.com/office/powerpoint/2010/main" val="1721300193"/>
              </p:ext>
            </p:extLst>
          </p:nvPr>
        </p:nvGraphicFramePr>
        <p:xfrm>
          <a:off x="1931095" y="281835"/>
          <a:ext cx="8056995" cy="2752864"/>
        </p:xfrm>
        <a:graphic>
          <a:graphicData uri="http://schemas.openxmlformats.org/drawingml/2006/table">
            <a:tbl>
              <a:tblPr firstRow="1" bandRow="1">
                <a:tableStyleId>{5C22544A-7EE6-4342-B048-85BDC9FD1C3A}</a:tableStyleId>
              </a:tblPr>
              <a:tblGrid>
                <a:gridCol w="1109075">
                  <a:extLst>
                    <a:ext uri="{9D8B030D-6E8A-4147-A177-3AD203B41FA5}">
                      <a16:colId xmlns:a16="http://schemas.microsoft.com/office/drawing/2014/main" val="1454494691"/>
                    </a:ext>
                  </a:extLst>
                </a:gridCol>
                <a:gridCol w="2935787">
                  <a:extLst>
                    <a:ext uri="{9D8B030D-6E8A-4147-A177-3AD203B41FA5}">
                      <a16:colId xmlns:a16="http://schemas.microsoft.com/office/drawing/2014/main" val="3898739722"/>
                    </a:ext>
                  </a:extLst>
                </a:gridCol>
                <a:gridCol w="3064179">
                  <a:extLst>
                    <a:ext uri="{9D8B030D-6E8A-4147-A177-3AD203B41FA5}">
                      <a16:colId xmlns:a16="http://schemas.microsoft.com/office/drawing/2014/main" val="3627441625"/>
                    </a:ext>
                  </a:extLst>
                </a:gridCol>
                <a:gridCol w="947954">
                  <a:extLst>
                    <a:ext uri="{9D8B030D-6E8A-4147-A177-3AD203B41FA5}">
                      <a16:colId xmlns:a16="http://schemas.microsoft.com/office/drawing/2014/main" val="1877363871"/>
                    </a:ext>
                  </a:extLst>
                </a:gridCol>
              </a:tblGrid>
              <a:tr h="673448">
                <a:tc>
                  <a:txBody>
                    <a:bodyPr/>
                    <a:lstStyle/>
                    <a:p>
                      <a:pPr rtl="0" fontAlgn="base"/>
                      <a:r>
                        <a:rPr lang="es-CO" sz="1200">
                          <a:effectLst/>
                        </a:rPr>
                        <a:t>F(x)​</a:t>
                      </a:r>
                      <a:endParaRPr lang="es-CO" sz="1200" b="1">
                        <a:solidFill>
                          <a:srgbClr val="FFFFFF"/>
                        </a:solidFill>
                        <a:effectLst/>
                      </a:endParaRPr>
                    </a:p>
                  </a:txBody>
                  <a:tcPr/>
                </a:tc>
                <a:tc>
                  <a:txBody>
                    <a:bodyPr/>
                    <a:lstStyle/>
                    <a:p>
                      <a:pPr rtl="0" fontAlgn="base"/>
                      <a:r>
                        <a:rPr lang="es-CO" sz="1200">
                          <a:effectLst/>
                        </a:rPr>
                        <a:t>Raíz​</a:t>
                      </a:r>
                      <a:endParaRPr lang="es-CO" sz="1200" b="1">
                        <a:solidFill>
                          <a:srgbClr val="FFFFFF"/>
                        </a:solidFill>
                        <a:effectLst/>
                      </a:endParaRPr>
                    </a:p>
                  </a:txBody>
                  <a:tcPr/>
                </a:tc>
                <a:tc>
                  <a:txBody>
                    <a:bodyPr/>
                    <a:lstStyle/>
                    <a:p>
                      <a:pPr rtl="0" fontAlgn="base"/>
                      <a:r>
                        <a:rPr lang="es-CO" sz="1200">
                          <a:effectLst/>
                        </a:rPr>
                        <a:t>Error Relativo​</a:t>
                      </a:r>
                      <a:endParaRPr lang="es-CO" sz="1200" b="1">
                        <a:solidFill>
                          <a:srgbClr val="FFFFFF"/>
                        </a:solidFill>
                        <a:effectLst/>
                      </a:endParaRPr>
                    </a:p>
                  </a:txBody>
                  <a:tcPr/>
                </a:tc>
                <a:tc>
                  <a:txBody>
                    <a:bodyPr/>
                    <a:lstStyle/>
                    <a:p>
                      <a:pPr rtl="0" fontAlgn="base"/>
                      <a:r>
                        <a:rPr lang="es-CO" sz="1200">
                          <a:effectLst/>
                        </a:rPr>
                        <a:t>Numero</a:t>
                      </a:r>
                      <a:endParaRPr lang="es-CO" sz="1200" b="1">
                        <a:solidFill>
                          <a:srgbClr val="FFFFFF"/>
                        </a:solidFill>
                        <a:effectLst/>
                      </a:endParaRPr>
                    </a:p>
                    <a:p>
                      <a:pPr lvl="0">
                        <a:buNone/>
                      </a:pPr>
                      <a:r>
                        <a:rPr lang="es-CO" sz="1200">
                          <a:effectLst/>
                        </a:rPr>
                        <a:t>iteraciones​</a:t>
                      </a:r>
                      <a:endParaRPr lang="es-CO" sz="1200" b="1">
                        <a:solidFill>
                          <a:srgbClr val="FFFFFF"/>
                        </a:solidFill>
                        <a:effectLst/>
                      </a:endParaRPr>
                    </a:p>
                  </a:txBody>
                  <a:tcPr/>
                </a:tc>
                <a:extLst>
                  <a:ext uri="{0D108BD9-81ED-4DB2-BD59-A6C34878D82A}">
                    <a16:rowId xmlns:a16="http://schemas.microsoft.com/office/drawing/2014/main" val="943285688"/>
                  </a:ext>
                </a:extLst>
              </a:tr>
              <a:tr h="519854">
                <a:tc>
                  <a:txBody>
                    <a:bodyPr/>
                    <a:lstStyle/>
                    <a:p>
                      <a:pPr rtl="0" fontAlgn="base"/>
                      <a:r>
                        <a:rPr lang="es-CO" sz="1200">
                          <a:effectLst/>
                        </a:rPr>
                        <a:t>a ​​​​</a:t>
                      </a:r>
                    </a:p>
                  </a:txBody>
                  <a:tcPr/>
                </a:tc>
                <a:tc>
                  <a:txBody>
                    <a:bodyPr/>
                    <a:lstStyle/>
                    <a:p>
                      <a:pPr lvl="0" rtl="0">
                        <a:buNone/>
                      </a:pPr>
                      <a:r>
                        <a:rPr lang="es-CO" sz="1200">
                          <a:effectLst/>
                        </a:rPr>
                        <a:t>-0.5149332646611294138010592584369123 175752 </a:t>
                      </a:r>
                      <a:endParaRPr lang="en-US" sz="1200"/>
                    </a:p>
                  </a:txBody>
                  <a:tcPr/>
                </a:tc>
                <a:tc>
                  <a:txBody>
                    <a:bodyPr/>
                    <a:lstStyle/>
                    <a:p>
                      <a:pPr lvl="0">
                        <a:buNone/>
                      </a:pPr>
                      <a:r>
                        <a:rPr lang="es-CO" sz="1200" b="0" i="0" u="none" strike="noStrike" noProof="0">
                          <a:effectLst/>
                          <a:latin typeface="Corbel"/>
                        </a:rPr>
                        <a:t>2.429943297557337973065745166906338744107465e-39</a:t>
                      </a:r>
                      <a:endParaRPr lang="en-US" sz="1200"/>
                    </a:p>
                  </a:txBody>
                  <a:tcPr/>
                </a:tc>
                <a:tc>
                  <a:txBody>
                    <a:bodyPr/>
                    <a:lstStyle/>
                    <a:p>
                      <a:pPr lvl="0" rtl="0">
                        <a:buNone/>
                      </a:pPr>
                      <a:r>
                        <a:rPr lang="es-CO" sz="1200">
                          <a:effectLst/>
                        </a:rPr>
                        <a:t>7 </a:t>
                      </a:r>
                      <a:endParaRPr lang="en-US" sz="1200"/>
                    </a:p>
                  </a:txBody>
                  <a:tcPr/>
                </a:tc>
                <a:extLst>
                  <a:ext uri="{0D108BD9-81ED-4DB2-BD59-A6C34878D82A}">
                    <a16:rowId xmlns:a16="http://schemas.microsoft.com/office/drawing/2014/main" val="2207087564"/>
                  </a:ext>
                </a:extLst>
              </a:tr>
              <a:tr h="519854">
                <a:tc>
                  <a:txBody>
                    <a:bodyPr/>
                    <a:lstStyle/>
                    <a:p>
                      <a:pPr rtl="0" fontAlgn="base"/>
                      <a:r>
                        <a:rPr lang="es-CO" sz="1200">
                          <a:effectLst/>
                        </a:rPr>
                        <a:t>b ​​​​</a:t>
                      </a:r>
                    </a:p>
                  </a:txBody>
                  <a:tcPr/>
                </a:tc>
                <a:tc>
                  <a:txBody>
                    <a:bodyPr/>
                    <a:lstStyle/>
                    <a:p>
                      <a:pPr lvl="0" rtl="0">
                        <a:buNone/>
                      </a:pPr>
                      <a:r>
                        <a:rPr lang="es-CO" sz="1200">
                          <a:effectLst/>
                        </a:rPr>
                        <a:t>1.114157140871930087300525178169203903956 </a:t>
                      </a:r>
                      <a:endParaRPr lang="en-US" sz="1200"/>
                    </a:p>
                  </a:txBody>
                  <a:tcPr/>
                </a:tc>
                <a:tc>
                  <a:txBody>
                    <a:bodyPr/>
                    <a:lstStyle/>
                    <a:p>
                      <a:pPr lvl="0">
                        <a:buNone/>
                      </a:pPr>
                      <a:r>
                        <a:rPr lang="es-CO" sz="1200" b="0" i="0" u="none" strike="noStrike" noProof="0">
                          <a:effectLst/>
                        </a:rPr>
                        <a:t>5.2752628318764596871069959803344978955635e-39</a:t>
                      </a:r>
                      <a:endParaRPr lang="en-US" sz="1200"/>
                    </a:p>
                  </a:txBody>
                  <a:tcPr/>
                </a:tc>
                <a:tc>
                  <a:txBody>
                    <a:bodyPr/>
                    <a:lstStyle/>
                    <a:p>
                      <a:pPr lvl="0" rtl="0">
                        <a:buNone/>
                      </a:pPr>
                      <a:r>
                        <a:rPr lang="es-CO" sz="1200">
                          <a:effectLst/>
                        </a:rPr>
                        <a:t>5 </a:t>
                      </a:r>
                      <a:endParaRPr lang="en-US" sz="1200"/>
                    </a:p>
                  </a:txBody>
                  <a:tcPr/>
                </a:tc>
                <a:extLst>
                  <a:ext uri="{0D108BD9-81ED-4DB2-BD59-A6C34878D82A}">
                    <a16:rowId xmlns:a16="http://schemas.microsoft.com/office/drawing/2014/main" val="4109424367"/>
                  </a:ext>
                </a:extLst>
              </a:tr>
              <a:tr h="519854">
                <a:tc>
                  <a:txBody>
                    <a:bodyPr/>
                    <a:lstStyle/>
                    <a:p>
                      <a:pPr rtl="0" fontAlgn="base"/>
                      <a:r>
                        <a:rPr lang="es-CO" sz="1200">
                          <a:effectLst/>
                        </a:rPr>
                        <a:t>c ​​​​</a:t>
                      </a:r>
                    </a:p>
                  </a:txBody>
                  <a:tcPr/>
                </a:tc>
                <a:tc>
                  <a:txBody>
                    <a:bodyPr/>
                    <a:lstStyle/>
                    <a:p>
                      <a:pPr lvl="0" rtl="0">
                        <a:buNone/>
                      </a:pPr>
                      <a:r>
                        <a:rPr lang="es-CO" sz="1200">
                          <a:effectLst/>
                        </a:rPr>
                        <a:t>0.6666698708192892000817759411160037991442 </a:t>
                      </a:r>
                      <a:endParaRPr lang="en-US" sz="1200"/>
                    </a:p>
                  </a:txBody>
                  <a:tcPr/>
                </a:tc>
                <a:tc>
                  <a:txBody>
                    <a:bodyPr/>
                    <a:lstStyle/>
                    <a:p>
                      <a:pPr lvl="0">
                        <a:buNone/>
                      </a:pPr>
                      <a:r>
                        <a:rPr lang="es-CO" sz="1200" b="0" i="0" u="none" strike="noStrike" noProof="0">
                          <a:effectLst/>
                          <a:latin typeface="Corbel"/>
                        </a:rPr>
                        <a:t>1.55431223447506609331123905117744194806322811917735e-15</a:t>
                      </a:r>
                      <a:endParaRPr lang="en-US" sz="1200"/>
                    </a:p>
                  </a:txBody>
                  <a:tcPr/>
                </a:tc>
                <a:tc>
                  <a:txBody>
                    <a:bodyPr/>
                    <a:lstStyle/>
                    <a:p>
                      <a:pPr lvl="0" rtl="0">
                        <a:buNone/>
                      </a:pPr>
                      <a:r>
                        <a:rPr lang="es-CO" sz="1200">
                          <a:effectLst/>
                        </a:rPr>
                        <a:t>35 </a:t>
                      </a:r>
                      <a:endParaRPr lang="en-US" sz="1200"/>
                    </a:p>
                  </a:txBody>
                  <a:tcPr/>
                </a:tc>
                <a:extLst>
                  <a:ext uri="{0D108BD9-81ED-4DB2-BD59-A6C34878D82A}">
                    <a16:rowId xmlns:a16="http://schemas.microsoft.com/office/drawing/2014/main" val="1844242342"/>
                  </a:ext>
                </a:extLst>
              </a:tr>
              <a:tr h="519854">
                <a:tc>
                  <a:txBody>
                    <a:bodyPr/>
                    <a:lstStyle/>
                    <a:p>
                      <a:pPr rtl="0" fontAlgn="base"/>
                      <a:r>
                        <a:rPr lang="es-CO" sz="1200">
                          <a:effectLst/>
                        </a:rPr>
                        <a:t>c.2 ​​​​</a:t>
                      </a:r>
                    </a:p>
                  </a:txBody>
                  <a:tcPr/>
                </a:tc>
                <a:tc>
                  <a:txBody>
                    <a:bodyPr/>
                    <a:lstStyle/>
                    <a:p>
                      <a:pPr lvl="0" rtl="0">
                        <a:buNone/>
                      </a:pPr>
                      <a:r>
                        <a:rPr lang="es-CO" sz="1200">
                          <a:effectLst/>
                        </a:rPr>
                        <a:t>0.6666666674508309024012119107213463823858 </a:t>
                      </a:r>
                      <a:endParaRPr lang="en-US" sz="1200"/>
                    </a:p>
                  </a:txBody>
                  <a:tcPr/>
                </a:tc>
                <a:tc>
                  <a:txBody>
                    <a:bodyPr/>
                    <a:lstStyle/>
                    <a:p>
                      <a:pPr lvl="0">
                        <a:buNone/>
                      </a:pPr>
                      <a:r>
                        <a:rPr lang="es-CO" sz="1200" b="0" i="0" u="none" strike="noStrike" noProof="0">
                          <a:effectLst/>
                          <a:latin typeface="Corbel"/>
                        </a:rPr>
                        <a:t>5.55111512312578270211903996121712419681318130712187e-17</a:t>
                      </a:r>
                      <a:endParaRPr lang="en-US" sz="1200"/>
                    </a:p>
                  </a:txBody>
                  <a:tcPr/>
                </a:tc>
                <a:tc>
                  <a:txBody>
                    <a:bodyPr/>
                    <a:lstStyle/>
                    <a:p>
                      <a:pPr lvl="0" rtl="0">
                        <a:buNone/>
                      </a:pPr>
                      <a:r>
                        <a:rPr lang="es-CO" sz="1200">
                          <a:effectLst/>
                        </a:rPr>
                        <a:t>49 </a:t>
                      </a:r>
                      <a:endParaRPr lang="en-US" sz="1200"/>
                    </a:p>
                  </a:txBody>
                  <a:tcPr/>
                </a:tc>
                <a:extLst>
                  <a:ext uri="{0D108BD9-81ED-4DB2-BD59-A6C34878D82A}">
                    <a16:rowId xmlns:a16="http://schemas.microsoft.com/office/drawing/2014/main" val="3971705965"/>
                  </a:ext>
                </a:extLst>
              </a:tr>
            </a:tbl>
          </a:graphicData>
        </a:graphic>
      </p:graphicFrame>
      <p:sp>
        <p:nvSpPr>
          <p:cNvPr id="15" name="TextBox 14">
            <a:extLst>
              <a:ext uri="{FF2B5EF4-FFF2-40B4-BE49-F238E27FC236}">
                <a16:creationId xmlns:a16="http://schemas.microsoft.com/office/drawing/2014/main" id="{D017BE6C-2D40-4D35-AA7E-A00122345731}"/>
              </a:ext>
            </a:extLst>
          </p:cNvPr>
          <p:cNvSpPr txBox="1"/>
          <p:nvPr/>
        </p:nvSpPr>
        <p:spPr>
          <a:xfrm>
            <a:off x="8252565" y="300614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Aitken </a:t>
            </a:r>
            <a:r>
              <a:rPr lang="en-US" b="1" err="1"/>
              <a:t>Modificado</a:t>
            </a:r>
            <a:endParaRPr lang="en-US" b="1"/>
          </a:p>
        </p:txBody>
      </p:sp>
      <p:sp>
        <p:nvSpPr>
          <p:cNvPr id="16" name="TextBox 15">
            <a:extLst>
              <a:ext uri="{FF2B5EF4-FFF2-40B4-BE49-F238E27FC236}">
                <a16:creationId xmlns:a16="http://schemas.microsoft.com/office/drawing/2014/main" id="{FA46F200-F2E0-4834-AFEC-F4171648D4D4}"/>
              </a:ext>
            </a:extLst>
          </p:cNvPr>
          <p:cNvSpPr txBox="1"/>
          <p:nvPr/>
        </p:nvSpPr>
        <p:spPr>
          <a:xfrm>
            <a:off x="5465521" y="-459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Newton</a:t>
            </a:r>
          </a:p>
        </p:txBody>
      </p:sp>
      <p:sp>
        <p:nvSpPr>
          <p:cNvPr id="3" name="TextBox 2">
            <a:extLst>
              <a:ext uri="{FF2B5EF4-FFF2-40B4-BE49-F238E27FC236}">
                <a16:creationId xmlns:a16="http://schemas.microsoft.com/office/drawing/2014/main" id="{962BA886-F98F-449A-8E40-2A5C15A02EA8}"/>
              </a:ext>
            </a:extLst>
          </p:cNvPr>
          <p:cNvSpPr txBox="1"/>
          <p:nvPr/>
        </p:nvSpPr>
        <p:spPr>
          <a:xfrm>
            <a:off x="-5751" y="2524665"/>
            <a:ext cx="295886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C.2 = (x-2/3)^3</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255C042-6837-4AB3-89BB-D69C9E7B9AE4}"/>
                  </a:ext>
                </a:extLst>
              </p14:cNvPr>
              <p14:cNvContentPartPr/>
              <p14:nvPr/>
            </p14:nvContentPartPr>
            <p14:xfrm>
              <a:off x="2932253" y="5748759"/>
              <a:ext cx="9524" cy="9524"/>
            </p14:xfrm>
          </p:contentPart>
        </mc:Choice>
        <mc:Fallback xmlns="">
          <p:pic>
            <p:nvPicPr>
              <p:cNvPr id="2" name="Ink 1">
                <a:extLst>
                  <a:ext uri="{FF2B5EF4-FFF2-40B4-BE49-F238E27FC236}">
                    <a16:creationId xmlns:a16="http://schemas.microsoft.com/office/drawing/2014/main" id="{1255C042-6837-4AB3-89BB-D69C9E7B9AE4}"/>
                  </a:ext>
                </a:extLst>
              </p:cNvPr>
              <p:cNvPicPr/>
              <p:nvPr/>
            </p:nvPicPr>
            <p:blipFill>
              <a:blip r:embed="rId4"/>
              <a:stretch>
                <a:fillRect/>
              </a:stretch>
            </p:blipFill>
            <p:spPr>
              <a:xfrm>
                <a:off x="2892570" y="5282083"/>
                <a:ext cx="88097" cy="952400"/>
              </a:xfrm>
              <a:prstGeom prst="rect">
                <a:avLst/>
              </a:prstGeom>
            </p:spPr>
          </p:pic>
        </mc:Fallback>
      </mc:AlternateContent>
    </p:spTree>
    <p:extLst>
      <p:ext uri="{BB962C8B-B14F-4D97-AF65-F5344CB8AC3E}">
        <p14:creationId xmlns:p14="http://schemas.microsoft.com/office/powerpoint/2010/main" val="414913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map&#10;&#10;Description automatically generated">
            <a:extLst>
              <a:ext uri="{FF2B5EF4-FFF2-40B4-BE49-F238E27FC236}">
                <a16:creationId xmlns:a16="http://schemas.microsoft.com/office/drawing/2014/main" id="{032A51F8-F07C-402B-87EE-3BA5DF2ECB95}"/>
              </a:ext>
            </a:extLst>
          </p:cNvPr>
          <p:cNvPicPr>
            <a:picLocks noChangeAspect="1"/>
          </p:cNvPicPr>
          <p:nvPr/>
        </p:nvPicPr>
        <p:blipFill>
          <a:blip r:embed="rId2"/>
          <a:stretch>
            <a:fillRect/>
          </a:stretch>
        </p:blipFill>
        <p:spPr>
          <a:xfrm>
            <a:off x="510989" y="-3220"/>
            <a:ext cx="5511051" cy="3334585"/>
          </a:xfrm>
          <a:prstGeom prst="rect">
            <a:avLst/>
          </a:prstGeom>
        </p:spPr>
      </p:pic>
      <p:pic>
        <p:nvPicPr>
          <p:cNvPr id="3" name="Picture 3" descr="A picture containing table, display, person, people&#10;&#10;Description automatically generated">
            <a:extLst>
              <a:ext uri="{FF2B5EF4-FFF2-40B4-BE49-F238E27FC236}">
                <a16:creationId xmlns:a16="http://schemas.microsoft.com/office/drawing/2014/main" id="{D58209FF-2021-45EE-AC25-032711EC21BE}"/>
              </a:ext>
            </a:extLst>
          </p:cNvPr>
          <p:cNvPicPr>
            <a:picLocks noChangeAspect="1"/>
          </p:cNvPicPr>
          <p:nvPr/>
        </p:nvPicPr>
        <p:blipFill>
          <a:blip r:embed="rId3"/>
          <a:stretch>
            <a:fillRect/>
          </a:stretch>
        </p:blipFill>
        <p:spPr>
          <a:xfrm>
            <a:off x="6013076" y="-4931"/>
            <a:ext cx="5567081" cy="3338007"/>
          </a:xfrm>
          <a:prstGeom prst="rect">
            <a:avLst/>
          </a:prstGeom>
        </p:spPr>
      </p:pic>
      <p:pic>
        <p:nvPicPr>
          <p:cNvPr id="5" name="Picture 5" descr="A screenshot of a cell phone&#10;&#10;Description automatically generated">
            <a:extLst>
              <a:ext uri="{FF2B5EF4-FFF2-40B4-BE49-F238E27FC236}">
                <a16:creationId xmlns:a16="http://schemas.microsoft.com/office/drawing/2014/main" id="{CECC7EE9-34F9-4B67-AF7A-E0B7A95C052F}"/>
              </a:ext>
            </a:extLst>
          </p:cNvPr>
          <p:cNvPicPr>
            <a:picLocks noChangeAspect="1"/>
          </p:cNvPicPr>
          <p:nvPr/>
        </p:nvPicPr>
        <p:blipFill>
          <a:blip r:embed="rId4"/>
          <a:stretch>
            <a:fillRect/>
          </a:stretch>
        </p:blipFill>
        <p:spPr>
          <a:xfrm>
            <a:off x="510988" y="3324927"/>
            <a:ext cx="5511052" cy="3323380"/>
          </a:xfrm>
          <a:prstGeom prst="rect">
            <a:avLst/>
          </a:prstGeom>
        </p:spPr>
      </p:pic>
      <p:pic>
        <p:nvPicPr>
          <p:cNvPr id="6" name="Picture 6" descr="A screenshot of a cell phone&#10;&#10;Description automatically generated">
            <a:extLst>
              <a:ext uri="{FF2B5EF4-FFF2-40B4-BE49-F238E27FC236}">
                <a16:creationId xmlns:a16="http://schemas.microsoft.com/office/drawing/2014/main" id="{D1574A01-2685-4A71-B5DE-2110F8D84610}"/>
              </a:ext>
            </a:extLst>
          </p:cNvPr>
          <p:cNvPicPr>
            <a:picLocks noChangeAspect="1"/>
          </p:cNvPicPr>
          <p:nvPr/>
        </p:nvPicPr>
        <p:blipFill>
          <a:blip r:embed="rId5"/>
          <a:stretch>
            <a:fillRect/>
          </a:stretch>
        </p:blipFill>
        <p:spPr>
          <a:xfrm>
            <a:off x="6013076" y="3323216"/>
            <a:ext cx="5567082" cy="3326802"/>
          </a:xfrm>
          <a:prstGeom prst="rect">
            <a:avLst/>
          </a:prstGeom>
        </p:spPr>
      </p:pic>
    </p:spTree>
    <p:extLst>
      <p:ext uri="{BB962C8B-B14F-4D97-AF65-F5344CB8AC3E}">
        <p14:creationId xmlns:p14="http://schemas.microsoft.com/office/powerpoint/2010/main" val="781674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01B8B6-324A-4C52-A200-41CC2879F684}"/>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Convergencia Newton</a:t>
            </a:r>
          </a:p>
        </p:txBody>
      </p:sp>
      <p:pic>
        <p:nvPicPr>
          <p:cNvPr id="10" name="Picture 10" descr="A screenshot of a computer&#10;&#10;Description automatically generated">
            <a:extLst>
              <a:ext uri="{FF2B5EF4-FFF2-40B4-BE49-F238E27FC236}">
                <a16:creationId xmlns:a16="http://schemas.microsoft.com/office/drawing/2014/main" id="{0A081641-264C-4538-B9CD-93EB2289B06F}"/>
              </a:ext>
            </a:extLst>
          </p:cNvPr>
          <p:cNvPicPr>
            <a:picLocks noChangeAspect="1"/>
          </p:cNvPicPr>
          <p:nvPr/>
        </p:nvPicPr>
        <p:blipFill>
          <a:blip r:embed="rId3"/>
          <a:stretch>
            <a:fillRect/>
          </a:stretch>
        </p:blipFill>
        <p:spPr>
          <a:xfrm>
            <a:off x="109268" y="411805"/>
            <a:ext cx="5604293" cy="3259559"/>
          </a:xfrm>
          <a:prstGeom prst="rect">
            <a:avLst/>
          </a:prstGeom>
        </p:spPr>
      </p:pic>
      <p:pic>
        <p:nvPicPr>
          <p:cNvPr id="19" name="Picture 20" descr="A picture containing screenshot, screen, computer&#10;&#10;Description automatically generated">
            <a:extLst>
              <a:ext uri="{FF2B5EF4-FFF2-40B4-BE49-F238E27FC236}">
                <a16:creationId xmlns:a16="http://schemas.microsoft.com/office/drawing/2014/main" id="{03E9C1B5-F47D-411F-932B-C46791374DAE}"/>
              </a:ext>
            </a:extLst>
          </p:cNvPr>
          <p:cNvPicPr>
            <a:picLocks noGrp="1" noChangeAspect="1"/>
          </p:cNvPicPr>
          <p:nvPr>
            <p:ph idx="1"/>
          </p:nvPr>
        </p:nvPicPr>
        <p:blipFill>
          <a:blip r:embed="rId4"/>
          <a:stretch>
            <a:fillRect/>
          </a:stretch>
        </p:blipFill>
        <p:spPr>
          <a:xfrm>
            <a:off x="6250247" y="415876"/>
            <a:ext cx="5356825" cy="3271029"/>
          </a:xfrm>
        </p:spPr>
      </p:pic>
    </p:spTree>
    <p:extLst>
      <p:ext uri="{BB962C8B-B14F-4D97-AF65-F5344CB8AC3E}">
        <p14:creationId xmlns:p14="http://schemas.microsoft.com/office/powerpoint/2010/main" val="258039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76FCF-0E30-45B5-8D5A-66F5F2D93B86}"/>
              </a:ext>
            </a:extLst>
          </p:cNvPr>
          <p:cNvSpPr>
            <a:spLocks noGrp="1"/>
          </p:cNvSpPr>
          <p:nvPr>
            <p:ph type="ctrTitle"/>
          </p:nvPr>
        </p:nvSpPr>
        <p:spPr/>
        <p:txBody>
          <a:bodyPr/>
          <a:lstStyle/>
          <a:p>
            <a:r>
              <a:rPr lang="en-US" err="1">
                <a:ea typeface="+mj-lt"/>
                <a:cs typeface="+mj-lt"/>
              </a:rPr>
              <a:t>Resultados</a:t>
            </a:r>
            <a:r>
              <a:rPr lang="en-US">
                <a:ea typeface="+mj-lt"/>
                <a:cs typeface="+mj-lt"/>
              </a:rPr>
              <a:t> - </a:t>
            </a:r>
            <a:r>
              <a:rPr lang="en-US" err="1">
                <a:ea typeface="+mj-lt"/>
                <a:cs typeface="+mj-lt"/>
              </a:rPr>
              <a:t>Aceleración</a:t>
            </a:r>
            <a:r>
              <a:rPr lang="en-US">
                <a:ea typeface="+mj-lt"/>
                <a:cs typeface="+mj-lt"/>
              </a:rPr>
              <a:t> del </a:t>
            </a:r>
            <a:r>
              <a:rPr lang="en-US" err="1">
                <a:ea typeface="+mj-lt"/>
                <a:cs typeface="+mj-lt"/>
              </a:rPr>
              <a:t>Método</a:t>
            </a:r>
            <a:r>
              <a:rPr lang="en-US">
                <a:ea typeface="+mj-lt"/>
                <a:cs typeface="+mj-lt"/>
              </a:rPr>
              <a:t> de </a:t>
            </a:r>
            <a:r>
              <a:rPr lang="en-US" err="1">
                <a:ea typeface="+mj-lt"/>
                <a:cs typeface="+mj-lt"/>
              </a:rPr>
              <a:t>Bisección</a:t>
            </a:r>
            <a:endParaRPr lang="en-US" err="1"/>
          </a:p>
        </p:txBody>
      </p:sp>
      <p:sp>
        <p:nvSpPr>
          <p:cNvPr id="3" name="Subtitle 2">
            <a:extLst>
              <a:ext uri="{FF2B5EF4-FFF2-40B4-BE49-F238E27FC236}">
                <a16:creationId xmlns:a16="http://schemas.microsoft.com/office/drawing/2014/main" id="{07B0E9C9-C43C-4C20-8067-1E3DD026FDC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43972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BFD7163-6677-4A6D-986E-91783006510C}"/>
              </a:ext>
            </a:extLst>
          </p:cNvPr>
          <p:cNvGraphicFramePr>
            <a:graphicFrameLocks noGrp="1"/>
          </p:cNvGraphicFramePr>
          <p:nvPr>
            <p:extLst>
              <p:ext uri="{D42A27DB-BD31-4B8C-83A1-F6EECF244321}">
                <p14:modId xmlns:p14="http://schemas.microsoft.com/office/powerpoint/2010/main" val="3315142492"/>
              </p:ext>
            </p:extLst>
          </p:nvPr>
        </p:nvGraphicFramePr>
        <p:xfrm>
          <a:off x="135698" y="3434219"/>
          <a:ext cx="5849868" cy="3455762"/>
        </p:xfrm>
        <a:graphic>
          <a:graphicData uri="http://schemas.openxmlformats.org/drawingml/2006/table">
            <a:tbl>
              <a:tblPr firstRow="1" bandRow="1">
                <a:tableStyleId>{5C22544A-7EE6-4342-B048-85BDC9FD1C3A}</a:tableStyleId>
              </a:tblPr>
              <a:tblGrid>
                <a:gridCol w="482773">
                  <a:extLst>
                    <a:ext uri="{9D8B030D-6E8A-4147-A177-3AD203B41FA5}">
                      <a16:colId xmlns:a16="http://schemas.microsoft.com/office/drawing/2014/main" val="859630235"/>
                    </a:ext>
                  </a:extLst>
                </a:gridCol>
                <a:gridCol w="1382932">
                  <a:extLst>
                    <a:ext uri="{9D8B030D-6E8A-4147-A177-3AD203B41FA5}">
                      <a16:colId xmlns:a16="http://schemas.microsoft.com/office/drawing/2014/main" val="3503158536"/>
                    </a:ext>
                  </a:extLst>
                </a:gridCol>
                <a:gridCol w="1878550">
                  <a:extLst>
                    <a:ext uri="{9D8B030D-6E8A-4147-A177-3AD203B41FA5}">
                      <a16:colId xmlns:a16="http://schemas.microsoft.com/office/drawing/2014/main" val="2830504394"/>
                    </a:ext>
                  </a:extLst>
                </a:gridCol>
                <a:gridCol w="932135">
                  <a:extLst>
                    <a:ext uri="{9D8B030D-6E8A-4147-A177-3AD203B41FA5}">
                      <a16:colId xmlns:a16="http://schemas.microsoft.com/office/drawing/2014/main" val="2217139556"/>
                    </a:ext>
                  </a:extLst>
                </a:gridCol>
                <a:gridCol w="1173478">
                  <a:extLst>
                    <a:ext uri="{9D8B030D-6E8A-4147-A177-3AD203B41FA5}">
                      <a16:colId xmlns:a16="http://schemas.microsoft.com/office/drawing/2014/main" val="3793169159"/>
                    </a:ext>
                  </a:extLst>
                </a:gridCol>
              </a:tblGrid>
              <a:tr h="859084">
                <a:tc>
                  <a:txBody>
                    <a:bodyPr/>
                    <a:lstStyle/>
                    <a:p>
                      <a:pPr lvl="0">
                        <a:buNone/>
                      </a:pPr>
                      <a:r>
                        <a:rPr lang="es-CO" sz="1200">
                          <a:effectLst/>
                        </a:rPr>
                        <a:t>F(x)</a:t>
                      </a:r>
                    </a:p>
                  </a:txBody>
                  <a:tcPr/>
                </a:tc>
                <a:tc>
                  <a:txBody>
                    <a:bodyPr/>
                    <a:lstStyle/>
                    <a:p>
                      <a:pPr lvl="0">
                        <a:buNone/>
                      </a:pPr>
                      <a:r>
                        <a:rPr lang="es-CO" sz="1200">
                          <a:effectLst/>
                        </a:rPr>
                        <a:t>Raíz</a:t>
                      </a:r>
                    </a:p>
                  </a:txBody>
                  <a:tcPr/>
                </a:tc>
                <a:tc>
                  <a:txBody>
                    <a:bodyPr/>
                    <a:lstStyle/>
                    <a:p>
                      <a:pPr lvl="0">
                        <a:buNone/>
                      </a:pPr>
                      <a:r>
                        <a:rPr lang="es-CO" sz="1200">
                          <a:effectLst/>
                        </a:rPr>
                        <a:t>Error Relativo</a:t>
                      </a:r>
                    </a:p>
                  </a:txBody>
                  <a:tcPr/>
                </a:tc>
                <a:tc>
                  <a:txBody>
                    <a:bodyPr/>
                    <a:lstStyle/>
                    <a:p>
                      <a:pPr lvl="0">
                        <a:buNone/>
                      </a:pPr>
                      <a:r>
                        <a:rPr lang="es-CO" sz="1200">
                          <a:effectLst/>
                        </a:rPr>
                        <a:t>Numero de iteraciones</a:t>
                      </a:r>
                    </a:p>
                  </a:txBody>
                  <a:tcPr/>
                </a:tc>
                <a:tc>
                  <a:txBody>
                    <a:bodyPr/>
                    <a:lstStyle/>
                    <a:p>
                      <a:pPr lvl="0">
                        <a:buNone/>
                      </a:pPr>
                      <a:r>
                        <a:rPr lang="es-CO" sz="1200">
                          <a:effectLst/>
                        </a:rPr>
                        <a:t>Reducción iteraciones</a:t>
                      </a:r>
                      <a:endParaRPr lang="es-CO" sz="1200" err="1">
                        <a:effectLst/>
                      </a:endParaRPr>
                    </a:p>
                  </a:txBody>
                  <a:tcPr/>
                </a:tc>
                <a:extLst>
                  <a:ext uri="{0D108BD9-81ED-4DB2-BD59-A6C34878D82A}">
                    <a16:rowId xmlns:a16="http://schemas.microsoft.com/office/drawing/2014/main" val="1497857864"/>
                  </a:ext>
                </a:extLst>
              </a:tr>
              <a:tr h="859084">
                <a:tc>
                  <a:txBody>
                    <a:bodyPr/>
                    <a:lstStyle/>
                    <a:p>
                      <a:pPr rtl="0" fontAlgn="base"/>
                      <a:r>
                        <a:rPr lang="es-CO" sz="1200">
                          <a:effectLst/>
                        </a:rPr>
                        <a:t>a ​​​</a:t>
                      </a:r>
                      <a:endParaRPr lang="es-CO" sz="1200" b="1">
                        <a:solidFill>
                          <a:srgbClr val="FFFFFF"/>
                        </a:solidFill>
                        <a:effectLst/>
                      </a:endParaRPr>
                    </a:p>
                  </a:txBody>
                  <a:tcPr/>
                </a:tc>
                <a:tc>
                  <a:txBody>
                    <a:bodyPr/>
                    <a:lstStyle/>
                    <a:p>
                      <a:pPr rtl="0" fontAlgn="base"/>
                      <a:r>
                        <a:rPr lang="es-CO" sz="1200">
                          <a:effectLst/>
                        </a:rPr>
                        <a:t>0.5149332682291666666666666666666666666676 ​​</a:t>
                      </a:r>
                      <a:endParaRPr lang="es-CO" sz="1200" b="1">
                        <a:solidFill>
                          <a:srgbClr val="FFFFFF"/>
                        </a:solidFill>
                        <a:effectLst/>
                      </a:endParaRPr>
                    </a:p>
                  </a:txBody>
                  <a:tcPr/>
                </a:tc>
                <a:tc>
                  <a:txBody>
                    <a:bodyPr/>
                    <a:lstStyle/>
                    <a:p>
                      <a:pPr rtl="0" fontAlgn="base"/>
                      <a:r>
                        <a:rPr lang="es-CO" sz="1200">
                          <a:effectLst/>
                        </a:rPr>
                        <a:t>6.929125573609396264591377634880601442019682e-9​​</a:t>
                      </a:r>
                      <a:endParaRPr lang="es-CO" sz="1200" b="1">
                        <a:solidFill>
                          <a:srgbClr val="FFFFFF"/>
                        </a:solidFill>
                        <a:effectLst/>
                      </a:endParaRPr>
                    </a:p>
                  </a:txBody>
                  <a:tcPr/>
                </a:tc>
                <a:tc>
                  <a:txBody>
                    <a:bodyPr/>
                    <a:lstStyle/>
                    <a:p>
                      <a:pPr rtl="0" fontAlgn="base"/>
                      <a:r>
                        <a:rPr lang="es-CO" sz="1200">
                          <a:effectLst/>
                        </a:rPr>
                        <a:t>7 ​​</a:t>
                      </a:r>
                      <a:endParaRPr lang="es-CO" sz="1200" b="1">
                        <a:solidFill>
                          <a:srgbClr val="FFFFFF"/>
                        </a:solidFill>
                        <a:effectLst/>
                      </a:endParaRPr>
                    </a:p>
                  </a:txBody>
                  <a:tcPr/>
                </a:tc>
                <a:tc>
                  <a:txBody>
                    <a:bodyPr/>
                    <a:lstStyle/>
                    <a:p>
                      <a:pPr lvl="0">
                        <a:buNone/>
                      </a:pPr>
                      <a:r>
                        <a:rPr lang="es-CO" sz="1200">
                          <a:effectLst/>
                        </a:rPr>
                        <a:t>93.46%</a:t>
                      </a:r>
                    </a:p>
                  </a:txBody>
                  <a:tcPr/>
                </a:tc>
                <a:extLst>
                  <a:ext uri="{0D108BD9-81ED-4DB2-BD59-A6C34878D82A}">
                    <a16:rowId xmlns:a16="http://schemas.microsoft.com/office/drawing/2014/main" val="53911375"/>
                  </a:ext>
                </a:extLst>
              </a:tr>
              <a:tr h="457434">
                <a:tc>
                  <a:txBody>
                    <a:bodyPr/>
                    <a:lstStyle/>
                    <a:p>
                      <a:pPr rtl="0" fontAlgn="base"/>
                      <a:r>
                        <a:rPr lang="es-CO" sz="1200">
                          <a:effectLst/>
                        </a:rPr>
                        <a:t>b ​​​</a:t>
                      </a:r>
                    </a:p>
                  </a:txBody>
                  <a:tcPr/>
                </a:tc>
                <a:tc>
                  <a:txBody>
                    <a:bodyPr/>
                    <a:lstStyle/>
                    <a:p>
                      <a:pPr rtl="0" fontAlgn="base"/>
                      <a:r>
                        <a:rPr lang="es-CO" sz="1200">
                          <a:effectLst/>
                        </a:rPr>
                        <a:t>1.114157140254974365234375 ​​</a:t>
                      </a:r>
                    </a:p>
                  </a:txBody>
                  <a:tcPr/>
                </a:tc>
                <a:tc>
                  <a:txBody>
                    <a:bodyPr/>
                    <a:lstStyle/>
                    <a:p>
                      <a:pPr rtl="0" fontAlgn="base"/>
                      <a:r>
                        <a:rPr lang="es-CO" sz="1200">
                          <a:effectLst/>
                        </a:rPr>
                        <a:t>5.5374210641716641063657079111768568716144e-10​​</a:t>
                      </a:r>
                    </a:p>
                  </a:txBody>
                  <a:tcPr/>
                </a:tc>
                <a:tc>
                  <a:txBody>
                    <a:bodyPr/>
                    <a:lstStyle/>
                    <a:p>
                      <a:pPr rtl="0" fontAlgn="base"/>
                      <a:r>
                        <a:rPr lang="es-CO" sz="1200">
                          <a:effectLst/>
                        </a:rPr>
                        <a:t>10 ​​</a:t>
                      </a:r>
                    </a:p>
                  </a:txBody>
                  <a:tcPr/>
                </a:tc>
                <a:tc>
                  <a:txBody>
                    <a:bodyPr/>
                    <a:lstStyle/>
                    <a:p>
                      <a:pPr lvl="0">
                        <a:buNone/>
                      </a:pPr>
                      <a:r>
                        <a:rPr lang="es-CO" sz="1200">
                          <a:effectLst/>
                        </a:rPr>
                        <a:t>90.65%</a:t>
                      </a:r>
                    </a:p>
                  </a:txBody>
                  <a:tcPr/>
                </a:tc>
                <a:extLst>
                  <a:ext uri="{0D108BD9-81ED-4DB2-BD59-A6C34878D82A}">
                    <a16:rowId xmlns:a16="http://schemas.microsoft.com/office/drawing/2014/main" val="3048049564"/>
                  </a:ext>
                </a:extLst>
              </a:tr>
              <a:tr h="457434">
                <a:tc>
                  <a:txBody>
                    <a:bodyPr/>
                    <a:lstStyle/>
                    <a:p>
                      <a:pPr rtl="0" fontAlgn="base"/>
                      <a:r>
                        <a:rPr lang="es-CO" sz="1200">
                          <a:effectLst/>
                        </a:rPr>
                        <a:t>c ​​​</a:t>
                      </a:r>
                    </a:p>
                  </a:txBody>
                  <a:tcPr/>
                </a:tc>
                <a:tc>
                  <a:txBody>
                    <a:bodyPr/>
                    <a:lstStyle/>
                    <a:p>
                      <a:pPr rtl="0" fontAlgn="base"/>
                      <a:r>
                        <a:rPr lang="es-CO" sz="1200">
                          <a:effectLst/>
                        </a:rPr>
                        <a:t>0.6666666666666666666666666666666666666676 ​​</a:t>
                      </a:r>
                    </a:p>
                  </a:txBody>
                  <a:tcPr/>
                </a:tc>
                <a:tc>
                  <a:txBody>
                    <a:bodyPr/>
                    <a:lstStyle/>
                    <a:p>
                      <a:pPr rtl="0" fontAlgn="base"/>
                      <a:r>
                        <a:rPr lang="es-CO" sz="1200">
                          <a:effectLst/>
                        </a:rPr>
                        <a:t>4.888587131482188173764983074173014188716e-36​​</a:t>
                      </a:r>
                    </a:p>
                  </a:txBody>
                  <a:tcPr/>
                </a:tc>
                <a:tc>
                  <a:txBody>
                    <a:bodyPr/>
                    <a:lstStyle/>
                    <a:p>
                      <a:pPr rtl="0" fontAlgn="base"/>
                      <a:r>
                        <a:rPr lang="es-CO" sz="1200">
                          <a:effectLst/>
                        </a:rPr>
                        <a:t>2 ​​</a:t>
                      </a:r>
                    </a:p>
                  </a:txBody>
                  <a:tcPr/>
                </a:tc>
                <a:tc>
                  <a:txBody>
                    <a:bodyPr/>
                    <a:lstStyle/>
                    <a:p>
                      <a:pPr lvl="0">
                        <a:buNone/>
                      </a:pPr>
                      <a:r>
                        <a:rPr lang="es-CO" sz="1200">
                          <a:effectLst/>
                        </a:rPr>
                        <a:t>97.85%</a:t>
                      </a:r>
                    </a:p>
                  </a:txBody>
                  <a:tcPr/>
                </a:tc>
                <a:extLst>
                  <a:ext uri="{0D108BD9-81ED-4DB2-BD59-A6C34878D82A}">
                    <a16:rowId xmlns:a16="http://schemas.microsoft.com/office/drawing/2014/main" val="256470519"/>
                  </a:ext>
                </a:extLst>
              </a:tr>
              <a:tr h="457434">
                <a:tc>
                  <a:txBody>
                    <a:bodyPr/>
                    <a:lstStyle/>
                    <a:p>
                      <a:pPr rtl="0" fontAlgn="base"/>
                      <a:r>
                        <a:rPr lang="es-CO" sz="1200">
                          <a:effectLst/>
                        </a:rPr>
                        <a:t>c.2 ​​​</a:t>
                      </a:r>
                    </a:p>
                  </a:txBody>
                  <a:tcPr/>
                </a:tc>
                <a:tc>
                  <a:txBody>
                    <a:bodyPr/>
                    <a:lstStyle/>
                    <a:p>
                      <a:pPr rtl="0" fontAlgn="base"/>
                      <a:r>
                        <a:rPr lang="es-CO" sz="1200">
                          <a:effectLst/>
                        </a:rPr>
                        <a:t>0.6666666666666666666666666666666666666676 ​​</a:t>
                      </a:r>
                    </a:p>
                  </a:txBody>
                  <a:tcPr/>
                </a:tc>
                <a:tc>
                  <a:txBody>
                    <a:bodyPr/>
                    <a:lstStyle/>
                    <a:p>
                      <a:pPr rtl="0" fontAlgn="base"/>
                      <a:r>
                        <a:rPr lang="es-CO" sz="1200">
                          <a:effectLst/>
                        </a:rPr>
                        <a:t>4.888587131482188173764983074173014188716e-36​​</a:t>
                      </a:r>
                    </a:p>
                  </a:txBody>
                  <a:tcPr/>
                </a:tc>
                <a:tc>
                  <a:txBody>
                    <a:bodyPr/>
                    <a:lstStyle/>
                    <a:p>
                      <a:pPr rtl="0" fontAlgn="base"/>
                      <a:r>
                        <a:rPr lang="es-CO" sz="1200">
                          <a:effectLst/>
                        </a:rPr>
                        <a:t>2 ​​</a:t>
                      </a:r>
                    </a:p>
                  </a:txBody>
                  <a:tcPr/>
                </a:tc>
                <a:tc>
                  <a:txBody>
                    <a:bodyPr/>
                    <a:lstStyle/>
                    <a:p>
                      <a:pPr lvl="0">
                        <a:buNone/>
                      </a:pPr>
                      <a:r>
                        <a:rPr lang="es-CO" sz="1200">
                          <a:effectLst/>
                        </a:rPr>
                        <a:t>96.23%</a:t>
                      </a:r>
                    </a:p>
                  </a:txBody>
                  <a:tcPr/>
                </a:tc>
                <a:extLst>
                  <a:ext uri="{0D108BD9-81ED-4DB2-BD59-A6C34878D82A}">
                    <a16:rowId xmlns:a16="http://schemas.microsoft.com/office/drawing/2014/main" val="806835594"/>
                  </a:ext>
                </a:extLst>
              </a:tr>
            </a:tbl>
          </a:graphicData>
        </a:graphic>
      </p:graphicFrame>
      <p:sp>
        <p:nvSpPr>
          <p:cNvPr id="10" name="TextBox 9">
            <a:extLst>
              <a:ext uri="{FF2B5EF4-FFF2-40B4-BE49-F238E27FC236}">
                <a16:creationId xmlns:a16="http://schemas.microsoft.com/office/drawing/2014/main" id="{2B9313B6-4B9D-4999-B8FA-9C5C8BB269B9}"/>
              </a:ext>
            </a:extLst>
          </p:cNvPr>
          <p:cNvSpPr txBox="1"/>
          <p:nvPr/>
        </p:nvSpPr>
        <p:spPr>
          <a:xfrm>
            <a:off x="2093935" y="306470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Aitken Original</a:t>
            </a:r>
          </a:p>
        </p:txBody>
      </p:sp>
      <p:graphicFrame>
        <p:nvGraphicFramePr>
          <p:cNvPr id="12" name="Table 11">
            <a:extLst>
              <a:ext uri="{FF2B5EF4-FFF2-40B4-BE49-F238E27FC236}">
                <a16:creationId xmlns:a16="http://schemas.microsoft.com/office/drawing/2014/main" id="{35C0A8D4-03AA-4EA2-97EC-E284490A4361}"/>
              </a:ext>
            </a:extLst>
          </p:cNvPr>
          <p:cNvGraphicFramePr>
            <a:graphicFrameLocks noGrp="1"/>
          </p:cNvGraphicFramePr>
          <p:nvPr>
            <p:extLst>
              <p:ext uri="{D42A27DB-BD31-4B8C-83A1-F6EECF244321}">
                <p14:modId xmlns:p14="http://schemas.microsoft.com/office/powerpoint/2010/main" val="292244723"/>
              </p:ext>
            </p:extLst>
          </p:nvPr>
        </p:nvGraphicFramePr>
        <p:xfrm>
          <a:off x="6158629" y="3423781"/>
          <a:ext cx="5836210" cy="3402920"/>
        </p:xfrm>
        <a:graphic>
          <a:graphicData uri="http://schemas.openxmlformats.org/drawingml/2006/table">
            <a:tbl>
              <a:tblPr firstRow="1" bandRow="1">
                <a:tableStyleId>{5C22544A-7EE6-4342-B048-85BDC9FD1C3A}</a:tableStyleId>
              </a:tblPr>
              <a:tblGrid>
                <a:gridCol w="611955">
                  <a:extLst>
                    <a:ext uri="{9D8B030D-6E8A-4147-A177-3AD203B41FA5}">
                      <a16:colId xmlns:a16="http://schemas.microsoft.com/office/drawing/2014/main" val="1170003133"/>
                    </a:ext>
                  </a:extLst>
                </a:gridCol>
                <a:gridCol w="1307365">
                  <a:extLst>
                    <a:ext uri="{9D8B030D-6E8A-4147-A177-3AD203B41FA5}">
                      <a16:colId xmlns:a16="http://schemas.microsoft.com/office/drawing/2014/main" val="474764586"/>
                    </a:ext>
                  </a:extLst>
                </a:gridCol>
                <a:gridCol w="1604897">
                  <a:extLst>
                    <a:ext uri="{9D8B030D-6E8A-4147-A177-3AD203B41FA5}">
                      <a16:colId xmlns:a16="http://schemas.microsoft.com/office/drawing/2014/main" val="1479253450"/>
                    </a:ext>
                  </a:extLst>
                </a:gridCol>
                <a:gridCol w="965545">
                  <a:extLst>
                    <a:ext uri="{9D8B030D-6E8A-4147-A177-3AD203B41FA5}">
                      <a16:colId xmlns:a16="http://schemas.microsoft.com/office/drawing/2014/main" val="2366525369"/>
                    </a:ext>
                  </a:extLst>
                </a:gridCol>
                <a:gridCol w="1346448">
                  <a:extLst>
                    <a:ext uri="{9D8B030D-6E8A-4147-A177-3AD203B41FA5}">
                      <a16:colId xmlns:a16="http://schemas.microsoft.com/office/drawing/2014/main" val="1228028156"/>
                    </a:ext>
                  </a:extLst>
                </a:gridCol>
              </a:tblGrid>
              <a:tr h="704052">
                <a:tc>
                  <a:txBody>
                    <a:bodyPr/>
                    <a:lstStyle/>
                    <a:p>
                      <a:pPr rtl="0" fontAlgn="base"/>
                      <a:r>
                        <a:rPr lang="es-CO" sz="1200">
                          <a:effectLst/>
                        </a:rPr>
                        <a:t>F(x)​</a:t>
                      </a:r>
                      <a:endParaRPr lang="es-CO" sz="1200" b="1">
                        <a:solidFill>
                          <a:srgbClr val="FFFFFF"/>
                        </a:solidFill>
                        <a:effectLst/>
                      </a:endParaRPr>
                    </a:p>
                  </a:txBody>
                  <a:tcPr/>
                </a:tc>
                <a:tc>
                  <a:txBody>
                    <a:bodyPr/>
                    <a:lstStyle/>
                    <a:p>
                      <a:pPr rtl="0" fontAlgn="base"/>
                      <a:r>
                        <a:rPr lang="es-CO" sz="1200">
                          <a:effectLst/>
                        </a:rPr>
                        <a:t>Raíz​</a:t>
                      </a:r>
                      <a:endParaRPr lang="es-CO" sz="1200" b="1">
                        <a:solidFill>
                          <a:srgbClr val="FFFFFF"/>
                        </a:solidFill>
                        <a:effectLst/>
                      </a:endParaRPr>
                    </a:p>
                  </a:txBody>
                  <a:tcPr/>
                </a:tc>
                <a:tc>
                  <a:txBody>
                    <a:bodyPr/>
                    <a:lstStyle/>
                    <a:p>
                      <a:pPr rtl="0" fontAlgn="base"/>
                      <a:r>
                        <a:rPr lang="es-CO" sz="1200">
                          <a:effectLst/>
                        </a:rPr>
                        <a:t>Error Relativo​</a:t>
                      </a:r>
                      <a:endParaRPr lang="es-CO" sz="1200" b="1">
                        <a:solidFill>
                          <a:srgbClr val="FFFFFF"/>
                        </a:solidFill>
                        <a:effectLst/>
                      </a:endParaRPr>
                    </a:p>
                  </a:txBody>
                  <a:tcPr/>
                </a:tc>
                <a:tc>
                  <a:txBody>
                    <a:bodyPr/>
                    <a:lstStyle/>
                    <a:p>
                      <a:pPr rtl="0" fontAlgn="base"/>
                      <a:r>
                        <a:rPr lang="es-CO" sz="1200">
                          <a:effectLst/>
                        </a:rPr>
                        <a:t>Numero</a:t>
                      </a:r>
                      <a:endParaRPr lang="es-CO" sz="1200" b="1">
                        <a:solidFill>
                          <a:srgbClr val="FFFFFF"/>
                        </a:solidFill>
                        <a:effectLst/>
                      </a:endParaRPr>
                    </a:p>
                    <a:p>
                      <a:pPr lvl="0">
                        <a:buNone/>
                      </a:pPr>
                      <a:r>
                        <a:rPr lang="es-CO" sz="1200">
                          <a:effectLst/>
                        </a:rPr>
                        <a:t>iteraciones​</a:t>
                      </a:r>
                      <a:endParaRPr lang="es-CO" sz="1200" b="1">
                        <a:solidFill>
                          <a:srgbClr val="FFFFFF"/>
                        </a:solidFill>
                        <a:effectLst/>
                      </a:endParaRPr>
                    </a:p>
                  </a:txBody>
                  <a:tcPr/>
                </a:tc>
                <a:tc>
                  <a:txBody>
                    <a:bodyPr/>
                    <a:lstStyle/>
                    <a:p>
                      <a:pPr lvl="0">
                        <a:buNone/>
                      </a:pPr>
                      <a:r>
                        <a:rPr lang="es-CO" sz="1200">
                          <a:effectLst/>
                        </a:rPr>
                        <a:t>Reducción</a:t>
                      </a:r>
                    </a:p>
                    <a:p>
                      <a:pPr lvl="0">
                        <a:buNone/>
                      </a:pPr>
                      <a:r>
                        <a:rPr lang="es-CO" sz="1200">
                          <a:effectLst/>
                        </a:rPr>
                        <a:t>iteraciones</a:t>
                      </a:r>
                      <a:endParaRPr lang="es-CO"/>
                    </a:p>
                  </a:txBody>
                  <a:tcPr/>
                </a:tc>
                <a:extLst>
                  <a:ext uri="{0D108BD9-81ED-4DB2-BD59-A6C34878D82A}">
                    <a16:rowId xmlns:a16="http://schemas.microsoft.com/office/drawing/2014/main" val="2102030835"/>
                  </a:ext>
                </a:extLst>
              </a:tr>
              <a:tr h="674717">
                <a:tc>
                  <a:txBody>
                    <a:bodyPr/>
                    <a:lstStyle/>
                    <a:p>
                      <a:pPr rtl="0" fontAlgn="base"/>
                      <a:r>
                        <a:rPr lang="es-CO" sz="1200">
                          <a:effectLst/>
                        </a:rPr>
                        <a:t>a ​​​​</a:t>
                      </a:r>
                    </a:p>
                  </a:txBody>
                  <a:tcPr/>
                </a:tc>
                <a:tc>
                  <a:txBody>
                    <a:bodyPr/>
                    <a:lstStyle/>
                    <a:p>
                      <a:pPr lvl="0" rtl="0">
                        <a:buNone/>
                      </a:pPr>
                      <a:r>
                        <a:rPr lang="es-CO" sz="1200">
                          <a:effectLst/>
                        </a:rPr>
                        <a:t>0.5149332646611294138010592584367347056362 ​</a:t>
                      </a:r>
                    </a:p>
                  </a:txBody>
                  <a:tcPr/>
                </a:tc>
                <a:tc>
                  <a:txBody>
                    <a:bodyPr/>
                    <a:lstStyle/>
                    <a:p>
                      <a:pPr lvl="0" rtl="0">
                        <a:buNone/>
                      </a:pPr>
                      <a:r>
                        <a:rPr lang="es-CO" sz="1200">
                          <a:effectLst/>
                        </a:rPr>
                        <a:t>3.449222500296348692610234295524164758327929e-31​</a:t>
                      </a:r>
                    </a:p>
                  </a:txBody>
                  <a:tcPr/>
                </a:tc>
                <a:tc>
                  <a:txBody>
                    <a:bodyPr/>
                    <a:lstStyle/>
                    <a:p>
                      <a:pPr lvl="0" rtl="0">
                        <a:buNone/>
                      </a:pPr>
                      <a:r>
                        <a:rPr lang="es-CO" sz="1200">
                          <a:effectLst/>
                        </a:rPr>
                        <a:t>55 ​</a:t>
                      </a:r>
                    </a:p>
                  </a:txBody>
                  <a:tcPr/>
                </a:tc>
                <a:tc>
                  <a:txBody>
                    <a:bodyPr/>
                    <a:lstStyle/>
                    <a:p>
                      <a:pPr lvl="0">
                        <a:buNone/>
                      </a:pPr>
                      <a:r>
                        <a:rPr lang="es-CO" sz="1200">
                          <a:effectLst/>
                        </a:rPr>
                        <a:t>48.59%</a:t>
                      </a:r>
                    </a:p>
                  </a:txBody>
                  <a:tcPr/>
                </a:tc>
                <a:extLst>
                  <a:ext uri="{0D108BD9-81ED-4DB2-BD59-A6C34878D82A}">
                    <a16:rowId xmlns:a16="http://schemas.microsoft.com/office/drawing/2014/main" val="2388779212"/>
                  </a:ext>
                </a:extLst>
              </a:tr>
              <a:tr h="674717">
                <a:tc>
                  <a:txBody>
                    <a:bodyPr/>
                    <a:lstStyle/>
                    <a:p>
                      <a:pPr rtl="0" fontAlgn="base"/>
                      <a:r>
                        <a:rPr lang="es-CO" sz="1200">
                          <a:effectLst/>
                        </a:rPr>
                        <a:t>b ​​​​</a:t>
                      </a:r>
                    </a:p>
                  </a:txBody>
                  <a:tcPr/>
                </a:tc>
                <a:tc>
                  <a:txBody>
                    <a:bodyPr/>
                    <a:lstStyle/>
                    <a:p>
                      <a:pPr lvl="0" rtl="0">
                        <a:buNone/>
                      </a:pPr>
                      <a:r>
                        <a:rPr lang="es-CO" sz="1200">
                          <a:effectLst/>
                        </a:rPr>
                        <a:t>1.114157140871930087300525178143468081799 ​</a:t>
                      </a:r>
                    </a:p>
                  </a:txBody>
                  <a:tcPr/>
                </a:tc>
                <a:tc>
                  <a:txBody>
                    <a:bodyPr/>
                    <a:lstStyle/>
                    <a:p>
                      <a:pPr lvl="0" rtl="0">
                        <a:buNone/>
                      </a:pPr>
                      <a:r>
                        <a:rPr lang="es-CO" sz="1200">
                          <a:effectLst/>
                        </a:rPr>
                        <a:t>1.3242792976840893710746857108204569133610e-31​</a:t>
                      </a:r>
                    </a:p>
                  </a:txBody>
                  <a:tcPr/>
                </a:tc>
                <a:tc>
                  <a:txBody>
                    <a:bodyPr/>
                    <a:lstStyle/>
                    <a:p>
                      <a:pPr lvl="0" rtl="0">
                        <a:buNone/>
                      </a:pPr>
                      <a:r>
                        <a:rPr lang="es-CO" sz="1200">
                          <a:effectLst/>
                        </a:rPr>
                        <a:t>50 ​</a:t>
                      </a:r>
                    </a:p>
                  </a:txBody>
                  <a:tcPr/>
                </a:tc>
                <a:tc>
                  <a:txBody>
                    <a:bodyPr/>
                    <a:lstStyle/>
                    <a:p>
                      <a:pPr lvl="0">
                        <a:buNone/>
                      </a:pPr>
                      <a:r>
                        <a:rPr lang="es-CO" sz="1200">
                          <a:effectLst/>
                        </a:rPr>
                        <a:t>53.27%</a:t>
                      </a:r>
                    </a:p>
                  </a:txBody>
                  <a:tcPr/>
                </a:tc>
                <a:extLst>
                  <a:ext uri="{0D108BD9-81ED-4DB2-BD59-A6C34878D82A}">
                    <a16:rowId xmlns:a16="http://schemas.microsoft.com/office/drawing/2014/main" val="1064324789"/>
                  </a:ext>
                </a:extLst>
              </a:tr>
              <a:tr h="674717">
                <a:tc>
                  <a:txBody>
                    <a:bodyPr/>
                    <a:lstStyle/>
                    <a:p>
                      <a:pPr rtl="0" fontAlgn="base"/>
                      <a:r>
                        <a:rPr lang="es-CO" sz="1200">
                          <a:effectLst/>
                        </a:rPr>
                        <a:t>c ​​​​</a:t>
                      </a:r>
                    </a:p>
                  </a:txBody>
                  <a:tcPr/>
                </a:tc>
                <a:tc>
                  <a:txBody>
                    <a:bodyPr/>
                    <a:lstStyle/>
                    <a:p>
                      <a:pPr lvl="0" rtl="0">
                        <a:buNone/>
                      </a:pPr>
                      <a:r>
                        <a:rPr lang="es-CO" sz="1200">
                          <a:effectLst/>
                        </a:rPr>
                        <a:t>0.6666666666666666296592325124946113707174 ​</a:t>
                      </a:r>
                    </a:p>
                  </a:txBody>
                  <a:tcPr/>
                </a:tc>
                <a:tc>
                  <a:txBody>
                    <a:bodyPr/>
                    <a:lstStyle/>
                    <a:p>
                      <a:pPr lvl="0" rtl="0">
                        <a:buNone/>
                      </a:pPr>
                      <a:r>
                        <a:rPr lang="es-CO" sz="1200">
                          <a:effectLst/>
                        </a:rPr>
                        <a:t>4.806228933800122663911750016937134312829e-6​</a:t>
                      </a:r>
                    </a:p>
                  </a:txBody>
                  <a:tcPr/>
                </a:tc>
                <a:tc>
                  <a:txBody>
                    <a:bodyPr/>
                    <a:lstStyle/>
                    <a:p>
                      <a:pPr lvl="0" rtl="0">
                        <a:buNone/>
                      </a:pPr>
                      <a:r>
                        <a:rPr lang="es-CO" sz="1200">
                          <a:effectLst/>
                        </a:rPr>
                        <a:t>56 ​</a:t>
                      </a:r>
                    </a:p>
                  </a:txBody>
                  <a:tcPr/>
                </a:tc>
                <a:tc>
                  <a:txBody>
                    <a:bodyPr/>
                    <a:lstStyle/>
                    <a:p>
                      <a:pPr lvl="0">
                        <a:buNone/>
                      </a:pPr>
                      <a:r>
                        <a:rPr lang="es-CO" sz="1200">
                          <a:effectLst/>
                        </a:rPr>
                        <a:t>39.78%</a:t>
                      </a:r>
                    </a:p>
                  </a:txBody>
                  <a:tcPr/>
                </a:tc>
                <a:extLst>
                  <a:ext uri="{0D108BD9-81ED-4DB2-BD59-A6C34878D82A}">
                    <a16:rowId xmlns:a16="http://schemas.microsoft.com/office/drawing/2014/main" val="2599069268"/>
                  </a:ext>
                </a:extLst>
              </a:tr>
              <a:tr h="674717">
                <a:tc>
                  <a:txBody>
                    <a:bodyPr/>
                    <a:lstStyle/>
                    <a:p>
                      <a:pPr rtl="0" fontAlgn="base"/>
                      <a:r>
                        <a:rPr lang="es-CO" sz="1200">
                          <a:effectLst/>
                        </a:rPr>
                        <a:t>c.2 ​​​​</a:t>
                      </a:r>
                    </a:p>
                  </a:txBody>
                  <a:tcPr/>
                </a:tc>
                <a:tc>
                  <a:txBody>
                    <a:bodyPr/>
                    <a:lstStyle/>
                    <a:p>
                      <a:pPr lvl="0" rtl="0">
                        <a:buNone/>
                      </a:pPr>
                      <a:r>
                        <a:rPr lang="es-CO" sz="1200">
                          <a:effectLst/>
                        </a:rPr>
                        <a:t>0.6666666666666666296592325121999589730917 ​</a:t>
                      </a:r>
                    </a:p>
                  </a:txBody>
                  <a:tcPr/>
                </a:tc>
                <a:tc>
                  <a:txBody>
                    <a:bodyPr/>
                    <a:lstStyle/>
                    <a:p>
                      <a:pPr lvl="0" rtl="0">
                        <a:buNone/>
                      </a:pPr>
                      <a:r>
                        <a:rPr lang="es-CO" sz="1200">
                          <a:effectLst/>
                        </a:rPr>
                        <a:t>5.551115123125808294881394360271683378448e-17​</a:t>
                      </a:r>
                    </a:p>
                  </a:txBody>
                  <a:tcPr/>
                </a:tc>
                <a:tc>
                  <a:txBody>
                    <a:bodyPr/>
                    <a:lstStyle/>
                    <a:p>
                      <a:pPr lvl="0" rtl="0">
                        <a:buNone/>
                      </a:pPr>
                      <a:r>
                        <a:rPr lang="es-CO" sz="1200">
                          <a:effectLst/>
                        </a:rPr>
                        <a:t>50 ​</a:t>
                      </a:r>
                    </a:p>
                  </a:txBody>
                  <a:tcPr/>
                </a:tc>
                <a:tc>
                  <a:txBody>
                    <a:bodyPr/>
                    <a:lstStyle/>
                    <a:p>
                      <a:pPr lvl="0">
                        <a:buNone/>
                      </a:pPr>
                      <a:r>
                        <a:rPr lang="es-CO" sz="1200">
                          <a:effectLst/>
                        </a:rPr>
                        <a:t>5.66%</a:t>
                      </a:r>
                    </a:p>
                  </a:txBody>
                  <a:tcPr/>
                </a:tc>
                <a:extLst>
                  <a:ext uri="{0D108BD9-81ED-4DB2-BD59-A6C34878D82A}">
                    <a16:rowId xmlns:a16="http://schemas.microsoft.com/office/drawing/2014/main" val="1620334004"/>
                  </a:ext>
                </a:extLst>
              </a:tr>
            </a:tbl>
          </a:graphicData>
        </a:graphic>
      </p:graphicFrame>
      <p:graphicFrame>
        <p:nvGraphicFramePr>
          <p:cNvPr id="14" name="Table 13">
            <a:extLst>
              <a:ext uri="{FF2B5EF4-FFF2-40B4-BE49-F238E27FC236}">
                <a16:creationId xmlns:a16="http://schemas.microsoft.com/office/drawing/2014/main" id="{A8E31B03-A2A8-4BA3-897C-2664A3288812}"/>
              </a:ext>
            </a:extLst>
          </p:cNvPr>
          <p:cNvGraphicFramePr>
            <a:graphicFrameLocks noGrp="1"/>
          </p:cNvGraphicFramePr>
          <p:nvPr>
            <p:extLst>
              <p:ext uri="{D42A27DB-BD31-4B8C-83A1-F6EECF244321}">
                <p14:modId xmlns:p14="http://schemas.microsoft.com/office/powerpoint/2010/main" val="2639992781"/>
              </p:ext>
            </p:extLst>
          </p:nvPr>
        </p:nvGraphicFramePr>
        <p:xfrm>
          <a:off x="1931095" y="281835"/>
          <a:ext cx="8056995" cy="2752864"/>
        </p:xfrm>
        <a:graphic>
          <a:graphicData uri="http://schemas.openxmlformats.org/drawingml/2006/table">
            <a:tbl>
              <a:tblPr firstRow="1" bandRow="1">
                <a:tableStyleId>{5C22544A-7EE6-4342-B048-85BDC9FD1C3A}</a:tableStyleId>
              </a:tblPr>
              <a:tblGrid>
                <a:gridCol w="1109075">
                  <a:extLst>
                    <a:ext uri="{9D8B030D-6E8A-4147-A177-3AD203B41FA5}">
                      <a16:colId xmlns:a16="http://schemas.microsoft.com/office/drawing/2014/main" val="1454494691"/>
                    </a:ext>
                  </a:extLst>
                </a:gridCol>
                <a:gridCol w="2935787">
                  <a:extLst>
                    <a:ext uri="{9D8B030D-6E8A-4147-A177-3AD203B41FA5}">
                      <a16:colId xmlns:a16="http://schemas.microsoft.com/office/drawing/2014/main" val="3898739722"/>
                    </a:ext>
                  </a:extLst>
                </a:gridCol>
                <a:gridCol w="3064179">
                  <a:extLst>
                    <a:ext uri="{9D8B030D-6E8A-4147-A177-3AD203B41FA5}">
                      <a16:colId xmlns:a16="http://schemas.microsoft.com/office/drawing/2014/main" val="3627441625"/>
                    </a:ext>
                  </a:extLst>
                </a:gridCol>
                <a:gridCol w="947954">
                  <a:extLst>
                    <a:ext uri="{9D8B030D-6E8A-4147-A177-3AD203B41FA5}">
                      <a16:colId xmlns:a16="http://schemas.microsoft.com/office/drawing/2014/main" val="1877363871"/>
                    </a:ext>
                  </a:extLst>
                </a:gridCol>
              </a:tblGrid>
              <a:tr h="673448">
                <a:tc>
                  <a:txBody>
                    <a:bodyPr/>
                    <a:lstStyle/>
                    <a:p>
                      <a:pPr rtl="0" fontAlgn="base"/>
                      <a:r>
                        <a:rPr lang="es-CO" sz="1200">
                          <a:effectLst/>
                        </a:rPr>
                        <a:t>F(x)​</a:t>
                      </a:r>
                      <a:endParaRPr lang="es-CO" sz="1200" b="1">
                        <a:solidFill>
                          <a:srgbClr val="FFFFFF"/>
                        </a:solidFill>
                        <a:effectLst/>
                      </a:endParaRPr>
                    </a:p>
                  </a:txBody>
                  <a:tcPr/>
                </a:tc>
                <a:tc>
                  <a:txBody>
                    <a:bodyPr/>
                    <a:lstStyle/>
                    <a:p>
                      <a:pPr rtl="0" fontAlgn="base"/>
                      <a:r>
                        <a:rPr lang="es-CO" sz="1200">
                          <a:effectLst/>
                        </a:rPr>
                        <a:t>Raíz​</a:t>
                      </a:r>
                      <a:endParaRPr lang="es-CO" sz="1200" b="1">
                        <a:solidFill>
                          <a:srgbClr val="FFFFFF"/>
                        </a:solidFill>
                        <a:effectLst/>
                      </a:endParaRPr>
                    </a:p>
                  </a:txBody>
                  <a:tcPr/>
                </a:tc>
                <a:tc>
                  <a:txBody>
                    <a:bodyPr/>
                    <a:lstStyle/>
                    <a:p>
                      <a:pPr rtl="0" fontAlgn="base"/>
                      <a:r>
                        <a:rPr lang="es-CO" sz="1200">
                          <a:effectLst/>
                        </a:rPr>
                        <a:t>Error Relativo​</a:t>
                      </a:r>
                      <a:endParaRPr lang="es-CO" sz="1200" b="1">
                        <a:solidFill>
                          <a:srgbClr val="FFFFFF"/>
                        </a:solidFill>
                        <a:effectLst/>
                      </a:endParaRPr>
                    </a:p>
                  </a:txBody>
                  <a:tcPr/>
                </a:tc>
                <a:tc>
                  <a:txBody>
                    <a:bodyPr/>
                    <a:lstStyle/>
                    <a:p>
                      <a:pPr rtl="0" fontAlgn="base"/>
                      <a:r>
                        <a:rPr lang="es-CO" sz="1200">
                          <a:effectLst/>
                        </a:rPr>
                        <a:t>Numero</a:t>
                      </a:r>
                      <a:endParaRPr lang="es-CO" sz="1200" b="1">
                        <a:solidFill>
                          <a:srgbClr val="FFFFFF"/>
                        </a:solidFill>
                        <a:effectLst/>
                      </a:endParaRPr>
                    </a:p>
                    <a:p>
                      <a:pPr lvl="0">
                        <a:buNone/>
                      </a:pPr>
                      <a:r>
                        <a:rPr lang="es-CO" sz="1200">
                          <a:effectLst/>
                        </a:rPr>
                        <a:t>iteraciones​</a:t>
                      </a:r>
                      <a:endParaRPr lang="es-CO" sz="1200" b="1">
                        <a:solidFill>
                          <a:srgbClr val="FFFFFF"/>
                        </a:solidFill>
                        <a:effectLst/>
                      </a:endParaRPr>
                    </a:p>
                  </a:txBody>
                  <a:tcPr/>
                </a:tc>
                <a:extLst>
                  <a:ext uri="{0D108BD9-81ED-4DB2-BD59-A6C34878D82A}">
                    <a16:rowId xmlns:a16="http://schemas.microsoft.com/office/drawing/2014/main" val="943285688"/>
                  </a:ext>
                </a:extLst>
              </a:tr>
              <a:tr h="519854">
                <a:tc>
                  <a:txBody>
                    <a:bodyPr/>
                    <a:lstStyle/>
                    <a:p>
                      <a:pPr rtl="0" fontAlgn="base"/>
                      <a:r>
                        <a:rPr lang="es-CO" sz="1200">
                          <a:effectLst/>
                        </a:rPr>
                        <a:t>a ​​​​</a:t>
                      </a:r>
                    </a:p>
                  </a:txBody>
                  <a:tcPr/>
                </a:tc>
                <a:tc>
                  <a:txBody>
                    <a:bodyPr/>
                    <a:lstStyle/>
                    <a:p>
                      <a:pPr lvl="0" rtl="0">
                        <a:buNone/>
                      </a:pPr>
                      <a:r>
                        <a:rPr lang="es-CO" sz="1200">
                          <a:effectLst/>
                        </a:rPr>
                        <a:t>0.5149332646611294138010592584369165277199 ​</a:t>
                      </a:r>
                    </a:p>
                  </a:txBody>
                  <a:tcPr/>
                </a:tc>
                <a:tc>
                  <a:txBody>
                    <a:bodyPr/>
                    <a:lstStyle/>
                    <a:p>
                      <a:pPr lvl="0" rtl="0">
                        <a:buNone/>
                      </a:pPr>
                      <a:r>
                        <a:rPr lang="es-CO" sz="1200">
                          <a:effectLst/>
                        </a:rPr>
                        <a:t>8.176095286726822507970123578779135950305667e-33​</a:t>
                      </a:r>
                    </a:p>
                  </a:txBody>
                  <a:tcPr/>
                </a:tc>
                <a:tc>
                  <a:txBody>
                    <a:bodyPr/>
                    <a:lstStyle/>
                    <a:p>
                      <a:pPr lvl="0" rtl="0">
                        <a:buNone/>
                      </a:pPr>
                      <a:r>
                        <a:rPr lang="es-CO" sz="1200">
                          <a:effectLst/>
                        </a:rPr>
                        <a:t>107 ​</a:t>
                      </a:r>
                    </a:p>
                  </a:txBody>
                  <a:tcPr/>
                </a:tc>
                <a:extLst>
                  <a:ext uri="{0D108BD9-81ED-4DB2-BD59-A6C34878D82A}">
                    <a16:rowId xmlns:a16="http://schemas.microsoft.com/office/drawing/2014/main" val="2207087564"/>
                  </a:ext>
                </a:extLst>
              </a:tr>
              <a:tr h="519854">
                <a:tc>
                  <a:txBody>
                    <a:bodyPr/>
                    <a:lstStyle/>
                    <a:p>
                      <a:pPr rtl="0" fontAlgn="base"/>
                      <a:r>
                        <a:rPr lang="es-CO" sz="1200">
                          <a:effectLst/>
                        </a:rPr>
                        <a:t>b ​​​​</a:t>
                      </a:r>
                    </a:p>
                  </a:txBody>
                  <a:tcPr/>
                </a:tc>
                <a:tc>
                  <a:txBody>
                    <a:bodyPr/>
                    <a:lstStyle/>
                    <a:p>
                      <a:pPr lvl="0" rtl="0">
                        <a:buNone/>
                      </a:pPr>
                      <a:r>
                        <a:rPr lang="es-CO" sz="1200">
                          <a:effectLst/>
                        </a:rPr>
                        <a:t>1.114157140871930087300525178169200682337 ​</a:t>
                      </a:r>
                    </a:p>
                  </a:txBody>
                  <a:tcPr/>
                </a:tc>
                <a:tc>
                  <a:txBody>
                    <a:bodyPr/>
                    <a:lstStyle/>
                    <a:p>
                      <a:pPr lvl="0" rtl="0">
                        <a:buNone/>
                      </a:pPr>
                      <a:r>
                        <a:rPr lang="es-CO" sz="1200">
                          <a:effectLst/>
                        </a:rPr>
                        <a:t>2.8915245407736119718342705997047679969980e-33​</a:t>
                      </a:r>
                    </a:p>
                  </a:txBody>
                  <a:tcPr/>
                </a:tc>
                <a:tc>
                  <a:txBody>
                    <a:bodyPr/>
                    <a:lstStyle/>
                    <a:p>
                      <a:pPr lvl="0" rtl="0">
                        <a:buNone/>
                      </a:pPr>
                      <a:r>
                        <a:rPr lang="es-CO" sz="1200">
                          <a:effectLst/>
                        </a:rPr>
                        <a:t>107 ​</a:t>
                      </a:r>
                    </a:p>
                  </a:txBody>
                  <a:tcPr/>
                </a:tc>
                <a:extLst>
                  <a:ext uri="{0D108BD9-81ED-4DB2-BD59-A6C34878D82A}">
                    <a16:rowId xmlns:a16="http://schemas.microsoft.com/office/drawing/2014/main" val="4109424367"/>
                  </a:ext>
                </a:extLst>
              </a:tr>
              <a:tr h="519854">
                <a:tc>
                  <a:txBody>
                    <a:bodyPr/>
                    <a:lstStyle/>
                    <a:p>
                      <a:pPr rtl="0" fontAlgn="base"/>
                      <a:r>
                        <a:rPr lang="es-CO" sz="1200">
                          <a:effectLst/>
                        </a:rPr>
                        <a:t>c ​​​​</a:t>
                      </a:r>
                    </a:p>
                  </a:txBody>
                  <a:tcPr/>
                </a:tc>
                <a:tc>
                  <a:txBody>
                    <a:bodyPr/>
                    <a:lstStyle/>
                    <a:p>
                      <a:pPr lvl="0" rtl="0">
                        <a:buNone/>
                      </a:pPr>
                      <a:r>
                        <a:rPr lang="es-CO" sz="1200">
                          <a:effectLst/>
                        </a:rPr>
                        <a:t>0.6666698708192892000817759410929339149270 ​</a:t>
                      </a:r>
                    </a:p>
                  </a:txBody>
                  <a:tcPr/>
                </a:tc>
                <a:tc>
                  <a:txBody>
                    <a:bodyPr/>
                    <a:lstStyle/>
                    <a:p>
                      <a:pPr lvl="0" rtl="0">
                        <a:buNone/>
                      </a:pPr>
                      <a:r>
                        <a:rPr lang="es-CO" sz="1200">
                          <a:effectLst/>
                        </a:rPr>
                        <a:t>4.806228933800122663911639400867500456437e-6​</a:t>
                      </a:r>
                    </a:p>
                  </a:txBody>
                  <a:tcPr/>
                </a:tc>
                <a:tc>
                  <a:txBody>
                    <a:bodyPr/>
                    <a:lstStyle/>
                    <a:p>
                      <a:pPr lvl="0" rtl="0">
                        <a:buNone/>
                      </a:pPr>
                      <a:r>
                        <a:rPr lang="es-CO" sz="1200">
                          <a:effectLst/>
                        </a:rPr>
                        <a:t>93 ​</a:t>
                      </a:r>
                    </a:p>
                  </a:txBody>
                  <a:tcPr/>
                </a:tc>
                <a:extLst>
                  <a:ext uri="{0D108BD9-81ED-4DB2-BD59-A6C34878D82A}">
                    <a16:rowId xmlns:a16="http://schemas.microsoft.com/office/drawing/2014/main" val="1844242342"/>
                  </a:ext>
                </a:extLst>
              </a:tr>
              <a:tr h="519854">
                <a:tc>
                  <a:txBody>
                    <a:bodyPr/>
                    <a:lstStyle/>
                    <a:p>
                      <a:pPr rtl="0" fontAlgn="base"/>
                      <a:r>
                        <a:rPr lang="es-CO" sz="1200">
                          <a:effectLst/>
                        </a:rPr>
                        <a:t>c.2 ​​​​</a:t>
                      </a:r>
                    </a:p>
                  </a:txBody>
                  <a:tcPr/>
                </a:tc>
                <a:tc>
                  <a:txBody>
                    <a:bodyPr/>
                    <a:lstStyle/>
                    <a:p>
                      <a:pPr lvl="0" rtl="0">
                        <a:buNone/>
                      </a:pPr>
                      <a:r>
                        <a:rPr lang="es-CO" sz="1200">
                          <a:effectLst/>
                        </a:rPr>
                        <a:t>0.6666666666666666296592325124947819858789 ​</a:t>
                      </a:r>
                    </a:p>
                  </a:txBody>
                  <a:tcPr/>
                </a:tc>
                <a:tc>
                  <a:txBody>
                    <a:bodyPr/>
                    <a:lstStyle/>
                    <a:p>
                      <a:pPr lvl="0" rtl="0">
                        <a:buNone/>
                      </a:pPr>
                      <a:r>
                        <a:rPr lang="es-CO" sz="1200">
                          <a:effectLst/>
                        </a:rPr>
                        <a:t>5.551115123125782702607163990396173138670e-17​</a:t>
                      </a:r>
                    </a:p>
                  </a:txBody>
                  <a:tcPr/>
                </a:tc>
                <a:tc>
                  <a:txBody>
                    <a:bodyPr/>
                    <a:lstStyle/>
                    <a:p>
                      <a:pPr lvl="0" rtl="0">
                        <a:buNone/>
                      </a:pPr>
                      <a:r>
                        <a:rPr lang="es-CO" sz="1200">
                          <a:effectLst/>
                        </a:rPr>
                        <a:t>53 ​</a:t>
                      </a:r>
                    </a:p>
                  </a:txBody>
                  <a:tcPr/>
                </a:tc>
                <a:extLst>
                  <a:ext uri="{0D108BD9-81ED-4DB2-BD59-A6C34878D82A}">
                    <a16:rowId xmlns:a16="http://schemas.microsoft.com/office/drawing/2014/main" val="3971705965"/>
                  </a:ext>
                </a:extLst>
              </a:tr>
            </a:tbl>
          </a:graphicData>
        </a:graphic>
      </p:graphicFrame>
      <p:sp>
        <p:nvSpPr>
          <p:cNvPr id="15" name="TextBox 14">
            <a:extLst>
              <a:ext uri="{FF2B5EF4-FFF2-40B4-BE49-F238E27FC236}">
                <a16:creationId xmlns:a16="http://schemas.microsoft.com/office/drawing/2014/main" id="{D017BE6C-2D40-4D35-AA7E-A00122345731}"/>
              </a:ext>
            </a:extLst>
          </p:cNvPr>
          <p:cNvSpPr txBox="1"/>
          <p:nvPr/>
        </p:nvSpPr>
        <p:spPr>
          <a:xfrm>
            <a:off x="8252565" y="30646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Aitken </a:t>
            </a:r>
            <a:r>
              <a:rPr lang="en-US" err="1"/>
              <a:t>Modificado</a:t>
            </a:r>
          </a:p>
        </p:txBody>
      </p:sp>
      <p:sp>
        <p:nvSpPr>
          <p:cNvPr id="16" name="TextBox 15">
            <a:extLst>
              <a:ext uri="{FF2B5EF4-FFF2-40B4-BE49-F238E27FC236}">
                <a16:creationId xmlns:a16="http://schemas.microsoft.com/office/drawing/2014/main" id="{FA46F200-F2E0-4834-AFEC-F4171648D4D4}"/>
              </a:ext>
            </a:extLst>
          </p:cNvPr>
          <p:cNvSpPr txBox="1"/>
          <p:nvPr/>
        </p:nvSpPr>
        <p:spPr>
          <a:xfrm>
            <a:off x="5465521" y="-459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Bisección</a:t>
            </a:r>
          </a:p>
        </p:txBody>
      </p:sp>
    </p:spTree>
    <p:extLst>
      <p:ext uri="{BB962C8B-B14F-4D97-AF65-F5344CB8AC3E}">
        <p14:creationId xmlns:p14="http://schemas.microsoft.com/office/powerpoint/2010/main" val="291866442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7</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Frame</vt:lpstr>
      <vt:lpstr>Algoritmo ∆2 de Aitken</vt:lpstr>
      <vt:lpstr>Condiciones de uso</vt:lpstr>
      <vt:lpstr>PowerPoint Presentation</vt:lpstr>
      <vt:lpstr>Resultados - Aceleración del Método de Newton</vt:lpstr>
      <vt:lpstr>PowerPoint Presentation</vt:lpstr>
      <vt:lpstr>PowerPoint Presentation</vt:lpstr>
      <vt:lpstr>Convergencia Newton</vt:lpstr>
      <vt:lpstr>Resultados - Aceleración del Método de Bisección</vt:lpstr>
      <vt:lpstr>PowerPoint Presentation</vt:lpstr>
      <vt:lpstr>PowerPoint Presentation</vt:lpstr>
      <vt:lpstr>Comportamiento del algoritmo</vt:lpstr>
      <vt:lpstr>Conclusiones sobre el algoritmo</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cp:revision>
  <dcterms:created xsi:type="dcterms:W3CDTF">2020-09-01T16:37:56Z</dcterms:created>
  <dcterms:modified xsi:type="dcterms:W3CDTF">2020-09-06T00:42:01Z</dcterms:modified>
</cp:coreProperties>
</file>