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3"/>
  </p:notesMasterIdLst>
  <p:sldIdLst>
    <p:sldId id="256" r:id="rId2"/>
    <p:sldId id="258" r:id="rId3"/>
    <p:sldId id="257" r:id="rId4"/>
    <p:sldId id="270" r:id="rId5"/>
    <p:sldId id="259" r:id="rId6"/>
    <p:sldId id="292" r:id="rId7"/>
    <p:sldId id="272" r:id="rId8"/>
    <p:sldId id="282" r:id="rId9"/>
    <p:sldId id="283" r:id="rId10"/>
    <p:sldId id="284" r:id="rId11"/>
    <p:sldId id="285" r:id="rId12"/>
    <p:sldId id="293" r:id="rId13"/>
    <p:sldId id="286" r:id="rId14"/>
    <p:sldId id="287" r:id="rId15"/>
    <p:sldId id="288" r:id="rId16"/>
    <p:sldId id="289" r:id="rId17"/>
    <p:sldId id="294" r:id="rId18"/>
    <p:sldId id="277" r:id="rId19"/>
    <p:sldId id="278" r:id="rId20"/>
    <p:sldId id="279" r:id="rId21"/>
    <p:sldId id="280" r:id="rId22"/>
    <p:sldId id="295" r:id="rId23"/>
    <p:sldId id="290" r:id="rId24"/>
    <p:sldId id="291" r:id="rId25"/>
    <p:sldId id="267" r:id="rId26"/>
    <p:sldId id="265" r:id="rId27"/>
    <p:sldId id="263" r:id="rId28"/>
    <p:sldId id="266" r:id="rId29"/>
    <p:sldId id="268" r:id="rId30"/>
    <p:sldId id="269"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7A0B7-37A2-43DB-A792-760B5182923D}" v="817" dt="2020-11-27T06:29:05.141"/>
    <p1510:client id="{416DD6F0-76FD-4137-A9B8-D88F0FB09FA9}" v="6291" dt="2020-11-27T10:35:36.926"/>
    <p1510:client id="{47366249-DB10-BF32-B81D-01336B3386B2}" v="60" dt="2020-11-27T04:08:30.7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3AFC9-058D-4504-99CF-7B5EC023A4A7}"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137DEA63-EB5B-4681-8837-C91F837851AF}">
      <dgm:prSet/>
      <dgm:spPr>
        <a:solidFill>
          <a:schemeClr val="accent1"/>
        </a:solidFill>
      </dgm:spPr>
      <dgm:t>
        <a:bodyPr/>
        <a:lstStyle/>
        <a:p>
          <a:r>
            <a:rPr lang="es-CO"/>
            <a:t>Euler</a:t>
          </a:r>
          <a:endParaRPr lang="en-US"/>
        </a:p>
      </dgm:t>
    </dgm:pt>
    <dgm:pt modelId="{027D5AC6-DC88-49A6-8375-EFDEA37550DC}" type="parTrans" cxnId="{F1A12E97-6A36-48B5-A60E-F03617151290}">
      <dgm:prSet/>
      <dgm:spPr/>
      <dgm:t>
        <a:bodyPr/>
        <a:lstStyle/>
        <a:p>
          <a:endParaRPr lang="en-US"/>
        </a:p>
      </dgm:t>
    </dgm:pt>
    <dgm:pt modelId="{FA699D68-7024-407C-B8F9-19DE259FA5BB}" type="sibTrans" cxnId="{F1A12E97-6A36-48B5-A60E-F03617151290}">
      <dgm:prSet/>
      <dgm:spPr>
        <a:solidFill>
          <a:srgbClr val="FFC000"/>
        </a:solidFill>
        <a:ln>
          <a:solidFill>
            <a:schemeClr val="accent1"/>
          </a:solidFill>
        </a:ln>
      </dgm:spPr>
      <dgm:t>
        <a:bodyPr/>
        <a:lstStyle/>
        <a:p>
          <a:endParaRPr lang="en-US"/>
        </a:p>
      </dgm:t>
    </dgm:pt>
    <dgm:pt modelId="{BAA10BC4-10E0-40A1-BEF6-D6E006A5D8A9}">
      <dgm:prSet/>
      <dgm:spPr>
        <a:solidFill>
          <a:srgbClr val="FFC000"/>
        </a:solidFill>
      </dgm:spPr>
      <dgm:t>
        <a:bodyPr/>
        <a:lstStyle/>
        <a:p>
          <a:r>
            <a:rPr lang="es-CO"/>
            <a:t>Adams-</a:t>
          </a:r>
          <a:r>
            <a:rPr lang="es-CO" err="1"/>
            <a:t>Bashforth</a:t>
          </a:r>
          <a:endParaRPr lang="en-US"/>
        </a:p>
      </dgm:t>
    </dgm:pt>
    <dgm:pt modelId="{7F17CFCE-72E8-4746-A463-6FCA50681E0B}" type="parTrans" cxnId="{E18B729C-30B9-44CB-9445-FDD7CD32D3E3}">
      <dgm:prSet/>
      <dgm:spPr/>
      <dgm:t>
        <a:bodyPr/>
        <a:lstStyle/>
        <a:p>
          <a:endParaRPr lang="en-US"/>
        </a:p>
      </dgm:t>
    </dgm:pt>
    <dgm:pt modelId="{C288272C-011E-474F-97B6-9A420616E132}" type="sibTrans" cxnId="{E18B729C-30B9-44CB-9445-FDD7CD32D3E3}">
      <dgm:prSet/>
      <dgm:spPr>
        <a:ln>
          <a:solidFill>
            <a:srgbClr val="FFC000"/>
          </a:solidFill>
        </a:ln>
      </dgm:spPr>
      <dgm:t>
        <a:bodyPr/>
        <a:lstStyle/>
        <a:p>
          <a:endParaRPr lang="en-US"/>
        </a:p>
      </dgm:t>
    </dgm:pt>
    <dgm:pt modelId="{82155069-1AEB-4256-8C8F-D849BD82EC62}" type="pres">
      <dgm:prSet presAssocID="{0013AFC9-058D-4504-99CF-7B5EC023A4A7}" presName="cycle" presStyleCnt="0">
        <dgm:presLayoutVars>
          <dgm:dir/>
          <dgm:resizeHandles val="exact"/>
        </dgm:presLayoutVars>
      </dgm:prSet>
      <dgm:spPr/>
    </dgm:pt>
    <dgm:pt modelId="{E8427A79-A583-43F9-83BD-3868743A92D4}" type="pres">
      <dgm:prSet presAssocID="{137DEA63-EB5B-4681-8837-C91F837851AF}" presName="node" presStyleLbl="node1" presStyleIdx="0" presStyleCnt="2">
        <dgm:presLayoutVars>
          <dgm:bulletEnabled val="1"/>
        </dgm:presLayoutVars>
      </dgm:prSet>
      <dgm:spPr/>
    </dgm:pt>
    <dgm:pt modelId="{BB8168AA-0301-41FE-9093-B306CC9919AE}" type="pres">
      <dgm:prSet presAssocID="{137DEA63-EB5B-4681-8837-C91F837851AF}" presName="spNode" presStyleCnt="0"/>
      <dgm:spPr/>
    </dgm:pt>
    <dgm:pt modelId="{25DE9261-F4F5-4D37-A17B-34770AEA764D}" type="pres">
      <dgm:prSet presAssocID="{FA699D68-7024-407C-B8F9-19DE259FA5BB}" presName="sibTrans" presStyleLbl="sibTrans1D1" presStyleIdx="0" presStyleCnt="2"/>
      <dgm:spPr/>
    </dgm:pt>
    <dgm:pt modelId="{68E4958A-FEB3-4292-A8E8-0EEBB9330137}" type="pres">
      <dgm:prSet presAssocID="{BAA10BC4-10E0-40A1-BEF6-D6E006A5D8A9}" presName="node" presStyleLbl="node1" presStyleIdx="1" presStyleCnt="2">
        <dgm:presLayoutVars>
          <dgm:bulletEnabled val="1"/>
        </dgm:presLayoutVars>
      </dgm:prSet>
      <dgm:spPr/>
    </dgm:pt>
    <dgm:pt modelId="{E29C75F3-D7C6-4C7D-8EF4-AED0C793BE34}" type="pres">
      <dgm:prSet presAssocID="{BAA10BC4-10E0-40A1-BEF6-D6E006A5D8A9}" presName="spNode" presStyleCnt="0"/>
      <dgm:spPr/>
    </dgm:pt>
    <dgm:pt modelId="{CAC72BD6-352F-42F3-A729-8A4A54E6CBBC}" type="pres">
      <dgm:prSet presAssocID="{C288272C-011E-474F-97B6-9A420616E132}" presName="sibTrans" presStyleLbl="sibTrans1D1" presStyleIdx="1" presStyleCnt="2"/>
      <dgm:spPr/>
    </dgm:pt>
  </dgm:ptLst>
  <dgm:cxnLst>
    <dgm:cxn modelId="{97C11F3F-0835-46C5-ACD8-49DE7B4DE23F}" type="presOf" srcId="{FA699D68-7024-407C-B8F9-19DE259FA5BB}" destId="{25DE9261-F4F5-4D37-A17B-34770AEA764D}" srcOrd="0" destOrd="0" presId="urn:microsoft.com/office/officeart/2005/8/layout/cycle6"/>
    <dgm:cxn modelId="{4E63F88A-3614-4A73-BA57-B94482AD6FA9}" type="presOf" srcId="{C288272C-011E-474F-97B6-9A420616E132}" destId="{CAC72BD6-352F-42F3-A729-8A4A54E6CBBC}" srcOrd="0" destOrd="0" presId="urn:microsoft.com/office/officeart/2005/8/layout/cycle6"/>
    <dgm:cxn modelId="{F1A12E97-6A36-48B5-A60E-F03617151290}" srcId="{0013AFC9-058D-4504-99CF-7B5EC023A4A7}" destId="{137DEA63-EB5B-4681-8837-C91F837851AF}" srcOrd="0" destOrd="0" parTransId="{027D5AC6-DC88-49A6-8375-EFDEA37550DC}" sibTransId="{FA699D68-7024-407C-B8F9-19DE259FA5BB}"/>
    <dgm:cxn modelId="{E18B729C-30B9-44CB-9445-FDD7CD32D3E3}" srcId="{0013AFC9-058D-4504-99CF-7B5EC023A4A7}" destId="{BAA10BC4-10E0-40A1-BEF6-D6E006A5D8A9}" srcOrd="1" destOrd="0" parTransId="{7F17CFCE-72E8-4746-A463-6FCA50681E0B}" sibTransId="{C288272C-011E-474F-97B6-9A420616E132}"/>
    <dgm:cxn modelId="{1C5D9EB7-3A8D-4449-B9EA-532551F98596}" type="presOf" srcId="{0013AFC9-058D-4504-99CF-7B5EC023A4A7}" destId="{82155069-1AEB-4256-8C8F-D849BD82EC62}" srcOrd="0" destOrd="0" presId="urn:microsoft.com/office/officeart/2005/8/layout/cycle6"/>
    <dgm:cxn modelId="{47424BC8-24D8-4B3C-B5CB-BC78AEBF6284}" type="presOf" srcId="{137DEA63-EB5B-4681-8837-C91F837851AF}" destId="{E8427A79-A583-43F9-83BD-3868743A92D4}" srcOrd="0" destOrd="0" presId="urn:microsoft.com/office/officeart/2005/8/layout/cycle6"/>
    <dgm:cxn modelId="{B6CFA2F6-1D3D-476D-9D82-A22091E7D071}" type="presOf" srcId="{BAA10BC4-10E0-40A1-BEF6-D6E006A5D8A9}" destId="{68E4958A-FEB3-4292-A8E8-0EEBB9330137}" srcOrd="0" destOrd="0" presId="urn:microsoft.com/office/officeart/2005/8/layout/cycle6"/>
    <dgm:cxn modelId="{17E0780B-1793-4B27-A982-02A319921692}" type="presParOf" srcId="{82155069-1AEB-4256-8C8F-D849BD82EC62}" destId="{E8427A79-A583-43F9-83BD-3868743A92D4}" srcOrd="0" destOrd="0" presId="urn:microsoft.com/office/officeart/2005/8/layout/cycle6"/>
    <dgm:cxn modelId="{69C3BF3E-645D-42FC-A403-108BB150968C}" type="presParOf" srcId="{82155069-1AEB-4256-8C8F-D849BD82EC62}" destId="{BB8168AA-0301-41FE-9093-B306CC9919AE}" srcOrd="1" destOrd="0" presId="urn:microsoft.com/office/officeart/2005/8/layout/cycle6"/>
    <dgm:cxn modelId="{D07DB887-B9F4-408E-BBA2-82E2CDC17389}" type="presParOf" srcId="{82155069-1AEB-4256-8C8F-D849BD82EC62}" destId="{25DE9261-F4F5-4D37-A17B-34770AEA764D}" srcOrd="2" destOrd="0" presId="urn:microsoft.com/office/officeart/2005/8/layout/cycle6"/>
    <dgm:cxn modelId="{9B41B32B-35C3-4AE8-89F9-A23D0EF6B270}" type="presParOf" srcId="{82155069-1AEB-4256-8C8F-D849BD82EC62}" destId="{68E4958A-FEB3-4292-A8E8-0EEBB9330137}" srcOrd="3" destOrd="0" presId="urn:microsoft.com/office/officeart/2005/8/layout/cycle6"/>
    <dgm:cxn modelId="{D1209070-1F32-4B78-B7CC-F44FB5B6CB38}" type="presParOf" srcId="{82155069-1AEB-4256-8C8F-D849BD82EC62}" destId="{E29C75F3-D7C6-4C7D-8EF4-AED0C793BE34}" srcOrd="4" destOrd="0" presId="urn:microsoft.com/office/officeart/2005/8/layout/cycle6"/>
    <dgm:cxn modelId="{D0B90CE4-443E-4FD2-B574-A34C7B826CEE}" type="presParOf" srcId="{82155069-1AEB-4256-8C8F-D849BD82EC62}" destId="{CAC72BD6-352F-42F3-A729-8A4A54E6CBBC}"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7A79-A583-43F9-83BD-3868743A92D4}">
      <dsp:nvSpPr>
        <dsp:cNvPr id="0" name=""/>
        <dsp:cNvSpPr/>
      </dsp:nvSpPr>
      <dsp:spPr>
        <a:xfrm>
          <a:off x="281" y="1577975"/>
          <a:ext cx="3544237" cy="230375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CO" sz="5000" kern="1200"/>
            <a:t>Euler</a:t>
          </a:r>
          <a:endParaRPr lang="en-US" sz="5000" kern="1200"/>
        </a:p>
      </dsp:txBody>
      <dsp:txXfrm>
        <a:off x="112741" y="1690435"/>
        <a:ext cx="3319317" cy="2078834"/>
      </dsp:txXfrm>
    </dsp:sp>
    <dsp:sp modelId="{25DE9261-F4F5-4D37-A17B-34770AEA764D}">
      <dsp:nvSpPr>
        <dsp:cNvPr id="0" name=""/>
        <dsp:cNvSpPr/>
      </dsp:nvSpPr>
      <dsp:spPr>
        <a:xfrm>
          <a:off x="1772399" y="776072"/>
          <a:ext cx="3907560" cy="3907560"/>
        </a:xfrm>
        <a:custGeom>
          <a:avLst/>
          <a:gdLst/>
          <a:ahLst/>
          <a:cxnLst/>
          <a:rect l="0" t="0" r="0" b="0"/>
          <a:pathLst>
            <a:path>
              <a:moveTo>
                <a:pt x="394481" y="776560"/>
              </a:moveTo>
              <a:arcTo wR="1953780" hR="1953780" stAng="13023097" swAng="6353806"/>
            </a:path>
          </a:pathLst>
        </a:custGeom>
        <a:noFill/>
        <a:ln w="6350" cap="flat" cmpd="sng" algn="ctr">
          <a:solidFill>
            <a:schemeClr val="accent1"/>
          </a:solidFill>
          <a:prstDash val="solid"/>
          <a:miter lim="800000"/>
        </a:ln>
        <a:effectLst/>
      </dsp:spPr>
      <dsp:style>
        <a:lnRef idx="1">
          <a:scrgbClr r="0" g="0" b="0"/>
        </a:lnRef>
        <a:fillRef idx="0">
          <a:scrgbClr r="0" g="0" b="0"/>
        </a:fillRef>
        <a:effectRef idx="0">
          <a:scrgbClr r="0" g="0" b="0"/>
        </a:effectRef>
        <a:fontRef idx="minor"/>
      </dsp:style>
    </dsp:sp>
    <dsp:sp modelId="{68E4958A-FEB3-4292-A8E8-0EEBB9330137}">
      <dsp:nvSpPr>
        <dsp:cNvPr id="0" name=""/>
        <dsp:cNvSpPr/>
      </dsp:nvSpPr>
      <dsp:spPr>
        <a:xfrm>
          <a:off x="3907841" y="1577975"/>
          <a:ext cx="3544237" cy="2303754"/>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CO" sz="5000" kern="1200"/>
            <a:t>Adams-</a:t>
          </a:r>
          <a:r>
            <a:rPr lang="es-CO" sz="5000" kern="1200" err="1"/>
            <a:t>Bashforth</a:t>
          </a:r>
          <a:endParaRPr lang="en-US" sz="5000" kern="1200"/>
        </a:p>
      </dsp:txBody>
      <dsp:txXfrm>
        <a:off x="4020301" y="1690435"/>
        <a:ext cx="3319317" cy="2078834"/>
      </dsp:txXfrm>
    </dsp:sp>
    <dsp:sp modelId="{CAC72BD6-352F-42F3-A729-8A4A54E6CBBC}">
      <dsp:nvSpPr>
        <dsp:cNvPr id="0" name=""/>
        <dsp:cNvSpPr/>
      </dsp:nvSpPr>
      <dsp:spPr>
        <a:xfrm>
          <a:off x="1772399" y="776072"/>
          <a:ext cx="3907560" cy="3907560"/>
        </a:xfrm>
        <a:custGeom>
          <a:avLst/>
          <a:gdLst/>
          <a:ahLst/>
          <a:cxnLst/>
          <a:rect l="0" t="0" r="0" b="0"/>
          <a:pathLst>
            <a:path>
              <a:moveTo>
                <a:pt x="3513078" y="3130999"/>
              </a:moveTo>
              <a:arcTo wR="1953780" hR="1953780" stAng="2223097" swAng="6353806"/>
            </a:path>
          </a:pathLst>
        </a:custGeom>
        <a:noFill/>
        <a:ln w="6350" cap="flat" cmpd="sng" algn="ctr">
          <a:solidFill>
            <a:srgbClr val="FFC000"/>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15C-8C4E-43F7-85BF-0225BBDB1534}" type="datetimeFigureOut">
              <a:rPr lang="en-US"/>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00F4-043D-4ACC-A194-2A8C2753AE7B}" type="slidenum">
              <a:rPr lang="en-US"/>
              <a:t>‹#›</a:t>
            </a:fld>
            <a:endParaRPr lang="en-US"/>
          </a:p>
        </p:txBody>
      </p:sp>
    </p:spTree>
    <p:extLst>
      <p:ext uri="{BB962C8B-B14F-4D97-AF65-F5344CB8AC3E}">
        <p14:creationId xmlns:p14="http://schemas.microsoft.com/office/powerpoint/2010/main" val="222860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cs typeface="Calibri"/>
              </a:rPr>
              <a:t>El </a:t>
            </a:r>
            <a:r>
              <a:rPr lang="en-US" err="1">
                <a:cs typeface="Calibri"/>
              </a:rPr>
              <a:t>problema</a:t>
            </a:r>
            <a:r>
              <a:rPr lang="en-US">
                <a:cs typeface="Calibri"/>
              </a:rPr>
              <a:t> </a:t>
            </a:r>
            <a:r>
              <a:rPr lang="en-US" err="1">
                <a:cs typeface="Calibri"/>
              </a:rPr>
              <a:t>consiste</a:t>
            </a:r>
            <a:r>
              <a:rPr lang="en-US">
                <a:cs typeface="Calibri"/>
              </a:rPr>
              <a:t> en </a:t>
            </a:r>
            <a:r>
              <a:rPr lang="en-US" err="1">
                <a:cs typeface="Calibri"/>
              </a:rPr>
              <a:t>encontrar</a:t>
            </a:r>
            <a:r>
              <a:rPr lang="en-US">
                <a:cs typeface="Calibri"/>
              </a:rPr>
              <a:t> el </a:t>
            </a:r>
            <a:r>
              <a:rPr lang="en-US" err="1">
                <a:cs typeface="Calibri"/>
              </a:rPr>
              <a:t>camino</a:t>
            </a:r>
            <a:r>
              <a:rPr lang="en-US">
                <a:cs typeface="Calibri"/>
              </a:rPr>
              <a:t> </a:t>
            </a:r>
            <a:r>
              <a:rPr lang="en-US" err="1">
                <a:cs typeface="Calibri"/>
              </a:rPr>
              <a:t>óptimo</a:t>
            </a:r>
            <a:r>
              <a:rPr lang="en-US">
                <a:cs typeface="Calibri"/>
              </a:rPr>
              <a:t> para </a:t>
            </a:r>
            <a:r>
              <a:rPr lang="en-US" err="1">
                <a:cs typeface="Calibri"/>
              </a:rPr>
              <a:t>moverse</a:t>
            </a:r>
            <a:r>
              <a:rPr lang="en-US">
                <a:cs typeface="Calibri"/>
              </a:rPr>
              <a:t> </a:t>
            </a:r>
            <a:r>
              <a:rPr lang="en-US" err="1">
                <a:cs typeface="Calibri"/>
              </a:rPr>
              <a:t>desde</a:t>
            </a:r>
            <a:r>
              <a:rPr lang="en-US">
                <a:cs typeface="Calibri"/>
              </a:rPr>
              <a:t> un punto </a:t>
            </a:r>
            <a:r>
              <a:rPr lang="en-US" err="1">
                <a:cs typeface="Calibri"/>
              </a:rPr>
              <a:t>inicial</a:t>
            </a:r>
            <a:r>
              <a:rPr lang="en-US">
                <a:cs typeface="Calibri"/>
              </a:rPr>
              <a:t> hasta un punto final, dada la </a:t>
            </a:r>
            <a:r>
              <a:rPr lang="en-US" err="1">
                <a:cs typeface="Calibri"/>
              </a:rPr>
              <a:t>presencia</a:t>
            </a:r>
            <a:r>
              <a:rPr lang="en-US">
                <a:cs typeface="Calibri"/>
              </a:rPr>
              <a:t> de </a:t>
            </a:r>
            <a:r>
              <a:rPr lang="en-US" err="1">
                <a:cs typeface="Calibri"/>
              </a:rPr>
              <a:t>obstáculos</a:t>
            </a:r>
            <a:r>
              <a:rPr lang="en-US">
                <a:cs typeface="Calibri"/>
              </a:rPr>
              <a:t> en el </a:t>
            </a:r>
            <a:r>
              <a:rPr lang="en-US" err="1">
                <a:cs typeface="Calibri"/>
              </a:rPr>
              <a:t>entorno</a:t>
            </a:r>
            <a:r>
              <a:rPr lang="en-US">
                <a:cs typeface="Calibri"/>
              </a:rPr>
              <a:t>.</a:t>
            </a:r>
            <a:endParaRPr lang="en-US"/>
          </a:p>
          <a:p>
            <a:pPr marL="171450" indent="-171450">
              <a:buFont typeface="Arial" panose="020B0604020202020204" pitchFamily="34" charset="0"/>
              <a:buChar char="•"/>
            </a:pPr>
            <a:r>
              <a:rPr lang="en-US">
                <a:cs typeface="Calibri"/>
              </a:rPr>
              <a:t>Existen </a:t>
            </a:r>
            <a:r>
              <a:rPr lang="en-US" err="1">
                <a:cs typeface="Calibri"/>
              </a:rPr>
              <a:t>varios</a:t>
            </a:r>
            <a:r>
              <a:rPr lang="en-US">
                <a:cs typeface="Calibri"/>
              </a:rPr>
              <a:t> </a:t>
            </a:r>
            <a:r>
              <a:rPr lang="en-US" err="1">
                <a:cs typeface="Calibri"/>
              </a:rPr>
              <a:t>ejemplos</a:t>
            </a:r>
            <a:r>
              <a:rPr lang="en-US">
                <a:cs typeface="Calibri"/>
              </a:rPr>
              <a:t> de </a:t>
            </a:r>
            <a:r>
              <a:rPr lang="en-US" err="1">
                <a:cs typeface="Calibri"/>
              </a:rPr>
              <a:t>aplicacion</a:t>
            </a:r>
            <a:endParaRPr lang="en-US">
              <a:cs typeface="Calibri"/>
            </a:endParaRPr>
          </a:p>
          <a:p>
            <a:pPr marL="171450" indent="-171450">
              <a:buFont typeface="Arial" panose="020B0604020202020204" pitchFamily="34" charset="0"/>
              <a:buChar char="•"/>
            </a:pPr>
            <a:r>
              <a:rPr lang="en-US">
                <a:cs typeface="Calibri"/>
              </a:rPr>
              <a:t>En </a:t>
            </a:r>
            <a:r>
              <a:rPr lang="en-US" err="1">
                <a:cs typeface="Calibri"/>
              </a:rPr>
              <a:t>tiempo</a:t>
            </a:r>
            <a:r>
              <a:rPr lang="en-US">
                <a:cs typeface="Calibri"/>
              </a:rPr>
              <a:t> real  se </a:t>
            </a:r>
            <a:r>
              <a:rPr lang="en-US" err="1">
                <a:cs typeface="Calibri"/>
              </a:rPr>
              <a:t>encuentran</a:t>
            </a:r>
            <a:r>
              <a:rPr lang="en-US">
                <a:cs typeface="Calibri"/>
              </a:rPr>
              <a:t> </a:t>
            </a:r>
            <a:r>
              <a:rPr lang="en-US" err="1">
                <a:cs typeface="Calibri"/>
              </a:rPr>
              <a:t>aplicaciones</a:t>
            </a:r>
            <a:r>
              <a:rPr lang="en-US">
                <a:cs typeface="Calibri"/>
              </a:rPr>
              <a:t> </a:t>
            </a:r>
            <a:r>
              <a:rPr lang="en-US" err="1">
                <a:cs typeface="Calibri"/>
              </a:rPr>
              <a:t>como</a:t>
            </a:r>
            <a:r>
              <a:rPr lang="en-US">
                <a:cs typeface="Calibri"/>
              </a:rPr>
              <a:t> </a:t>
            </a:r>
            <a:r>
              <a:rPr lang="en-US" err="1">
                <a:cs typeface="Calibri"/>
              </a:rPr>
              <a:t>generacion</a:t>
            </a:r>
            <a:r>
              <a:rPr lang="en-US">
                <a:cs typeface="Calibri"/>
              </a:rPr>
              <a:t> de </a:t>
            </a:r>
            <a:r>
              <a:rPr lang="en-US" err="1">
                <a:cs typeface="Calibri"/>
              </a:rPr>
              <a:t>caminos</a:t>
            </a:r>
            <a:r>
              <a:rPr lang="en-US">
                <a:cs typeface="Calibri"/>
              </a:rPr>
              <a:t> en GPS, </a:t>
            </a:r>
            <a:r>
              <a:rPr lang="en-US" err="1">
                <a:cs typeface="Calibri"/>
              </a:rPr>
              <a:t>programacion</a:t>
            </a:r>
            <a:r>
              <a:rPr lang="en-US">
                <a:cs typeface="Calibri"/>
              </a:rPr>
              <a:t> de </a:t>
            </a:r>
            <a:r>
              <a:rPr lang="en-US" err="1">
                <a:cs typeface="Calibri"/>
              </a:rPr>
              <a:t>inteligencia</a:t>
            </a:r>
            <a:r>
              <a:rPr lang="en-US">
                <a:cs typeface="Calibri"/>
              </a:rPr>
              <a:t> artificial y </a:t>
            </a:r>
            <a:r>
              <a:rPr lang="en-US" err="1">
                <a:cs typeface="Calibri"/>
              </a:rPr>
              <a:t>diseño</a:t>
            </a:r>
            <a:r>
              <a:rPr lang="en-US">
                <a:cs typeface="Calibri"/>
              </a:rPr>
              <a:t> </a:t>
            </a:r>
            <a:r>
              <a:rPr lang="en-US" err="1">
                <a:cs typeface="Calibri"/>
              </a:rPr>
              <a:t>videojuegos</a:t>
            </a:r>
            <a:r>
              <a:rPr lang="en-US">
                <a:cs typeface="Calibri"/>
              </a:rPr>
              <a:t>.</a:t>
            </a:r>
          </a:p>
          <a:p>
            <a:pPr marL="171450" indent="-171450">
              <a:buFont typeface="Arial" panose="020B0604020202020204" pitchFamily="34" charset="0"/>
              <a:buChar char="•"/>
            </a:pPr>
            <a:r>
              <a:rPr lang="en-US">
                <a:cs typeface="Calibri"/>
              </a:rPr>
              <a:t>Tambien se </a:t>
            </a:r>
            <a:r>
              <a:rPr lang="en-US" err="1">
                <a:cs typeface="Calibri"/>
              </a:rPr>
              <a:t>puede</a:t>
            </a:r>
            <a:r>
              <a:rPr lang="en-US">
                <a:cs typeface="Calibri"/>
              </a:rPr>
              <a:t> usar en </a:t>
            </a:r>
            <a:r>
              <a:rPr lang="en-US" err="1">
                <a:cs typeface="Calibri"/>
              </a:rPr>
              <a:t>en</a:t>
            </a:r>
            <a:r>
              <a:rPr lang="en-US">
                <a:cs typeface="Calibri"/>
              </a:rPr>
              <a:t> </a:t>
            </a:r>
            <a:r>
              <a:rPr lang="en-US" err="1">
                <a:cs typeface="Calibri"/>
              </a:rPr>
              <a:t>exploracion</a:t>
            </a:r>
            <a:r>
              <a:rPr lang="en-US">
                <a:cs typeface="Calibri"/>
              </a:rPr>
              <a:t>, </a:t>
            </a:r>
            <a:r>
              <a:rPr lang="en-US" err="1">
                <a:cs typeface="Calibri"/>
              </a:rPr>
              <a:t>ya</a:t>
            </a:r>
            <a:r>
              <a:rPr lang="en-US">
                <a:cs typeface="Calibri"/>
              </a:rPr>
              <a:t> que </a:t>
            </a:r>
            <a:r>
              <a:rPr lang="en-US" err="1">
                <a:cs typeface="Calibri"/>
              </a:rPr>
              <a:t>si</a:t>
            </a:r>
            <a:r>
              <a:rPr lang="en-US">
                <a:cs typeface="Calibri"/>
              </a:rPr>
              <a:t> se </a:t>
            </a:r>
            <a:r>
              <a:rPr lang="en-US" err="1">
                <a:cs typeface="Calibri"/>
              </a:rPr>
              <a:t>penaliza</a:t>
            </a:r>
            <a:r>
              <a:rPr lang="en-US">
                <a:cs typeface="Calibri"/>
              </a:rPr>
              <a:t> el </a:t>
            </a:r>
            <a:r>
              <a:rPr lang="en-US" err="1">
                <a:cs typeface="Calibri"/>
              </a:rPr>
              <a:t>territorio</a:t>
            </a:r>
            <a:r>
              <a:rPr lang="en-US">
                <a:cs typeface="Calibri"/>
              </a:rPr>
              <a:t> </a:t>
            </a:r>
            <a:r>
              <a:rPr lang="en-US" err="1">
                <a:cs typeface="Calibri"/>
              </a:rPr>
              <a:t>conocido</a:t>
            </a:r>
            <a:r>
              <a:rPr lang="en-US">
                <a:cs typeface="Calibri"/>
              </a:rPr>
              <a:t>, se </a:t>
            </a:r>
            <a:r>
              <a:rPr lang="en-US" err="1">
                <a:cs typeface="Calibri"/>
              </a:rPr>
              <a:t>generan</a:t>
            </a:r>
            <a:r>
              <a:rPr lang="en-US">
                <a:cs typeface="Calibri"/>
              </a:rPr>
              <a:t> </a:t>
            </a:r>
            <a:r>
              <a:rPr lang="en-US" err="1">
                <a:cs typeface="Calibri"/>
              </a:rPr>
              <a:t>caminos</a:t>
            </a:r>
            <a:r>
              <a:rPr lang="en-US">
                <a:cs typeface="Calibri"/>
              </a:rPr>
              <a:t> de </a:t>
            </a:r>
            <a:r>
              <a:rPr lang="en-US" err="1">
                <a:cs typeface="Calibri"/>
              </a:rPr>
              <a:t>reconocimiento</a:t>
            </a:r>
            <a:r>
              <a:rPr lang="en-US">
                <a:cs typeface="Calibri"/>
              </a:rPr>
              <a:t>.</a:t>
            </a:r>
          </a:p>
          <a:p>
            <a:pPr marL="171450" indent="-171450">
              <a:buFont typeface="Arial" panose="020B0604020202020204" pitchFamily="34" charset="0"/>
              <a:buChar char="•"/>
            </a:pPr>
            <a:r>
              <a:rPr lang="en-US">
                <a:cs typeface="Calibri"/>
              </a:rPr>
              <a:t>En </a:t>
            </a:r>
            <a:r>
              <a:rPr lang="en-US" err="1">
                <a:cs typeface="Calibri"/>
              </a:rPr>
              <a:t>espionaje</a:t>
            </a:r>
            <a:r>
              <a:rPr lang="en-US">
                <a:cs typeface="Calibri"/>
              </a:rPr>
              <a:t>, </a:t>
            </a:r>
            <a:r>
              <a:rPr lang="en-US" err="1"/>
              <a:t>donde</a:t>
            </a:r>
            <a:r>
              <a:rPr lang="en-US"/>
              <a:t> se </a:t>
            </a:r>
            <a:r>
              <a:rPr lang="en-US" err="1"/>
              <a:t>puede</a:t>
            </a:r>
            <a:r>
              <a:rPr lang="en-US"/>
              <a:t> </a:t>
            </a:r>
            <a:r>
              <a:rPr lang="en-US" err="1"/>
              <a:t>penalizar</a:t>
            </a:r>
            <a:r>
              <a:rPr lang="en-US"/>
              <a:t> zonas </a:t>
            </a:r>
            <a:r>
              <a:rPr lang="en-US" err="1"/>
              <a:t>cercanas</a:t>
            </a:r>
            <a:r>
              <a:rPr lang="en-US"/>
              <a:t> a puntos de </a:t>
            </a:r>
            <a:r>
              <a:rPr lang="en-US" err="1"/>
              <a:t>vigilanica</a:t>
            </a:r>
            <a:r>
              <a:rPr lang="en-US"/>
              <a:t> y </a:t>
            </a:r>
            <a:r>
              <a:rPr lang="en-US" err="1"/>
              <a:t>unidades</a:t>
            </a:r>
            <a:r>
              <a:rPr lang="en-US"/>
              <a:t> </a:t>
            </a:r>
            <a:r>
              <a:rPr lang="en-US" err="1"/>
              <a:t>enemigas</a:t>
            </a:r>
            <a:r>
              <a:rPr lang="en-US"/>
              <a:t>. Para </a:t>
            </a:r>
            <a:r>
              <a:rPr lang="en-US" err="1"/>
              <a:t>este</a:t>
            </a:r>
            <a:r>
              <a:rPr lang="en-US"/>
              <a:t> </a:t>
            </a:r>
            <a:r>
              <a:rPr lang="en-US" err="1"/>
              <a:t>ejemplo</a:t>
            </a:r>
            <a:r>
              <a:rPr lang="en-US"/>
              <a:t> es </a:t>
            </a:r>
            <a:r>
              <a:rPr lang="en-US" err="1"/>
              <a:t>necesario</a:t>
            </a:r>
            <a:r>
              <a:rPr lang="en-US"/>
              <a:t> </a:t>
            </a:r>
            <a:r>
              <a:rPr lang="en-US" err="1"/>
              <a:t>actualizar</a:t>
            </a:r>
            <a:r>
              <a:rPr lang="en-US"/>
              <a:t> el </a:t>
            </a:r>
            <a:r>
              <a:rPr lang="en-US" err="1"/>
              <a:t>camino</a:t>
            </a:r>
            <a:r>
              <a:rPr lang="en-US"/>
              <a:t> </a:t>
            </a:r>
            <a:r>
              <a:rPr lang="en-US" err="1"/>
              <a:t>constantemente</a:t>
            </a:r>
            <a:r>
              <a:rPr lang="en-US"/>
              <a:t> para </a:t>
            </a:r>
            <a:r>
              <a:rPr lang="en-US" err="1"/>
              <a:t>tener</a:t>
            </a:r>
            <a:r>
              <a:rPr lang="en-US"/>
              <a:t> en </a:t>
            </a:r>
            <a:r>
              <a:rPr lang="en-US" err="1"/>
              <a:t>cuenta</a:t>
            </a:r>
            <a:r>
              <a:rPr lang="en-US"/>
              <a:t> el </a:t>
            </a:r>
            <a:r>
              <a:rPr lang="en-US" err="1"/>
              <a:t>movimiento</a:t>
            </a:r>
            <a:r>
              <a:rPr lang="en-US"/>
              <a:t> </a:t>
            </a:r>
            <a:r>
              <a:rPr lang="en-US" err="1"/>
              <a:t>enemigo</a:t>
            </a:r>
            <a:endParaRPr lang="en-US">
              <a:cs typeface="Calibri"/>
            </a:endParaRPr>
          </a:p>
          <a:p>
            <a:pPr marL="171450" indent="-171450">
              <a:buFont typeface="Arial" panose="020B0604020202020204" pitchFamily="34" charset="0"/>
              <a:buChar char="•"/>
            </a:pPr>
            <a:r>
              <a:rPr lang="en-US">
                <a:cs typeface="Calibri"/>
              </a:rPr>
              <a:t>Dado </a:t>
            </a:r>
            <a:r>
              <a:rPr lang="en-US" err="1">
                <a:cs typeface="Calibri"/>
              </a:rPr>
              <a:t>lugares</a:t>
            </a:r>
            <a:r>
              <a:rPr lang="en-US">
                <a:cs typeface="Calibri"/>
              </a:rPr>
              <a:t> </a:t>
            </a:r>
            <a:r>
              <a:rPr lang="en-US" err="1">
                <a:cs typeface="Calibri"/>
              </a:rPr>
              <a:t>donde</a:t>
            </a:r>
            <a:r>
              <a:rPr lang="en-US">
                <a:cs typeface="Calibri"/>
              </a:rPr>
              <a:t> las </a:t>
            </a:r>
            <a:r>
              <a:rPr lang="en-US" err="1">
                <a:cs typeface="Calibri"/>
              </a:rPr>
              <a:t>presonas</a:t>
            </a:r>
            <a:r>
              <a:rPr lang="en-US">
                <a:cs typeface="Calibri"/>
              </a:rPr>
              <a:t> </a:t>
            </a:r>
            <a:r>
              <a:rPr lang="en-US" err="1">
                <a:cs typeface="Calibri"/>
              </a:rPr>
              <a:t>podrian</a:t>
            </a:r>
            <a:r>
              <a:rPr lang="en-US">
                <a:cs typeface="Calibri"/>
              </a:rPr>
              <a:t> </a:t>
            </a:r>
            <a:r>
              <a:rPr lang="en-US" err="1">
                <a:cs typeface="Calibri"/>
              </a:rPr>
              <a:t>querer</a:t>
            </a:r>
            <a:r>
              <a:rPr lang="en-US">
                <a:cs typeface="Calibri"/>
              </a:rPr>
              <a:t> ir, se </a:t>
            </a:r>
            <a:r>
              <a:rPr lang="en-US" err="1">
                <a:cs typeface="Calibri"/>
              </a:rPr>
              <a:t>pueden</a:t>
            </a:r>
            <a:r>
              <a:rPr lang="en-US">
                <a:cs typeface="Calibri"/>
              </a:rPr>
              <a:t> </a:t>
            </a:r>
            <a:r>
              <a:rPr lang="en-US" err="1">
                <a:cs typeface="Calibri"/>
              </a:rPr>
              <a:t>generar</a:t>
            </a:r>
            <a:r>
              <a:rPr lang="en-US">
                <a:cs typeface="Calibri"/>
              </a:rPr>
              <a:t> </a:t>
            </a:r>
            <a:r>
              <a:rPr lang="en-US" err="1">
                <a:cs typeface="Calibri"/>
              </a:rPr>
              <a:t>caminos</a:t>
            </a:r>
            <a:r>
              <a:rPr lang="en-US">
                <a:cs typeface="Calibri"/>
              </a:rPr>
              <a:t> que </a:t>
            </a:r>
            <a:r>
              <a:rPr lang="en-US" err="1">
                <a:cs typeface="Calibri"/>
              </a:rPr>
              <a:t>lleven</a:t>
            </a:r>
            <a:r>
              <a:rPr lang="en-US">
                <a:cs typeface="Calibri"/>
              </a:rPr>
              <a:t> a </a:t>
            </a:r>
            <a:r>
              <a:rPr lang="en-US" err="1">
                <a:cs typeface="Calibri"/>
              </a:rPr>
              <a:t>estos</a:t>
            </a:r>
            <a:r>
              <a:rPr lang="en-US">
                <a:cs typeface="Calibri"/>
              </a:rPr>
              <a:t> </a:t>
            </a:r>
            <a:r>
              <a:rPr lang="en-US" err="1">
                <a:cs typeface="Calibri"/>
              </a:rPr>
              <a:t>lugares</a:t>
            </a:r>
            <a:r>
              <a:rPr lang="en-US">
                <a:cs typeface="Calibri"/>
              </a:rPr>
              <a:t>. </a:t>
            </a:r>
            <a:r>
              <a:rPr lang="en-US" err="1">
                <a:cs typeface="Calibri"/>
              </a:rPr>
              <a:t>Despues</a:t>
            </a:r>
            <a:r>
              <a:rPr lang="en-US">
                <a:cs typeface="Calibri"/>
              </a:rPr>
              <a:t> de </a:t>
            </a:r>
            <a:r>
              <a:rPr lang="en-US" err="1">
                <a:cs typeface="Calibri"/>
              </a:rPr>
              <a:t>generar</a:t>
            </a:r>
            <a:r>
              <a:rPr lang="en-US">
                <a:cs typeface="Calibri"/>
              </a:rPr>
              <a:t> </a:t>
            </a:r>
            <a:r>
              <a:rPr lang="en-US" err="1">
                <a:cs typeface="Calibri"/>
              </a:rPr>
              <a:t>cientos</a:t>
            </a:r>
            <a:r>
              <a:rPr lang="en-US">
                <a:cs typeface="Calibri"/>
              </a:rPr>
              <a:t> de </a:t>
            </a:r>
            <a:r>
              <a:rPr lang="en-US" err="1">
                <a:cs typeface="Calibri"/>
              </a:rPr>
              <a:t>caminos</a:t>
            </a:r>
            <a:r>
              <a:rPr lang="en-US">
                <a:cs typeface="Calibri"/>
              </a:rPr>
              <a:t> se </a:t>
            </a:r>
            <a:r>
              <a:rPr lang="en-US" err="1">
                <a:cs typeface="Calibri"/>
              </a:rPr>
              <a:t>puede</a:t>
            </a:r>
            <a:r>
              <a:rPr lang="en-US">
                <a:cs typeface="Calibri"/>
              </a:rPr>
              <a:t> </a:t>
            </a:r>
            <a:r>
              <a:rPr lang="en-US" err="1">
                <a:cs typeface="Calibri"/>
              </a:rPr>
              <a:t>estudiar</a:t>
            </a:r>
            <a:r>
              <a:rPr lang="en-US">
                <a:cs typeface="Calibri"/>
              </a:rPr>
              <a:t> que tantos </a:t>
            </a:r>
            <a:r>
              <a:rPr lang="en-US" err="1">
                <a:cs typeface="Calibri"/>
              </a:rPr>
              <a:t>caminos</a:t>
            </a:r>
            <a:r>
              <a:rPr lang="en-US">
                <a:cs typeface="Calibri"/>
              </a:rPr>
              <a:t> pasan por un </a:t>
            </a:r>
            <a:r>
              <a:rPr lang="en-US" err="1">
                <a:cs typeface="Calibri"/>
              </a:rPr>
              <a:t>determinado</a:t>
            </a:r>
            <a:r>
              <a:rPr lang="en-US">
                <a:cs typeface="Calibri"/>
              </a:rPr>
              <a:t> </a:t>
            </a:r>
            <a:r>
              <a:rPr lang="en-US" err="1">
                <a:cs typeface="Calibri"/>
              </a:rPr>
              <a:t>espacio</a:t>
            </a:r>
            <a:r>
              <a:rPr lang="en-US">
                <a:cs typeface="Calibri"/>
              </a:rPr>
              <a:t>, de </a:t>
            </a:r>
            <a:r>
              <a:rPr lang="en-US" err="1">
                <a:cs typeface="Calibri"/>
              </a:rPr>
              <a:t>tal</a:t>
            </a:r>
            <a:r>
              <a:rPr lang="en-US">
                <a:cs typeface="Calibri"/>
              </a:rPr>
              <a:t> </a:t>
            </a:r>
            <a:r>
              <a:rPr lang="en-US" err="1">
                <a:cs typeface="Calibri"/>
              </a:rPr>
              <a:t>manera</a:t>
            </a:r>
            <a:r>
              <a:rPr lang="en-US">
                <a:cs typeface="Calibri"/>
              </a:rPr>
              <a:t> que se </a:t>
            </a:r>
            <a:r>
              <a:rPr lang="en-US" err="1">
                <a:cs typeface="Calibri"/>
              </a:rPr>
              <a:t>puede</a:t>
            </a:r>
            <a:r>
              <a:rPr lang="en-US">
                <a:cs typeface="Calibri"/>
              </a:rPr>
              <a:t> </a:t>
            </a:r>
            <a:r>
              <a:rPr lang="en-US" err="1">
                <a:cs typeface="Calibri"/>
              </a:rPr>
              <a:t>establecer</a:t>
            </a:r>
            <a:r>
              <a:rPr lang="en-US">
                <a:cs typeface="Calibri"/>
              </a:rPr>
              <a:t> el tipo de via que se </a:t>
            </a:r>
            <a:r>
              <a:rPr lang="en-US" err="1">
                <a:cs typeface="Calibri"/>
              </a:rPr>
              <a:t>va</a:t>
            </a:r>
            <a:r>
              <a:rPr lang="en-US">
                <a:cs typeface="Calibri"/>
              </a:rPr>
              <a:t> a </a:t>
            </a:r>
            <a:r>
              <a:rPr lang="en-US" err="1">
                <a:cs typeface="Calibri"/>
              </a:rPr>
              <a:t>costruir</a:t>
            </a:r>
            <a:r>
              <a:rPr lang="en-US">
                <a:cs typeface="Calibri"/>
              </a:rPr>
              <a:t>. Una zona muy transitada </a:t>
            </a:r>
            <a:r>
              <a:rPr lang="en-US" err="1">
                <a:cs typeface="Calibri"/>
              </a:rPr>
              <a:t>seria</a:t>
            </a:r>
            <a:r>
              <a:rPr lang="en-US">
                <a:cs typeface="Calibri"/>
              </a:rPr>
              <a:t> una </a:t>
            </a:r>
            <a:r>
              <a:rPr lang="en-US" err="1">
                <a:cs typeface="Calibri"/>
              </a:rPr>
              <a:t>autopista</a:t>
            </a:r>
            <a:r>
              <a:rPr lang="en-US">
                <a:cs typeface="Calibri"/>
              </a:rPr>
              <a:t>, </a:t>
            </a:r>
            <a:r>
              <a:rPr lang="en-US" err="1">
                <a:cs typeface="Calibri"/>
              </a:rPr>
              <a:t>muy</a:t>
            </a:r>
            <a:r>
              <a:rPr lang="en-US">
                <a:cs typeface="Calibri"/>
              </a:rPr>
              <a:t> poco transitada </a:t>
            </a:r>
            <a:r>
              <a:rPr lang="en-US" err="1">
                <a:cs typeface="Calibri"/>
              </a:rPr>
              <a:t>puede</a:t>
            </a:r>
            <a:r>
              <a:rPr lang="en-US">
                <a:cs typeface="Calibri"/>
              </a:rPr>
              <a:t> se un </a:t>
            </a:r>
            <a:r>
              <a:rPr lang="en-US" err="1">
                <a:cs typeface="Calibri"/>
              </a:rPr>
              <a:t>camino</a:t>
            </a:r>
            <a:r>
              <a:rPr lang="en-US">
                <a:cs typeface="Calibri"/>
              </a:rPr>
              <a:t> de tierra.</a:t>
            </a:r>
          </a:p>
          <a:p>
            <a:pPr marL="171450" indent="-171450">
              <a:buFont typeface="Arial" panose="020B0604020202020204" pitchFamily="34" charset="0"/>
              <a:buChar char="•"/>
            </a:pPr>
            <a:r>
              <a:rPr lang="en-US">
                <a:cs typeface="Calibri"/>
              </a:rPr>
              <a:t>Ese </a:t>
            </a:r>
            <a:r>
              <a:rPr lang="en-US" err="1">
                <a:cs typeface="Calibri"/>
              </a:rPr>
              <a:t>mismo</a:t>
            </a:r>
            <a:r>
              <a:rPr lang="en-US">
                <a:cs typeface="Calibri"/>
              </a:rPr>
              <a:t> </a:t>
            </a:r>
            <a:r>
              <a:rPr lang="en-US" err="1">
                <a:cs typeface="Calibri"/>
              </a:rPr>
              <a:t>metodo</a:t>
            </a:r>
            <a:r>
              <a:rPr lang="en-US">
                <a:cs typeface="Calibri"/>
              </a:rPr>
              <a:t>, junto a la </a:t>
            </a:r>
            <a:r>
              <a:rPr lang="en-US" err="1">
                <a:cs typeface="Calibri"/>
              </a:rPr>
              <a:t>influencia</a:t>
            </a:r>
            <a:r>
              <a:rPr lang="en-US">
                <a:cs typeface="Calibri"/>
              </a:rPr>
              <a:t> de </a:t>
            </a:r>
            <a:r>
              <a:rPr lang="en-US" err="1">
                <a:cs typeface="Calibri"/>
              </a:rPr>
              <a:t>mapas</a:t>
            </a:r>
            <a:r>
              <a:rPr lang="en-US">
                <a:cs typeface="Calibri"/>
              </a:rPr>
              <a:t> y </a:t>
            </a:r>
            <a:r>
              <a:rPr lang="en-US" err="1">
                <a:cs typeface="Calibri"/>
              </a:rPr>
              <a:t>linea</a:t>
            </a:r>
            <a:r>
              <a:rPr lang="en-US">
                <a:cs typeface="Calibri"/>
              </a:rPr>
              <a:t> de vision permite hacer un </a:t>
            </a:r>
            <a:r>
              <a:rPr lang="en-US" err="1">
                <a:cs typeface="Calibri"/>
              </a:rPr>
              <a:t>analisis</a:t>
            </a:r>
            <a:r>
              <a:rPr lang="en-US">
                <a:cs typeface="Calibri"/>
              </a:rPr>
              <a:t> de </a:t>
            </a:r>
            <a:r>
              <a:rPr lang="en-US" err="1">
                <a:cs typeface="Calibri"/>
              </a:rPr>
              <a:t>terreno</a:t>
            </a:r>
            <a:r>
              <a:rPr lang="en-US">
                <a:cs typeface="Calibri"/>
              </a:rPr>
              <a:t> para </a:t>
            </a:r>
            <a:r>
              <a:rPr lang="en-US" err="1">
                <a:cs typeface="Calibri"/>
              </a:rPr>
              <a:t>determinar</a:t>
            </a:r>
            <a:r>
              <a:rPr lang="en-US">
                <a:cs typeface="Calibri"/>
              </a:rPr>
              <a:t> los </a:t>
            </a:r>
            <a:r>
              <a:rPr lang="en-US" err="1">
                <a:cs typeface="Calibri"/>
              </a:rPr>
              <a:t>caminos</a:t>
            </a:r>
            <a:r>
              <a:rPr lang="en-US">
                <a:cs typeface="Calibri"/>
              </a:rPr>
              <a:t> con mayor </a:t>
            </a:r>
            <a:r>
              <a:rPr lang="en-US" err="1">
                <a:cs typeface="Calibri"/>
              </a:rPr>
              <a:t>posibilidad</a:t>
            </a:r>
            <a:r>
              <a:rPr lang="en-US">
                <a:cs typeface="Calibri"/>
              </a:rPr>
              <a:t> de ser </a:t>
            </a:r>
            <a:r>
              <a:rPr lang="en-US" err="1">
                <a:cs typeface="Calibri"/>
              </a:rPr>
              <a:t>recorrido</a:t>
            </a:r>
            <a:r>
              <a:rPr lang="en-US">
                <a:cs typeface="Calibri"/>
              </a:rPr>
              <a:t>.</a:t>
            </a:r>
          </a:p>
          <a:p>
            <a:pPr marL="171450" indent="-171450">
              <a:buFont typeface="Arial" panose="020B0604020202020204" pitchFamily="34" charset="0"/>
              <a:buChar char="•"/>
            </a:pPr>
            <a:r>
              <a:rPr lang="en-US" err="1">
                <a:cs typeface="Calibri"/>
              </a:rPr>
              <a:t>Ya</a:t>
            </a:r>
            <a:r>
              <a:rPr lang="en-US">
                <a:cs typeface="Calibri"/>
              </a:rPr>
              <a:t> que las </a:t>
            </a:r>
            <a:r>
              <a:rPr lang="en-US" err="1">
                <a:cs typeface="Calibri"/>
              </a:rPr>
              <a:t>ciudades</a:t>
            </a:r>
            <a:r>
              <a:rPr lang="en-US">
                <a:cs typeface="Calibri"/>
              </a:rPr>
              <a:t> </a:t>
            </a:r>
            <a:r>
              <a:rPr lang="en-US" err="1">
                <a:cs typeface="Calibri"/>
              </a:rPr>
              <a:t>suelen</a:t>
            </a:r>
            <a:r>
              <a:rPr lang="en-US">
                <a:cs typeface="Calibri"/>
              </a:rPr>
              <a:t> ser </a:t>
            </a:r>
            <a:r>
              <a:rPr lang="en-US" err="1">
                <a:cs typeface="Calibri"/>
              </a:rPr>
              <a:t>construidas</a:t>
            </a:r>
            <a:r>
              <a:rPr lang="en-US">
                <a:cs typeface="Calibri"/>
              </a:rPr>
              <a:t> </a:t>
            </a:r>
            <a:r>
              <a:rPr lang="en-US" err="1">
                <a:cs typeface="Calibri"/>
              </a:rPr>
              <a:t>alrededor</a:t>
            </a:r>
            <a:r>
              <a:rPr lang="en-US">
                <a:cs typeface="Calibri"/>
              </a:rPr>
              <a:t> de </a:t>
            </a:r>
            <a:r>
              <a:rPr lang="en-US" err="1">
                <a:cs typeface="Calibri"/>
              </a:rPr>
              <a:t>recursos</a:t>
            </a:r>
            <a:r>
              <a:rPr lang="en-US">
                <a:cs typeface="Calibri"/>
              </a:rPr>
              <a:t> naturales, se </a:t>
            </a:r>
            <a:r>
              <a:rPr lang="en-US" err="1">
                <a:cs typeface="Calibri"/>
              </a:rPr>
              <a:t>puede</a:t>
            </a:r>
            <a:r>
              <a:rPr lang="en-US">
                <a:cs typeface="Calibri"/>
              </a:rPr>
              <a:t> </a:t>
            </a:r>
            <a:r>
              <a:rPr lang="en-US" err="1">
                <a:cs typeface="Calibri"/>
              </a:rPr>
              <a:t>establecer</a:t>
            </a:r>
            <a:r>
              <a:rPr lang="en-US">
                <a:cs typeface="Calibri"/>
              </a:rPr>
              <a:t> </a:t>
            </a:r>
            <a:r>
              <a:rPr lang="en-US" err="1">
                <a:cs typeface="Calibri"/>
              </a:rPr>
              <a:t>caminos</a:t>
            </a:r>
            <a:r>
              <a:rPr lang="en-US">
                <a:cs typeface="Calibri"/>
              </a:rPr>
              <a:t> </a:t>
            </a:r>
            <a:r>
              <a:rPr lang="en-US" err="1">
                <a:cs typeface="Calibri"/>
              </a:rPr>
              <a:t>optimos</a:t>
            </a:r>
            <a:r>
              <a:rPr lang="en-US">
                <a:cs typeface="Calibri"/>
              </a:rPr>
              <a:t> de </a:t>
            </a:r>
            <a:r>
              <a:rPr lang="en-US" err="1">
                <a:cs typeface="Calibri"/>
              </a:rPr>
              <a:t>comercio</a:t>
            </a:r>
            <a:r>
              <a:rPr lang="en-US">
                <a:cs typeface="Calibri"/>
              </a:rPr>
              <a:t>.</a:t>
            </a:r>
          </a:p>
        </p:txBody>
      </p:sp>
      <p:sp>
        <p:nvSpPr>
          <p:cNvPr id="4" name="Slide Number Placeholder 3"/>
          <p:cNvSpPr>
            <a:spLocks noGrp="1"/>
          </p:cNvSpPr>
          <p:nvPr>
            <p:ph type="sldNum" sz="quarter" idx="5"/>
          </p:nvPr>
        </p:nvSpPr>
        <p:spPr/>
        <p:txBody>
          <a:bodyPr/>
          <a:lstStyle/>
          <a:p>
            <a:fld id="{081600F4-043D-4ACC-A194-2A8C2753AE7B}" type="slidenum">
              <a:rPr lang="en-US"/>
              <a:t>2</a:t>
            </a:fld>
            <a:endParaRPr lang="en-US"/>
          </a:p>
        </p:txBody>
      </p:sp>
    </p:spTree>
    <p:extLst>
      <p:ext uri="{BB962C8B-B14F-4D97-AF65-F5344CB8AC3E}">
        <p14:creationId xmlns:p14="http://schemas.microsoft.com/office/powerpoint/2010/main" val="411945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highlight>
                  <a:srgbClr val="FFFF00"/>
                </a:highlight>
              </a:rPr>
              <a:t>Por ejemplo: Las coordenadas (</a:t>
            </a:r>
            <a:r>
              <a:rPr lang="es-CO" dirty="0" err="1">
                <a:highlight>
                  <a:srgbClr val="FFFF00"/>
                </a:highlight>
              </a:rPr>
              <a:t>x,y</a:t>
            </a:r>
            <a:r>
              <a:rPr lang="es-CO" dirty="0">
                <a:highlight>
                  <a:srgbClr val="FFFF00"/>
                </a:highlight>
              </a:rPr>
              <a:t>) no cambian más una vez se llega al punto mínimo de H (?)</a:t>
            </a:r>
          </a:p>
          <a:p>
            <a:r>
              <a:rPr lang="es-CO" dirty="0">
                <a:highlight>
                  <a:srgbClr val="FFFF00"/>
                </a:highlight>
              </a:rPr>
              <a:t>¿En caso de que hubiera varios puntos mínimos habría un ciclo o un comportamiento periódico? (parece que no) -&gt; la meta no es siempre el punto mínimo, esto ocurre cuando el obstáculo queda muy cercano a la meta.</a:t>
            </a:r>
          </a:p>
          <a:p>
            <a:endParaRPr lang="es-CO" dirty="0"/>
          </a:p>
        </p:txBody>
      </p:sp>
      <p:sp>
        <p:nvSpPr>
          <p:cNvPr id="4" name="Marcador de número de diapositiva 3"/>
          <p:cNvSpPr>
            <a:spLocks noGrp="1"/>
          </p:cNvSpPr>
          <p:nvPr>
            <p:ph type="sldNum" sz="quarter" idx="5"/>
          </p:nvPr>
        </p:nvSpPr>
        <p:spPr/>
        <p:txBody>
          <a:bodyPr/>
          <a:lstStyle/>
          <a:p>
            <a:fld id="{081600F4-043D-4ACC-A194-2A8C2753AE7B}" type="slidenum">
              <a:rPr lang="en-US" smtClean="0"/>
              <a:t>27</a:t>
            </a:fld>
            <a:endParaRPr lang="en-US"/>
          </a:p>
        </p:txBody>
      </p:sp>
    </p:spTree>
    <p:extLst>
      <p:ext uri="{BB962C8B-B14F-4D97-AF65-F5344CB8AC3E}">
        <p14:creationId xmlns:p14="http://schemas.microsoft.com/office/powerpoint/2010/main" val="245055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cs typeface="Calibri"/>
              </a:rPr>
              <a:t>El </a:t>
            </a:r>
            <a:r>
              <a:rPr lang="en-US" err="1">
                <a:cs typeface="Calibri"/>
              </a:rPr>
              <a:t>entorno</a:t>
            </a:r>
            <a:r>
              <a:rPr lang="en-US">
                <a:cs typeface="Calibri"/>
              </a:rPr>
              <a:t> se </a:t>
            </a:r>
            <a:r>
              <a:rPr lang="en-US" err="1">
                <a:cs typeface="Calibri"/>
              </a:rPr>
              <a:t>modela</a:t>
            </a:r>
            <a:r>
              <a:rPr lang="en-US">
                <a:cs typeface="Calibri"/>
              </a:rPr>
              <a:t> </a:t>
            </a:r>
            <a:r>
              <a:rPr lang="en-US" err="1">
                <a:cs typeface="Calibri"/>
              </a:rPr>
              <a:t>como</a:t>
            </a:r>
            <a:r>
              <a:rPr lang="en-US">
                <a:cs typeface="Calibri"/>
              </a:rPr>
              <a:t> una </a:t>
            </a:r>
            <a:r>
              <a:rPr lang="en-US" err="1">
                <a:cs typeface="Calibri"/>
              </a:rPr>
              <a:t>superficie</a:t>
            </a:r>
            <a:r>
              <a:rPr lang="en-US">
                <a:cs typeface="Calibri"/>
              </a:rPr>
              <a:t> de </a:t>
            </a:r>
            <a:r>
              <a:rPr lang="en-US" err="1">
                <a:cs typeface="Calibri"/>
              </a:rPr>
              <a:t>tal</a:t>
            </a:r>
            <a:r>
              <a:rPr lang="en-US">
                <a:cs typeface="Calibri"/>
              </a:rPr>
              <a:t> </a:t>
            </a:r>
            <a:r>
              <a:rPr lang="en-US" err="1">
                <a:cs typeface="Calibri"/>
              </a:rPr>
              <a:t>manera</a:t>
            </a:r>
            <a:r>
              <a:rPr lang="en-US">
                <a:cs typeface="Calibri"/>
              </a:rPr>
              <a:t> que, al </a:t>
            </a:r>
            <a:r>
              <a:rPr lang="en-US" err="1">
                <a:cs typeface="Calibri"/>
              </a:rPr>
              <a:t>soltar</a:t>
            </a:r>
            <a:r>
              <a:rPr lang="en-US">
                <a:cs typeface="Calibri"/>
              </a:rPr>
              <a:t> una </a:t>
            </a:r>
            <a:r>
              <a:rPr lang="en-US" err="1">
                <a:cs typeface="Calibri"/>
              </a:rPr>
              <a:t>esfera</a:t>
            </a:r>
            <a:r>
              <a:rPr lang="en-US">
                <a:cs typeface="Calibri"/>
              </a:rPr>
              <a:t> </a:t>
            </a:r>
            <a:r>
              <a:rPr lang="en-US" err="1">
                <a:cs typeface="Calibri"/>
              </a:rPr>
              <a:t>en</a:t>
            </a:r>
            <a:r>
              <a:rPr lang="en-US">
                <a:cs typeface="Calibri"/>
              </a:rPr>
              <a:t> la </a:t>
            </a:r>
            <a:r>
              <a:rPr lang="en-US" err="1">
                <a:cs typeface="Calibri"/>
              </a:rPr>
              <a:t>posición</a:t>
            </a:r>
            <a:r>
              <a:rPr lang="en-US">
                <a:cs typeface="Calibri"/>
              </a:rPr>
              <a:t> </a:t>
            </a:r>
            <a:r>
              <a:rPr lang="en-US" err="1">
                <a:cs typeface="Calibri"/>
              </a:rPr>
              <a:t>inicial</a:t>
            </a:r>
            <a:r>
              <a:rPr lang="en-US">
                <a:cs typeface="Calibri"/>
              </a:rPr>
              <a:t>, </a:t>
            </a:r>
            <a:r>
              <a:rPr lang="en-US" err="1">
                <a:cs typeface="Calibri"/>
              </a:rPr>
              <a:t>esta</a:t>
            </a:r>
            <a:r>
              <a:rPr lang="en-US">
                <a:cs typeface="Calibri"/>
              </a:rPr>
              <a:t> </a:t>
            </a:r>
            <a:r>
              <a:rPr lang="en-US" err="1">
                <a:cs typeface="Calibri"/>
              </a:rPr>
              <a:t>rodará</a:t>
            </a:r>
            <a:r>
              <a:rPr lang="en-US">
                <a:cs typeface="Calibri"/>
              </a:rPr>
              <a:t> hasta la meta, </a:t>
            </a:r>
            <a:r>
              <a:rPr lang="en-US" err="1">
                <a:cs typeface="Calibri"/>
              </a:rPr>
              <a:t>esquivando</a:t>
            </a:r>
            <a:r>
              <a:rPr lang="en-US">
                <a:cs typeface="Calibri"/>
              </a:rPr>
              <a:t> los </a:t>
            </a:r>
            <a:r>
              <a:rPr lang="en-US" err="1">
                <a:cs typeface="Calibri"/>
              </a:rPr>
              <a:t>obstáculos</a:t>
            </a:r>
            <a:r>
              <a:rPr lang="en-US">
                <a:cs typeface="Calibri"/>
              </a:rPr>
              <a:t>.</a:t>
            </a:r>
          </a:p>
          <a:p>
            <a:pPr marL="171450" indent="-171450">
              <a:buFont typeface="Arial" panose="020B0604020202020204" pitchFamily="34" charset="0"/>
              <a:buChar char="•"/>
            </a:pPr>
            <a:r>
              <a:rPr lang="en-US">
                <a:cs typeface="Calibri"/>
              </a:rPr>
              <a:t>La </a:t>
            </a:r>
            <a:r>
              <a:rPr lang="en-US" err="1">
                <a:cs typeface="Calibri"/>
              </a:rPr>
              <a:t>función</a:t>
            </a:r>
            <a:r>
              <a:rPr lang="en-US">
                <a:cs typeface="Calibri"/>
              </a:rPr>
              <a:t> Hazard es un campo </a:t>
            </a:r>
            <a:r>
              <a:rPr lang="en-US" err="1">
                <a:cs typeface="Calibri"/>
              </a:rPr>
              <a:t>escalar</a:t>
            </a:r>
            <a:r>
              <a:rPr lang="en-US">
                <a:cs typeface="Calibri"/>
              </a:rPr>
              <a:t> que describe el </a:t>
            </a:r>
            <a:r>
              <a:rPr lang="en-US" err="1">
                <a:cs typeface="Calibri"/>
              </a:rPr>
              <a:t>entorno</a:t>
            </a:r>
            <a:r>
              <a:rPr lang="en-US">
                <a:cs typeface="Calibri"/>
              </a:rPr>
              <a:t>. Para </a:t>
            </a:r>
            <a:r>
              <a:rPr lang="en-US" err="1">
                <a:cs typeface="Calibri"/>
              </a:rPr>
              <a:t>cada</a:t>
            </a:r>
            <a:r>
              <a:rPr lang="en-US">
                <a:cs typeface="Calibri"/>
              </a:rPr>
              <a:t> pareja (</a:t>
            </a:r>
            <a:r>
              <a:rPr lang="en-US" err="1">
                <a:cs typeface="Calibri"/>
              </a:rPr>
              <a:t>x,y</a:t>
            </a:r>
            <a:r>
              <a:rPr lang="en-US">
                <a:cs typeface="Calibri"/>
              </a:rPr>
              <a:t>) le </a:t>
            </a:r>
            <a:r>
              <a:rPr lang="en-US" err="1">
                <a:cs typeface="Calibri"/>
              </a:rPr>
              <a:t>asigna</a:t>
            </a:r>
            <a:r>
              <a:rPr lang="en-US">
                <a:cs typeface="Calibri"/>
              </a:rPr>
              <a:t> un valor. Entre </a:t>
            </a:r>
            <a:r>
              <a:rPr lang="en-US" err="1">
                <a:cs typeface="Calibri"/>
              </a:rPr>
              <a:t>menor</a:t>
            </a:r>
            <a:r>
              <a:rPr lang="en-US">
                <a:cs typeface="Calibri"/>
              </a:rPr>
              <a:t> sea </a:t>
            </a:r>
            <a:r>
              <a:rPr lang="en-US" err="1">
                <a:cs typeface="Calibri"/>
              </a:rPr>
              <a:t>este</a:t>
            </a:r>
            <a:r>
              <a:rPr lang="en-US">
                <a:cs typeface="Calibri"/>
              </a:rPr>
              <a:t> valor, </a:t>
            </a:r>
            <a:r>
              <a:rPr lang="en-US" err="1">
                <a:cs typeface="Calibri"/>
              </a:rPr>
              <a:t>esta</a:t>
            </a:r>
            <a:r>
              <a:rPr lang="en-US">
                <a:cs typeface="Calibri"/>
              </a:rPr>
              <a:t> </a:t>
            </a:r>
            <a:r>
              <a:rPr lang="en-US" err="1">
                <a:cs typeface="Calibri"/>
              </a:rPr>
              <a:t>coordenada</a:t>
            </a:r>
            <a:r>
              <a:rPr lang="en-US">
                <a:cs typeface="Calibri"/>
              </a:rPr>
              <a:t> </a:t>
            </a:r>
            <a:r>
              <a:rPr lang="en-US" err="1">
                <a:cs typeface="Calibri"/>
              </a:rPr>
              <a:t>será</a:t>
            </a:r>
            <a:r>
              <a:rPr lang="en-US">
                <a:cs typeface="Calibri"/>
              </a:rPr>
              <a:t> </a:t>
            </a:r>
            <a:r>
              <a:rPr lang="en-US" err="1">
                <a:cs typeface="Calibri"/>
              </a:rPr>
              <a:t>más</a:t>
            </a:r>
            <a:r>
              <a:rPr lang="en-US">
                <a:cs typeface="Calibri"/>
              </a:rPr>
              <a:t> </a:t>
            </a:r>
            <a:r>
              <a:rPr lang="en-US" err="1">
                <a:cs typeface="Calibri"/>
              </a:rPr>
              <a:t>deseable</a:t>
            </a:r>
            <a:r>
              <a:rPr lang="en-US">
                <a:cs typeface="Calibri"/>
              </a:rPr>
              <a:t>.</a:t>
            </a:r>
          </a:p>
          <a:p>
            <a:pPr marL="171450" indent="-171450">
              <a:buFont typeface="Arial" panose="020B0604020202020204" pitchFamily="34" charset="0"/>
              <a:buChar char="•"/>
            </a:pPr>
            <a:r>
              <a:rPr lang="en-US">
                <a:cs typeface="Calibri"/>
              </a:rPr>
              <a:t>Para que se </a:t>
            </a:r>
            <a:r>
              <a:rPr lang="en-US" err="1">
                <a:cs typeface="Calibri"/>
              </a:rPr>
              <a:t>cumpla</a:t>
            </a:r>
            <a:r>
              <a:rPr lang="en-US">
                <a:cs typeface="Calibri"/>
              </a:rPr>
              <a:t> que </a:t>
            </a:r>
            <a:r>
              <a:rPr lang="en-US" err="1">
                <a:cs typeface="Calibri"/>
              </a:rPr>
              <a:t>sobre</a:t>
            </a:r>
            <a:r>
              <a:rPr lang="en-US">
                <a:cs typeface="Calibri"/>
              </a:rPr>
              <a:t> </a:t>
            </a:r>
            <a:r>
              <a:rPr lang="en-US" err="1">
                <a:cs typeface="Calibri"/>
              </a:rPr>
              <a:t>esta</a:t>
            </a:r>
            <a:r>
              <a:rPr lang="en-US">
                <a:cs typeface="Calibri"/>
              </a:rPr>
              <a:t> </a:t>
            </a:r>
            <a:r>
              <a:rPr lang="en-US" err="1">
                <a:cs typeface="Calibri"/>
              </a:rPr>
              <a:t>superficie</a:t>
            </a:r>
            <a:r>
              <a:rPr lang="en-US">
                <a:cs typeface="Calibri"/>
              </a:rPr>
              <a:t>, una </a:t>
            </a:r>
            <a:r>
              <a:rPr lang="en-US" err="1">
                <a:cs typeface="Calibri"/>
              </a:rPr>
              <a:t>esfera</a:t>
            </a:r>
            <a:r>
              <a:rPr lang="en-US">
                <a:cs typeface="Calibri"/>
              </a:rPr>
              <a:t> tienda a </a:t>
            </a:r>
            <a:r>
              <a:rPr lang="en-US" err="1">
                <a:cs typeface="Calibri"/>
              </a:rPr>
              <a:t>moverse</a:t>
            </a:r>
            <a:r>
              <a:rPr lang="en-US">
                <a:cs typeface="Calibri"/>
              </a:rPr>
              <a:t> </a:t>
            </a:r>
            <a:r>
              <a:rPr lang="en-US" err="1">
                <a:cs typeface="Calibri"/>
              </a:rPr>
              <a:t>hacia</a:t>
            </a:r>
            <a:r>
              <a:rPr lang="en-US">
                <a:cs typeface="Calibri"/>
              </a:rPr>
              <a:t> la meta, los </a:t>
            </a:r>
            <a:r>
              <a:rPr lang="en-US" err="1">
                <a:cs typeface="Calibri"/>
              </a:rPr>
              <a:t>obstáculos</a:t>
            </a:r>
            <a:r>
              <a:rPr lang="en-US">
                <a:cs typeface="Calibri"/>
              </a:rPr>
              <a:t> </a:t>
            </a:r>
            <a:r>
              <a:rPr lang="en-US" err="1">
                <a:cs typeface="Calibri"/>
              </a:rPr>
              <a:t>tendrán</a:t>
            </a:r>
            <a:r>
              <a:rPr lang="en-US">
                <a:cs typeface="Calibri"/>
              </a:rPr>
              <a:t> </a:t>
            </a:r>
            <a:r>
              <a:rPr lang="en-US" err="1">
                <a:cs typeface="Calibri"/>
              </a:rPr>
              <a:t>valores</a:t>
            </a:r>
            <a:r>
              <a:rPr lang="en-US">
                <a:cs typeface="Calibri"/>
              </a:rPr>
              <a:t> </a:t>
            </a:r>
            <a:r>
              <a:rPr lang="en-US" err="1">
                <a:cs typeface="Calibri"/>
              </a:rPr>
              <a:t>muy</a:t>
            </a:r>
            <a:r>
              <a:rPr lang="en-US">
                <a:cs typeface="Calibri"/>
              </a:rPr>
              <a:t> altos, </a:t>
            </a:r>
            <a:r>
              <a:rPr lang="en-US" err="1">
                <a:cs typeface="Calibri"/>
              </a:rPr>
              <a:t>mientras</a:t>
            </a:r>
            <a:r>
              <a:rPr lang="en-US">
                <a:cs typeface="Calibri"/>
              </a:rPr>
              <a:t> que la meta </a:t>
            </a:r>
            <a:r>
              <a:rPr lang="en-US" err="1">
                <a:cs typeface="Calibri"/>
              </a:rPr>
              <a:t>tendrá</a:t>
            </a:r>
            <a:r>
              <a:rPr lang="en-US">
                <a:cs typeface="Calibri"/>
              </a:rPr>
              <a:t> un valor </a:t>
            </a:r>
            <a:r>
              <a:rPr lang="en-US" err="1">
                <a:cs typeface="Calibri"/>
              </a:rPr>
              <a:t>muy</a:t>
            </a:r>
            <a:r>
              <a:rPr lang="en-US">
                <a:cs typeface="Calibri"/>
              </a:rPr>
              <a:t> bajo.</a:t>
            </a:r>
          </a:p>
          <a:p>
            <a:pPr marL="171450" indent="-171450">
              <a:buFont typeface="Arial" panose="020B0604020202020204" pitchFamily="34" charset="0"/>
              <a:buChar char="•"/>
            </a:pPr>
            <a:r>
              <a:rPr lang="en-US">
                <a:cs typeface="Calibri"/>
              </a:rPr>
              <a:t>Los </a:t>
            </a:r>
            <a:r>
              <a:rPr lang="en-US" err="1">
                <a:cs typeface="Calibri"/>
              </a:rPr>
              <a:t>parámetros</a:t>
            </a:r>
            <a:r>
              <a:rPr lang="en-US">
                <a:cs typeface="Calibri"/>
              </a:rPr>
              <a:t> </a:t>
            </a:r>
            <a:r>
              <a:rPr lang="en-US" err="1">
                <a:cs typeface="Calibri"/>
              </a:rPr>
              <a:t>constantes</a:t>
            </a:r>
            <a:r>
              <a:rPr lang="en-US">
                <a:cs typeface="Calibri"/>
              </a:rPr>
              <a:t> de la </a:t>
            </a:r>
            <a:r>
              <a:rPr lang="en-US" err="1">
                <a:cs typeface="Calibri"/>
              </a:rPr>
              <a:t>función</a:t>
            </a:r>
            <a:r>
              <a:rPr lang="en-US">
                <a:cs typeface="Calibri"/>
              </a:rPr>
              <a:t> son: </a:t>
            </a:r>
            <a:r>
              <a:rPr lang="en-US" err="1">
                <a:cs typeface="Calibri"/>
              </a:rPr>
              <a:t>coordenada</a:t>
            </a:r>
            <a:r>
              <a:rPr lang="en-US">
                <a:cs typeface="Calibri"/>
              </a:rPr>
              <a:t> x de la meta, </a:t>
            </a:r>
            <a:r>
              <a:rPr lang="en-US" err="1">
                <a:cs typeface="Calibri"/>
              </a:rPr>
              <a:t>coordernada</a:t>
            </a:r>
            <a:r>
              <a:rPr lang="en-US">
                <a:cs typeface="Calibri"/>
              </a:rPr>
              <a:t> y de la meta y, para </a:t>
            </a:r>
            <a:r>
              <a:rPr lang="en-US" err="1">
                <a:cs typeface="Calibri"/>
              </a:rPr>
              <a:t>cada</a:t>
            </a:r>
            <a:r>
              <a:rPr lang="en-US">
                <a:cs typeface="Calibri"/>
              </a:rPr>
              <a:t> </a:t>
            </a:r>
            <a:r>
              <a:rPr lang="en-US" err="1">
                <a:cs typeface="Calibri"/>
              </a:rPr>
              <a:t>obstáculo</a:t>
            </a:r>
            <a:r>
              <a:rPr lang="en-US">
                <a:cs typeface="Calibri"/>
              </a:rPr>
              <a:t>, </a:t>
            </a:r>
            <a:r>
              <a:rPr lang="en-US" err="1">
                <a:cs typeface="Calibri"/>
              </a:rPr>
              <a:t>coordenada</a:t>
            </a:r>
            <a:r>
              <a:rPr lang="en-US">
                <a:cs typeface="Calibri"/>
              </a:rPr>
              <a:t> x del </a:t>
            </a:r>
            <a:r>
              <a:rPr lang="en-US" err="1">
                <a:cs typeface="Calibri"/>
              </a:rPr>
              <a:t>obstáculo</a:t>
            </a:r>
            <a:r>
              <a:rPr lang="en-US">
                <a:cs typeface="Calibri"/>
              </a:rPr>
              <a:t>, </a:t>
            </a:r>
            <a:r>
              <a:rPr lang="en-US" err="1">
                <a:cs typeface="Calibri"/>
              </a:rPr>
              <a:t>coordenada</a:t>
            </a:r>
            <a:r>
              <a:rPr lang="en-US">
                <a:cs typeface="Calibri"/>
              </a:rPr>
              <a:t> y del </a:t>
            </a:r>
            <a:r>
              <a:rPr lang="en-US" err="1">
                <a:cs typeface="Calibri"/>
              </a:rPr>
              <a:t>obstáculo</a:t>
            </a:r>
            <a:r>
              <a:rPr lang="en-US">
                <a:cs typeface="Calibri"/>
              </a:rPr>
              <a:t>, “</a:t>
            </a:r>
            <a:r>
              <a:rPr lang="en-US" err="1">
                <a:cs typeface="Calibri"/>
              </a:rPr>
              <a:t>miedo</a:t>
            </a:r>
            <a:r>
              <a:rPr lang="en-US">
                <a:cs typeface="Calibri"/>
              </a:rPr>
              <a:t> que se le </a:t>
            </a:r>
            <a:r>
              <a:rPr lang="en-US" err="1">
                <a:cs typeface="Calibri"/>
              </a:rPr>
              <a:t>tiene</a:t>
            </a:r>
            <a:r>
              <a:rPr lang="en-US">
                <a:cs typeface="Calibri"/>
              </a:rPr>
              <a:t> al </a:t>
            </a:r>
            <a:r>
              <a:rPr lang="en-US" err="1">
                <a:cs typeface="Calibri"/>
              </a:rPr>
              <a:t>obstáculo</a:t>
            </a:r>
            <a:r>
              <a:rPr lang="en-US">
                <a:cs typeface="Calibri"/>
              </a:rPr>
              <a:t>” (f) y el </a:t>
            </a:r>
            <a:r>
              <a:rPr lang="en-US" err="1">
                <a:cs typeface="Calibri"/>
              </a:rPr>
              <a:t>tamaño</a:t>
            </a:r>
            <a:r>
              <a:rPr lang="en-US">
                <a:cs typeface="Calibri"/>
              </a:rPr>
              <a:t> de </a:t>
            </a:r>
            <a:r>
              <a:rPr lang="en-US" err="1">
                <a:cs typeface="Calibri"/>
              </a:rPr>
              <a:t>precaución</a:t>
            </a:r>
            <a:r>
              <a:rPr lang="en-US">
                <a:cs typeface="Calibri"/>
              </a:rPr>
              <a:t> (c), que </a:t>
            </a:r>
            <a:r>
              <a:rPr lang="en-US" err="1">
                <a:cs typeface="Calibri"/>
              </a:rPr>
              <a:t>determina</a:t>
            </a:r>
            <a:r>
              <a:rPr lang="en-US">
                <a:cs typeface="Calibri"/>
              </a:rPr>
              <a:t> el </a:t>
            </a:r>
            <a:r>
              <a:rPr lang="en-US" err="1">
                <a:cs typeface="Calibri"/>
              </a:rPr>
              <a:t>área</a:t>
            </a:r>
            <a:r>
              <a:rPr lang="en-US">
                <a:cs typeface="Calibri"/>
              </a:rPr>
              <a:t> </a:t>
            </a:r>
            <a:r>
              <a:rPr lang="en-US" err="1">
                <a:cs typeface="Calibri"/>
              </a:rPr>
              <a:t>en</a:t>
            </a:r>
            <a:r>
              <a:rPr lang="en-US">
                <a:cs typeface="Calibri"/>
              </a:rPr>
              <a:t> la que el </a:t>
            </a:r>
            <a:r>
              <a:rPr lang="en-US" err="1">
                <a:cs typeface="Calibri"/>
              </a:rPr>
              <a:t>obstáculo</a:t>
            </a:r>
            <a:r>
              <a:rPr lang="en-US">
                <a:cs typeface="Calibri"/>
              </a:rPr>
              <a:t> </a:t>
            </a:r>
            <a:r>
              <a:rPr lang="en-US" err="1">
                <a:cs typeface="Calibri"/>
              </a:rPr>
              <a:t>tiene</a:t>
            </a:r>
            <a:r>
              <a:rPr lang="en-US">
                <a:cs typeface="Calibri"/>
              </a:rPr>
              <a:t> </a:t>
            </a:r>
            <a:r>
              <a:rPr lang="en-US" err="1">
                <a:cs typeface="Calibri"/>
              </a:rPr>
              <a:t>importancia</a:t>
            </a:r>
            <a:r>
              <a:rPr lang="en-US">
                <a:cs typeface="Calibri"/>
              </a:rPr>
              <a:t>.</a:t>
            </a:r>
          </a:p>
          <a:p>
            <a:pPr marL="171450" indent="-171450">
              <a:buFont typeface="Arial" panose="020B0604020202020204" pitchFamily="34" charset="0"/>
              <a:buChar char="•"/>
            </a:pPr>
            <a:r>
              <a:rPr lang="en-US">
                <a:cs typeface="Calibri"/>
              </a:rPr>
              <a:t>La </a:t>
            </a:r>
            <a:r>
              <a:rPr lang="en-US" err="1">
                <a:cs typeface="Calibri"/>
              </a:rPr>
              <a:t>función</a:t>
            </a:r>
            <a:r>
              <a:rPr lang="en-US">
                <a:cs typeface="Calibri"/>
              </a:rPr>
              <a:t> Hazard </a:t>
            </a:r>
            <a:r>
              <a:rPr lang="en-US" err="1">
                <a:cs typeface="Calibri"/>
              </a:rPr>
              <a:t>permite</a:t>
            </a:r>
            <a:r>
              <a:rPr lang="en-US">
                <a:cs typeface="Calibri"/>
              </a:rPr>
              <a:t> la </a:t>
            </a:r>
            <a:r>
              <a:rPr lang="en-US" err="1">
                <a:cs typeface="Calibri"/>
              </a:rPr>
              <a:t>presencia</a:t>
            </a:r>
            <a:r>
              <a:rPr lang="en-US">
                <a:cs typeface="Calibri"/>
              </a:rPr>
              <a:t> de </a:t>
            </a:r>
            <a:r>
              <a:rPr lang="en-US" err="1">
                <a:cs typeface="Calibri"/>
              </a:rPr>
              <a:t>varios</a:t>
            </a:r>
            <a:r>
              <a:rPr lang="en-US">
                <a:cs typeface="Calibri"/>
              </a:rPr>
              <a:t> </a:t>
            </a:r>
            <a:r>
              <a:rPr lang="en-US" err="1">
                <a:cs typeface="Calibri"/>
              </a:rPr>
              <a:t>obstáculos</a:t>
            </a:r>
            <a:r>
              <a:rPr lang="en-US">
                <a:cs typeface="Calibri"/>
              </a:rPr>
              <a:t> con </a:t>
            </a:r>
            <a:r>
              <a:rPr lang="en-US" err="1">
                <a:cs typeface="Calibri"/>
              </a:rPr>
              <a:t>características</a:t>
            </a:r>
            <a:r>
              <a:rPr lang="en-US">
                <a:cs typeface="Calibri"/>
              </a:rPr>
              <a:t> </a:t>
            </a:r>
            <a:r>
              <a:rPr lang="en-US" err="1">
                <a:cs typeface="Calibri"/>
              </a:rPr>
              <a:t>diferentes</a:t>
            </a:r>
            <a:r>
              <a:rPr lang="en-US">
                <a:cs typeface="Calibri"/>
              </a:rPr>
              <a:t>, </a:t>
            </a:r>
            <a:r>
              <a:rPr lang="en-US" err="1">
                <a:cs typeface="Calibri"/>
              </a:rPr>
              <a:t>pero</a:t>
            </a:r>
            <a:r>
              <a:rPr lang="en-US">
                <a:cs typeface="Calibri"/>
              </a:rPr>
              <a:t> para </a:t>
            </a:r>
            <a:r>
              <a:rPr lang="en-US" err="1">
                <a:cs typeface="Calibri"/>
              </a:rPr>
              <a:t>este</a:t>
            </a:r>
            <a:r>
              <a:rPr lang="en-US">
                <a:cs typeface="Calibri"/>
              </a:rPr>
              <a:t> </a:t>
            </a:r>
            <a:r>
              <a:rPr lang="en-US" err="1">
                <a:cs typeface="Calibri"/>
              </a:rPr>
              <a:t>trabajo</a:t>
            </a:r>
            <a:r>
              <a:rPr lang="en-US">
                <a:cs typeface="Calibri"/>
              </a:rPr>
              <a:t> </a:t>
            </a:r>
            <a:r>
              <a:rPr lang="en-US" err="1">
                <a:cs typeface="Calibri"/>
              </a:rPr>
              <a:t>nos</a:t>
            </a:r>
            <a:r>
              <a:rPr lang="en-US">
                <a:cs typeface="Calibri"/>
              </a:rPr>
              <a:t> </a:t>
            </a:r>
            <a:r>
              <a:rPr lang="en-US" err="1">
                <a:cs typeface="Calibri"/>
              </a:rPr>
              <a:t>centramos</a:t>
            </a:r>
            <a:r>
              <a:rPr lang="en-US">
                <a:cs typeface="Calibri"/>
              </a:rPr>
              <a:t> </a:t>
            </a:r>
            <a:r>
              <a:rPr lang="en-US" err="1">
                <a:cs typeface="Calibri"/>
              </a:rPr>
              <a:t>en</a:t>
            </a:r>
            <a:r>
              <a:rPr lang="en-US">
                <a:cs typeface="Calibri"/>
              </a:rPr>
              <a:t> </a:t>
            </a:r>
            <a:r>
              <a:rPr lang="en-US" err="1">
                <a:cs typeface="Calibri"/>
              </a:rPr>
              <a:t>entornos</a:t>
            </a:r>
            <a:r>
              <a:rPr lang="en-US">
                <a:cs typeface="Calibri"/>
              </a:rPr>
              <a:t> con solo un </a:t>
            </a:r>
            <a:r>
              <a:rPr lang="en-US" err="1">
                <a:cs typeface="Calibri"/>
              </a:rPr>
              <a:t>obstáculo</a:t>
            </a:r>
            <a:r>
              <a:rPr lang="en-US">
                <a:cs typeface="Calibri"/>
              </a:rPr>
              <a:t>.</a:t>
            </a:r>
          </a:p>
        </p:txBody>
      </p:sp>
      <p:sp>
        <p:nvSpPr>
          <p:cNvPr id="4" name="Slide Number Placeholder 3"/>
          <p:cNvSpPr>
            <a:spLocks noGrp="1"/>
          </p:cNvSpPr>
          <p:nvPr>
            <p:ph type="sldNum" sz="quarter" idx="5"/>
          </p:nvPr>
        </p:nvSpPr>
        <p:spPr/>
        <p:txBody>
          <a:bodyPr/>
          <a:lstStyle/>
          <a:p>
            <a:fld id="{081600F4-043D-4ACC-A194-2A8C2753AE7B}" type="slidenum">
              <a:rPr lang="en-US"/>
              <a:t>3</a:t>
            </a:fld>
            <a:endParaRPr lang="en-US"/>
          </a:p>
        </p:txBody>
      </p:sp>
    </p:spTree>
    <p:extLst>
      <p:ext uri="{BB962C8B-B14F-4D97-AF65-F5344CB8AC3E}">
        <p14:creationId xmlns:p14="http://schemas.microsoft.com/office/powerpoint/2010/main" val="1839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Teniendo en cuenta, que el problema se plantea como la esfera que rueda hacia la meta, el gradiente de la función Hazard determina la dirección en la que rueda la esfera.</a:t>
            </a:r>
          </a:p>
          <a:p>
            <a:pPr marL="171450" indent="-171450">
              <a:buFont typeface="Arial" panose="020B0604020202020204" pitchFamily="34" charset="0"/>
              <a:buChar char="•"/>
            </a:pPr>
            <a:r>
              <a:rPr lang="es-CO"/>
              <a:t>Por lo tanto, el sistema de ecuaciones diferenciales ordinarias del modelo es el siguiente.</a:t>
            </a:r>
          </a:p>
          <a:p>
            <a:pPr marL="171450" indent="-171450">
              <a:buFont typeface="Arial" panose="020B0604020202020204" pitchFamily="34" charset="0"/>
              <a:buChar char="•"/>
            </a:pPr>
            <a:r>
              <a:rPr lang="es-CO"/>
              <a:t>Este sistema de ecuaciones diferenciales depende de la función Hazard.</a:t>
            </a:r>
          </a:p>
          <a:p>
            <a:pPr marL="171450" indent="-171450">
              <a:buFont typeface="Arial" panose="020B0604020202020204" pitchFamily="34" charset="0"/>
              <a:buChar char="•"/>
            </a:pPr>
            <a:r>
              <a:rPr lang="es-CO"/>
              <a:t>Para funciones Hazard triviales, el sistema se puede resolver analíticamente, pero para funciones como la propuesta mostrada en la diapositiva anterior, suele ser necesario recurrir a una solución numérica.</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4</a:t>
            </a:fld>
            <a:endParaRPr lang="en-US"/>
          </a:p>
        </p:txBody>
      </p:sp>
    </p:spTree>
    <p:extLst>
      <p:ext uri="{BB962C8B-B14F-4D97-AF65-F5344CB8AC3E}">
        <p14:creationId xmlns:p14="http://schemas.microsoft.com/office/powerpoint/2010/main" val="352282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indent="-457200">
              <a:buFont typeface="+mj-lt"/>
              <a:buAutoNum type="arabicPeriod"/>
            </a:pPr>
            <a:r>
              <a:rPr lang="es-CO"/>
              <a:t>Estudio del modelo. Para esto, se realizó la lectura del </a:t>
            </a:r>
            <a:r>
              <a:rPr lang="es-CO" err="1"/>
              <a:t>paper</a:t>
            </a:r>
            <a:r>
              <a:rPr lang="es-CO"/>
              <a:t> </a:t>
            </a:r>
            <a:r>
              <a:rPr lang="en-US"/>
              <a:t>PATHFINDING IN TWO DIMENSIONS USING ORDINARY DIFFERENTIAL EQUATIONS, que propone el </a:t>
            </a:r>
            <a:r>
              <a:rPr lang="en-US" err="1"/>
              <a:t>modelo</a:t>
            </a:r>
            <a:r>
              <a:rPr lang="en-US"/>
              <a:t> </a:t>
            </a:r>
            <a:r>
              <a:rPr lang="en-US" err="1"/>
              <a:t>utilizado</a:t>
            </a:r>
            <a:r>
              <a:rPr lang="en-US"/>
              <a:t>.</a:t>
            </a:r>
            <a:endParaRPr lang="es-CO"/>
          </a:p>
          <a:p>
            <a:pPr marL="457200" indent="-457200">
              <a:buFont typeface="+mj-lt"/>
              <a:buAutoNum type="arabicPeriod"/>
            </a:pPr>
            <a:r>
              <a:rPr lang="es-CO"/>
              <a:t>Estudio de parámetros del modelo, a través del cual se determina el rango de valores que puede tomar cada uno.</a:t>
            </a:r>
          </a:p>
          <a:p>
            <a:pPr marL="457200" indent="-457200">
              <a:buFont typeface="+mj-lt"/>
              <a:buAutoNum type="arabicPeriod"/>
            </a:pPr>
            <a:r>
              <a:rPr lang="es-CO"/>
              <a:t>Implementación de simulación en R. Para esto, se utilizó </a:t>
            </a:r>
            <a:r>
              <a:rPr lang="es-CO" err="1"/>
              <a:t>ode</a:t>
            </a:r>
            <a:r>
              <a:rPr lang="es-CO"/>
              <a:t> de la librería </a:t>
            </a:r>
            <a:r>
              <a:rPr lang="es-CO" err="1"/>
              <a:t>deSolve</a:t>
            </a:r>
            <a:r>
              <a:rPr lang="es-CO"/>
              <a:t>.</a:t>
            </a:r>
          </a:p>
          <a:p>
            <a:pPr marL="457200" indent="-457200">
              <a:buFont typeface="+mj-lt"/>
              <a:buAutoNum type="arabicPeriod"/>
            </a:pPr>
            <a:r>
              <a:rPr lang="es-CO"/>
              <a:t>Análisis del modelo a partir de simulación.</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5</a:t>
            </a:fld>
            <a:endParaRPr lang="en-US"/>
          </a:p>
        </p:txBody>
      </p:sp>
    </p:spTree>
    <p:extLst>
      <p:ext uri="{BB962C8B-B14F-4D97-AF65-F5344CB8AC3E}">
        <p14:creationId xmlns:p14="http://schemas.microsoft.com/office/powerpoint/2010/main" val="36318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11</a:t>
            </a:fld>
            <a:endParaRPr lang="en-US"/>
          </a:p>
        </p:txBody>
      </p:sp>
    </p:spTree>
    <p:extLst>
      <p:ext uri="{BB962C8B-B14F-4D97-AF65-F5344CB8AC3E}">
        <p14:creationId xmlns:p14="http://schemas.microsoft.com/office/powerpoint/2010/main" val="324270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12</a:t>
            </a:fld>
            <a:endParaRPr lang="en-US"/>
          </a:p>
        </p:txBody>
      </p:sp>
    </p:spTree>
    <p:extLst>
      <p:ext uri="{BB962C8B-B14F-4D97-AF65-F5344CB8AC3E}">
        <p14:creationId xmlns:p14="http://schemas.microsoft.com/office/powerpoint/2010/main" val="266963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81600F4-043D-4ACC-A194-2A8C2753AE7B}" type="slidenum">
              <a:rPr lang="en-US" smtClean="0"/>
              <a:t>16</a:t>
            </a:fld>
            <a:endParaRPr lang="en-US"/>
          </a:p>
        </p:txBody>
      </p:sp>
    </p:spTree>
    <p:extLst>
      <p:ext uri="{BB962C8B-B14F-4D97-AF65-F5344CB8AC3E}">
        <p14:creationId xmlns:p14="http://schemas.microsoft.com/office/powerpoint/2010/main" val="157263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23</a:t>
            </a:fld>
            <a:endParaRPr lang="en-US"/>
          </a:p>
        </p:txBody>
      </p:sp>
    </p:spTree>
    <p:extLst>
      <p:ext uri="{BB962C8B-B14F-4D97-AF65-F5344CB8AC3E}">
        <p14:creationId xmlns:p14="http://schemas.microsoft.com/office/powerpoint/2010/main" val="3242701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24</a:t>
            </a:fld>
            <a:endParaRPr lang="en-US"/>
          </a:p>
        </p:txBody>
      </p:sp>
    </p:spTree>
    <p:extLst>
      <p:ext uri="{BB962C8B-B14F-4D97-AF65-F5344CB8AC3E}">
        <p14:creationId xmlns:p14="http://schemas.microsoft.com/office/powerpoint/2010/main" val="324270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96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932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49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65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986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092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258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58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554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641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448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8083346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nmn.me/u/Pathfinding-with-Differential-Equations.pdf" TargetMode="External"/><Relationship Id="rId2" Type="http://schemas.openxmlformats.org/officeDocument/2006/relationships/hyperlink" Target="https://theory.stanford.edu/~amitp/GameProgramming/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r>
              <a:rPr lang="en-US" sz="4400"/>
              <a:t>Modelo de Búsqueda de Caminos en Dos Dimensiones</a:t>
            </a:r>
          </a:p>
        </p:txBody>
      </p:sp>
      <p:sp>
        <p:nvSpPr>
          <p:cNvPr id="3" name="Subtitle 2"/>
          <p:cNvSpPr>
            <a:spLocks noGrp="1"/>
          </p:cNvSpPr>
          <p:nvPr>
            <p:ph type="subTitle" idx="1"/>
          </p:nvPr>
        </p:nvSpPr>
        <p:spPr>
          <a:xfrm>
            <a:off x="477981" y="4872922"/>
            <a:ext cx="3933306" cy="1208141"/>
          </a:xfrm>
        </p:spPr>
        <p:txBody>
          <a:bodyPr>
            <a:normAutofit/>
          </a:bodyPr>
          <a:lstStyle/>
          <a:p>
            <a:pPr>
              <a:lnSpc>
                <a:spcPct val="100000"/>
              </a:lnSpc>
            </a:pPr>
            <a:r>
              <a:rPr lang="en-US" sz="1700"/>
              <a:t>Santiago Caroprese</a:t>
            </a:r>
          </a:p>
          <a:p>
            <a:pPr>
              <a:lnSpc>
                <a:spcPct val="100000"/>
              </a:lnSpc>
            </a:pPr>
            <a:r>
              <a:rPr lang="en-US" sz="1700"/>
              <a:t>Daniel Hernández</a:t>
            </a:r>
          </a:p>
          <a:p>
            <a:pPr>
              <a:lnSpc>
                <a:spcPct val="100000"/>
              </a:lnSpc>
            </a:pPr>
            <a:r>
              <a:rPr lang="en-US" sz="1700"/>
              <a:t>Juan Carlos Suárez</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2" descr="Bespoke Solutions &gt; What We Do &gt; Demographix">
            <a:extLst>
              <a:ext uri="{FF2B5EF4-FFF2-40B4-BE49-F238E27FC236}">
                <a16:creationId xmlns:a16="http://schemas.microsoft.com/office/drawing/2014/main" id="{3A09DC36-00D3-4435-BED7-D100B68F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8791"/>
            <a:ext cx="4803913" cy="480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4)</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mediano: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30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5BB5209B-4DC0-439B-B538-37A8E2EDDBEA}"/>
              </a:ext>
            </a:extLst>
          </p:cNvPr>
          <p:cNvPicPr>
            <a:picLocks noChangeAspect="1"/>
          </p:cNvPicPr>
          <p:nvPr/>
        </p:nvPicPr>
        <p:blipFill>
          <a:blip r:embed="rId2"/>
          <a:stretch>
            <a:fillRect/>
          </a:stretch>
        </p:blipFill>
        <p:spPr>
          <a:xfrm>
            <a:off x="1124111" y="3033626"/>
            <a:ext cx="4289469" cy="3459249"/>
          </a:xfrm>
          <a:prstGeom prst="rect">
            <a:avLst/>
          </a:prstGeom>
        </p:spPr>
      </p:pic>
      <p:pic>
        <p:nvPicPr>
          <p:cNvPr id="8" name="Imagen 7">
            <a:extLst>
              <a:ext uri="{FF2B5EF4-FFF2-40B4-BE49-F238E27FC236}">
                <a16:creationId xmlns:a16="http://schemas.microsoft.com/office/drawing/2014/main" id="{91EA4AE0-1C66-48C5-A29B-4C93A59CAB9F}"/>
              </a:ext>
            </a:extLst>
          </p:cNvPr>
          <p:cNvPicPr>
            <a:picLocks noChangeAspect="1"/>
          </p:cNvPicPr>
          <p:nvPr/>
        </p:nvPicPr>
        <p:blipFill>
          <a:blip r:embed="rId3"/>
          <a:stretch>
            <a:fillRect/>
          </a:stretch>
        </p:blipFill>
        <p:spPr>
          <a:xfrm>
            <a:off x="6658055" y="3033626"/>
            <a:ext cx="4289469" cy="3463712"/>
          </a:xfrm>
          <a:prstGeom prst="rect">
            <a:avLst/>
          </a:prstGeom>
        </p:spPr>
      </p:pic>
      <p:graphicFrame>
        <p:nvGraphicFramePr>
          <p:cNvPr id="4" name="Tabla 3">
            <a:extLst>
              <a:ext uri="{FF2B5EF4-FFF2-40B4-BE49-F238E27FC236}">
                <a16:creationId xmlns:a16="http://schemas.microsoft.com/office/drawing/2014/main" id="{CE2EAF09-DE22-4293-BAAF-9FEC520BE4A8}"/>
              </a:ext>
            </a:extLst>
          </p:cNvPr>
          <p:cNvGraphicFramePr>
            <a:graphicFrameLocks noGrp="1"/>
          </p:cNvGraphicFramePr>
          <p:nvPr>
            <p:extLst>
              <p:ext uri="{D42A27DB-BD31-4B8C-83A1-F6EECF244321}">
                <p14:modId xmlns:p14="http://schemas.microsoft.com/office/powerpoint/2010/main" val="1380230711"/>
              </p:ext>
            </p:extLst>
          </p:nvPr>
        </p:nvGraphicFramePr>
        <p:xfrm>
          <a:off x="7950334" y="347221"/>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857276280"/>
                    </a:ext>
                  </a:extLst>
                </a:gridCol>
                <a:gridCol w="953300">
                  <a:extLst>
                    <a:ext uri="{9D8B030D-6E8A-4147-A177-3AD203B41FA5}">
                      <a16:colId xmlns:a16="http://schemas.microsoft.com/office/drawing/2014/main" val="2333267709"/>
                    </a:ext>
                  </a:extLst>
                </a:gridCol>
                <a:gridCol w="1010498">
                  <a:extLst>
                    <a:ext uri="{9D8B030D-6E8A-4147-A177-3AD203B41FA5}">
                      <a16:colId xmlns:a16="http://schemas.microsoft.com/office/drawing/2014/main" val="1994111654"/>
                    </a:ext>
                  </a:extLst>
                </a:gridCol>
                <a:gridCol w="1029564">
                  <a:extLst>
                    <a:ext uri="{9D8B030D-6E8A-4147-A177-3AD203B41FA5}">
                      <a16:colId xmlns:a16="http://schemas.microsoft.com/office/drawing/2014/main" val="280494768"/>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4260204230"/>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1463567"/>
                  </a:ext>
                </a:extLst>
              </a:tr>
              <a:tr h="182880">
                <a:tc>
                  <a:txBody>
                    <a:bodyPr/>
                    <a:lstStyle/>
                    <a:p>
                      <a:pPr algn="r" fontAlgn="b"/>
                      <a:r>
                        <a:rPr lang="es-CO" sz="1100" u="none" strike="noStrike">
                          <a:effectLst/>
                        </a:rPr>
                        <a:t>21.96797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4.318631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22.30862</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4.318631</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200481"/>
                  </a:ext>
                </a:extLst>
              </a:tr>
            </a:tbl>
          </a:graphicData>
        </a:graphic>
      </p:graphicFrame>
    </p:spTree>
    <p:extLst>
      <p:ext uri="{BB962C8B-B14F-4D97-AF65-F5344CB8AC3E}">
        <p14:creationId xmlns:p14="http://schemas.microsoft.com/office/powerpoint/2010/main" val="422563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5)</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100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3CE82C40-5DBA-44F0-B3ED-AC5ECAA74798}"/>
              </a:ext>
            </a:extLst>
          </p:cNvPr>
          <p:cNvPicPr>
            <a:picLocks noChangeAspect="1"/>
          </p:cNvPicPr>
          <p:nvPr/>
        </p:nvPicPr>
        <p:blipFill>
          <a:blip r:embed="rId3"/>
          <a:stretch>
            <a:fillRect/>
          </a:stretch>
        </p:blipFill>
        <p:spPr>
          <a:xfrm>
            <a:off x="1103618" y="3035857"/>
            <a:ext cx="4292695" cy="3459249"/>
          </a:xfrm>
          <a:prstGeom prst="rect">
            <a:avLst/>
          </a:prstGeom>
        </p:spPr>
      </p:pic>
      <p:pic>
        <p:nvPicPr>
          <p:cNvPr id="10" name="Imagen 9">
            <a:extLst>
              <a:ext uri="{FF2B5EF4-FFF2-40B4-BE49-F238E27FC236}">
                <a16:creationId xmlns:a16="http://schemas.microsoft.com/office/drawing/2014/main" id="{99BE9F64-C05B-41A0-A60B-765E6023E7CA}"/>
              </a:ext>
            </a:extLst>
          </p:cNvPr>
          <p:cNvPicPr>
            <a:picLocks noChangeAspect="1"/>
          </p:cNvPicPr>
          <p:nvPr/>
        </p:nvPicPr>
        <p:blipFill>
          <a:blip r:embed="rId4"/>
          <a:stretch>
            <a:fillRect/>
          </a:stretch>
        </p:blipFill>
        <p:spPr>
          <a:xfrm>
            <a:off x="6646506" y="3035857"/>
            <a:ext cx="4304370" cy="3457018"/>
          </a:xfrm>
          <a:prstGeom prst="rect">
            <a:avLst/>
          </a:prstGeom>
        </p:spPr>
      </p:pic>
      <p:graphicFrame>
        <p:nvGraphicFramePr>
          <p:cNvPr id="4" name="Tabla 3">
            <a:extLst>
              <a:ext uri="{FF2B5EF4-FFF2-40B4-BE49-F238E27FC236}">
                <a16:creationId xmlns:a16="http://schemas.microsoft.com/office/drawing/2014/main" id="{9463F0C0-8317-4DAF-9DBB-D0DB00BFD44C}"/>
              </a:ext>
            </a:extLst>
          </p:cNvPr>
          <p:cNvGraphicFramePr>
            <a:graphicFrameLocks noGrp="1"/>
          </p:cNvGraphicFramePr>
          <p:nvPr>
            <p:extLst>
              <p:ext uri="{D42A27DB-BD31-4B8C-83A1-F6EECF244321}">
                <p14:modId xmlns:p14="http://schemas.microsoft.com/office/powerpoint/2010/main" val="3106486521"/>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720433443"/>
                    </a:ext>
                  </a:extLst>
                </a:gridCol>
                <a:gridCol w="953300">
                  <a:extLst>
                    <a:ext uri="{9D8B030D-6E8A-4147-A177-3AD203B41FA5}">
                      <a16:colId xmlns:a16="http://schemas.microsoft.com/office/drawing/2014/main" val="2363719759"/>
                    </a:ext>
                  </a:extLst>
                </a:gridCol>
                <a:gridCol w="1010498">
                  <a:extLst>
                    <a:ext uri="{9D8B030D-6E8A-4147-A177-3AD203B41FA5}">
                      <a16:colId xmlns:a16="http://schemas.microsoft.com/office/drawing/2014/main" val="3932249974"/>
                    </a:ext>
                  </a:extLst>
                </a:gridCol>
                <a:gridCol w="1029564">
                  <a:extLst>
                    <a:ext uri="{9D8B030D-6E8A-4147-A177-3AD203B41FA5}">
                      <a16:colId xmlns:a16="http://schemas.microsoft.com/office/drawing/2014/main" val="2441053555"/>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2548914441"/>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0879271"/>
                  </a:ext>
                </a:extLst>
              </a:tr>
              <a:tr h="182880">
                <a:tc>
                  <a:txBody>
                    <a:bodyPr/>
                    <a:lstStyle/>
                    <a:p>
                      <a:pPr algn="r" fontAlgn="b"/>
                      <a:r>
                        <a:rPr lang="es-CO" sz="1100" u="none" strike="noStrike">
                          <a:effectLst/>
                        </a:rPr>
                        <a:t>17.60263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5.268764989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17.64973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5.268764989</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8645795"/>
                  </a:ext>
                </a:extLst>
              </a:tr>
            </a:tbl>
          </a:graphicData>
        </a:graphic>
      </p:graphicFrame>
    </p:spTree>
    <p:extLst>
      <p:ext uri="{BB962C8B-B14F-4D97-AF65-F5344CB8AC3E}">
        <p14:creationId xmlns:p14="http://schemas.microsoft.com/office/powerpoint/2010/main" val="316479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6)</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muy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1000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8E758911-3097-47E5-9778-DA38D0F96A98}"/>
              </a:ext>
            </a:extLst>
          </p:cNvPr>
          <p:cNvPicPr>
            <a:picLocks noChangeAspect="1"/>
          </p:cNvPicPr>
          <p:nvPr/>
        </p:nvPicPr>
        <p:blipFill>
          <a:blip r:embed="rId3"/>
          <a:stretch>
            <a:fillRect/>
          </a:stretch>
        </p:blipFill>
        <p:spPr>
          <a:xfrm>
            <a:off x="1101012" y="2997071"/>
            <a:ext cx="4304370" cy="3485997"/>
          </a:xfrm>
          <a:prstGeom prst="rect">
            <a:avLst/>
          </a:prstGeom>
        </p:spPr>
      </p:pic>
      <p:pic>
        <p:nvPicPr>
          <p:cNvPr id="8" name="Imagen 7">
            <a:extLst>
              <a:ext uri="{FF2B5EF4-FFF2-40B4-BE49-F238E27FC236}">
                <a16:creationId xmlns:a16="http://schemas.microsoft.com/office/drawing/2014/main" id="{6A0F4339-52E3-4AC3-8009-C3B62044F85E}"/>
              </a:ext>
            </a:extLst>
          </p:cNvPr>
          <p:cNvPicPr>
            <a:picLocks noChangeAspect="1"/>
          </p:cNvPicPr>
          <p:nvPr/>
        </p:nvPicPr>
        <p:blipFill>
          <a:blip r:embed="rId4"/>
          <a:stretch>
            <a:fillRect/>
          </a:stretch>
        </p:blipFill>
        <p:spPr>
          <a:xfrm>
            <a:off x="6652940" y="2997071"/>
            <a:ext cx="4304370" cy="3490519"/>
          </a:xfrm>
          <a:prstGeom prst="rect">
            <a:avLst/>
          </a:prstGeom>
        </p:spPr>
      </p:pic>
      <p:graphicFrame>
        <p:nvGraphicFramePr>
          <p:cNvPr id="4" name="Tabla 3">
            <a:extLst>
              <a:ext uri="{FF2B5EF4-FFF2-40B4-BE49-F238E27FC236}">
                <a16:creationId xmlns:a16="http://schemas.microsoft.com/office/drawing/2014/main" id="{F303441F-DE01-465E-BBFC-307D7DEB98A7}"/>
              </a:ext>
            </a:extLst>
          </p:cNvPr>
          <p:cNvGraphicFramePr>
            <a:graphicFrameLocks noGrp="1"/>
          </p:cNvGraphicFramePr>
          <p:nvPr>
            <p:extLst>
              <p:ext uri="{D42A27DB-BD31-4B8C-83A1-F6EECF244321}">
                <p14:modId xmlns:p14="http://schemas.microsoft.com/office/powerpoint/2010/main" val="3658712318"/>
              </p:ext>
            </p:extLst>
          </p:nvPr>
        </p:nvGraphicFramePr>
        <p:xfrm>
          <a:off x="7937262" y="349975"/>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4130379881"/>
                    </a:ext>
                  </a:extLst>
                </a:gridCol>
                <a:gridCol w="953300">
                  <a:extLst>
                    <a:ext uri="{9D8B030D-6E8A-4147-A177-3AD203B41FA5}">
                      <a16:colId xmlns:a16="http://schemas.microsoft.com/office/drawing/2014/main" val="4054094631"/>
                    </a:ext>
                  </a:extLst>
                </a:gridCol>
                <a:gridCol w="1010498">
                  <a:extLst>
                    <a:ext uri="{9D8B030D-6E8A-4147-A177-3AD203B41FA5}">
                      <a16:colId xmlns:a16="http://schemas.microsoft.com/office/drawing/2014/main" val="1033579413"/>
                    </a:ext>
                  </a:extLst>
                </a:gridCol>
                <a:gridCol w="1029564">
                  <a:extLst>
                    <a:ext uri="{9D8B030D-6E8A-4147-A177-3AD203B41FA5}">
                      <a16:colId xmlns:a16="http://schemas.microsoft.com/office/drawing/2014/main" val="2195848845"/>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2150513712"/>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8703414"/>
                  </a:ext>
                </a:extLst>
              </a:tr>
              <a:tr h="182880">
                <a:tc>
                  <a:txBody>
                    <a:bodyPr/>
                    <a:lstStyle/>
                    <a:p>
                      <a:pPr algn="r" fontAlgn="b"/>
                      <a:r>
                        <a:rPr lang="es-CO" sz="1100" u="none" strike="noStrike">
                          <a:effectLst/>
                        </a:rPr>
                        <a:t>12.10027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0.060753483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12.10027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0.060753483</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2064139"/>
                  </a:ext>
                </a:extLst>
              </a:tr>
            </a:tbl>
          </a:graphicData>
        </a:graphic>
      </p:graphicFrame>
    </p:spTree>
    <p:extLst>
      <p:ext uri="{BB962C8B-B14F-4D97-AF65-F5344CB8AC3E}">
        <p14:creationId xmlns:p14="http://schemas.microsoft.com/office/powerpoint/2010/main" val="186684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7)</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cercano a cero: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1e-8</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27EA2FA7-3113-4724-8870-B3DC0F6798D5}"/>
              </a:ext>
            </a:extLst>
          </p:cNvPr>
          <p:cNvPicPr>
            <a:picLocks noChangeAspect="1"/>
          </p:cNvPicPr>
          <p:nvPr/>
        </p:nvPicPr>
        <p:blipFill>
          <a:blip r:embed="rId2"/>
          <a:stretch>
            <a:fillRect/>
          </a:stretch>
        </p:blipFill>
        <p:spPr>
          <a:xfrm>
            <a:off x="1086075" y="2997071"/>
            <a:ext cx="4327781" cy="3491167"/>
          </a:xfrm>
          <a:prstGeom prst="rect">
            <a:avLst/>
          </a:prstGeom>
        </p:spPr>
      </p:pic>
      <p:pic>
        <p:nvPicPr>
          <p:cNvPr id="15" name="Imagen 14">
            <a:extLst>
              <a:ext uri="{FF2B5EF4-FFF2-40B4-BE49-F238E27FC236}">
                <a16:creationId xmlns:a16="http://schemas.microsoft.com/office/drawing/2014/main" id="{96D3592F-1D53-4190-BFD2-7EA94BDCA0BA}"/>
              </a:ext>
            </a:extLst>
          </p:cNvPr>
          <p:cNvPicPr>
            <a:picLocks noChangeAspect="1"/>
          </p:cNvPicPr>
          <p:nvPr/>
        </p:nvPicPr>
        <p:blipFill>
          <a:blip r:embed="rId2"/>
          <a:stretch>
            <a:fillRect/>
          </a:stretch>
        </p:blipFill>
        <p:spPr>
          <a:xfrm>
            <a:off x="6639036" y="2997070"/>
            <a:ext cx="4327781" cy="3491167"/>
          </a:xfrm>
          <a:prstGeom prst="rect">
            <a:avLst/>
          </a:prstGeom>
        </p:spPr>
      </p:pic>
      <p:graphicFrame>
        <p:nvGraphicFramePr>
          <p:cNvPr id="4" name="Tabla 3">
            <a:extLst>
              <a:ext uri="{FF2B5EF4-FFF2-40B4-BE49-F238E27FC236}">
                <a16:creationId xmlns:a16="http://schemas.microsoft.com/office/drawing/2014/main" id="{CEAA1A8E-F662-4CCD-970B-97C694D5FE53}"/>
              </a:ext>
            </a:extLst>
          </p:cNvPr>
          <p:cNvGraphicFramePr>
            <a:graphicFrameLocks noGrp="1"/>
          </p:cNvGraphicFramePr>
          <p:nvPr>
            <p:extLst>
              <p:ext uri="{D42A27DB-BD31-4B8C-83A1-F6EECF244321}">
                <p14:modId xmlns:p14="http://schemas.microsoft.com/office/powerpoint/2010/main" val="2122306893"/>
              </p:ext>
            </p:extLst>
          </p:nvPr>
        </p:nvGraphicFramePr>
        <p:xfrm>
          <a:off x="7950334" y="374895"/>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4064200292"/>
                    </a:ext>
                  </a:extLst>
                </a:gridCol>
                <a:gridCol w="953300">
                  <a:extLst>
                    <a:ext uri="{9D8B030D-6E8A-4147-A177-3AD203B41FA5}">
                      <a16:colId xmlns:a16="http://schemas.microsoft.com/office/drawing/2014/main" val="142900039"/>
                    </a:ext>
                  </a:extLst>
                </a:gridCol>
                <a:gridCol w="1010498">
                  <a:extLst>
                    <a:ext uri="{9D8B030D-6E8A-4147-A177-3AD203B41FA5}">
                      <a16:colId xmlns:a16="http://schemas.microsoft.com/office/drawing/2014/main" val="742505721"/>
                    </a:ext>
                  </a:extLst>
                </a:gridCol>
                <a:gridCol w="1029564">
                  <a:extLst>
                    <a:ext uri="{9D8B030D-6E8A-4147-A177-3AD203B41FA5}">
                      <a16:colId xmlns:a16="http://schemas.microsoft.com/office/drawing/2014/main" val="717877630"/>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789007781"/>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708087"/>
                  </a:ext>
                </a:extLst>
              </a:tr>
              <a:tr h="182880">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9.93E-16</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3585890"/>
                  </a:ext>
                </a:extLst>
              </a:tr>
            </a:tbl>
          </a:graphicData>
        </a:graphic>
      </p:graphicFrame>
    </p:spTree>
    <p:extLst>
      <p:ext uri="{BB962C8B-B14F-4D97-AF65-F5344CB8AC3E}">
        <p14:creationId xmlns:p14="http://schemas.microsoft.com/office/powerpoint/2010/main" val="49668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8)</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pequeño: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5</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0A159F28-4E0D-417F-B2F4-331E0396AE6C}"/>
              </a:ext>
            </a:extLst>
          </p:cNvPr>
          <p:cNvPicPr>
            <a:picLocks noChangeAspect="1"/>
          </p:cNvPicPr>
          <p:nvPr/>
        </p:nvPicPr>
        <p:blipFill>
          <a:blip r:embed="rId2"/>
          <a:stretch>
            <a:fillRect/>
          </a:stretch>
        </p:blipFill>
        <p:spPr>
          <a:xfrm>
            <a:off x="1114592" y="2997070"/>
            <a:ext cx="4337786" cy="3491167"/>
          </a:xfrm>
          <a:prstGeom prst="rect">
            <a:avLst/>
          </a:prstGeom>
        </p:spPr>
      </p:pic>
      <p:pic>
        <p:nvPicPr>
          <p:cNvPr id="8" name="Imagen 7">
            <a:extLst>
              <a:ext uri="{FF2B5EF4-FFF2-40B4-BE49-F238E27FC236}">
                <a16:creationId xmlns:a16="http://schemas.microsoft.com/office/drawing/2014/main" id="{C67E0EF4-8A46-405D-BC30-1BF4CFFF423F}"/>
              </a:ext>
            </a:extLst>
          </p:cNvPr>
          <p:cNvPicPr>
            <a:picLocks noChangeAspect="1"/>
          </p:cNvPicPr>
          <p:nvPr/>
        </p:nvPicPr>
        <p:blipFill>
          <a:blip r:embed="rId3"/>
          <a:stretch>
            <a:fillRect/>
          </a:stretch>
        </p:blipFill>
        <p:spPr>
          <a:xfrm>
            <a:off x="6639629" y="2997069"/>
            <a:ext cx="4337787" cy="3491168"/>
          </a:xfrm>
          <a:prstGeom prst="rect">
            <a:avLst/>
          </a:prstGeom>
        </p:spPr>
      </p:pic>
      <p:graphicFrame>
        <p:nvGraphicFramePr>
          <p:cNvPr id="5" name="Tabla 4">
            <a:extLst>
              <a:ext uri="{FF2B5EF4-FFF2-40B4-BE49-F238E27FC236}">
                <a16:creationId xmlns:a16="http://schemas.microsoft.com/office/drawing/2014/main" id="{2A5F6DAB-4D0B-4DBB-94B8-B6DC2720CB42}"/>
              </a:ext>
            </a:extLst>
          </p:cNvPr>
          <p:cNvGraphicFramePr>
            <a:graphicFrameLocks noGrp="1"/>
          </p:cNvGraphicFramePr>
          <p:nvPr>
            <p:extLst>
              <p:ext uri="{D42A27DB-BD31-4B8C-83A1-F6EECF244321}">
                <p14:modId xmlns:p14="http://schemas.microsoft.com/office/powerpoint/2010/main" val="3457393"/>
              </p:ext>
            </p:extLst>
          </p:nvPr>
        </p:nvGraphicFramePr>
        <p:xfrm>
          <a:off x="7916991" y="365122"/>
          <a:ext cx="3784601" cy="979845"/>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944089793"/>
                    </a:ext>
                  </a:extLst>
                </a:gridCol>
                <a:gridCol w="953300">
                  <a:extLst>
                    <a:ext uri="{9D8B030D-6E8A-4147-A177-3AD203B41FA5}">
                      <a16:colId xmlns:a16="http://schemas.microsoft.com/office/drawing/2014/main" val="308872146"/>
                    </a:ext>
                  </a:extLst>
                </a:gridCol>
                <a:gridCol w="1010498">
                  <a:extLst>
                    <a:ext uri="{9D8B030D-6E8A-4147-A177-3AD203B41FA5}">
                      <a16:colId xmlns:a16="http://schemas.microsoft.com/office/drawing/2014/main" val="2335228030"/>
                    </a:ext>
                  </a:extLst>
                </a:gridCol>
                <a:gridCol w="1029564">
                  <a:extLst>
                    <a:ext uri="{9D8B030D-6E8A-4147-A177-3AD203B41FA5}">
                      <a16:colId xmlns:a16="http://schemas.microsoft.com/office/drawing/2014/main" val="1995719027"/>
                    </a:ext>
                  </a:extLst>
                </a:gridCol>
              </a:tblGrid>
              <a:tr h="252863">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719707373"/>
                  </a:ext>
                </a:extLst>
              </a:tr>
              <a:tr h="474119">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5175551"/>
                  </a:ext>
                </a:extLst>
              </a:tr>
              <a:tr h="252863">
                <a:tc>
                  <a:txBody>
                    <a:bodyPr/>
                    <a:lstStyle/>
                    <a:p>
                      <a:pPr algn="r" fontAlgn="b"/>
                      <a:r>
                        <a:rPr lang="es-CO" sz="1100" u="none" strike="noStrike">
                          <a:effectLst/>
                        </a:rPr>
                        <a:t>16.34206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14.16308</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1.659226027</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637009"/>
                  </a:ext>
                </a:extLst>
              </a:tr>
            </a:tbl>
          </a:graphicData>
        </a:graphic>
      </p:graphicFrame>
    </p:spTree>
    <p:extLst>
      <p:ext uri="{BB962C8B-B14F-4D97-AF65-F5344CB8AC3E}">
        <p14:creationId xmlns:p14="http://schemas.microsoft.com/office/powerpoint/2010/main" val="228176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9)</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mediano: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B85B48C1-7EB3-45ED-98C7-EBADCFD6CEA2}"/>
              </a:ext>
            </a:extLst>
          </p:cNvPr>
          <p:cNvPicPr>
            <a:picLocks noChangeAspect="1"/>
          </p:cNvPicPr>
          <p:nvPr/>
        </p:nvPicPr>
        <p:blipFill>
          <a:blip r:embed="rId2"/>
          <a:stretch>
            <a:fillRect/>
          </a:stretch>
        </p:blipFill>
        <p:spPr>
          <a:xfrm>
            <a:off x="1083815" y="2997070"/>
            <a:ext cx="4341230" cy="3491167"/>
          </a:xfrm>
          <a:prstGeom prst="rect">
            <a:avLst/>
          </a:prstGeom>
        </p:spPr>
      </p:pic>
      <p:pic>
        <p:nvPicPr>
          <p:cNvPr id="10" name="Imagen 9">
            <a:extLst>
              <a:ext uri="{FF2B5EF4-FFF2-40B4-BE49-F238E27FC236}">
                <a16:creationId xmlns:a16="http://schemas.microsoft.com/office/drawing/2014/main" id="{3380191A-2A12-4843-87FF-6F90FBE92B81}"/>
              </a:ext>
            </a:extLst>
          </p:cNvPr>
          <p:cNvPicPr>
            <a:picLocks noChangeAspect="1"/>
          </p:cNvPicPr>
          <p:nvPr/>
        </p:nvPicPr>
        <p:blipFill>
          <a:blip r:embed="rId3"/>
          <a:stretch>
            <a:fillRect/>
          </a:stretch>
        </p:blipFill>
        <p:spPr>
          <a:xfrm>
            <a:off x="6634807" y="2997070"/>
            <a:ext cx="4341231" cy="3496722"/>
          </a:xfrm>
          <a:prstGeom prst="rect">
            <a:avLst/>
          </a:prstGeom>
        </p:spPr>
      </p:pic>
      <p:graphicFrame>
        <p:nvGraphicFramePr>
          <p:cNvPr id="4" name="Tabla 3">
            <a:extLst>
              <a:ext uri="{FF2B5EF4-FFF2-40B4-BE49-F238E27FC236}">
                <a16:creationId xmlns:a16="http://schemas.microsoft.com/office/drawing/2014/main" id="{BA4512FC-635D-449D-99FD-1F4573DF21C2}"/>
              </a:ext>
            </a:extLst>
          </p:cNvPr>
          <p:cNvGraphicFramePr>
            <a:graphicFrameLocks noGrp="1"/>
          </p:cNvGraphicFramePr>
          <p:nvPr>
            <p:extLst>
              <p:ext uri="{D42A27DB-BD31-4B8C-83A1-F6EECF244321}">
                <p14:modId xmlns:p14="http://schemas.microsoft.com/office/powerpoint/2010/main" val="2850633214"/>
              </p:ext>
            </p:extLst>
          </p:nvPr>
        </p:nvGraphicFramePr>
        <p:xfrm>
          <a:off x="7937262" y="364208"/>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990830782"/>
                    </a:ext>
                  </a:extLst>
                </a:gridCol>
                <a:gridCol w="953300">
                  <a:extLst>
                    <a:ext uri="{9D8B030D-6E8A-4147-A177-3AD203B41FA5}">
                      <a16:colId xmlns:a16="http://schemas.microsoft.com/office/drawing/2014/main" val="971522549"/>
                    </a:ext>
                  </a:extLst>
                </a:gridCol>
                <a:gridCol w="1010498">
                  <a:extLst>
                    <a:ext uri="{9D8B030D-6E8A-4147-A177-3AD203B41FA5}">
                      <a16:colId xmlns:a16="http://schemas.microsoft.com/office/drawing/2014/main" val="2820544204"/>
                    </a:ext>
                  </a:extLst>
                </a:gridCol>
                <a:gridCol w="1029564">
                  <a:extLst>
                    <a:ext uri="{9D8B030D-6E8A-4147-A177-3AD203B41FA5}">
                      <a16:colId xmlns:a16="http://schemas.microsoft.com/office/drawing/2014/main" val="708602381"/>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469893866"/>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6205194"/>
                  </a:ext>
                </a:extLst>
              </a:tr>
              <a:tr h="182880">
                <a:tc>
                  <a:txBody>
                    <a:bodyPr/>
                    <a:lstStyle/>
                    <a:p>
                      <a:pPr algn="r" fontAlgn="b"/>
                      <a:r>
                        <a:rPr lang="es-CO" sz="1100" u="none" strike="noStrike">
                          <a:effectLst/>
                        </a:rPr>
                        <a:t>13.87774</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1.169821473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14.00288</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1.169821473</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7030624"/>
                  </a:ext>
                </a:extLst>
              </a:tr>
            </a:tbl>
          </a:graphicData>
        </a:graphic>
      </p:graphicFrame>
    </p:spTree>
    <p:extLst>
      <p:ext uri="{BB962C8B-B14F-4D97-AF65-F5344CB8AC3E}">
        <p14:creationId xmlns:p14="http://schemas.microsoft.com/office/powerpoint/2010/main" val="127171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10)</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100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3D1B2F07-2F19-42BD-821F-C76A01C52566}"/>
              </a:ext>
            </a:extLst>
          </p:cNvPr>
          <p:cNvPicPr>
            <a:picLocks noChangeAspect="1"/>
          </p:cNvPicPr>
          <p:nvPr/>
        </p:nvPicPr>
        <p:blipFill>
          <a:blip r:embed="rId3"/>
          <a:stretch>
            <a:fillRect/>
          </a:stretch>
        </p:blipFill>
        <p:spPr>
          <a:xfrm>
            <a:off x="1072625" y="2997070"/>
            <a:ext cx="4324474" cy="3495805"/>
          </a:xfrm>
          <a:prstGeom prst="rect">
            <a:avLst/>
          </a:prstGeom>
        </p:spPr>
      </p:pic>
      <p:pic>
        <p:nvPicPr>
          <p:cNvPr id="8" name="Imagen 7">
            <a:extLst>
              <a:ext uri="{FF2B5EF4-FFF2-40B4-BE49-F238E27FC236}">
                <a16:creationId xmlns:a16="http://schemas.microsoft.com/office/drawing/2014/main" id="{CBC0F0E2-3170-420E-BA85-309EBD6AA054}"/>
              </a:ext>
            </a:extLst>
          </p:cNvPr>
          <p:cNvPicPr>
            <a:picLocks noChangeAspect="1"/>
          </p:cNvPicPr>
          <p:nvPr/>
        </p:nvPicPr>
        <p:blipFill>
          <a:blip r:embed="rId4"/>
          <a:stretch>
            <a:fillRect/>
          </a:stretch>
        </p:blipFill>
        <p:spPr>
          <a:xfrm>
            <a:off x="6665931" y="2990819"/>
            <a:ext cx="4324474" cy="3502056"/>
          </a:xfrm>
          <a:prstGeom prst="rect">
            <a:avLst/>
          </a:prstGeom>
        </p:spPr>
      </p:pic>
      <p:graphicFrame>
        <p:nvGraphicFramePr>
          <p:cNvPr id="13" name="Tabla 12">
            <a:extLst>
              <a:ext uri="{FF2B5EF4-FFF2-40B4-BE49-F238E27FC236}">
                <a16:creationId xmlns:a16="http://schemas.microsoft.com/office/drawing/2014/main" id="{2DF64861-9635-496B-A719-F5D5BE4201FE}"/>
              </a:ext>
            </a:extLst>
          </p:cNvPr>
          <p:cNvGraphicFramePr>
            <a:graphicFrameLocks noGrp="1"/>
          </p:cNvGraphicFramePr>
          <p:nvPr>
            <p:extLst>
              <p:ext uri="{D42A27DB-BD31-4B8C-83A1-F6EECF244321}">
                <p14:modId xmlns:p14="http://schemas.microsoft.com/office/powerpoint/2010/main" val="969841202"/>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1715941545"/>
                    </a:ext>
                  </a:extLst>
                </a:gridCol>
                <a:gridCol w="953300">
                  <a:extLst>
                    <a:ext uri="{9D8B030D-6E8A-4147-A177-3AD203B41FA5}">
                      <a16:colId xmlns:a16="http://schemas.microsoft.com/office/drawing/2014/main" val="1434376720"/>
                    </a:ext>
                  </a:extLst>
                </a:gridCol>
                <a:gridCol w="1010498">
                  <a:extLst>
                    <a:ext uri="{9D8B030D-6E8A-4147-A177-3AD203B41FA5}">
                      <a16:colId xmlns:a16="http://schemas.microsoft.com/office/drawing/2014/main" val="1353438610"/>
                    </a:ext>
                  </a:extLst>
                </a:gridCol>
                <a:gridCol w="1029564">
                  <a:extLst>
                    <a:ext uri="{9D8B030D-6E8A-4147-A177-3AD203B41FA5}">
                      <a16:colId xmlns:a16="http://schemas.microsoft.com/office/drawing/2014/main" val="4223941093"/>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055407868"/>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3761592"/>
                  </a:ext>
                </a:extLst>
              </a:tr>
              <a:tr h="182880">
                <a:tc>
                  <a:txBody>
                    <a:bodyPr/>
                    <a:lstStyle/>
                    <a:p>
                      <a:pPr algn="r" fontAlgn="b"/>
                      <a:r>
                        <a:rPr lang="es-CO" sz="1100" u="none" strike="noStrike">
                          <a:effectLst/>
                        </a:rPr>
                        <a:t>16.34206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16.79565</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1.659226027</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7289595"/>
                  </a:ext>
                </a:extLst>
              </a:tr>
            </a:tbl>
          </a:graphicData>
        </a:graphic>
      </p:graphicFrame>
    </p:spTree>
    <p:extLst>
      <p:ext uri="{BB962C8B-B14F-4D97-AF65-F5344CB8AC3E}">
        <p14:creationId xmlns:p14="http://schemas.microsoft.com/office/powerpoint/2010/main" val="315448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11)</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muy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1000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866A749F-560B-458E-8E5D-9AB4A6527C68}"/>
              </a:ext>
            </a:extLst>
          </p:cNvPr>
          <p:cNvPicPr>
            <a:picLocks noChangeAspect="1"/>
          </p:cNvPicPr>
          <p:nvPr/>
        </p:nvPicPr>
        <p:blipFill>
          <a:blip r:embed="rId2"/>
          <a:stretch>
            <a:fillRect/>
          </a:stretch>
        </p:blipFill>
        <p:spPr>
          <a:xfrm>
            <a:off x="1108145" y="2990819"/>
            <a:ext cx="4283641" cy="3453825"/>
          </a:xfrm>
          <a:prstGeom prst="rect">
            <a:avLst/>
          </a:prstGeom>
        </p:spPr>
      </p:pic>
      <p:pic>
        <p:nvPicPr>
          <p:cNvPr id="10" name="Imagen 9">
            <a:extLst>
              <a:ext uri="{FF2B5EF4-FFF2-40B4-BE49-F238E27FC236}">
                <a16:creationId xmlns:a16="http://schemas.microsoft.com/office/drawing/2014/main" id="{E3CB44FE-4738-443F-B06B-924B5B36574B}"/>
              </a:ext>
            </a:extLst>
          </p:cNvPr>
          <p:cNvPicPr>
            <a:picLocks noChangeAspect="1"/>
          </p:cNvPicPr>
          <p:nvPr/>
        </p:nvPicPr>
        <p:blipFill>
          <a:blip r:embed="rId3"/>
          <a:stretch>
            <a:fillRect/>
          </a:stretch>
        </p:blipFill>
        <p:spPr>
          <a:xfrm>
            <a:off x="6661106" y="2990819"/>
            <a:ext cx="4283641" cy="3447590"/>
          </a:xfrm>
          <a:prstGeom prst="rect">
            <a:avLst/>
          </a:prstGeom>
        </p:spPr>
      </p:pic>
      <p:graphicFrame>
        <p:nvGraphicFramePr>
          <p:cNvPr id="7" name="Tabla 6">
            <a:extLst>
              <a:ext uri="{FF2B5EF4-FFF2-40B4-BE49-F238E27FC236}">
                <a16:creationId xmlns:a16="http://schemas.microsoft.com/office/drawing/2014/main" id="{5EDA1439-11B2-41CA-BF94-ED8AD36ADE9B}"/>
              </a:ext>
            </a:extLst>
          </p:cNvPr>
          <p:cNvGraphicFramePr>
            <a:graphicFrameLocks noGrp="1"/>
          </p:cNvGraphicFramePr>
          <p:nvPr>
            <p:extLst>
              <p:ext uri="{D42A27DB-BD31-4B8C-83A1-F6EECF244321}">
                <p14:modId xmlns:p14="http://schemas.microsoft.com/office/powerpoint/2010/main" val="2015995206"/>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1083293894"/>
                    </a:ext>
                  </a:extLst>
                </a:gridCol>
                <a:gridCol w="953300">
                  <a:extLst>
                    <a:ext uri="{9D8B030D-6E8A-4147-A177-3AD203B41FA5}">
                      <a16:colId xmlns:a16="http://schemas.microsoft.com/office/drawing/2014/main" val="3252155088"/>
                    </a:ext>
                  </a:extLst>
                </a:gridCol>
                <a:gridCol w="1010498">
                  <a:extLst>
                    <a:ext uri="{9D8B030D-6E8A-4147-A177-3AD203B41FA5}">
                      <a16:colId xmlns:a16="http://schemas.microsoft.com/office/drawing/2014/main" val="2824445988"/>
                    </a:ext>
                  </a:extLst>
                </a:gridCol>
                <a:gridCol w="1029564">
                  <a:extLst>
                    <a:ext uri="{9D8B030D-6E8A-4147-A177-3AD203B41FA5}">
                      <a16:colId xmlns:a16="http://schemas.microsoft.com/office/drawing/2014/main" val="3041802214"/>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840807268"/>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4937659"/>
                  </a:ext>
                </a:extLst>
              </a:tr>
              <a:tr h="182880">
                <a:tc>
                  <a:txBody>
                    <a:bodyPr/>
                    <a:lstStyle/>
                    <a:p>
                      <a:pPr algn="r" fontAlgn="b"/>
                      <a:r>
                        <a:rPr lang="es-CO" sz="1100" u="none" strike="noStrike">
                          <a:effectLst/>
                        </a:rPr>
                        <a:t>16.46512</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1.685932273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16.93924</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1.685932273</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8709315"/>
                  </a:ext>
                </a:extLst>
              </a:tr>
            </a:tbl>
          </a:graphicData>
        </a:graphic>
      </p:graphicFrame>
    </p:spTree>
    <p:extLst>
      <p:ext uri="{BB962C8B-B14F-4D97-AF65-F5344CB8AC3E}">
        <p14:creationId xmlns:p14="http://schemas.microsoft.com/office/powerpoint/2010/main" val="139327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p:txBody>
          <a:bodyPr/>
          <a:lstStyle/>
          <a:p>
            <a:r>
              <a:rPr lang="es-CO" dirty="0"/>
              <a:t>Atascamiento</a:t>
            </a: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p:txBody>
          <a:bodyPr/>
          <a:lstStyle/>
          <a:p>
            <a:r>
              <a:rPr lang="es-CO"/>
              <a:t>Cuando el obstáculo está exactamente en la línea recta que conecta al punto inicial y a la meta, la trayectoria se queda atascada frente al obstáculo y no se acerca más a la meta.</a:t>
            </a:r>
          </a:p>
          <a:p>
            <a:r>
              <a:rPr lang="es-CO"/>
              <a:t>Sin embargo, si se varía la ubicación del obstáculo, aunque sea en una magnitud muy pequeña, se evitará el obstáculo de manera correcta.</a:t>
            </a:r>
          </a:p>
        </p:txBody>
      </p:sp>
    </p:spTree>
    <p:extLst>
      <p:ext uri="{BB962C8B-B14F-4D97-AF65-F5344CB8AC3E}">
        <p14:creationId xmlns:p14="http://schemas.microsoft.com/office/powerpoint/2010/main" val="375452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dirty="0"/>
              <a:t>Atascamiento</a:t>
            </a:r>
            <a:br>
              <a:rPr lang="es-CO" sz="2800" dirty="0"/>
            </a:br>
            <a:r>
              <a:rPr lang="es-CO" sz="2800" dirty="0"/>
              <a:t>(caso 12)</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(5, 5)</a:t>
            </a:r>
          </a:p>
          <a:p>
            <a:r>
              <a:rPr lang="es-CO" sz="1700"/>
              <a:t>c = 5</a:t>
            </a:r>
          </a:p>
          <a:p>
            <a:r>
              <a:rPr lang="es-CO" sz="1700"/>
              <a:t>f = 5</a:t>
            </a:r>
          </a:p>
        </p:txBody>
      </p:sp>
      <p:pic>
        <p:nvPicPr>
          <p:cNvPr id="9" name="Imagen 8">
            <a:extLst>
              <a:ext uri="{FF2B5EF4-FFF2-40B4-BE49-F238E27FC236}">
                <a16:creationId xmlns:a16="http://schemas.microsoft.com/office/drawing/2014/main" id="{6D5D3667-B9FA-4AAC-A012-2A0D21DC7C0F}"/>
              </a:ext>
            </a:extLst>
          </p:cNvPr>
          <p:cNvPicPr>
            <a:picLocks noChangeAspect="1"/>
          </p:cNvPicPr>
          <p:nvPr/>
        </p:nvPicPr>
        <p:blipFill>
          <a:blip r:embed="rId2"/>
          <a:stretch>
            <a:fillRect/>
          </a:stretch>
        </p:blipFill>
        <p:spPr>
          <a:xfrm>
            <a:off x="4752966" y="633619"/>
            <a:ext cx="7254869" cy="5883150"/>
          </a:xfrm>
          <a:prstGeom prst="rect">
            <a:avLst/>
          </a:prstGeom>
        </p:spPr>
      </p:pic>
      <p:graphicFrame>
        <p:nvGraphicFramePr>
          <p:cNvPr id="5" name="Tabla 4">
            <a:extLst>
              <a:ext uri="{FF2B5EF4-FFF2-40B4-BE49-F238E27FC236}">
                <a16:creationId xmlns:a16="http://schemas.microsoft.com/office/drawing/2014/main" id="{FD9D787F-C13D-4FBF-AF7C-A52C5299F950}"/>
              </a:ext>
            </a:extLst>
          </p:cNvPr>
          <p:cNvGraphicFramePr>
            <a:graphicFrameLocks noGrp="1"/>
          </p:cNvGraphicFramePr>
          <p:nvPr>
            <p:extLst>
              <p:ext uri="{D42A27DB-BD31-4B8C-83A1-F6EECF244321}">
                <p14:modId xmlns:p14="http://schemas.microsoft.com/office/powerpoint/2010/main" val="1406155396"/>
              </p:ext>
            </p:extLst>
          </p:nvPr>
        </p:nvGraphicFramePr>
        <p:xfrm>
          <a:off x="877459" y="4667703"/>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536475642"/>
                    </a:ext>
                  </a:extLst>
                </a:gridCol>
                <a:gridCol w="1028700">
                  <a:extLst>
                    <a:ext uri="{9D8B030D-6E8A-4147-A177-3AD203B41FA5}">
                      <a16:colId xmlns:a16="http://schemas.microsoft.com/office/drawing/2014/main" val="2590931179"/>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2038006"/>
                  </a:ext>
                </a:extLst>
              </a:tr>
              <a:tr h="182880">
                <a:tc>
                  <a:txBody>
                    <a:bodyPr/>
                    <a:lstStyle/>
                    <a:p>
                      <a:pPr algn="r" fontAlgn="b"/>
                      <a:r>
                        <a:rPr lang="es-CO" sz="1100" u="none" strike="noStrike">
                          <a:effectLst/>
                        </a:rPr>
                        <a:t>5.581656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6.477868222</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653830"/>
                  </a:ext>
                </a:extLst>
              </a:tr>
            </a:tbl>
          </a:graphicData>
        </a:graphic>
      </p:graphicFrame>
    </p:spTree>
    <p:extLst>
      <p:ext uri="{BB962C8B-B14F-4D97-AF65-F5344CB8AC3E}">
        <p14:creationId xmlns:p14="http://schemas.microsoft.com/office/powerpoint/2010/main" val="14105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E9FFB-86DC-4C37-AD62-D8678B9192C2}"/>
              </a:ext>
            </a:extLst>
          </p:cNvPr>
          <p:cNvSpPr>
            <a:spLocks noGrp="1"/>
          </p:cNvSpPr>
          <p:nvPr>
            <p:ph type="title"/>
          </p:nvPr>
        </p:nvSpPr>
        <p:spPr>
          <a:xfrm>
            <a:off x="838200" y="566928"/>
            <a:ext cx="4572000" cy="1161288"/>
          </a:xfrm>
        </p:spPr>
        <p:txBody>
          <a:bodyPr anchor="b">
            <a:normAutofit/>
          </a:bodyPr>
          <a:lstStyle/>
          <a:p>
            <a:r>
              <a:rPr lang="es-CO" sz="3600"/>
              <a:t>Aplicaciones</a:t>
            </a:r>
          </a:p>
        </p:txBody>
      </p:sp>
      <p:sp>
        <p:nvSpPr>
          <p:cNvPr id="3" name="Marcador de contenido 2">
            <a:extLst>
              <a:ext uri="{FF2B5EF4-FFF2-40B4-BE49-F238E27FC236}">
                <a16:creationId xmlns:a16="http://schemas.microsoft.com/office/drawing/2014/main" id="{49263395-7F8E-480C-918A-4F429F8356BE}"/>
              </a:ext>
            </a:extLst>
          </p:cNvPr>
          <p:cNvSpPr>
            <a:spLocks noGrp="1"/>
          </p:cNvSpPr>
          <p:nvPr>
            <p:ph idx="1"/>
          </p:nvPr>
        </p:nvSpPr>
        <p:spPr>
          <a:xfrm>
            <a:off x="838200" y="2057400"/>
            <a:ext cx="4572000" cy="3776472"/>
          </a:xfrm>
        </p:spPr>
        <p:txBody>
          <a:bodyPr vert="horz" lIns="91440" tIns="45720" rIns="91440" bIns="45720" rtlCol="0">
            <a:normAutofit/>
          </a:bodyPr>
          <a:lstStyle/>
          <a:p>
            <a:r>
              <a:rPr lang="es-CO" sz="1800">
                <a:ea typeface="+mn-lt"/>
                <a:cs typeface="+mn-lt"/>
              </a:rPr>
              <a:t>GPS</a:t>
            </a:r>
          </a:p>
          <a:p>
            <a:r>
              <a:rPr lang="es-CO" sz="1800">
                <a:ea typeface="+mn-lt"/>
                <a:cs typeface="+mn-lt"/>
              </a:rPr>
              <a:t>Inteligencia Artificial</a:t>
            </a:r>
            <a:endParaRPr lang="es-CO" sz="1800"/>
          </a:p>
          <a:p>
            <a:r>
              <a:rPr lang="es-CO" sz="1800"/>
              <a:t>Videojuegos</a:t>
            </a:r>
            <a:endParaRPr lang="en-US" sz="1800"/>
          </a:p>
          <a:p>
            <a:r>
              <a:rPr lang="es-CO" sz="1800"/>
              <a:t>Exploración</a:t>
            </a:r>
          </a:p>
          <a:p>
            <a:r>
              <a:rPr lang="es-CO" sz="1800"/>
              <a:t>Espionaje</a:t>
            </a:r>
          </a:p>
          <a:p>
            <a:r>
              <a:rPr lang="es-CO" sz="1800"/>
              <a:t>Construcción de calles</a:t>
            </a:r>
          </a:p>
          <a:p>
            <a:r>
              <a:rPr lang="es-CO" sz="1800"/>
              <a:t>Análisis de terreno</a:t>
            </a:r>
          </a:p>
          <a:p>
            <a:r>
              <a:rPr lang="es-CO" sz="1800"/>
              <a:t>Construcción de ciudades</a:t>
            </a:r>
          </a:p>
        </p:txBody>
      </p:sp>
      <p:pic>
        <p:nvPicPr>
          <p:cNvPr id="4" name="Picture 4" descr="A picture containing graphical user interface&#10;&#10;Description automatically generated">
            <a:extLst>
              <a:ext uri="{FF2B5EF4-FFF2-40B4-BE49-F238E27FC236}">
                <a16:creationId xmlns:a16="http://schemas.microsoft.com/office/drawing/2014/main" id="{E6BA5F46-4F00-460A-A9BD-4B083B2B84AB}"/>
              </a:ext>
            </a:extLst>
          </p:cNvPr>
          <p:cNvPicPr>
            <a:picLocks noChangeAspect="1"/>
          </p:cNvPicPr>
          <p:nvPr/>
        </p:nvPicPr>
        <p:blipFill>
          <a:blip r:embed="rId3"/>
          <a:stretch>
            <a:fillRect/>
          </a:stretch>
        </p:blipFill>
        <p:spPr>
          <a:xfrm>
            <a:off x="6144878" y="723241"/>
            <a:ext cx="2496896" cy="1997516"/>
          </a:xfrm>
          <a:prstGeom prst="rect">
            <a:avLst/>
          </a:prstGeom>
        </p:spPr>
      </p:pic>
      <p:pic>
        <p:nvPicPr>
          <p:cNvPr id="6" name="Picture 6" descr="Map&#10;&#10;Description automatically generated">
            <a:extLst>
              <a:ext uri="{FF2B5EF4-FFF2-40B4-BE49-F238E27FC236}">
                <a16:creationId xmlns:a16="http://schemas.microsoft.com/office/drawing/2014/main" id="{D00FF5DE-D2D9-4B75-BCD4-DC12733C2B43}"/>
              </a:ext>
            </a:extLst>
          </p:cNvPr>
          <p:cNvPicPr>
            <a:picLocks noChangeAspect="1"/>
          </p:cNvPicPr>
          <p:nvPr/>
        </p:nvPicPr>
        <p:blipFill>
          <a:blip r:embed="rId4"/>
          <a:stretch>
            <a:fillRect/>
          </a:stretch>
        </p:blipFill>
        <p:spPr>
          <a:xfrm>
            <a:off x="9040252" y="566929"/>
            <a:ext cx="2118009" cy="2310140"/>
          </a:xfrm>
          <a:prstGeom prst="rect">
            <a:avLst/>
          </a:prstGeom>
        </p:spPr>
      </p:pic>
      <p:pic>
        <p:nvPicPr>
          <p:cNvPr id="5" name="Picture 5" descr="A picture containing clock, object&#10;&#10;Description automatically generated">
            <a:extLst>
              <a:ext uri="{FF2B5EF4-FFF2-40B4-BE49-F238E27FC236}">
                <a16:creationId xmlns:a16="http://schemas.microsoft.com/office/drawing/2014/main" id="{24439055-BBE2-43D3-80D3-842C4842815B}"/>
              </a:ext>
            </a:extLst>
          </p:cNvPr>
          <p:cNvPicPr>
            <a:picLocks noChangeAspect="1"/>
          </p:cNvPicPr>
          <p:nvPr/>
        </p:nvPicPr>
        <p:blipFill>
          <a:blip r:embed="rId5"/>
          <a:stretch>
            <a:fillRect/>
          </a:stretch>
        </p:blipFill>
        <p:spPr>
          <a:xfrm>
            <a:off x="6775737" y="3052603"/>
            <a:ext cx="3935010" cy="2774182"/>
          </a:xfrm>
          <a:prstGeom prst="rect">
            <a:avLst/>
          </a:prstGeom>
        </p:spPr>
      </p:pic>
      <p:sp>
        <p:nvSpPr>
          <p:cNvPr id="13" name="Rectangle 12">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97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dirty="0"/>
              <a:t>Atascamiento</a:t>
            </a:r>
            <a:br>
              <a:rPr lang="es-CO" sz="2800" dirty="0"/>
            </a:br>
            <a:r>
              <a:rPr lang="es-CO" sz="2800" dirty="0"/>
              <a:t>(caso 13)</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(5, </a:t>
            </a:r>
            <a:r>
              <a:rPr lang="es-CO" sz="1700" b="1"/>
              <a:t>4.99999999999</a:t>
            </a:r>
            <a:r>
              <a:rPr lang="es-CO" sz="1700"/>
              <a:t>)</a:t>
            </a:r>
          </a:p>
          <a:p>
            <a:r>
              <a:rPr lang="es-CO" sz="1700"/>
              <a:t>c = 5</a:t>
            </a:r>
          </a:p>
          <a:p>
            <a:r>
              <a:rPr lang="es-CO" sz="1700"/>
              <a:t>f = 5</a:t>
            </a:r>
          </a:p>
        </p:txBody>
      </p:sp>
      <p:pic>
        <p:nvPicPr>
          <p:cNvPr id="7" name="Imagen 6">
            <a:extLst>
              <a:ext uri="{FF2B5EF4-FFF2-40B4-BE49-F238E27FC236}">
                <a16:creationId xmlns:a16="http://schemas.microsoft.com/office/drawing/2014/main" id="{955473DA-1DBA-44AA-BF7A-C6A6EABBC5DE}"/>
              </a:ext>
            </a:extLst>
          </p:cNvPr>
          <p:cNvPicPr>
            <a:picLocks noChangeAspect="1"/>
          </p:cNvPicPr>
          <p:nvPr/>
        </p:nvPicPr>
        <p:blipFill>
          <a:blip r:embed="rId2"/>
          <a:stretch>
            <a:fillRect/>
          </a:stretch>
        </p:blipFill>
        <p:spPr>
          <a:xfrm>
            <a:off x="4771637" y="633619"/>
            <a:ext cx="7074796" cy="5729693"/>
          </a:xfrm>
          <a:prstGeom prst="rect">
            <a:avLst/>
          </a:prstGeom>
        </p:spPr>
      </p:pic>
      <p:graphicFrame>
        <p:nvGraphicFramePr>
          <p:cNvPr id="4" name="Tabla 3">
            <a:extLst>
              <a:ext uri="{FF2B5EF4-FFF2-40B4-BE49-F238E27FC236}">
                <a16:creationId xmlns:a16="http://schemas.microsoft.com/office/drawing/2014/main" id="{C6223612-92FE-4B6F-BCDD-E2AF45E63B06}"/>
              </a:ext>
            </a:extLst>
          </p:cNvPr>
          <p:cNvGraphicFramePr>
            <a:graphicFrameLocks noGrp="1"/>
          </p:cNvGraphicFramePr>
          <p:nvPr>
            <p:extLst>
              <p:ext uri="{D42A27DB-BD31-4B8C-83A1-F6EECF244321}">
                <p14:modId xmlns:p14="http://schemas.microsoft.com/office/powerpoint/2010/main" val="2228780377"/>
              </p:ext>
            </p:extLst>
          </p:nvPr>
        </p:nvGraphicFramePr>
        <p:xfrm>
          <a:off x="877459" y="4972504"/>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1560644282"/>
                    </a:ext>
                  </a:extLst>
                </a:gridCol>
                <a:gridCol w="1028700">
                  <a:extLst>
                    <a:ext uri="{9D8B030D-6E8A-4147-A177-3AD203B41FA5}">
                      <a16:colId xmlns:a16="http://schemas.microsoft.com/office/drawing/2014/main" val="3888183237"/>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7063945"/>
                  </a:ext>
                </a:extLst>
              </a:tr>
              <a:tr h="182880">
                <a:tc>
                  <a:txBody>
                    <a:bodyPr/>
                    <a:lstStyle/>
                    <a:p>
                      <a:pPr algn="r" fontAlgn="b"/>
                      <a:r>
                        <a:rPr lang="es-CO" sz="1100" u="none" strike="noStrike">
                          <a:effectLst/>
                        </a:rPr>
                        <a:t>16.49791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1.623337618</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8583845"/>
                  </a:ext>
                </a:extLst>
              </a:tr>
            </a:tbl>
          </a:graphicData>
        </a:graphic>
      </p:graphicFrame>
    </p:spTree>
    <p:extLst>
      <p:ext uri="{BB962C8B-B14F-4D97-AF65-F5344CB8AC3E}">
        <p14:creationId xmlns:p14="http://schemas.microsoft.com/office/powerpoint/2010/main" val="363375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dirty="0"/>
              <a:t>Atascamiento</a:t>
            </a:r>
            <a:br>
              <a:rPr lang="es-CO" sz="2800" dirty="0"/>
            </a:br>
            <a:r>
              <a:rPr lang="es-CO" sz="2800" dirty="0"/>
              <a:t>(caso 14)</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a:t>
            </a:r>
            <a:r>
              <a:rPr lang="es-CO" sz="1700" b="1"/>
              <a:t>4.99999999999</a:t>
            </a:r>
            <a:r>
              <a:rPr lang="es-CO" sz="1700"/>
              <a:t>, 5)</a:t>
            </a:r>
          </a:p>
          <a:p>
            <a:r>
              <a:rPr lang="es-CO" sz="1700"/>
              <a:t>c = 5</a:t>
            </a:r>
          </a:p>
          <a:p>
            <a:r>
              <a:rPr lang="es-CO" sz="1700"/>
              <a:t>f = 5</a:t>
            </a:r>
          </a:p>
        </p:txBody>
      </p:sp>
      <p:pic>
        <p:nvPicPr>
          <p:cNvPr id="5" name="Imagen 4">
            <a:extLst>
              <a:ext uri="{FF2B5EF4-FFF2-40B4-BE49-F238E27FC236}">
                <a16:creationId xmlns:a16="http://schemas.microsoft.com/office/drawing/2014/main" id="{3A9D1DA3-D284-4BD2-80CF-9784F699F90F}"/>
              </a:ext>
            </a:extLst>
          </p:cNvPr>
          <p:cNvPicPr>
            <a:picLocks noChangeAspect="1"/>
          </p:cNvPicPr>
          <p:nvPr/>
        </p:nvPicPr>
        <p:blipFill>
          <a:blip r:embed="rId2"/>
          <a:stretch>
            <a:fillRect/>
          </a:stretch>
        </p:blipFill>
        <p:spPr>
          <a:xfrm>
            <a:off x="4719843" y="633619"/>
            <a:ext cx="7285351" cy="5875529"/>
          </a:xfrm>
          <a:prstGeom prst="rect">
            <a:avLst/>
          </a:prstGeom>
        </p:spPr>
      </p:pic>
      <p:graphicFrame>
        <p:nvGraphicFramePr>
          <p:cNvPr id="4" name="Tabla 3">
            <a:extLst>
              <a:ext uri="{FF2B5EF4-FFF2-40B4-BE49-F238E27FC236}">
                <a16:creationId xmlns:a16="http://schemas.microsoft.com/office/drawing/2014/main" id="{B917F4D6-23E2-41A7-BF98-150359F0E8B4}"/>
              </a:ext>
            </a:extLst>
          </p:cNvPr>
          <p:cNvGraphicFramePr>
            <a:graphicFrameLocks noGrp="1"/>
          </p:cNvGraphicFramePr>
          <p:nvPr>
            <p:extLst>
              <p:ext uri="{D42A27DB-BD31-4B8C-83A1-F6EECF244321}">
                <p14:modId xmlns:p14="http://schemas.microsoft.com/office/powerpoint/2010/main" val="541533271"/>
              </p:ext>
            </p:extLst>
          </p:nvPr>
        </p:nvGraphicFramePr>
        <p:xfrm>
          <a:off x="841247" y="4983389"/>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363538165"/>
                    </a:ext>
                  </a:extLst>
                </a:gridCol>
                <a:gridCol w="1028700">
                  <a:extLst>
                    <a:ext uri="{9D8B030D-6E8A-4147-A177-3AD203B41FA5}">
                      <a16:colId xmlns:a16="http://schemas.microsoft.com/office/drawing/2014/main" val="3390449213"/>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5532727"/>
                  </a:ext>
                </a:extLst>
              </a:tr>
              <a:tr h="182880">
                <a:tc>
                  <a:txBody>
                    <a:bodyPr/>
                    <a:lstStyle/>
                    <a:p>
                      <a:pPr algn="r" fontAlgn="b"/>
                      <a:r>
                        <a:rPr lang="es-CO" sz="1100" u="none" strike="noStrike">
                          <a:effectLst/>
                        </a:rPr>
                        <a:t>16.49791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1.623337618</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7134126"/>
                  </a:ext>
                </a:extLst>
              </a:tr>
            </a:tbl>
          </a:graphicData>
        </a:graphic>
      </p:graphicFrame>
    </p:spTree>
    <p:extLst>
      <p:ext uri="{BB962C8B-B14F-4D97-AF65-F5344CB8AC3E}">
        <p14:creationId xmlns:p14="http://schemas.microsoft.com/office/powerpoint/2010/main" val="294690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46950-96D5-483A-9695-FF3DA1BAD575}"/>
              </a:ext>
            </a:extLst>
          </p:cNvPr>
          <p:cNvSpPr>
            <a:spLocks noGrp="1"/>
          </p:cNvSpPr>
          <p:nvPr>
            <p:ph type="title"/>
          </p:nvPr>
        </p:nvSpPr>
        <p:spPr/>
        <p:txBody>
          <a:bodyPr/>
          <a:lstStyle/>
          <a:p>
            <a:r>
              <a:rPr lang="es-CO"/>
              <a:t>Sensibilidad</a:t>
            </a:r>
          </a:p>
        </p:txBody>
      </p:sp>
      <p:sp>
        <p:nvSpPr>
          <p:cNvPr id="3" name="Marcador de contenido 2">
            <a:extLst>
              <a:ext uri="{FF2B5EF4-FFF2-40B4-BE49-F238E27FC236}">
                <a16:creationId xmlns:a16="http://schemas.microsoft.com/office/drawing/2014/main" id="{010E3345-F994-4368-B0D5-F2D1FA0B9054}"/>
              </a:ext>
            </a:extLst>
          </p:cNvPr>
          <p:cNvSpPr>
            <a:spLocks noGrp="1"/>
          </p:cNvSpPr>
          <p:nvPr>
            <p:ph idx="1"/>
          </p:nvPr>
        </p:nvSpPr>
        <p:spPr/>
        <p:txBody>
          <a:bodyPr/>
          <a:lstStyle/>
          <a:p>
            <a:r>
              <a:rPr lang="es-CO"/>
              <a:t>Cambios pequeños en las condiciones iniciales (coordenadas) pueden provocar que cambie completamente la trayectoria.</a:t>
            </a:r>
          </a:p>
        </p:txBody>
      </p:sp>
      <p:pic>
        <p:nvPicPr>
          <p:cNvPr id="4" name="Imagen 3">
            <a:extLst>
              <a:ext uri="{FF2B5EF4-FFF2-40B4-BE49-F238E27FC236}">
                <a16:creationId xmlns:a16="http://schemas.microsoft.com/office/drawing/2014/main" id="{D5E2830D-EA3E-4A10-9C2C-A9948A703FA0}"/>
              </a:ext>
            </a:extLst>
          </p:cNvPr>
          <p:cNvPicPr>
            <a:picLocks noChangeAspect="1"/>
          </p:cNvPicPr>
          <p:nvPr/>
        </p:nvPicPr>
        <p:blipFill>
          <a:blip r:embed="rId2"/>
          <a:stretch>
            <a:fillRect/>
          </a:stretch>
        </p:blipFill>
        <p:spPr>
          <a:xfrm>
            <a:off x="619568" y="3627185"/>
            <a:ext cx="2823957" cy="2287049"/>
          </a:xfrm>
          <a:prstGeom prst="rect">
            <a:avLst/>
          </a:prstGeom>
        </p:spPr>
      </p:pic>
      <p:pic>
        <p:nvPicPr>
          <p:cNvPr id="5" name="Imagen 4">
            <a:extLst>
              <a:ext uri="{FF2B5EF4-FFF2-40B4-BE49-F238E27FC236}">
                <a16:creationId xmlns:a16="http://schemas.microsoft.com/office/drawing/2014/main" id="{8E171BDC-1918-4691-8494-882D5B78BA37}"/>
              </a:ext>
            </a:extLst>
          </p:cNvPr>
          <p:cNvPicPr>
            <a:picLocks noChangeAspect="1"/>
          </p:cNvPicPr>
          <p:nvPr/>
        </p:nvPicPr>
        <p:blipFill>
          <a:blip r:embed="rId3"/>
          <a:stretch>
            <a:fillRect/>
          </a:stretch>
        </p:blipFill>
        <p:spPr>
          <a:xfrm>
            <a:off x="7713167" y="3617617"/>
            <a:ext cx="2847686" cy="2296617"/>
          </a:xfrm>
          <a:prstGeom prst="rect">
            <a:avLst/>
          </a:prstGeom>
        </p:spPr>
      </p:pic>
      <p:pic>
        <p:nvPicPr>
          <p:cNvPr id="6" name="Imagen 5">
            <a:extLst>
              <a:ext uri="{FF2B5EF4-FFF2-40B4-BE49-F238E27FC236}">
                <a16:creationId xmlns:a16="http://schemas.microsoft.com/office/drawing/2014/main" id="{ABD328DE-3E72-42E8-AB0C-EA2BDBA68184}"/>
              </a:ext>
            </a:extLst>
          </p:cNvPr>
          <p:cNvPicPr>
            <a:picLocks noChangeAspect="1"/>
          </p:cNvPicPr>
          <p:nvPr/>
        </p:nvPicPr>
        <p:blipFill>
          <a:blip r:embed="rId4"/>
          <a:stretch>
            <a:fillRect/>
          </a:stretch>
        </p:blipFill>
        <p:spPr>
          <a:xfrm>
            <a:off x="4166368" y="3617617"/>
            <a:ext cx="2823957" cy="2290015"/>
          </a:xfrm>
          <a:prstGeom prst="rect">
            <a:avLst/>
          </a:prstGeom>
        </p:spPr>
      </p:pic>
    </p:spTree>
    <p:extLst>
      <p:ext uri="{BB962C8B-B14F-4D97-AF65-F5344CB8AC3E}">
        <p14:creationId xmlns:p14="http://schemas.microsoft.com/office/powerpoint/2010/main" val="73144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Influencia del Paso</a:t>
            </a: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6646505" y="362894"/>
            <a:ext cx="4647589" cy="1645920"/>
          </a:xfrm>
        </p:spPr>
        <p:txBody>
          <a:bodyPr anchor="ctr">
            <a:normAutofit fontScale="92500" lnSpcReduction="20000"/>
          </a:bodyPr>
          <a:lstStyle/>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5</a:t>
            </a:r>
          </a:p>
          <a:p>
            <a:pPr>
              <a:lnSpc>
                <a:spcPct val="100000"/>
              </a:lnSpc>
            </a:pPr>
            <a:r>
              <a:rPr lang="es-CO" sz="1000"/>
              <a:t>f = 30</a:t>
            </a:r>
          </a:p>
          <a:p>
            <a:pPr>
              <a:lnSpc>
                <a:spcPct val="100000"/>
              </a:lnSpc>
            </a:pPr>
            <a:r>
              <a:rPr lang="es-CO" sz="1000"/>
              <a:t>Tiempos -&gt; de 0 a 20</a:t>
            </a:r>
          </a:p>
          <a:p>
            <a:pPr>
              <a:lnSpc>
                <a:spcPct val="100000"/>
              </a:lnSpc>
            </a:pPr>
            <a:r>
              <a:rPr lang="es-CO" sz="1000"/>
              <a:t>Adams-</a:t>
            </a:r>
            <a:r>
              <a:rPr lang="es-CO" sz="1000" err="1"/>
              <a:t>Bashforth</a:t>
            </a:r>
            <a:endParaRPr lang="es-CO" sz="1000"/>
          </a:p>
          <a:p>
            <a:pPr>
              <a:lnSpc>
                <a:spcPct val="100000"/>
              </a:lnSpc>
            </a:pPr>
            <a:endParaRPr lang="es-CO" sz="1000"/>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1077539" cy="369332"/>
          </a:xfrm>
          <a:prstGeom prst="rect">
            <a:avLst/>
          </a:prstGeom>
          <a:noFill/>
        </p:spPr>
        <p:txBody>
          <a:bodyPr wrap="none" rtlCol="0">
            <a:spAutoFit/>
          </a:bodyPr>
          <a:lstStyle/>
          <a:p>
            <a:r>
              <a:rPr lang="es-CO"/>
              <a:t>Paso 0.1</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1127232" cy="369332"/>
          </a:xfrm>
          <a:prstGeom prst="rect">
            <a:avLst/>
          </a:prstGeom>
          <a:noFill/>
        </p:spPr>
        <p:txBody>
          <a:bodyPr wrap="none" rtlCol="0">
            <a:spAutoFit/>
          </a:bodyPr>
          <a:lstStyle/>
          <a:p>
            <a:r>
              <a:rPr lang="es-CO"/>
              <a:t>Paso 0.3</a:t>
            </a:r>
          </a:p>
        </p:txBody>
      </p:sp>
      <p:pic>
        <p:nvPicPr>
          <p:cNvPr id="5" name="Picture 4">
            <a:extLst>
              <a:ext uri="{FF2B5EF4-FFF2-40B4-BE49-F238E27FC236}">
                <a16:creationId xmlns:a16="http://schemas.microsoft.com/office/drawing/2014/main" id="{5C482120-129E-4E95-9B1E-CAEDB767AFF2}"/>
              </a:ext>
            </a:extLst>
          </p:cNvPr>
          <p:cNvPicPr>
            <a:picLocks noChangeAspect="1"/>
          </p:cNvPicPr>
          <p:nvPr/>
        </p:nvPicPr>
        <p:blipFill rotWithShape="1">
          <a:blip r:embed="rId3"/>
          <a:srcRect t="10041" r="2061"/>
          <a:stretch/>
        </p:blipFill>
        <p:spPr>
          <a:xfrm>
            <a:off x="924957" y="2991815"/>
            <a:ext cx="4852882" cy="3262642"/>
          </a:xfrm>
          <a:prstGeom prst="rect">
            <a:avLst/>
          </a:prstGeom>
        </p:spPr>
      </p:pic>
      <p:pic>
        <p:nvPicPr>
          <p:cNvPr id="8" name="Picture 7">
            <a:extLst>
              <a:ext uri="{FF2B5EF4-FFF2-40B4-BE49-F238E27FC236}">
                <a16:creationId xmlns:a16="http://schemas.microsoft.com/office/drawing/2014/main" id="{EFE97EB1-9272-4899-827B-92ABCFC7CE3A}"/>
              </a:ext>
            </a:extLst>
          </p:cNvPr>
          <p:cNvPicPr>
            <a:picLocks noChangeAspect="1"/>
          </p:cNvPicPr>
          <p:nvPr/>
        </p:nvPicPr>
        <p:blipFill>
          <a:blip r:embed="rId4"/>
          <a:stretch>
            <a:fillRect/>
          </a:stretch>
        </p:blipFill>
        <p:spPr>
          <a:xfrm>
            <a:off x="5777839" y="2997071"/>
            <a:ext cx="4800358" cy="3257386"/>
          </a:xfrm>
          <a:prstGeom prst="rect">
            <a:avLst/>
          </a:prstGeom>
        </p:spPr>
      </p:pic>
    </p:spTree>
    <p:extLst>
      <p:ext uri="{BB962C8B-B14F-4D97-AF65-F5344CB8AC3E}">
        <p14:creationId xmlns:p14="http://schemas.microsoft.com/office/powerpoint/2010/main" val="280897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Influencia del Paso</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1114408" cy="369332"/>
          </a:xfrm>
          <a:prstGeom prst="rect">
            <a:avLst/>
          </a:prstGeom>
          <a:noFill/>
        </p:spPr>
        <p:txBody>
          <a:bodyPr wrap="none" rtlCol="0">
            <a:spAutoFit/>
          </a:bodyPr>
          <a:lstStyle/>
          <a:p>
            <a:r>
              <a:rPr lang="es-CO"/>
              <a:t>Paso 0.7</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873957" cy="369332"/>
          </a:xfrm>
          <a:prstGeom prst="rect">
            <a:avLst/>
          </a:prstGeom>
          <a:noFill/>
        </p:spPr>
        <p:txBody>
          <a:bodyPr wrap="none" rtlCol="0">
            <a:spAutoFit/>
          </a:bodyPr>
          <a:lstStyle/>
          <a:p>
            <a:r>
              <a:rPr lang="es-CO"/>
              <a:t>Paso 1</a:t>
            </a:r>
          </a:p>
        </p:txBody>
      </p:sp>
      <p:pic>
        <p:nvPicPr>
          <p:cNvPr id="5" name="Picture 4">
            <a:extLst>
              <a:ext uri="{FF2B5EF4-FFF2-40B4-BE49-F238E27FC236}">
                <a16:creationId xmlns:a16="http://schemas.microsoft.com/office/drawing/2014/main" id="{EBB6EDA5-13BB-47FD-B3A3-D87C571E67E7}"/>
              </a:ext>
            </a:extLst>
          </p:cNvPr>
          <p:cNvPicPr>
            <a:picLocks noChangeAspect="1"/>
          </p:cNvPicPr>
          <p:nvPr/>
        </p:nvPicPr>
        <p:blipFill>
          <a:blip r:embed="rId3"/>
          <a:stretch>
            <a:fillRect/>
          </a:stretch>
        </p:blipFill>
        <p:spPr>
          <a:xfrm>
            <a:off x="1035736" y="2997071"/>
            <a:ext cx="4790562" cy="3257386"/>
          </a:xfrm>
          <a:prstGeom prst="rect">
            <a:avLst/>
          </a:prstGeom>
        </p:spPr>
      </p:pic>
      <p:pic>
        <p:nvPicPr>
          <p:cNvPr id="8" name="Picture 7">
            <a:extLst>
              <a:ext uri="{FF2B5EF4-FFF2-40B4-BE49-F238E27FC236}">
                <a16:creationId xmlns:a16="http://schemas.microsoft.com/office/drawing/2014/main" id="{4841BF74-4BDA-4D11-A291-194C1127A734}"/>
              </a:ext>
            </a:extLst>
          </p:cNvPr>
          <p:cNvPicPr>
            <a:picLocks noChangeAspect="1"/>
          </p:cNvPicPr>
          <p:nvPr/>
        </p:nvPicPr>
        <p:blipFill>
          <a:blip r:embed="rId4"/>
          <a:stretch>
            <a:fillRect/>
          </a:stretch>
        </p:blipFill>
        <p:spPr>
          <a:xfrm>
            <a:off x="5826298" y="2997071"/>
            <a:ext cx="4790562" cy="3270527"/>
          </a:xfrm>
          <a:prstGeom prst="rect">
            <a:avLst/>
          </a:prstGeom>
        </p:spPr>
      </p:pic>
      <p:sp>
        <p:nvSpPr>
          <p:cNvPr id="10" name="Marcador de contenido 2">
            <a:extLst>
              <a:ext uri="{FF2B5EF4-FFF2-40B4-BE49-F238E27FC236}">
                <a16:creationId xmlns:a16="http://schemas.microsoft.com/office/drawing/2014/main" id="{6BD70B6A-1FED-4ACB-A67C-82DAB3A840E2}"/>
              </a:ext>
            </a:extLst>
          </p:cNvPr>
          <p:cNvSpPr txBox="1">
            <a:spLocks/>
          </p:cNvSpPr>
          <p:nvPr/>
        </p:nvSpPr>
        <p:spPr>
          <a:xfrm>
            <a:off x="6646505" y="362894"/>
            <a:ext cx="4647589" cy="1645920"/>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5</a:t>
            </a:r>
          </a:p>
          <a:p>
            <a:pPr>
              <a:lnSpc>
                <a:spcPct val="100000"/>
              </a:lnSpc>
            </a:pPr>
            <a:r>
              <a:rPr lang="es-CO" sz="1000"/>
              <a:t>f = 30</a:t>
            </a:r>
          </a:p>
          <a:p>
            <a:pPr>
              <a:lnSpc>
                <a:spcPct val="100000"/>
              </a:lnSpc>
            </a:pPr>
            <a:r>
              <a:rPr lang="es-CO" sz="1000"/>
              <a:t>Tiempos -&gt; de 0 a 20</a:t>
            </a:r>
          </a:p>
          <a:p>
            <a:pPr>
              <a:lnSpc>
                <a:spcPct val="100000"/>
              </a:lnSpc>
            </a:pPr>
            <a:r>
              <a:rPr lang="es-CO" sz="1000"/>
              <a:t>Adams-Bashforth</a:t>
            </a:r>
          </a:p>
          <a:p>
            <a:pPr>
              <a:lnSpc>
                <a:spcPct val="100000"/>
              </a:lnSpc>
            </a:pPr>
            <a:endParaRPr lang="es-CO" sz="1000"/>
          </a:p>
        </p:txBody>
      </p:sp>
    </p:spTree>
    <p:extLst>
      <p:ext uri="{BB962C8B-B14F-4D97-AF65-F5344CB8AC3E}">
        <p14:creationId xmlns:p14="http://schemas.microsoft.com/office/powerpoint/2010/main" val="391236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D6575-03F1-4518-A67B-C135A780F2FE}"/>
              </a:ext>
            </a:extLst>
          </p:cNvPr>
          <p:cNvSpPr>
            <a:spLocks noGrp="1"/>
          </p:cNvSpPr>
          <p:nvPr>
            <p:ph type="title"/>
          </p:nvPr>
        </p:nvSpPr>
        <p:spPr/>
        <p:txBody>
          <a:bodyPr>
            <a:normAutofit fontScale="90000"/>
          </a:bodyPr>
          <a:lstStyle/>
          <a:p>
            <a:r>
              <a:rPr lang="es-CO"/>
              <a:t>Solución Analítica (función </a:t>
            </a:r>
            <a:r>
              <a:rPr lang="es-CO" err="1"/>
              <a:t>hazard</a:t>
            </a:r>
            <a:r>
              <a:rPr lang="es-CO"/>
              <a:t> trivial)</a:t>
            </a:r>
          </a:p>
        </p:txBody>
      </p:sp>
      <p:sp>
        <p:nvSpPr>
          <p:cNvPr id="3" name="Marcador de contenido 2">
            <a:extLst>
              <a:ext uri="{FF2B5EF4-FFF2-40B4-BE49-F238E27FC236}">
                <a16:creationId xmlns:a16="http://schemas.microsoft.com/office/drawing/2014/main" id="{F59C9634-98F9-4AE8-8372-2C381716431E}"/>
              </a:ext>
            </a:extLst>
          </p:cNvPr>
          <p:cNvSpPr>
            <a:spLocks noGrp="1"/>
          </p:cNvSpPr>
          <p:nvPr>
            <p:ph idx="1"/>
          </p:nvPr>
        </p:nvSpPr>
        <p:spPr/>
        <p:txBody>
          <a:bodyPr/>
          <a:lstStyle/>
          <a:p>
            <a:r>
              <a:rPr lang="es-CO"/>
              <a:t>Simplificando la función Hazard, se puede resolver analíticamente:</a:t>
            </a:r>
            <a:endParaRPr lang="es-CO" b="0"/>
          </a:p>
          <a:p>
            <a:endParaRPr lang="es-CO"/>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C2A4838-AE7F-43DC-AB70-A89E5C19EB26}"/>
                  </a:ext>
                </a:extLst>
              </p:cNvPr>
              <p:cNvSpPr txBox="1"/>
              <p:nvPr/>
            </p:nvSpPr>
            <p:spPr>
              <a:xfrm>
                <a:off x="575035" y="3429000"/>
                <a:ext cx="3544478" cy="21701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r>
                                <a:rPr lang="es-CO" i="1">
                                  <a:latin typeface="Cambria Math" panose="02040503050406030204" pitchFamily="18" charset="0"/>
                                </a:rPr>
                                <m:t>𝐻</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e>
                              </m:d>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𝑥</m:t>
                                  </m:r>
                                </m:e>
                                <m:sup>
                                  <m:r>
                                    <a:rPr lang="es-CO" i="1">
                                      <a:latin typeface="Cambria Math" panose="02040503050406030204" pitchFamily="18" charset="0"/>
                                    </a:rPr>
                                    <m:t>2</m:t>
                                  </m:r>
                                </m:sup>
                              </m:sSup>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𝑦</m:t>
                                  </m:r>
                                </m:e>
                                <m:sup>
                                  <m:r>
                                    <a:rPr lang="es-CO" i="1">
                                      <a:latin typeface="Cambria Math" panose="02040503050406030204" pitchFamily="18" charset="0"/>
                                    </a:rPr>
                                    <m:t>2</m:t>
                                  </m:r>
                                </m:sup>
                              </m:sSup>
                            </m:e>
                            <m:e>
                              <m:f>
                                <m:fPr>
                                  <m:ctrlPr>
                                    <a:rPr lang="es-CO" i="1" smtClean="0">
                                      <a:latin typeface="Cambria Math" panose="02040503050406030204" pitchFamily="18" charset="0"/>
                                    </a:rPr>
                                  </m:ctrlPr>
                                </m:fPr>
                                <m:num>
                                  <m:r>
                                    <a:rPr lang="es-CO" b="0" i="1" smtClean="0">
                                      <a:latin typeface="Cambria Math" panose="02040503050406030204" pitchFamily="18" charset="0"/>
                                    </a:rPr>
                                    <m:t>𝑑𝑥</m:t>
                                  </m:r>
                                </m:num>
                                <m:den>
                                  <m:r>
                                    <a:rPr lang="es-CO" b="0" i="1" smtClean="0">
                                      <a:latin typeface="Cambria Math" panose="02040503050406030204" pitchFamily="18" charset="0"/>
                                    </a:rPr>
                                    <m:t>𝑑𝑡</m:t>
                                  </m:r>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h</m:t>
                                  </m:r>
                                </m:num>
                                <m:den>
                                  <m:r>
                                    <a:rPr lang="es-CO" i="1">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𝑥</m:t>
                                  </m:r>
                                </m:den>
                              </m:f>
                              <m:r>
                                <a:rPr lang="es-CO" b="0" i="1" smtClean="0">
                                  <a:latin typeface="Cambria Math" panose="02040503050406030204" pitchFamily="18" charset="0"/>
                                </a:rPr>
                                <m:t>=−2</m:t>
                              </m:r>
                              <m:r>
                                <a:rPr lang="es-CO" b="0" i="1" smtClean="0">
                                  <a:latin typeface="Cambria Math" panose="02040503050406030204" pitchFamily="18" charset="0"/>
                                </a:rPr>
                                <m:t>𝑥</m:t>
                              </m:r>
                            </m:e>
                            <m:e>
                              <m:f>
                                <m:fPr>
                                  <m:ctrlPr>
                                    <a:rPr lang="es-CO" i="1">
                                      <a:latin typeface="Cambria Math" panose="02040503050406030204" pitchFamily="18" charset="0"/>
                                    </a:rPr>
                                  </m:ctrlPr>
                                </m:fPr>
                                <m:num>
                                  <m:r>
                                    <a:rPr lang="es-CO" i="1">
                                      <a:latin typeface="Cambria Math" panose="02040503050406030204" pitchFamily="18" charset="0"/>
                                    </a:rPr>
                                    <m:t>𝑑</m:t>
                                  </m:r>
                                  <m:r>
                                    <a:rPr lang="es-CO" b="0" i="1" smtClean="0">
                                      <a:latin typeface="Cambria Math" panose="02040503050406030204" pitchFamily="18" charset="0"/>
                                    </a:rPr>
                                    <m:t>𝑦</m:t>
                                  </m:r>
                                </m:num>
                                <m:den>
                                  <m:r>
                                    <a:rPr lang="es-CO" i="1">
                                      <a:latin typeface="Cambria Math" panose="02040503050406030204" pitchFamily="18" charset="0"/>
                                    </a:rPr>
                                    <m:t>𝑑𝑡</m:t>
                                  </m:r>
                                </m:den>
                              </m:f>
                              <m:r>
                                <a:rPr lang="es-CO" i="1">
                                  <a:latin typeface="Cambria Math" panose="02040503050406030204" pitchFamily="18" charset="0"/>
                                </a:rPr>
                                <m:t>=−</m:t>
                              </m:r>
                              <m:f>
                                <m:fPr>
                                  <m:ctrlPr>
                                    <a:rPr lang="es-CO" i="1">
                                      <a:latin typeface="Cambria Math" panose="02040503050406030204" pitchFamily="18" charset="0"/>
                                    </a:rPr>
                                  </m:ctrlPr>
                                </m:fPr>
                                <m:num>
                                  <m:r>
                                    <a:rPr lang="es-CO" i="1">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h</m:t>
                                  </m:r>
                                </m:num>
                                <m:den>
                                  <m:r>
                                    <a:rPr lang="es-CO" i="1">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𝑦</m:t>
                                  </m:r>
                                </m:den>
                              </m:f>
                              <m:r>
                                <a:rPr lang="es-CO" i="1">
                                  <a:latin typeface="Cambria Math" panose="02040503050406030204" pitchFamily="18" charset="0"/>
                                </a:rPr>
                                <m:t>=−2</m:t>
                              </m:r>
                              <m:r>
                                <a:rPr lang="es-CO" b="0" i="1" smtClean="0">
                                  <a:latin typeface="Cambria Math" panose="02040503050406030204" pitchFamily="18" charset="0"/>
                                </a:rPr>
                                <m:t>𝑦</m:t>
                              </m:r>
                            </m:e>
                            <m:e>
                              <m:r>
                                <a:rPr lang="es-CO" b="0" i="1" smtClean="0">
                                  <a:latin typeface="Cambria Math" panose="02040503050406030204" pitchFamily="18" charset="0"/>
                                </a:rPr>
                                <m:t>𝑥</m:t>
                              </m:r>
                              <m:d>
                                <m:dPr>
                                  <m:ctrlPr>
                                    <a:rPr lang="es-CO" b="0" i="1" smtClean="0">
                                      <a:latin typeface="Cambria Math" panose="02040503050406030204" pitchFamily="18" charset="0"/>
                                    </a:rPr>
                                  </m:ctrlPr>
                                </m:dPr>
                                <m:e>
                                  <m:r>
                                    <a:rPr lang="es-CO" b="0" i="1" smtClean="0">
                                      <a:latin typeface="Cambria Math" panose="02040503050406030204" pitchFamily="18" charset="0"/>
                                    </a:rPr>
                                    <m:t>0</m:t>
                                  </m:r>
                                </m:e>
                              </m:d>
                              <m:r>
                                <a:rPr lang="es-CO" b="0" i="1" smtClean="0">
                                  <a:latin typeface="Cambria Math" panose="02040503050406030204" pitchFamily="18" charset="0"/>
                                </a:rPr>
                                <m:t>=10</m:t>
                              </m:r>
                            </m:e>
                            <m:e>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0</m:t>
                                  </m:r>
                                </m:e>
                              </m:d>
                              <m:r>
                                <a:rPr lang="es-CO" b="0" i="1" smtClean="0">
                                  <a:latin typeface="Cambria Math" panose="02040503050406030204" pitchFamily="18" charset="0"/>
                                </a:rPr>
                                <m:t>=−5</m:t>
                              </m:r>
                            </m:e>
                          </m:eqArr>
                        </m:e>
                      </m:d>
                    </m:oMath>
                  </m:oMathPara>
                </a14:m>
                <a:endParaRPr lang="es-CO"/>
              </a:p>
            </p:txBody>
          </p:sp>
        </mc:Choice>
        <mc:Fallback xmlns="">
          <p:sp>
            <p:nvSpPr>
              <p:cNvPr id="5" name="CuadroTexto 4">
                <a:extLst>
                  <a:ext uri="{FF2B5EF4-FFF2-40B4-BE49-F238E27FC236}">
                    <a16:creationId xmlns:a16="http://schemas.microsoft.com/office/drawing/2014/main" id="{EC2A4838-AE7F-43DC-AB70-A89E5C19EB26}"/>
                  </a:ext>
                </a:extLst>
              </p:cNvPr>
              <p:cNvSpPr txBox="1">
                <a:spLocks noRot="1" noChangeAspect="1" noMove="1" noResize="1" noEditPoints="1" noAdjustHandles="1" noChangeArrowheads="1" noChangeShapeType="1" noTextEdit="1"/>
              </p:cNvSpPr>
              <p:nvPr/>
            </p:nvSpPr>
            <p:spPr>
              <a:xfrm>
                <a:off x="575035" y="3429000"/>
                <a:ext cx="3544478" cy="21701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F1BE202-D5F0-4492-8327-98D7ECADE187}"/>
                  </a:ext>
                </a:extLst>
              </p:cNvPr>
              <p:cNvSpPr txBox="1"/>
              <p:nvPr/>
            </p:nvSpPr>
            <p:spPr>
              <a:xfrm>
                <a:off x="4298624" y="3523000"/>
                <a:ext cx="2142446" cy="2076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CO" i="1" smtClean="0">
                              <a:latin typeface="Cambria Math" panose="02040503050406030204" pitchFamily="18" charset="0"/>
                            </a:rPr>
                          </m:ctrlPr>
                        </m:naryPr>
                        <m:sub/>
                        <m:sup/>
                        <m:e>
                          <m:f>
                            <m:fPr>
                              <m:ctrlPr>
                                <a:rPr lang="es-CO"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r>
                                <a:rPr lang="es-CO" b="0" i="1" smtClean="0">
                                  <a:latin typeface="Cambria Math" panose="02040503050406030204" pitchFamily="18" charset="0"/>
                                </a:rPr>
                                <m:t>𝑥</m:t>
                              </m:r>
                            </m:den>
                          </m:f>
                          <m:f>
                            <m:fPr>
                              <m:ctrlPr>
                                <a:rPr lang="es-CO" i="1" smtClean="0">
                                  <a:latin typeface="Cambria Math" panose="02040503050406030204" pitchFamily="18" charset="0"/>
                                </a:rPr>
                              </m:ctrlPr>
                            </m:fPr>
                            <m:num>
                              <m:r>
                                <a:rPr lang="es-CO" b="0" i="1" smtClean="0">
                                  <a:latin typeface="Cambria Math" panose="02040503050406030204" pitchFamily="18" charset="0"/>
                                </a:rPr>
                                <m:t>𝑑𝑥</m:t>
                              </m:r>
                            </m:num>
                            <m:den>
                              <m:r>
                                <a:rPr lang="es-CO" b="0" i="1" smtClean="0">
                                  <a:latin typeface="Cambria Math" panose="02040503050406030204" pitchFamily="18" charset="0"/>
                                </a:rPr>
                                <m:t>𝑑𝑡</m:t>
                              </m:r>
                            </m:den>
                          </m:f>
                        </m:e>
                      </m:nary>
                      <m:r>
                        <a:rPr lang="es-CO" b="0" i="1" smtClean="0">
                          <a:latin typeface="Cambria Math" panose="02040503050406030204" pitchFamily="18" charset="0"/>
                        </a:rPr>
                        <m:t>𝑑𝑡</m:t>
                      </m:r>
                      <m:r>
                        <a:rPr lang="es-CO" b="0" i="1" smtClean="0">
                          <a:latin typeface="Cambria Math" panose="02040503050406030204" pitchFamily="18" charset="0"/>
                        </a:rPr>
                        <m:t>=−</m:t>
                      </m:r>
                      <m:nary>
                        <m:naryPr>
                          <m:limLoc m:val="undOvr"/>
                          <m:subHide m:val="on"/>
                          <m:supHide m:val="on"/>
                          <m:ctrlPr>
                            <a:rPr lang="es-CO" b="0" i="1" smtClean="0">
                              <a:latin typeface="Cambria Math" panose="02040503050406030204" pitchFamily="18" charset="0"/>
                            </a:rPr>
                          </m:ctrlPr>
                        </m:naryPr>
                        <m:sub/>
                        <m:sup/>
                        <m:e>
                          <m:r>
                            <a:rPr lang="es-CO" b="0" i="1" smtClean="0">
                              <a:latin typeface="Cambria Math" panose="02040503050406030204" pitchFamily="18" charset="0"/>
                            </a:rPr>
                            <m:t>𝑑𝑡</m:t>
                          </m:r>
                        </m:e>
                      </m:nary>
                    </m:oMath>
                  </m:oMathPara>
                </a14:m>
                <a:endParaRPr lang="es-CO" b="0"/>
              </a:p>
              <a:p>
                <a:pPr/>
                <a14:m>
                  <m:oMathPara xmlns:m="http://schemas.openxmlformats.org/officeDocument/2006/math">
                    <m:oMathParaPr>
                      <m:jc m:val="centerGroup"/>
                    </m:oMathParaPr>
                    <m:oMath xmlns:m="http://schemas.openxmlformats.org/officeDocument/2006/math">
                      <m:f>
                        <m:fPr>
                          <m:ctrlPr>
                            <a:rPr lang="es-CO"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den>
                      </m:f>
                      <m:func>
                        <m:funcPr>
                          <m:ctrlPr>
                            <a:rPr lang="es-CO" i="1" smtClean="0">
                              <a:latin typeface="Cambria Math" panose="02040503050406030204" pitchFamily="18" charset="0"/>
                            </a:rPr>
                          </m:ctrlPr>
                        </m:funcPr>
                        <m:fName>
                          <m:r>
                            <m:rPr>
                              <m:sty m:val="p"/>
                            </m:rPr>
                            <a:rPr lang="es-CO" i="0" smtClean="0">
                              <a:latin typeface="Cambria Math" panose="02040503050406030204" pitchFamily="18" charset="0"/>
                            </a:rPr>
                            <m:t>ln</m:t>
                          </m:r>
                        </m:fName>
                        <m:e>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𝑥</m:t>
                              </m:r>
                            </m:e>
                          </m:d>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r>
                            <a:rPr lang="es-CO" b="0" i="1" smtClean="0">
                              <a:latin typeface="Cambria Math" panose="02040503050406030204" pitchFamily="18" charset="0"/>
                            </a:rPr>
                            <m:t>𝑐</m:t>
                          </m:r>
                        </m:e>
                      </m:func>
                    </m:oMath>
                  </m:oMathPara>
                </a14:m>
                <a:endParaRPr lang="es-CO"/>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oMath>
                  </m:oMathPara>
                </a14:m>
                <a:endParaRPr lang="es-CO" b="0"/>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oMath>
                  </m:oMathPara>
                </a14:m>
                <a:endParaRPr lang="es-CO"/>
              </a:p>
              <a:p>
                <a:endParaRPr lang="es-CO"/>
              </a:p>
            </p:txBody>
          </p:sp>
        </mc:Choice>
        <mc:Fallback xmlns="">
          <p:sp>
            <p:nvSpPr>
              <p:cNvPr id="6" name="CuadroTexto 5">
                <a:extLst>
                  <a:ext uri="{FF2B5EF4-FFF2-40B4-BE49-F238E27FC236}">
                    <a16:creationId xmlns:a16="http://schemas.microsoft.com/office/drawing/2014/main" id="{FF1BE202-D5F0-4492-8327-98D7ECADE187}"/>
                  </a:ext>
                </a:extLst>
              </p:cNvPr>
              <p:cNvSpPr txBox="1">
                <a:spLocks noRot="1" noChangeAspect="1" noMove="1" noResize="1" noEditPoints="1" noAdjustHandles="1" noChangeArrowheads="1" noChangeShapeType="1" noTextEdit="1"/>
              </p:cNvSpPr>
              <p:nvPr/>
            </p:nvSpPr>
            <p:spPr>
              <a:xfrm>
                <a:off x="4298624" y="3523000"/>
                <a:ext cx="2142446" cy="20761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C358979-B026-4787-9256-B5C27D02FE73}"/>
                  </a:ext>
                </a:extLst>
              </p:cNvPr>
              <p:cNvSpPr txBox="1"/>
              <p:nvPr/>
            </p:nvSpPr>
            <p:spPr>
              <a:xfrm>
                <a:off x="6984166" y="4237074"/>
                <a:ext cx="82093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r>
                        <a:rPr lang="es-CO" b="0" i="1" smtClean="0">
                          <a:latin typeface="Cambria Math" panose="02040503050406030204" pitchFamily="18" charset="0"/>
                        </a:rPr>
                        <m:t>=10</m:t>
                      </m:r>
                    </m:oMath>
                  </m:oMathPara>
                </a14:m>
                <a:endParaRPr lang="es-CO" b="0"/>
              </a:p>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2</m:t>
                          </m:r>
                        </m:sub>
                      </m:sSub>
                      <m:r>
                        <a:rPr lang="es-CO" b="0" i="0" smtClean="0">
                          <a:latin typeface="Cambria Math" panose="02040503050406030204" pitchFamily="18" charset="0"/>
                        </a:rPr>
                        <m:t>=5</m:t>
                      </m:r>
                    </m:oMath>
                  </m:oMathPara>
                </a14:m>
                <a:endParaRPr lang="es-CO"/>
              </a:p>
            </p:txBody>
          </p:sp>
        </mc:Choice>
        <mc:Fallback xmlns="">
          <p:sp>
            <p:nvSpPr>
              <p:cNvPr id="7" name="CuadroTexto 6">
                <a:extLst>
                  <a:ext uri="{FF2B5EF4-FFF2-40B4-BE49-F238E27FC236}">
                    <a16:creationId xmlns:a16="http://schemas.microsoft.com/office/drawing/2014/main" id="{DC358979-B026-4787-9256-B5C27D02FE73}"/>
                  </a:ext>
                </a:extLst>
              </p:cNvPr>
              <p:cNvSpPr txBox="1">
                <a:spLocks noRot="1" noChangeAspect="1" noMove="1" noResize="1" noEditPoints="1" noAdjustHandles="1" noChangeArrowheads="1" noChangeShapeType="1" noTextEdit="1"/>
              </p:cNvSpPr>
              <p:nvPr/>
            </p:nvSpPr>
            <p:spPr>
              <a:xfrm>
                <a:off x="6984166" y="4237074"/>
                <a:ext cx="820930" cy="553998"/>
              </a:xfrm>
              <a:prstGeom prst="rect">
                <a:avLst/>
              </a:prstGeom>
              <a:blipFill>
                <a:blip r:embed="rId4"/>
                <a:stretch>
                  <a:fillRect l="-2985" r="-5970"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318EA87-2253-4E12-A63C-E57552571335}"/>
                  </a:ext>
                </a:extLst>
              </p:cNvPr>
              <p:cNvSpPr txBox="1"/>
              <p:nvPr/>
            </p:nvSpPr>
            <p:spPr>
              <a:xfrm>
                <a:off x="8584407" y="4237074"/>
                <a:ext cx="3098605" cy="7956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b="0" i="1" smtClean="0">
                              <a:latin typeface="Cambria Math" panose="02040503050406030204" pitchFamily="18" charset="0"/>
                            </a:rPr>
                          </m:ctrlPr>
                        </m:dPr>
                        <m:e>
                          <m:r>
                            <a:rPr lang="es-ES"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e>
                        <m:e>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e>
                      </m:d>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10</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e>
                        <m:e>
                          <m:sSup>
                            <m:sSupPr>
                              <m:ctrlPr>
                                <a:rPr lang="es-CO" b="0" i="1" smtClean="0">
                                  <a:latin typeface="Cambria Math" panose="02040503050406030204" pitchFamily="18" charset="0"/>
                                </a:rPr>
                              </m:ctrlPr>
                            </m:sSupPr>
                            <m:e>
                              <m:r>
                                <a:rPr lang="es-CO" b="0" i="1" smtClean="0">
                                  <a:latin typeface="Cambria Math" panose="02040503050406030204" pitchFamily="18" charset="0"/>
                                </a:rPr>
                                <m:t>−5</m:t>
                              </m:r>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e>
                      </m:d>
                    </m:oMath>
                  </m:oMathPara>
                </a14:m>
                <a:endParaRPr lang="es-CO"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Ó                   </m:t>
                      </m:r>
                      <m:r>
                        <a:rPr lang="es-CO" b="0" i="1" smtClean="0">
                          <a:latin typeface="Cambria Math" panose="02040503050406030204" pitchFamily="18" charset="0"/>
                        </a:rPr>
                        <m:t>𝑦</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den>
                      </m:f>
                      <m:r>
                        <a:rPr lang="es-CO" b="0" i="1" smtClean="0">
                          <a:latin typeface="Cambria Math" panose="02040503050406030204" pitchFamily="18" charset="0"/>
                        </a:rPr>
                        <m:t>𝑥</m:t>
                      </m:r>
                    </m:oMath>
                  </m:oMathPara>
                </a14:m>
                <a:endParaRPr lang="es-CO"/>
              </a:p>
            </p:txBody>
          </p:sp>
        </mc:Choice>
        <mc:Fallback xmlns="">
          <p:sp>
            <p:nvSpPr>
              <p:cNvPr id="8" name="CuadroTexto 7">
                <a:extLst>
                  <a:ext uri="{FF2B5EF4-FFF2-40B4-BE49-F238E27FC236}">
                    <a16:creationId xmlns:a16="http://schemas.microsoft.com/office/drawing/2014/main" id="{9318EA87-2253-4E12-A63C-E57552571335}"/>
                  </a:ext>
                </a:extLst>
              </p:cNvPr>
              <p:cNvSpPr txBox="1">
                <a:spLocks noRot="1" noChangeAspect="1" noMove="1" noResize="1" noEditPoints="1" noAdjustHandles="1" noChangeArrowheads="1" noChangeShapeType="1" noTextEdit="1"/>
              </p:cNvSpPr>
              <p:nvPr/>
            </p:nvSpPr>
            <p:spPr>
              <a:xfrm>
                <a:off x="8584407" y="4237074"/>
                <a:ext cx="3098605" cy="795602"/>
              </a:xfrm>
              <a:prstGeom prst="rect">
                <a:avLst/>
              </a:prstGeom>
              <a:blipFill>
                <a:blip r:embed="rId5"/>
                <a:stretch>
                  <a:fillRect t="-763"/>
                </a:stretch>
              </a:blipFill>
            </p:spPr>
            <p:txBody>
              <a:bodyPr/>
              <a:lstStyle/>
              <a:p>
                <a:r>
                  <a:rPr lang="en-US">
                    <a:noFill/>
                  </a:rPr>
                  <a:t> </a:t>
                </a:r>
              </a:p>
            </p:txBody>
          </p:sp>
        </mc:Fallback>
      </mc:AlternateContent>
      <p:sp>
        <p:nvSpPr>
          <p:cNvPr id="9" name="Flecha: a la derecha 8">
            <a:extLst>
              <a:ext uri="{FF2B5EF4-FFF2-40B4-BE49-F238E27FC236}">
                <a16:creationId xmlns:a16="http://schemas.microsoft.com/office/drawing/2014/main" id="{3D4EF145-F627-4593-A1F5-C7F80E18C29A}"/>
              </a:ext>
            </a:extLst>
          </p:cNvPr>
          <p:cNvSpPr/>
          <p:nvPr/>
        </p:nvSpPr>
        <p:spPr>
          <a:xfrm>
            <a:off x="3629478" y="4237074"/>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lecha: a la derecha 10">
            <a:extLst>
              <a:ext uri="{FF2B5EF4-FFF2-40B4-BE49-F238E27FC236}">
                <a16:creationId xmlns:a16="http://schemas.microsoft.com/office/drawing/2014/main" id="{CDED00AA-696E-4F17-9966-535C022D3C74}"/>
              </a:ext>
            </a:extLst>
          </p:cNvPr>
          <p:cNvSpPr/>
          <p:nvPr/>
        </p:nvSpPr>
        <p:spPr>
          <a:xfrm>
            <a:off x="6426932" y="4259969"/>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a la derecha 11">
            <a:extLst>
              <a:ext uri="{FF2B5EF4-FFF2-40B4-BE49-F238E27FC236}">
                <a16:creationId xmlns:a16="http://schemas.microsoft.com/office/drawing/2014/main" id="{8E527C6C-23EB-4C5B-8000-212C3FBA8C8E}"/>
              </a:ext>
            </a:extLst>
          </p:cNvPr>
          <p:cNvSpPr/>
          <p:nvPr/>
        </p:nvSpPr>
        <p:spPr>
          <a:xfrm>
            <a:off x="7940890" y="4262242"/>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7315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CEDED-BFED-4CE8-87DD-631054E9F59A}"/>
              </a:ext>
            </a:extLst>
          </p:cNvPr>
          <p:cNvSpPr>
            <a:spLocks noGrp="1"/>
          </p:cNvSpPr>
          <p:nvPr>
            <p:ph type="title"/>
          </p:nvPr>
        </p:nvSpPr>
        <p:spPr/>
        <p:txBody>
          <a:bodyPr/>
          <a:lstStyle/>
          <a:p>
            <a:r>
              <a:rPr lang="es-CO"/>
              <a:t>Errores</a:t>
            </a:r>
          </a:p>
        </p:txBody>
      </p:sp>
      <p:pic>
        <p:nvPicPr>
          <p:cNvPr id="8" name="Imagen 7">
            <a:extLst>
              <a:ext uri="{FF2B5EF4-FFF2-40B4-BE49-F238E27FC236}">
                <a16:creationId xmlns:a16="http://schemas.microsoft.com/office/drawing/2014/main" id="{4200A7E1-BD88-4DF7-9B08-8BA625137A4B}"/>
              </a:ext>
            </a:extLst>
          </p:cNvPr>
          <p:cNvPicPr>
            <a:picLocks noChangeAspect="1"/>
          </p:cNvPicPr>
          <p:nvPr/>
        </p:nvPicPr>
        <p:blipFill>
          <a:blip r:embed="rId2"/>
          <a:stretch>
            <a:fillRect/>
          </a:stretch>
        </p:blipFill>
        <p:spPr>
          <a:xfrm>
            <a:off x="2505798" y="2015546"/>
            <a:ext cx="6609922" cy="4649673"/>
          </a:xfrm>
          <a:prstGeom prst="rect">
            <a:avLst/>
          </a:prstGeom>
        </p:spPr>
      </p:pic>
    </p:spTree>
    <p:extLst>
      <p:ext uri="{BB962C8B-B14F-4D97-AF65-F5344CB8AC3E}">
        <p14:creationId xmlns:p14="http://schemas.microsoft.com/office/powerpoint/2010/main" val="424527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E1D6E-2423-4B0E-8167-06D853D2B4C2}"/>
              </a:ext>
            </a:extLst>
          </p:cNvPr>
          <p:cNvSpPr>
            <a:spLocks noGrp="1"/>
          </p:cNvSpPr>
          <p:nvPr>
            <p:ph type="title"/>
          </p:nvPr>
        </p:nvSpPr>
        <p:spPr/>
        <p:txBody>
          <a:bodyPr/>
          <a:lstStyle/>
          <a:p>
            <a:r>
              <a:rPr lang="es-CO"/>
              <a:t>Análisis Numérico del Proceso</a:t>
            </a:r>
          </a:p>
        </p:txBody>
      </p:sp>
      <p:sp>
        <p:nvSpPr>
          <p:cNvPr id="3" name="Marcador de contenido 2">
            <a:extLst>
              <a:ext uri="{FF2B5EF4-FFF2-40B4-BE49-F238E27FC236}">
                <a16:creationId xmlns:a16="http://schemas.microsoft.com/office/drawing/2014/main" id="{6125DBE6-9D83-4D1B-B511-9C63987FE381}"/>
              </a:ext>
            </a:extLst>
          </p:cNvPr>
          <p:cNvSpPr>
            <a:spLocks noGrp="1"/>
          </p:cNvSpPr>
          <p:nvPr>
            <p:ph idx="1"/>
          </p:nvPr>
        </p:nvSpPr>
        <p:spPr>
          <a:xfrm>
            <a:off x="1181556" y="2129232"/>
            <a:ext cx="10168128" cy="3694176"/>
          </a:xfrm>
        </p:spPr>
        <p:txBody>
          <a:bodyPr/>
          <a:lstStyle/>
          <a:p>
            <a:r>
              <a:rPr lang="es-CO" dirty="0"/>
              <a:t>No hay ciclos ni comportamientos periódicos</a:t>
            </a:r>
          </a:p>
        </p:txBody>
      </p:sp>
      <p:graphicFrame>
        <p:nvGraphicFramePr>
          <p:cNvPr id="4" name="Tabla 4">
            <a:extLst>
              <a:ext uri="{FF2B5EF4-FFF2-40B4-BE49-F238E27FC236}">
                <a16:creationId xmlns:a16="http://schemas.microsoft.com/office/drawing/2014/main" id="{F0EA1EA6-7BD0-46A8-B4D8-C207F4B8343F}"/>
              </a:ext>
            </a:extLst>
          </p:cNvPr>
          <p:cNvGraphicFramePr>
            <a:graphicFrameLocks noGrp="1"/>
          </p:cNvGraphicFramePr>
          <p:nvPr>
            <p:extLst>
              <p:ext uri="{D42A27DB-BD31-4B8C-83A1-F6EECF244321}">
                <p14:modId xmlns:p14="http://schemas.microsoft.com/office/powerpoint/2010/main" val="3171321124"/>
              </p:ext>
            </p:extLst>
          </p:nvPr>
        </p:nvGraphicFramePr>
        <p:xfrm>
          <a:off x="1271905" y="2610366"/>
          <a:ext cx="7950986" cy="4159125"/>
        </p:xfrm>
        <a:graphic>
          <a:graphicData uri="http://schemas.openxmlformats.org/drawingml/2006/table">
            <a:tbl>
              <a:tblPr firstRow="1" bandRow="1">
                <a:tableStyleId>{5C22544A-7EE6-4342-B048-85BDC9FD1C3A}</a:tableStyleId>
              </a:tblPr>
              <a:tblGrid>
                <a:gridCol w="3975493">
                  <a:extLst>
                    <a:ext uri="{9D8B030D-6E8A-4147-A177-3AD203B41FA5}">
                      <a16:colId xmlns:a16="http://schemas.microsoft.com/office/drawing/2014/main" val="1375160588"/>
                    </a:ext>
                  </a:extLst>
                </a:gridCol>
                <a:gridCol w="3975493">
                  <a:extLst>
                    <a:ext uri="{9D8B030D-6E8A-4147-A177-3AD203B41FA5}">
                      <a16:colId xmlns:a16="http://schemas.microsoft.com/office/drawing/2014/main" val="3763929311"/>
                    </a:ext>
                  </a:extLst>
                </a:gridCol>
              </a:tblGrid>
              <a:tr h="370840">
                <a:tc>
                  <a:txBody>
                    <a:bodyPr/>
                    <a:lstStyle/>
                    <a:p>
                      <a:r>
                        <a:rPr lang="es-CO" dirty="0"/>
                        <a:t>Caso</a:t>
                      </a:r>
                    </a:p>
                  </a:txBody>
                  <a:tcPr/>
                </a:tc>
                <a:tc>
                  <a:txBody>
                    <a:bodyPr/>
                    <a:lstStyle/>
                    <a:p>
                      <a:r>
                        <a:rPr lang="es-CO" dirty="0"/>
                        <a:t>Clasificación punto critico</a:t>
                      </a:r>
                    </a:p>
                  </a:txBody>
                  <a:tcPr/>
                </a:tc>
                <a:extLst>
                  <a:ext uri="{0D108BD9-81ED-4DB2-BD59-A6C34878D82A}">
                    <a16:rowId xmlns:a16="http://schemas.microsoft.com/office/drawing/2014/main" val="2464282013"/>
                  </a:ext>
                </a:extLst>
              </a:tr>
              <a:tr h="370840">
                <a:tc>
                  <a:txBody>
                    <a:bodyPr/>
                    <a:lstStyle/>
                    <a:p>
                      <a:pPr algn="l" fontAlgn="b"/>
                      <a:r>
                        <a:rPr lang="es-CO" sz="1100" b="0" i="0" u="none" strike="noStrike" dirty="0">
                          <a:solidFill>
                            <a:srgbClr val="000000"/>
                          </a:solidFill>
                          <a:effectLst/>
                          <a:latin typeface="Calibri" panose="020F0502020204030204" pitchFamily="34" charset="0"/>
                        </a:rPr>
                        <a:t>Caso 1</a:t>
                      </a:r>
                    </a:p>
                  </a:txBody>
                  <a:tcPr marL="7620" marR="7620" marT="7620" marB="0" anchor="b"/>
                </a:tc>
                <a:tc>
                  <a:txBody>
                    <a:bodyPr/>
                    <a:lstStyle/>
                    <a:p>
                      <a:pPr algn="l" fontAlgn="b"/>
                      <a:r>
                        <a:rPr lang="es-CO" sz="1100" b="0" i="0" u="none" strike="noStrike">
                          <a:solidFill>
                            <a:srgbClr val="000000"/>
                          </a:solidFill>
                          <a:effectLst/>
                          <a:latin typeface="Calibri" panose="020F0502020204030204" pitchFamily="34" charset="0"/>
                        </a:rPr>
                        <a:t>Clasificación estado</a:t>
                      </a:r>
                    </a:p>
                  </a:txBody>
                  <a:tcPr marL="7620" marR="7620" marT="7620" marB="0" anchor="b"/>
                </a:tc>
                <a:extLst>
                  <a:ext uri="{0D108BD9-81ED-4DB2-BD59-A6C34878D82A}">
                    <a16:rowId xmlns:a16="http://schemas.microsoft.com/office/drawing/2014/main" val="2915774818"/>
                  </a:ext>
                </a:extLst>
              </a:tr>
              <a:tr h="370840">
                <a:tc>
                  <a:txBody>
                    <a:bodyPr/>
                    <a:lstStyle/>
                    <a:p>
                      <a:pPr algn="l" fontAlgn="b"/>
                      <a:r>
                        <a:rPr lang="es-CO" sz="1100" b="0" i="0" u="none" strike="noStrike" dirty="0">
                          <a:solidFill>
                            <a:srgbClr val="000000"/>
                          </a:solidFill>
                          <a:effectLst/>
                          <a:latin typeface="Calibri" panose="020F0502020204030204" pitchFamily="34" charset="0"/>
                        </a:rPr>
                        <a:t>Caso 3</a:t>
                      </a:r>
                    </a:p>
                  </a:txBody>
                  <a:tcPr marL="7620" marR="7620" marT="7620" marB="0" anchor="b"/>
                </a:tc>
                <a:tc>
                  <a:txBody>
                    <a:bodyPr/>
                    <a:lstStyle/>
                    <a:p>
                      <a:pPr algn="l" fontAlgn="b"/>
                      <a:r>
                        <a:rPr lang="es-CO" sz="1100" b="0" i="0" u="none" strike="noStrike">
                          <a:solidFill>
                            <a:srgbClr val="000000"/>
                          </a:solidFill>
                          <a:effectLst/>
                          <a:latin typeface="Calibri" panose="020F0502020204030204" pitchFamily="34" charset="0"/>
                        </a:rPr>
                        <a:t>Equilibrio semi estable</a:t>
                      </a:r>
                    </a:p>
                  </a:txBody>
                  <a:tcPr marL="7620" marR="7620" marT="7620" marB="0" anchor="b"/>
                </a:tc>
                <a:extLst>
                  <a:ext uri="{0D108BD9-81ED-4DB2-BD59-A6C34878D82A}">
                    <a16:rowId xmlns:a16="http://schemas.microsoft.com/office/drawing/2014/main" val="984096360"/>
                  </a:ext>
                </a:extLst>
              </a:tr>
              <a:tr h="370840">
                <a:tc>
                  <a:txBody>
                    <a:bodyPr/>
                    <a:lstStyle/>
                    <a:p>
                      <a:pPr algn="l" fontAlgn="b"/>
                      <a:r>
                        <a:rPr lang="es-CO" sz="1100" b="0" i="0" u="none" strike="noStrike">
                          <a:solidFill>
                            <a:srgbClr val="000000"/>
                          </a:solidFill>
                          <a:effectLst/>
                          <a:latin typeface="Calibri" panose="020F0502020204030204" pitchFamily="34" charset="0"/>
                        </a:rPr>
                        <a:t>Caso 4</a:t>
                      </a:r>
                    </a:p>
                  </a:txBody>
                  <a:tcPr marL="7620" marR="7620" marT="7620" marB="0" anchor="b">
                    <a:solidFill>
                      <a:schemeClr val="accent2">
                        <a:lumMod val="40000"/>
                        <a:lumOff val="60000"/>
                      </a:schemeClr>
                    </a:solidFill>
                  </a:tcPr>
                </a:tc>
                <a:tc>
                  <a:txBody>
                    <a:bodyPr/>
                    <a:lstStyle/>
                    <a:p>
                      <a:pPr algn="l" fontAlgn="b"/>
                      <a:r>
                        <a:rPr lang="es-CO" sz="1100" b="0" i="0" u="none" strike="noStrike">
                          <a:solidFill>
                            <a:srgbClr val="000000"/>
                          </a:solidFill>
                          <a:effectLst/>
                          <a:latin typeface="Calibri" panose="020F0502020204030204" pitchFamily="34" charset="0"/>
                        </a:rPr>
                        <a:t>Equilibrio inestable</a:t>
                      </a:r>
                    </a:p>
                  </a:txBody>
                  <a:tcPr marL="7620" marR="7620" marT="7620" marB="0" anchor="b">
                    <a:solidFill>
                      <a:schemeClr val="accent2">
                        <a:lumMod val="40000"/>
                        <a:lumOff val="60000"/>
                      </a:schemeClr>
                    </a:solidFill>
                  </a:tcPr>
                </a:tc>
                <a:extLst>
                  <a:ext uri="{0D108BD9-81ED-4DB2-BD59-A6C34878D82A}">
                    <a16:rowId xmlns:a16="http://schemas.microsoft.com/office/drawing/2014/main" val="2984183025"/>
                  </a:ext>
                </a:extLst>
              </a:tr>
              <a:tr h="370840">
                <a:tc>
                  <a:txBody>
                    <a:bodyPr/>
                    <a:lstStyle/>
                    <a:p>
                      <a:pPr algn="l" fontAlgn="b"/>
                      <a:r>
                        <a:rPr lang="es-CO" sz="1100" b="0" i="0" u="none" strike="noStrike">
                          <a:solidFill>
                            <a:srgbClr val="000000"/>
                          </a:solidFill>
                          <a:effectLst/>
                          <a:latin typeface="Calibri" panose="020F0502020204030204" pitchFamily="34" charset="0"/>
                        </a:rPr>
                        <a:t>Caso 4</a:t>
                      </a:r>
                    </a:p>
                  </a:txBody>
                  <a:tcPr marL="7620" marR="7620" marT="7620" marB="0" anchor="b">
                    <a:solidFill>
                      <a:schemeClr val="accent2">
                        <a:lumMod val="40000"/>
                        <a:lumOff val="60000"/>
                      </a:schemeClr>
                    </a:solidFill>
                  </a:tcPr>
                </a:tc>
                <a:tc>
                  <a:txBody>
                    <a:bodyPr/>
                    <a:lstStyle/>
                    <a:p>
                      <a:pPr algn="l" fontAlgn="b"/>
                      <a:r>
                        <a:rPr lang="es-CO" sz="1100" b="0" i="0" u="none" strike="noStrike" dirty="0">
                          <a:solidFill>
                            <a:srgbClr val="000000"/>
                          </a:solidFill>
                          <a:effectLst/>
                          <a:latin typeface="Calibri" panose="020F0502020204030204" pitchFamily="34" charset="0"/>
                        </a:rPr>
                        <a:t>Equilibrio estable</a:t>
                      </a:r>
                    </a:p>
                  </a:txBody>
                  <a:tcPr marL="7620" marR="7620" marT="7620" marB="0" anchor="b">
                    <a:solidFill>
                      <a:schemeClr val="accent2">
                        <a:lumMod val="40000"/>
                        <a:lumOff val="60000"/>
                      </a:schemeClr>
                    </a:solidFill>
                  </a:tcPr>
                </a:tc>
                <a:extLst>
                  <a:ext uri="{0D108BD9-81ED-4DB2-BD59-A6C34878D82A}">
                    <a16:rowId xmlns:a16="http://schemas.microsoft.com/office/drawing/2014/main" val="1507590915"/>
                  </a:ext>
                </a:extLst>
              </a:tr>
              <a:tr h="370840">
                <a:tc>
                  <a:txBody>
                    <a:bodyPr/>
                    <a:lstStyle/>
                    <a:p>
                      <a:pPr algn="l" fontAlgn="b"/>
                      <a:r>
                        <a:rPr lang="es-CO" sz="1100" b="0" i="0" u="none" strike="noStrike">
                          <a:solidFill>
                            <a:srgbClr val="000000"/>
                          </a:solidFill>
                          <a:effectLst/>
                          <a:latin typeface="Calibri" panose="020F0502020204030204" pitchFamily="34" charset="0"/>
                        </a:rPr>
                        <a:t>Caso 5</a:t>
                      </a:r>
                    </a:p>
                  </a:txBody>
                  <a:tcPr marL="7620" marR="7620" marT="7620" marB="0" anchor="b"/>
                </a:tc>
                <a:tc>
                  <a:txBody>
                    <a:bodyPr/>
                    <a:lstStyle/>
                    <a:p>
                      <a:pPr algn="l" fontAlgn="b"/>
                      <a:r>
                        <a:rPr lang="es-CO" sz="1100" b="0" i="0" u="none" strike="noStrike">
                          <a:solidFill>
                            <a:srgbClr val="000000"/>
                          </a:solidFill>
                          <a:effectLst/>
                          <a:latin typeface="Calibri" panose="020F0502020204030204" pitchFamily="34" charset="0"/>
                        </a:rPr>
                        <a:t>Equilibrio semi estable</a:t>
                      </a:r>
                    </a:p>
                  </a:txBody>
                  <a:tcPr marL="7620" marR="7620" marT="7620" marB="0" anchor="b"/>
                </a:tc>
                <a:extLst>
                  <a:ext uri="{0D108BD9-81ED-4DB2-BD59-A6C34878D82A}">
                    <a16:rowId xmlns:a16="http://schemas.microsoft.com/office/drawing/2014/main" val="3515457072"/>
                  </a:ext>
                </a:extLst>
              </a:tr>
              <a:tr h="370840">
                <a:tc>
                  <a:txBody>
                    <a:bodyPr/>
                    <a:lstStyle/>
                    <a:p>
                      <a:pPr algn="l" fontAlgn="b"/>
                      <a:r>
                        <a:rPr lang="es-CO" sz="1100" b="0" i="0" u="none" strike="noStrike" dirty="0">
                          <a:solidFill>
                            <a:srgbClr val="000000"/>
                          </a:solidFill>
                          <a:effectLst/>
                          <a:latin typeface="Calibri" panose="020F0502020204030204" pitchFamily="34" charset="0"/>
                        </a:rPr>
                        <a:t>Caso 9</a:t>
                      </a:r>
                    </a:p>
                  </a:txBody>
                  <a:tcPr marL="7620" marR="7620" marT="7620" marB="0" anchor="b"/>
                </a:tc>
                <a:tc>
                  <a:txBody>
                    <a:bodyPr/>
                    <a:lstStyle/>
                    <a:p>
                      <a:pPr algn="l" fontAlgn="b"/>
                      <a:r>
                        <a:rPr lang="es-CO" sz="1100" b="0" i="0" u="none" strike="noStrike">
                          <a:solidFill>
                            <a:srgbClr val="000000"/>
                          </a:solidFill>
                          <a:effectLst/>
                          <a:latin typeface="Calibri" panose="020F0502020204030204" pitchFamily="34" charset="0"/>
                        </a:rPr>
                        <a:t>Equilibrio semi estable</a:t>
                      </a:r>
                    </a:p>
                  </a:txBody>
                  <a:tcPr marL="7620" marR="7620" marT="7620" marB="0" anchor="b"/>
                </a:tc>
                <a:extLst>
                  <a:ext uri="{0D108BD9-81ED-4DB2-BD59-A6C34878D82A}">
                    <a16:rowId xmlns:a16="http://schemas.microsoft.com/office/drawing/2014/main" val="4265949406"/>
                  </a:ext>
                </a:extLst>
              </a:tr>
              <a:tr h="450725">
                <a:tc>
                  <a:txBody>
                    <a:bodyPr/>
                    <a:lstStyle/>
                    <a:p>
                      <a:pPr algn="l" fontAlgn="b"/>
                      <a:r>
                        <a:rPr lang="es-CO" sz="1100" b="0" i="0" u="none" strike="noStrike">
                          <a:solidFill>
                            <a:srgbClr val="000000"/>
                          </a:solidFill>
                          <a:effectLst/>
                          <a:latin typeface="Calibri" panose="020F0502020204030204" pitchFamily="34" charset="0"/>
                        </a:rPr>
                        <a:t>Caso 10</a:t>
                      </a:r>
                    </a:p>
                  </a:txBody>
                  <a:tcPr marL="7620" marR="7620" marT="7620" marB="0" anchor="b"/>
                </a:tc>
                <a:tc>
                  <a:txBody>
                    <a:bodyPr/>
                    <a:lstStyle/>
                    <a:p>
                      <a:pPr algn="l" fontAlgn="b"/>
                      <a:r>
                        <a:rPr lang="es-CO" sz="1100" b="0" i="0" u="none" strike="noStrike" dirty="0">
                          <a:solidFill>
                            <a:srgbClr val="000000"/>
                          </a:solidFill>
                          <a:effectLst/>
                          <a:latin typeface="Calibri" panose="020F0502020204030204" pitchFamily="34" charset="0"/>
                        </a:rPr>
                        <a:t>Equilibrio inestable</a:t>
                      </a:r>
                    </a:p>
                  </a:txBody>
                  <a:tcPr marL="7620" marR="7620" marT="7620" marB="0" anchor="b"/>
                </a:tc>
                <a:extLst>
                  <a:ext uri="{0D108BD9-81ED-4DB2-BD59-A6C34878D82A}">
                    <a16:rowId xmlns:a16="http://schemas.microsoft.com/office/drawing/2014/main" val="545609605"/>
                  </a:ext>
                </a:extLst>
              </a:tr>
              <a:tr h="370840">
                <a:tc>
                  <a:txBody>
                    <a:bodyPr/>
                    <a:lstStyle/>
                    <a:p>
                      <a:pPr algn="l" fontAlgn="b"/>
                      <a:r>
                        <a:rPr lang="es-CO" sz="1100" b="0" i="0" u="none" strike="noStrike" dirty="0">
                          <a:solidFill>
                            <a:srgbClr val="000000"/>
                          </a:solidFill>
                          <a:effectLst/>
                          <a:latin typeface="Calibri" panose="020F0502020204030204" pitchFamily="34" charset="0"/>
                        </a:rPr>
                        <a:t>Caso 11</a:t>
                      </a:r>
                    </a:p>
                  </a:txBody>
                  <a:tcPr marL="7620" marR="7620" marT="7620" marB="0" anchor="b"/>
                </a:tc>
                <a:tc>
                  <a:txBody>
                    <a:bodyPr/>
                    <a:lstStyle/>
                    <a:p>
                      <a:pPr algn="l" fontAlgn="b"/>
                      <a:r>
                        <a:rPr lang="es-CO" sz="1100" b="0" i="0" u="none" strike="noStrike">
                          <a:solidFill>
                            <a:srgbClr val="000000"/>
                          </a:solidFill>
                          <a:effectLst/>
                          <a:latin typeface="Calibri" panose="020F0502020204030204" pitchFamily="34" charset="0"/>
                        </a:rPr>
                        <a:t>Equilibrio inestable</a:t>
                      </a:r>
                    </a:p>
                  </a:txBody>
                  <a:tcPr marL="7620" marR="7620" marT="7620" marB="0" anchor="b"/>
                </a:tc>
                <a:extLst>
                  <a:ext uri="{0D108BD9-81ED-4DB2-BD59-A6C34878D82A}">
                    <a16:rowId xmlns:a16="http://schemas.microsoft.com/office/drawing/2014/main" val="2723974440"/>
                  </a:ext>
                </a:extLst>
              </a:tr>
              <a:tr h="370840">
                <a:tc>
                  <a:txBody>
                    <a:bodyPr/>
                    <a:lstStyle/>
                    <a:p>
                      <a:pPr algn="l" fontAlgn="b"/>
                      <a:r>
                        <a:rPr lang="es-CO" sz="1100" b="0" i="0" u="none" strike="noStrike" dirty="0">
                          <a:solidFill>
                            <a:srgbClr val="000000"/>
                          </a:solidFill>
                          <a:effectLst/>
                          <a:latin typeface="Calibri" panose="020F0502020204030204" pitchFamily="34" charset="0"/>
                        </a:rPr>
                        <a:t>Caso 13</a:t>
                      </a:r>
                    </a:p>
                  </a:txBody>
                  <a:tcPr marL="7620" marR="7620" marT="7620" marB="0" anchor="b"/>
                </a:tc>
                <a:tc>
                  <a:txBody>
                    <a:bodyPr/>
                    <a:lstStyle/>
                    <a:p>
                      <a:pPr algn="l" fontAlgn="b"/>
                      <a:r>
                        <a:rPr lang="es-CO" sz="1100" b="0" i="0" u="none" strike="noStrike" dirty="0">
                          <a:solidFill>
                            <a:srgbClr val="000000"/>
                          </a:solidFill>
                          <a:effectLst/>
                          <a:latin typeface="Calibri" panose="020F0502020204030204" pitchFamily="34" charset="0"/>
                        </a:rPr>
                        <a:t>Equilibrio inestable</a:t>
                      </a:r>
                    </a:p>
                  </a:txBody>
                  <a:tcPr marL="7620" marR="7620" marT="7620" marB="0" anchor="b"/>
                </a:tc>
                <a:extLst>
                  <a:ext uri="{0D108BD9-81ED-4DB2-BD59-A6C34878D82A}">
                    <a16:rowId xmlns:a16="http://schemas.microsoft.com/office/drawing/2014/main" val="3002181831"/>
                  </a:ext>
                </a:extLst>
              </a:tr>
              <a:tr h="370840">
                <a:tc>
                  <a:txBody>
                    <a:bodyPr/>
                    <a:lstStyle/>
                    <a:p>
                      <a:pPr algn="l" fontAlgn="b"/>
                      <a:r>
                        <a:rPr lang="es-CO" sz="1100" b="0" i="0" u="none" strike="noStrike" dirty="0">
                          <a:solidFill>
                            <a:srgbClr val="000000"/>
                          </a:solidFill>
                          <a:effectLst/>
                          <a:latin typeface="Calibri" panose="020F0502020204030204" pitchFamily="34" charset="0"/>
                        </a:rPr>
                        <a:t>Caso 14</a:t>
                      </a:r>
                    </a:p>
                  </a:txBody>
                  <a:tcPr marL="7620" marR="7620" marT="7620" marB="0" anchor="b"/>
                </a:tc>
                <a:tc>
                  <a:txBody>
                    <a:bodyPr/>
                    <a:lstStyle/>
                    <a:p>
                      <a:pPr algn="l" fontAlgn="b"/>
                      <a:r>
                        <a:rPr lang="es-CO" sz="1100" b="0" i="0" u="none" strike="noStrike" dirty="0">
                          <a:solidFill>
                            <a:srgbClr val="000000"/>
                          </a:solidFill>
                          <a:effectLst/>
                          <a:latin typeface="Calibri" panose="020F0502020204030204" pitchFamily="34" charset="0"/>
                        </a:rPr>
                        <a:t>Equilibrio inestable</a:t>
                      </a:r>
                    </a:p>
                  </a:txBody>
                  <a:tcPr marL="7620" marR="7620" marT="7620" marB="0" anchor="b"/>
                </a:tc>
                <a:extLst>
                  <a:ext uri="{0D108BD9-81ED-4DB2-BD59-A6C34878D82A}">
                    <a16:rowId xmlns:a16="http://schemas.microsoft.com/office/drawing/2014/main" val="2095254078"/>
                  </a:ext>
                </a:extLst>
              </a:tr>
            </a:tbl>
          </a:graphicData>
        </a:graphic>
      </p:graphicFrame>
    </p:spTree>
    <p:extLst>
      <p:ext uri="{BB962C8B-B14F-4D97-AF65-F5344CB8AC3E}">
        <p14:creationId xmlns:p14="http://schemas.microsoft.com/office/powerpoint/2010/main" val="195734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627CCD-29DB-464A-A34E-56FF0ACD1B4E}"/>
              </a:ext>
            </a:extLst>
          </p:cNvPr>
          <p:cNvSpPr>
            <a:spLocks noGrp="1"/>
          </p:cNvSpPr>
          <p:nvPr>
            <p:ph type="title"/>
          </p:nvPr>
        </p:nvSpPr>
        <p:spPr>
          <a:xfrm>
            <a:off x="621792" y="1161288"/>
            <a:ext cx="3602736" cy="4526280"/>
          </a:xfrm>
        </p:spPr>
        <p:txBody>
          <a:bodyPr>
            <a:normAutofit/>
          </a:bodyPr>
          <a:lstStyle/>
          <a:p>
            <a:r>
              <a:rPr lang="es-CO" dirty="0"/>
              <a:t>Análisis otros valores</a:t>
            </a:r>
            <a:endParaRPr lang="es-CO"/>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Marcador de contenido 7">
            <a:extLst>
              <a:ext uri="{FF2B5EF4-FFF2-40B4-BE49-F238E27FC236}">
                <a16:creationId xmlns:a16="http://schemas.microsoft.com/office/drawing/2014/main" id="{3AF82217-7C05-43D8-8ABC-9281802ABBC9}"/>
              </a:ext>
            </a:extLst>
          </p:cNvPr>
          <p:cNvGraphicFramePr>
            <a:graphicFrameLocks noGrp="1"/>
          </p:cNvGraphicFramePr>
          <p:nvPr>
            <p:ph idx="1"/>
            <p:extLst>
              <p:ext uri="{D42A27DB-BD31-4B8C-83A1-F6EECF244321}">
                <p14:modId xmlns:p14="http://schemas.microsoft.com/office/powerpoint/2010/main" val="2250533355"/>
              </p:ext>
            </p:extLst>
          </p:nvPr>
        </p:nvGraphicFramePr>
        <p:xfrm>
          <a:off x="5303520" y="2685202"/>
          <a:ext cx="6364226" cy="1496743"/>
        </p:xfrm>
        <a:graphic>
          <a:graphicData uri="http://schemas.openxmlformats.org/drawingml/2006/table">
            <a:tbl>
              <a:tblPr firstRow="1" bandRow="1">
                <a:tableStyleId>{5C22544A-7EE6-4342-B048-85BDC9FD1C3A}</a:tableStyleId>
              </a:tblPr>
              <a:tblGrid>
                <a:gridCol w="1591056">
                  <a:extLst>
                    <a:ext uri="{9D8B030D-6E8A-4147-A177-3AD203B41FA5}">
                      <a16:colId xmlns:a16="http://schemas.microsoft.com/office/drawing/2014/main" val="1450658510"/>
                    </a:ext>
                  </a:extLst>
                </a:gridCol>
                <a:gridCol w="1591058">
                  <a:extLst>
                    <a:ext uri="{9D8B030D-6E8A-4147-A177-3AD203B41FA5}">
                      <a16:colId xmlns:a16="http://schemas.microsoft.com/office/drawing/2014/main" val="1464752536"/>
                    </a:ext>
                  </a:extLst>
                </a:gridCol>
                <a:gridCol w="1591056">
                  <a:extLst>
                    <a:ext uri="{9D8B030D-6E8A-4147-A177-3AD203B41FA5}">
                      <a16:colId xmlns:a16="http://schemas.microsoft.com/office/drawing/2014/main" val="314979004"/>
                    </a:ext>
                  </a:extLst>
                </a:gridCol>
                <a:gridCol w="1591056">
                  <a:extLst>
                    <a:ext uri="{9D8B030D-6E8A-4147-A177-3AD203B41FA5}">
                      <a16:colId xmlns:a16="http://schemas.microsoft.com/office/drawing/2014/main" val="2224567425"/>
                    </a:ext>
                  </a:extLst>
                </a:gridCol>
              </a:tblGrid>
              <a:tr h="394777">
                <a:tc gridSpan="2">
                  <a:txBody>
                    <a:bodyPr/>
                    <a:lstStyle/>
                    <a:p>
                      <a:pPr algn="ctr" fontAlgn="b"/>
                      <a:r>
                        <a:rPr lang="es-CO" sz="2000" u="none" strike="noStrike">
                          <a:effectLst/>
                        </a:rPr>
                        <a:t>Adams</a:t>
                      </a:r>
                      <a:endParaRPr lang="es-CO" sz="2000" b="0" i="0" u="none" strike="noStrike">
                        <a:solidFill>
                          <a:srgbClr val="000000"/>
                        </a:solidFill>
                        <a:effectLst/>
                        <a:latin typeface="Calibri" panose="020F0502020204030204" pitchFamily="34" charset="0"/>
                      </a:endParaRPr>
                    </a:p>
                  </a:txBody>
                  <a:tcPr marL="14201" marR="14201" marT="14201" marB="0" anchor="b"/>
                </a:tc>
                <a:tc hMerge="1">
                  <a:txBody>
                    <a:bodyPr/>
                    <a:lstStyle/>
                    <a:p>
                      <a:endParaRPr lang="es-CO"/>
                    </a:p>
                  </a:txBody>
                  <a:tcPr/>
                </a:tc>
                <a:tc gridSpan="2">
                  <a:txBody>
                    <a:bodyPr/>
                    <a:lstStyle/>
                    <a:p>
                      <a:pPr algn="ctr" fontAlgn="b"/>
                      <a:r>
                        <a:rPr lang="es-CO" sz="2000" u="none" strike="noStrike">
                          <a:effectLst/>
                        </a:rPr>
                        <a:t>Euler</a:t>
                      </a:r>
                      <a:endParaRPr lang="es-CO" sz="2000" b="0" i="0" u="none" strike="noStrike">
                        <a:solidFill>
                          <a:srgbClr val="000000"/>
                        </a:solidFill>
                        <a:effectLst/>
                        <a:latin typeface="Calibri" panose="020F0502020204030204" pitchFamily="34" charset="0"/>
                      </a:endParaRPr>
                    </a:p>
                  </a:txBody>
                  <a:tcPr marL="14201" marR="14201" marT="14201" marB="0" anchor="b"/>
                </a:tc>
                <a:tc hMerge="1">
                  <a:txBody>
                    <a:bodyPr/>
                    <a:lstStyle/>
                    <a:p>
                      <a:endParaRPr lang="es-CO"/>
                    </a:p>
                  </a:txBody>
                  <a:tcPr/>
                </a:tc>
                <a:extLst>
                  <a:ext uri="{0D108BD9-81ED-4DB2-BD59-A6C34878D82A}">
                    <a16:rowId xmlns:a16="http://schemas.microsoft.com/office/drawing/2014/main" val="1988334576"/>
                  </a:ext>
                </a:extLst>
              </a:tr>
              <a:tr h="707189">
                <a:tc>
                  <a:txBody>
                    <a:bodyPr/>
                    <a:lstStyle/>
                    <a:p>
                      <a:pPr algn="l" fontAlgn="b"/>
                      <a:r>
                        <a:rPr lang="es-CO" sz="2000" u="none" strike="noStrike" dirty="0">
                          <a:effectLst/>
                        </a:rPr>
                        <a:t>Longitud trayectoria</a:t>
                      </a:r>
                      <a:endParaRPr lang="es-CO" sz="2000" b="0" i="0" u="none" strike="noStrike" dirty="0">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dirty="0">
                          <a:effectLst/>
                        </a:rPr>
                        <a:t>Distancia final a meta</a:t>
                      </a:r>
                      <a:endParaRPr lang="es-CO" sz="2000" b="0" i="0" u="none" strike="noStrike" dirty="0">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dirty="0">
                          <a:effectLst/>
                        </a:rPr>
                        <a:t>Longitud trayectoria</a:t>
                      </a:r>
                      <a:endParaRPr lang="es-CO" sz="2000" b="0" i="0" u="none" strike="noStrike" dirty="0">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dirty="0">
                          <a:effectLst/>
                        </a:rPr>
                        <a:t>Distancia final a meta</a:t>
                      </a:r>
                      <a:endParaRPr lang="es-CO" sz="2000" b="0" i="0" u="none" strike="noStrike" dirty="0">
                        <a:solidFill>
                          <a:srgbClr val="000000"/>
                        </a:solidFill>
                        <a:effectLst/>
                        <a:latin typeface="Calibri" panose="020F0502020204030204" pitchFamily="34" charset="0"/>
                      </a:endParaRPr>
                    </a:p>
                  </a:txBody>
                  <a:tcPr marL="14201" marR="14201" marT="14201" marB="0" anchor="b"/>
                </a:tc>
                <a:extLst>
                  <a:ext uri="{0D108BD9-81ED-4DB2-BD59-A6C34878D82A}">
                    <a16:rowId xmlns:a16="http://schemas.microsoft.com/office/drawing/2014/main" val="551539039"/>
                  </a:ext>
                </a:extLst>
              </a:tr>
              <a:tr h="394777">
                <a:tc>
                  <a:txBody>
                    <a:bodyPr/>
                    <a:lstStyle/>
                    <a:p>
                      <a:pPr algn="r" fontAlgn="b"/>
                      <a:r>
                        <a:rPr lang="es-CO" sz="2000" u="none" strike="noStrike">
                          <a:effectLst/>
                        </a:rPr>
                        <a:t>14.1434496</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1.65281936</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14.3492048</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dirty="0">
                          <a:effectLst/>
                        </a:rPr>
                        <a:t>1.71531926</a:t>
                      </a:r>
                      <a:endParaRPr lang="es-CO" sz="2000" b="0" i="0" u="none" strike="noStrike" dirty="0">
                        <a:solidFill>
                          <a:srgbClr val="000000"/>
                        </a:solidFill>
                        <a:effectLst/>
                        <a:latin typeface="Calibri" panose="020F0502020204030204" pitchFamily="34" charset="0"/>
                      </a:endParaRPr>
                    </a:p>
                  </a:txBody>
                  <a:tcPr marL="14201" marR="14201" marT="14201" marB="0" anchor="b"/>
                </a:tc>
                <a:extLst>
                  <a:ext uri="{0D108BD9-81ED-4DB2-BD59-A6C34878D82A}">
                    <a16:rowId xmlns:a16="http://schemas.microsoft.com/office/drawing/2014/main" val="2922227827"/>
                  </a:ext>
                </a:extLst>
              </a:tr>
            </a:tbl>
          </a:graphicData>
        </a:graphic>
      </p:graphicFrame>
      <p:sp>
        <p:nvSpPr>
          <p:cNvPr id="9" name="CuadroTexto 8">
            <a:extLst>
              <a:ext uri="{FF2B5EF4-FFF2-40B4-BE49-F238E27FC236}">
                <a16:creationId xmlns:a16="http://schemas.microsoft.com/office/drawing/2014/main" id="{0CDF1CD7-DF7B-42A3-808F-B3C8F32ED0FD}"/>
              </a:ext>
            </a:extLst>
          </p:cNvPr>
          <p:cNvSpPr txBox="1"/>
          <p:nvPr/>
        </p:nvSpPr>
        <p:spPr>
          <a:xfrm>
            <a:off x="5303520" y="4278086"/>
            <a:ext cx="5725886" cy="307777"/>
          </a:xfrm>
          <a:prstGeom prst="rect">
            <a:avLst/>
          </a:prstGeom>
          <a:noFill/>
        </p:spPr>
        <p:txBody>
          <a:bodyPr wrap="square" rtlCol="0">
            <a:spAutoFit/>
          </a:bodyPr>
          <a:lstStyle/>
          <a:p>
            <a:r>
              <a:rPr lang="es-CO" sz="1400" dirty="0"/>
              <a:t>Valores promedio entre todos los casos evaluados*</a:t>
            </a:r>
          </a:p>
        </p:txBody>
      </p:sp>
    </p:spTree>
    <p:extLst>
      <p:ext uri="{BB962C8B-B14F-4D97-AF65-F5344CB8AC3E}">
        <p14:creationId xmlns:p14="http://schemas.microsoft.com/office/powerpoint/2010/main" val="1678268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869F9-BC43-40B9-9499-4FAB1C6AA797}"/>
              </a:ext>
            </a:extLst>
          </p:cNvPr>
          <p:cNvSpPr>
            <a:spLocks noGrp="1"/>
          </p:cNvSpPr>
          <p:nvPr>
            <p:ph type="title"/>
          </p:nvPr>
        </p:nvSpPr>
        <p:spPr/>
        <p:txBody>
          <a:bodyPr/>
          <a:lstStyle/>
          <a:p>
            <a:r>
              <a:rPr lang="es-CO"/>
              <a:t>Características de Software y Hardware</a:t>
            </a:r>
          </a:p>
        </p:txBody>
      </p:sp>
      <p:sp>
        <p:nvSpPr>
          <p:cNvPr id="3" name="Marcador de contenido 2">
            <a:extLst>
              <a:ext uri="{FF2B5EF4-FFF2-40B4-BE49-F238E27FC236}">
                <a16:creationId xmlns:a16="http://schemas.microsoft.com/office/drawing/2014/main" id="{3AB5AC16-B9AA-4DCB-A2C5-BED68FC8E01C}"/>
              </a:ext>
            </a:extLst>
          </p:cNvPr>
          <p:cNvSpPr>
            <a:spLocks noGrp="1"/>
          </p:cNvSpPr>
          <p:nvPr>
            <p:ph idx="1"/>
          </p:nvPr>
        </p:nvSpPr>
        <p:spPr/>
        <p:txBody>
          <a:bodyPr/>
          <a:lstStyle/>
          <a:p>
            <a:r>
              <a:rPr lang="es-CO" err="1"/>
              <a:t>RStudio</a:t>
            </a:r>
            <a:endParaRPr lang="es-CO"/>
          </a:p>
          <a:p>
            <a:r>
              <a:rPr lang="es-CO"/>
              <a:t>Función </a:t>
            </a:r>
            <a:r>
              <a:rPr lang="es-CO" err="1"/>
              <a:t>ode</a:t>
            </a:r>
            <a:r>
              <a:rPr lang="es-CO"/>
              <a:t> de librería </a:t>
            </a:r>
            <a:r>
              <a:rPr lang="es-CO" err="1"/>
              <a:t>deSolve</a:t>
            </a:r>
            <a:r>
              <a:rPr lang="es-CO"/>
              <a:t>.</a:t>
            </a:r>
            <a:endParaRPr lang="es-CO">
              <a:highlight>
                <a:srgbClr val="FFFF00"/>
              </a:highlight>
            </a:endParaRPr>
          </a:p>
          <a:p>
            <a:endParaRPr lang="es-CO"/>
          </a:p>
          <a:p>
            <a:endParaRPr lang="es-CO"/>
          </a:p>
        </p:txBody>
      </p:sp>
      <p:graphicFrame>
        <p:nvGraphicFramePr>
          <p:cNvPr id="4" name="Tabla 4">
            <a:extLst>
              <a:ext uri="{FF2B5EF4-FFF2-40B4-BE49-F238E27FC236}">
                <a16:creationId xmlns:a16="http://schemas.microsoft.com/office/drawing/2014/main" id="{E4801FCB-3DBF-40F0-8A28-76A3587BD3F4}"/>
              </a:ext>
            </a:extLst>
          </p:cNvPr>
          <p:cNvGraphicFramePr>
            <a:graphicFrameLocks noGrp="1"/>
          </p:cNvGraphicFramePr>
          <p:nvPr>
            <p:extLst>
              <p:ext uri="{D42A27DB-BD31-4B8C-83A1-F6EECF244321}">
                <p14:modId xmlns:p14="http://schemas.microsoft.com/office/powerpoint/2010/main" val="2245785016"/>
              </p:ext>
            </p:extLst>
          </p:nvPr>
        </p:nvGraphicFramePr>
        <p:xfrm>
          <a:off x="2032000" y="3800218"/>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62685378"/>
                    </a:ext>
                  </a:extLst>
                </a:gridCol>
                <a:gridCol w="2032000">
                  <a:extLst>
                    <a:ext uri="{9D8B030D-6E8A-4147-A177-3AD203B41FA5}">
                      <a16:colId xmlns:a16="http://schemas.microsoft.com/office/drawing/2014/main" val="2332911573"/>
                    </a:ext>
                  </a:extLst>
                </a:gridCol>
                <a:gridCol w="2032000">
                  <a:extLst>
                    <a:ext uri="{9D8B030D-6E8A-4147-A177-3AD203B41FA5}">
                      <a16:colId xmlns:a16="http://schemas.microsoft.com/office/drawing/2014/main" val="1636238373"/>
                    </a:ext>
                  </a:extLst>
                </a:gridCol>
                <a:gridCol w="2032000">
                  <a:extLst>
                    <a:ext uri="{9D8B030D-6E8A-4147-A177-3AD203B41FA5}">
                      <a16:colId xmlns:a16="http://schemas.microsoft.com/office/drawing/2014/main" val="1233519598"/>
                    </a:ext>
                  </a:extLst>
                </a:gridCol>
              </a:tblGrid>
              <a:tr h="370840">
                <a:tc>
                  <a:txBody>
                    <a:bodyPr/>
                    <a:lstStyle/>
                    <a:p>
                      <a:r>
                        <a:rPr lang="es-CO"/>
                        <a:t>Número de Máquina</a:t>
                      </a:r>
                    </a:p>
                  </a:txBody>
                  <a:tcPr/>
                </a:tc>
                <a:tc>
                  <a:txBody>
                    <a:bodyPr/>
                    <a:lstStyle/>
                    <a:p>
                      <a:r>
                        <a:rPr lang="es-CO"/>
                        <a:t>Procesador</a:t>
                      </a:r>
                    </a:p>
                  </a:txBody>
                  <a:tcPr/>
                </a:tc>
                <a:tc>
                  <a:txBody>
                    <a:bodyPr/>
                    <a:lstStyle/>
                    <a:p>
                      <a:r>
                        <a:rPr lang="es-CO"/>
                        <a:t>RAM</a:t>
                      </a:r>
                    </a:p>
                  </a:txBody>
                  <a:tcPr/>
                </a:tc>
                <a:tc>
                  <a:txBody>
                    <a:bodyPr/>
                    <a:lstStyle/>
                    <a:p>
                      <a:r>
                        <a:rPr lang="es-CO"/>
                        <a:t>Sistema Operativo</a:t>
                      </a:r>
                    </a:p>
                  </a:txBody>
                  <a:tcPr/>
                </a:tc>
                <a:extLst>
                  <a:ext uri="{0D108BD9-81ED-4DB2-BD59-A6C34878D82A}">
                    <a16:rowId xmlns:a16="http://schemas.microsoft.com/office/drawing/2014/main" val="2227865547"/>
                  </a:ext>
                </a:extLst>
              </a:tr>
              <a:tr h="370840">
                <a:tc>
                  <a:txBody>
                    <a:bodyPr/>
                    <a:lstStyle/>
                    <a:p>
                      <a:r>
                        <a:rPr lang="es-CO"/>
                        <a:t>1</a:t>
                      </a:r>
                    </a:p>
                  </a:txBody>
                  <a:tcPr/>
                </a:tc>
                <a:tc>
                  <a:txBody>
                    <a:bodyPr/>
                    <a:lstStyle/>
                    <a:p>
                      <a:r>
                        <a:rPr lang="es-CO"/>
                        <a:t>Core i7-7700HQ</a:t>
                      </a:r>
                    </a:p>
                  </a:txBody>
                  <a:tcPr/>
                </a:tc>
                <a:tc>
                  <a:txBody>
                    <a:bodyPr/>
                    <a:lstStyle/>
                    <a:p>
                      <a:r>
                        <a:rPr lang="es-CO"/>
                        <a:t>16 GB</a:t>
                      </a:r>
                    </a:p>
                  </a:txBody>
                  <a:tcPr/>
                </a:tc>
                <a:tc>
                  <a:txBody>
                    <a:bodyPr/>
                    <a:lstStyle/>
                    <a:p>
                      <a:r>
                        <a:rPr lang="es-CO"/>
                        <a:t>Windows 10</a:t>
                      </a:r>
                    </a:p>
                  </a:txBody>
                  <a:tcPr/>
                </a:tc>
                <a:extLst>
                  <a:ext uri="{0D108BD9-81ED-4DB2-BD59-A6C34878D82A}">
                    <a16:rowId xmlns:a16="http://schemas.microsoft.com/office/drawing/2014/main" val="3890398519"/>
                  </a:ext>
                </a:extLst>
              </a:tr>
              <a:tr h="370840">
                <a:tc>
                  <a:txBody>
                    <a:bodyPr/>
                    <a:lstStyle/>
                    <a:p>
                      <a:r>
                        <a:rPr lang="es-CO"/>
                        <a:t>2</a:t>
                      </a:r>
                    </a:p>
                  </a:txBody>
                  <a:tcPr/>
                </a:tc>
                <a:tc>
                  <a:txBody>
                    <a:bodyPr/>
                    <a:lstStyle/>
                    <a:p>
                      <a:r>
                        <a:rPr lang="es-CO"/>
                        <a:t>Ryzen 5 4600h</a:t>
                      </a:r>
                    </a:p>
                  </a:txBody>
                  <a:tcPr/>
                </a:tc>
                <a:tc>
                  <a:txBody>
                    <a:bodyPr/>
                    <a:lstStyle/>
                    <a:p>
                      <a:r>
                        <a:rPr lang="es-CO"/>
                        <a:t>16 GB</a:t>
                      </a:r>
                    </a:p>
                  </a:txBody>
                  <a:tcPr/>
                </a:tc>
                <a:tc>
                  <a:txBody>
                    <a:bodyPr/>
                    <a:lstStyle/>
                    <a:p>
                      <a:r>
                        <a:rPr lang="es-CO"/>
                        <a:t>Windows 10</a:t>
                      </a:r>
                    </a:p>
                  </a:txBody>
                  <a:tcPr/>
                </a:tc>
                <a:extLst>
                  <a:ext uri="{0D108BD9-81ED-4DB2-BD59-A6C34878D82A}">
                    <a16:rowId xmlns:a16="http://schemas.microsoft.com/office/drawing/2014/main" val="3911715893"/>
                  </a:ext>
                </a:extLst>
              </a:tr>
              <a:tr h="370840">
                <a:tc>
                  <a:txBody>
                    <a:bodyPr/>
                    <a:lstStyle/>
                    <a:p>
                      <a:r>
                        <a:rPr lang="es-CO"/>
                        <a:t>3</a:t>
                      </a:r>
                    </a:p>
                  </a:txBody>
                  <a:tcPr/>
                </a:tc>
                <a:tc>
                  <a:txBody>
                    <a:bodyPr/>
                    <a:lstStyle/>
                    <a:p>
                      <a:r>
                        <a:rPr lang="es-CO"/>
                        <a:t>Core i5-4440</a:t>
                      </a:r>
                    </a:p>
                  </a:txBody>
                  <a:tcPr/>
                </a:tc>
                <a:tc>
                  <a:txBody>
                    <a:bodyPr/>
                    <a:lstStyle/>
                    <a:p>
                      <a:r>
                        <a:rPr lang="es-CO"/>
                        <a:t>8 GB</a:t>
                      </a:r>
                    </a:p>
                  </a:txBody>
                  <a:tcPr/>
                </a:tc>
                <a:tc>
                  <a:txBody>
                    <a:bodyPr/>
                    <a:lstStyle/>
                    <a:p>
                      <a:r>
                        <a:rPr lang="es-CO"/>
                        <a:t>Windows 10</a:t>
                      </a:r>
                    </a:p>
                  </a:txBody>
                  <a:tcPr/>
                </a:tc>
                <a:extLst>
                  <a:ext uri="{0D108BD9-81ED-4DB2-BD59-A6C34878D82A}">
                    <a16:rowId xmlns:a16="http://schemas.microsoft.com/office/drawing/2014/main" val="905979180"/>
                  </a:ext>
                </a:extLst>
              </a:tr>
            </a:tbl>
          </a:graphicData>
        </a:graphic>
      </p:graphicFrame>
    </p:spTree>
    <p:extLst>
      <p:ext uri="{BB962C8B-B14F-4D97-AF65-F5344CB8AC3E}">
        <p14:creationId xmlns:p14="http://schemas.microsoft.com/office/powerpoint/2010/main" val="283915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785D-61AA-4ED9-B5EE-557BB527C093}"/>
              </a:ext>
            </a:extLst>
          </p:cNvPr>
          <p:cNvSpPr>
            <a:spLocks noGrp="1"/>
          </p:cNvSpPr>
          <p:nvPr>
            <p:ph type="title"/>
          </p:nvPr>
        </p:nvSpPr>
        <p:spPr/>
        <p:txBody>
          <a:bodyPr/>
          <a:lstStyle/>
          <a:p>
            <a:r>
              <a:rPr lang="es-CO"/>
              <a:t>El Modelo</a:t>
            </a:r>
          </a:p>
        </p:txBody>
      </p:sp>
      <p:sp>
        <p:nvSpPr>
          <p:cNvPr id="3" name="Marcador de contenido 2">
            <a:extLst>
              <a:ext uri="{FF2B5EF4-FFF2-40B4-BE49-F238E27FC236}">
                <a16:creationId xmlns:a16="http://schemas.microsoft.com/office/drawing/2014/main" id="{070968DC-3005-4272-848A-6E153CB92304}"/>
              </a:ext>
            </a:extLst>
          </p:cNvPr>
          <p:cNvSpPr>
            <a:spLocks noGrp="1"/>
          </p:cNvSpPr>
          <p:nvPr>
            <p:ph idx="1"/>
          </p:nvPr>
        </p:nvSpPr>
        <p:spPr/>
        <p:txBody>
          <a:bodyPr/>
          <a:lstStyle/>
          <a:p>
            <a:r>
              <a:rPr lang="es-CO"/>
              <a:t>Función “Hazard”</a:t>
            </a:r>
          </a:p>
          <a:p>
            <a:endParaRPr lang="es-CO"/>
          </a:p>
          <a:p>
            <a:endParaRPr lang="es-CO"/>
          </a:p>
        </p:txBody>
      </p:sp>
      <p:pic>
        <p:nvPicPr>
          <p:cNvPr id="7" name="Imagen 6">
            <a:extLst>
              <a:ext uri="{FF2B5EF4-FFF2-40B4-BE49-F238E27FC236}">
                <a16:creationId xmlns:a16="http://schemas.microsoft.com/office/drawing/2014/main" id="{31097354-54DB-4BAA-B3FF-50E94451A322}"/>
              </a:ext>
            </a:extLst>
          </p:cNvPr>
          <p:cNvPicPr>
            <a:picLocks noChangeAspect="1"/>
          </p:cNvPicPr>
          <p:nvPr/>
        </p:nvPicPr>
        <p:blipFill>
          <a:blip r:embed="rId3"/>
          <a:stretch>
            <a:fillRect/>
          </a:stretch>
        </p:blipFill>
        <p:spPr>
          <a:xfrm>
            <a:off x="2106807" y="3082345"/>
            <a:ext cx="7978385" cy="693309"/>
          </a:xfrm>
          <a:prstGeom prst="rect">
            <a:avLst/>
          </a:prstGeom>
        </p:spPr>
      </p:pic>
      <p:pic>
        <p:nvPicPr>
          <p:cNvPr id="8" name="Imagen 7">
            <a:extLst>
              <a:ext uri="{FF2B5EF4-FFF2-40B4-BE49-F238E27FC236}">
                <a16:creationId xmlns:a16="http://schemas.microsoft.com/office/drawing/2014/main" id="{64E689F8-D700-4029-AABE-B03353D02553}"/>
              </a:ext>
            </a:extLst>
          </p:cNvPr>
          <p:cNvPicPr>
            <a:picLocks noChangeAspect="1"/>
          </p:cNvPicPr>
          <p:nvPr/>
        </p:nvPicPr>
        <p:blipFill>
          <a:blip r:embed="rId4"/>
          <a:stretch>
            <a:fillRect/>
          </a:stretch>
        </p:blipFill>
        <p:spPr>
          <a:xfrm>
            <a:off x="4771182" y="4041816"/>
            <a:ext cx="2649635" cy="2816184"/>
          </a:xfrm>
          <a:prstGeom prst="rect">
            <a:avLst/>
          </a:prstGeom>
        </p:spPr>
      </p:pic>
    </p:spTree>
    <p:extLst>
      <p:ext uri="{BB962C8B-B14F-4D97-AF65-F5344CB8AC3E}">
        <p14:creationId xmlns:p14="http://schemas.microsoft.com/office/powerpoint/2010/main" val="4058081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D8B99-A80A-49F4-9E10-FA53C5767121}"/>
              </a:ext>
            </a:extLst>
          </p:cNvPr>
          <p:cNvSpPr>
            <a:spLocks noGrp="1"/>
          </p:cNvSpPr>
          <p:nvPr>
            <p:ph type="title"/>
          </p:nvPr>
        </p:nvSpPr>
        <p:spPr/>
        <p:txBody>
          <a:bodyPr/>
          <a:lstStyle/>
          <a:p>
            <a:r>
              <a:rPr lang="es-CO"/>
              <a:t>Recomendaciones</a:t>
            </a:r>
          </a:p>
        </p:txBody>
      </p:sp>
      <p:sp>
        <p:nvSpPr>
          <p:cNvPr id="3" name="Marcador de contenido 2">
            <a:extLst>
              <a:ext uri="{FF2B5EF4-FFF2-40B4-BE49-F238E27FC236}">
                <a16:creationId xmlns:a16="http://schemas.microsoft.com/office/drawing/2014/main" id="{49380FC7-09AB-4C09-921B-DC348BD5B3AC}"/>
              </a:ext>
            </a:extLst>
          </p:cNvPr>
          <p:cNvSpPr>
            <a:spLocks noGrp="1"/>
          </p:cNvSpPr>
          <p:nvPr>
            <p:ph idx="1"/>
          </p:nvPr>
        </p:nvSpPr>
        <p:spPr/>
        <p:txBody>
          <a:bodyPr>
            <a:normAutofit fontScale="92500" lnSpcReduction="20000"/>
          </a:bodyPr>
          <a:lstStyle/>
          <a:p>
            <a:r>
              <a:rPr lang="es-CO" dirty="0"/>
              <a:t>Usar Adams-</a:t>
            </a:r>
            <a:r>
              <a:rPr lang="es-CO" dirty="0" err="1"/>
              <a:t>Bashforth</a:t>
            </a:r>
            <a:r>
              <a:rPr lang="es-CO" dirty="0"/>
              <a:t> en lugar de Euler.</a:t>
            </a:r>
          </a:p>
          <a:p>
            <a:r>
              <a:rPr lang="es-CO" dirty="0"/>
              <a:t>Para cada aplicación, hacer pruebas para determinar los valores de c y f óptimos.</a:t>
            </a:r>
          </a:p>
          <a:p>
            <a:r>
              <a:rPr lang="es-CO" dirty="0"/>
              <a:t>No utilizar valores de c demasiado grandes.</a:t>
            </a:r>
          </a:p>
          <a:p>
            <a:r>
              <a:rPr lang="es-CO" dirty="0"/>
              <a:t>Evitar atascamiento. Modificar algoritmo para intentar desatascarlo.</a:t>
            </a:r>
          </a:p>
          <a:p>
            <a:r>
              <a:rPr lang="es-CO" dirty="0"/>
              <a:t>No usar para aplicaciones en las que se necesite llegar exactamente a la meta.</a:t>
            </a:r>
          </a:p>
          <a:p>
            <a:r>
              <a:rPr lang="es-CO" dirty="0"/>
              <a:t>No siempre va a ser óptimo. Puede ser útil para simular comportamiento de humanos.</a:t>
            </a:r>
          </a:p>
        </p:txBody>
      </p:sp>
    </p:spTree>
    <p:extLst>
      <p:ext uri="{BB962C8B-B14F-4D97-AF65-F5344CB8AC3E}">
        <p14:creationId xmlns:p14="http://schemas.microsoft.com/office/powerpoint/2010/main" val="20104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A4D5-9A3B-43F9-B777-ADE19A065014}"/>
              </a:ext>
            </a:extLst>
          </p:cNvPr>
          <p:cNvSpPr>
            <a:spLocks noGrp="1"/>
          </p:cNvSpPr>
          <p:nvPr>
            <p:ph type="title"/>
          </p:nvPr>
        </p:nvSpPr>
        <p:spPr/>
        <p:txBody>
          <a:bodyPr/>
          <a:lstStyle/>
          <a:p>
            <a:r>
              <a:rPr lang="en-US" err="1"/>
              <a:t>Referencias</a:t>
            </a:r>
          </a:p>
        </p:txBody>
      </p:sp>
      <p:sp>
        <p:nvSpPr>
          <p:cNvPr id="3" name="Content Placeholder 2">
            <a:extLst>
              <a:ext uri="{FF2B5EF4-FFF2-40B4-BE49-F238E27FC236}">
                <a16:creationId xmlns:a16="http://schemas.microsoft.com/office/drawing/2014/main" id="{31EB30C7-DD7B-45E0-B5B4-B20DE4CE1614}"/>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https://theory.stanford.edu/~amitp/GameProgramming/index.html</a:t>
            </a:r>
            <a:endParaRPr lang="en-US">
              <a:ea typeface="+mn-lt"/>
              <a:cs typeface="+mn-lt"/>
            </a:endParaRPr>
          </a:p>
          <a:p>
            <a:r>
              <a:rPr lang="en-US">
                <a:ea typeface="+mn-lt"/>
                <a:cs typeface="+mn-lt"/>
                <a:hlinkClick r:id="rId3"/>
              </a:rPr>
              <a:t>http://mnmn.me/u/Pathfinding-with-Differential-Equations.pdf</a:t>
            </a:r>
            <a:endParaRPr lang="en-US">
              <a:ea typeface="+mn-lt"/>
              <a:cs typeface="+mn-lt"/>
            </a:endParaRPr>
          </a:p>
        </p:txBody>
      </p:sp>
    </p:spTree>
    <p:extLst>
      <p:ext uri="{BB962C8B-B14F-4D97-AF65-F5344CB8AC3E}">
        <p14:creationId xmlns:p14="http://schemas.microsoft.com/office/powerpoint/2010/main" val="120900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B4CD5-DAB3-4646-9A71-14AA23F186E4}"/>
              </a:ext>
            </a:extLst>
          </p:cNvPr>
          <p:cNvSpPr>
            <a:spLocks noGrp="1"/>
          </p:cNvSpPr>
          <p:nvPr>
            <p:ph type="title"/>
          </p:nvPr>
        </p:nvSpPr>
        <p:spPr/>
        <p:txBody>
          <a:bodyPr/>
          <a:lstStyle/>
          <a:p>
            <a:r>
              <a:rPr lang="es-CO"/>
              <a:t>El Modelo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56810F1-8B08-41E2-B60F-157E40F6A3F1}"/>
                  </a:ext>
                </a:extLst>
              </p:cNvPr>
              <p:cNvSpPr>
                <a:spLocks noGrp="1"/>
              </p:cNvSpPr>
              <p:nvPr>
                <p:ph idx="1"/>
              </p:nvPr>
            </p:nvSpPr>
            <p:spPr>
              <a:xfrm>
                <a:off x="1115568" y="2226733"/>
                <a:ext cx="10168128" cy="4258734"/>
              </a:xfrm>
            </p:spPr>
            <p:txBody>
              <a:bodyPr vert="horz" lIns="91440" tIns="45720" rIns="91440" bIns="45720" rtlCol="0" anchor="t">
                <a:normAutofit fontScale="77500" lnSpcReduction="20000"/>
              </a:bodyPr>
              <a:lstStyle/>
              <a:p>
                <a:r>
                  <a:rPr lang="es-CO"/>
                  <a:t>Sistema de ecuaciones diferenciales ordinarias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f>
                                <m:fPr>
                                  <m:ctrlPr>
                                    <a:rPr lang="es-CO"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𝑥</m:t>
                                  </m:r>
                                </m:den>
                              </m:f>
                            </m:e>
                            <m:e>
                              <m:f>
                                <m:fPr>
                                  <m:ctrlPr>
                                    <a:rPr lang="es-CO"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𝑦</m:t>
                                  </m:r>
                                </m:den>
                              </m:f>
                            </m:e>
                          </m:eqArr>
                        </m:e>
                      </m:d>
                    </m:oMath>
                  </m:oMathPara>
                </a14:m>
                <a:endParaRPr lang="es-CO"/>
              </a:p>
              <a:p>
                <a:r>
                  <a:rPr lang="es-CO"/>
                  <a:t>Reemplazando función “Hazard”:</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r>
                                <a:rPr lang="en-US" b="0" i="1" smtClean="0">
                                  <a:latin typeface="Cambria Math" panose="02040503050406030204" pitchFamily="18" charset="0"/>
                                </a:rPr>
                                <m:t>𝑑𝑥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𝑔𝑜𝑎𝑙</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+(20</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h𝑎𝑧𝑎𝑟𝑑</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h𝑎𝑧𝑎𝑟𝑑</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b="0" i="1" smtClean="0">
                                          <a:latin typeface="Cambria Math" panose="02040503050406030204" pitchFamily="18" charset="0"/>
                                        </a:rPr>
                                        <m:t>)</m:t>
                                      </m:r>
                                    </m:e>
                                    <m:sup>
                                      <m:r>
                                        <a:rPr lang="en-US" b="0" i="1" smtClean="0">
                                          <a:latin typeface="Cambria Math" panose="02040503050406030204" pitchFamily="18" charset="0"/>
                                        </a:rPr>
                                        <m:t>2</m:t>
                                      </m:r>
                                    </m:sup>
                                  </m:sSup>
                                </m:den>
                              </m:f>
                            </m:e>
                            <m:e>
                              <m:r>
                                <a:rPr lang="en-US" b="0" i="1" smtClean="0">
                                  <a:latin typeface="Cambria Math" panose="02040503050406030204" pitchFamily="18" charset="0"/>
                                </a:rPr>
                                <m:t>𝑑𝑦</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𝑔𝑜𝑎𝑙</m:t>
                                          </m:r>
                                        </m:sub>
                                      </m:sSub>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+(20</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i="1">
                                          <a:latin typeface="Cambria Math" panose="02040503050406030204" pitchFamily="18" charset="0"/>
                                        </a:rPr>
                                        <m:t>)</m:t>
                                      </m:r>
                                    </m:e>
                                    <m:sup>
                                      <m:r>
                                        <a:rPr lang="en-US" i="1">
                                          <a:latin typeface="Cambria Math" panose="02040503050406030204" pitchFamily="18" charset="0"/>
                                        </a:rPr>
                                        <m:t>2</m:t>
                                      </m:r>
                                    </m:sup>
                                  </m:sSup>
                                </m:den>
                              </m:f>
                            </m:e>
                          </m:eqArr>
                        </m:e>
                      </m:d>
                    </m:oMath>
                  </m:oMathPara>
                </a14:m>
                <a:endParaRPr lang="es-CO"/>
              </a:p>
            </p:txBody>
          </p:sp>
        </mc:Choice>
        <mc:Fallback xmlns="">
          <p:sp>
            <p:nvSpPr>
              <p:cNvPr id="3" name="Marcador de contenido 2">
                <a:extLst>
                  <a:ext uri="{FF2B5EF4-FFF2-40B4-BE49-F238E27FC236}">
                    <a16:creationId xmlns:a16="http://schemas.microsoft.com/office/drawing/2014/main" id="{E56810F1-8B08-41E2-B60F-157E40F6A3F1}"/>
                  </a:ext>
                </a:extLst>
              </p:cNvPr>
              <p:cNvSpPr>
                <a:spLocks noGrp="1" noRot="1" noChangeAspect="1" noMove="1" noResize="1" noEditPoints="1" noAdjustHandles="1" noChangeArrowheads="1" noChangeShapeType="1" noTextEdit="1"/>
              </p:cNvSpPr>
              <p:nvPr>
                <p:ph idx="1"/>
              </p:nvPr>
            </p:nvSpPr>
            <p:spPr>
              <a:xfrm>
                <a:off x="1115568" y="2226733"/>
                <a:ext cx="10168128" cy="4258734"/>
              </a:xfrm>
              <a:blipFill>
                <a:blip r:embed="rId3"/>
                <a:stretch>
                  <a:fillRect l="-420" t="-1431"/>
                </a:stretch>
              </a:blipFill>
            </p:spPr>
            <p:txBody>
              <a:bodyPr/>
              <a:lstStyle/>
              <a:p>
                <a:r>
                  <a:rPr lang="en-US">
                    <a:noFill/>
                  </a:rPr>
                  <a:t> </a:t>
                </a:r>
              </a:p>
            </p:txBody>
          </p:sp>
        </mc:Fallback>
      </mc:AlternateContent>
    </p:spTree>
    <p:extLst>
      <p:ext uri="{BB962C8B-B14F-4D97-AF65-F5344CB8AC3E}">
        <p14:creationId xmlns:p14="http://schemas.microsoft.com/office/powerpoint/2010/main" val="202724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3961F-3A51-4232-B624-4FAA21456A07}"/>
              </a:ext>
            </a:extLst>
          </p:cNvPr>
          <p:cNvSpPr>
            <a:spLocks noGrp="1"/>
          </p:cNvSpPr>
          <p:nvPr>
            <p:ph type="title"/>
          </p:nvPr>
        </p:nvSpPr>
        <p:spPr/>
        <p:txBody>
          <a:bodyPr/>
          <a:lstStyle/>
          <a:p>
            <a:r>
              <a:rPr lang="es-CO"/>
              <a:t>Metodología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6CCB12B-3A3D-4BA2-A37D-E6D1E9D6A279}"/>
                  </a:ext>
                </a:extLst>
              </p:cNvPr>
              <p:cNvSpPr>
                <a:spLocks noGrp="1"/>
              </p:cNvSpPr>
              <p:nvPr>
                <p:ph idx="1"/>
              </p:nvPr>
            </p:nvSpPr>
            <p:spPr/>
            <p:txBody>
              <a:bodyPr/>
              <a:lstStyle/>
              <a:p>
                <a:pPr marL="457200" indent="-457200">
                  <a:buFont typeface="+mj-lt"/>
                  <a:buAutoNum type="arabicPeriod"/>
                </a:pPr>
                <a:r>
                  <a:rPr lang="es-CO"/>
                  <a:t>Estudio del modelo.</a:t>
                </a:r>
              </a:p>
              <a:p>
                <a:pPr marL="457200" indent="-457200">
                  <a:buFont typeface="+mj-lt"/>
                  <a:buAutoNum type="arabicPeriod"/>
                </a:pPr>
                <a:r>
                  <a:rPr lang="es-CO"/>
                  <a:t>Estudio de parámetros. </a:t>
                </a:r>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s-CO"/>
              </a:p>
              <a:p>
                <a:pPr marL="914400" lvl="1" indent="-457200">
                  <a:spcBef>
                    <a:spcPts val="0"/>
                  </a:spcBef>
                  <a:buFont typeface="+mj-lt"/>
                  <a:buAutoNum type="arabicPeriod"/>
                </a:pP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ℝ</m:t>
                    </m:r>
                  </m:oMath>
                </a14:m>
                <a:endParaRPr lang="es-CO"/>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endParaRPr lang="es-CO"/>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endParaRPr lang="es-CO"/>
              </a:p>
              <a:p>
                <a:pPr marL="457200" indent="-457200">
                  <a:buFont typeface="+mj-lt"/>
                  <a:buAutoNum type="arabicPeriod"/>
                </a:pPr>
                <a:r>
                  <a:rPr lang="es-CO"/>
                  <a:t>Implementación de simulación en R.</a:t>
                </a:r>
              </a:p>
              <a:p>
                <a:pPr marL="457200" indent="-457200">
                  <a:buFont typeface="+mj-lt"/>
                  <a:buAutoNum type="arabicPeriod"/>
                </a:pPr>
                <a:r>
                  <a:rPr lang="es-CO"/>
                  <a:t>Análisis del modelo a partir de simulación.</a:t>
                </a:r>
              </a:p>
            </p:txBody>
          </p:sp>
        </mc:Choice>
        <mc:Fallback xmlns="">
          <p:sp>
            <p:nvSpPr>
              <p:cNvPr id="3" name="Marcador de contenido 2">
                <a:extLst>
                  <a:ext uri="{FF2B5EF4-FFF2-40B4-BE49-F238E27FC236}">
                    <a16:creationId xmlns:a16="http://schemas.microsoft.com/office/drawing/2014/main" id="{D6CCB12B-3A3D-4BA2-A37D-E6D1E9D6A279}"/>
                  </a:ext>
                </a:extLst>
              </p:cNvPr>
              <p:cNvSpPr>
                <a:spLocks noGrp="1" noRot="1" noChangeAspect="1" noMove="1" noResize="1" noEditPoints="1" noAdjustHandles="1" noChangeArrowheads="1" noChangeShapeType="1" noTextEdit="1"/>
              </p:cNvSpPr>
              <p:nvPr>
                <p:ph idx="1"/>
              </p:nvPr>
            </p:nvSpPr>
            <p:spPr>
              <a:blipFill>
                <a:blip r:embed="rId3"/>
                <a:stretch>
                  <a:fillRect l="-959" t="-1155"/>
                </a:stretch>
              </a:blipFill>
            </p:spPr>
            <p:txBody>
              <a:bodyPr/>
              <a:lstStyle/>
              <a:p>
                <a:r>
                  <a:rPr lang="en-US">
                    <a:noFill/>
                  </a:rPr>
                  <a:t> </a:t>
                </a:r>
              </a:p>
            </p:txBody>
          </p:sp>
        </mc:Fallback>
      </mc:AlternateContent>
    </p:spTree>
    <p:extLst>
      <p:ext uri="{BB962C8B-B14F-4D97-AF65-F5344CB8AC3E}">
        <p14:creationId xmlns:p14="http://schemas.microsoft.com/office/powerpoint/2010/main" val="392235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6D46B5-BD86-4F4F-8B1C-C7E27C605354}"/>
              </a:ext>
            </a:extLst>
          </p:cNvPr>
          <p:cNvSpPr>
            <a:spLocks noGrp="1"/>
          </p:cNvSpPr>
          <p:nvPr>
            <p:ph type="title"/>
          </p:nvPr>
        </p:nvSpPr>
        <p:spPr>
          <a:xfrm>
            <a:off x="655320" y="429030"/>
            <a:ext cx="2834640" cy="5457589"/>
          </a:xfrm>
        </p:spPr>
        <p:txBody>
          <a:bodyPr anchor="ctr">
            <a:normAutofit/>
          </a:bodyPr>
          <a:lstStyle/>
          <a:p>
            <a:r>
              <a:rPr lang="es-CO"/>
              <a:t>Métodos de Solución</a:t>
            </a:r>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7B7D33CB-556D-45F9-9EB3-83CAB5AEE352}"/>
              </a:ext>
            </a:extLst>
          </p:cNvPr>
          <p:cNvGraphicFramePr>
            <a:graphicFrameLocks noGrp="1"/>
          </p:cNvGraphicFramePr>
          <p:nvPr>
            <p:ph idx="1"/>
            <p:extLst>
              <p:ext uri="{D42A27DB-BD31-4B8C-83A1-F6EECF244321}">
                <p14:modId xmlns:p14="http://schemas.microsoft.com/office/powerpoint/2010/main" val="234411604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41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1)</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cercano a cero: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1e-8</a:t>
            </a:r>
          </a:p>
          <a:p>
            <a:pPr>
              <a:lnSpc>
                <a:spcPct val="100000"/>
              </a:lnSpc>
            </a:pPr>
            <a:r>
              <a:rPr lang="es-CO" sz="1000"/>
              <a:t>f = 30</a:t>
            </a:r>
          </a:p>
          <a:p>
            <a:pPr>
              <a:lnSpc>
                <a:spcPct val="100000"/>
              </a:lnSpc>
            </a:pPr>
            <a:r>
              <a:rPr lang="es-CO" sz="1000"/>
              <a:t>Tiempos -&gt; de 0 a 20 con paso de 0.1</a:t>
            </a:r>
          </a:p>
        </p:txBody>
      </p:sp>
      <p:pic>
        <p:nvPicPr>
          <p:cNvPr id="8" name="Imagen 7">
            <a:extLst>
              <a:ext uri="{FF2B5EF4-FFF2-40B4-BE49-F238E27FC236}">
                <a16:creationId xmlns:a16="http://schemas.microsoft.com/office/drawing/2014/main" id="{E1914475-C861-47DA-9CE4-C8DB4F9B1CAF}"/>
              </a:ext>
            </a:extLst>
          </p:cNvPr>
          <p:cNvPicPr>
            <a:picLocks noChangeAspect="1"/>
          </p:cNvPicPr>
          <p:nvPr/>
        </p:nvPicPr>
        <p:blipFill>
          <a:blip r:embed="rId2"/>
          <a:stretch>
            <a:fillRect/>
          </a:stretch>
        </p:blipFill>
        <p:spPr>
          <a:xfrm>
            <a:off x="1086077" y="3009011"/>
            <a:ext cx="4327780" cy="3483864"/>
          </a:xfrm>
          <a:prstGeom prst="rect">
            <a:avLst/>
          </a:prstGeom>
        </p:spPr>
      </p:pic>
      <p:pic>
        <p:nvPicPr>
          <p:cNvPr id="14" name="Imagen 13">
            <a:extLst>
              <a:ext uri="{FF2B5EF4-FFF2-40B4-BE49-F238E27FC236}">
                <a16:creationId xmlns:a16="http://schemas.microsoft.com/office/drawing/2014/main" id="{FFC8B9E8-A771-4C71-BB26-D0DCA1386087}"/>
              </a:ext>
            </a:extLst>
          </p:cNvPr>
          <p:cNvPicPr>
            <a:picLocks noChangeAspect="1"/>
          </p:cNvPicPr>
          <p:nvPr/>
        </p:nvPicPr>
        <p:blipFill>
          <a:blip r:embed="rId2"/>
          <a:stretch>
            <a:fillRect/>
          </a:stretch>
        </p:blipFill>
        <p:spPr>
          <a:xfrm>
            <a:off x="6639038" y="3009011"/>
            <a:ext cx="4327780" cy="3483864"/>
          </a:xfrm>
          <a:prstGeom prst="rect">
            <a:avLst/>
          </a:prstGeom>
        </p:spPr>
      </p:pic>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graphicFrame>
        <p:nvGraphicFramePr>
          <p:cNvPr id="6" name="Tabla 5">
            <a:extLst>
              <a:ext uri="{FF2B5EF4-FFF2-40B4-BE49-F238E27FC236}">
                <a16:creationId xmlns:a16="http://schemas.microsoft.com/office/drawing/2014/main" id="{21BDCAEB-5DD9-4317-B32F-941DD2D3B22C}"/>
              </a:ext>
            </a:extLst>
          </p:cNvPr>
          <p:cNvGraphicFramePr>
            <a:graphicFrameLocks noGrp="1"/>
          </p:cNvGraphicFramePr>
          <p:nvPr>
            <p:extLst>
              <p:ext uri="{D42A27DB-BD31-4B8C-83A1-F6EECF244321}">
                <p14:modId xmlns:p14="http://schemas.microsoft.com/office/powerpoint/2010/main" val="1835721673"/>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2582580714"/>
                    </a:ext>
                  </a:extLst>
                </a:gridCol>
                <a:gridCol w="953300">
                  <a:extLst>
                    <a:ext uri="{9D8B030D-6E8A-4147-A177-3AD203B41FA5}">
                      <a16:colId xmlns:a16="http://schemas.microsoft.com/office/drawing/2014/main" val="1422259668"/>
                    </a:ext>
                  </a:extLst>
                </a:gridCol>
                <a:gridCol w="1010498">
                  <a:extLst>
                    <a:ext uri="{9D8B030D-6E8A-4147-A177-3AD203B41FA5}">
                      <a16:colId xmlns:a16="http://schemas.microsoft.com/office/drawing/2014/main" val="3025611549"/>
                    </a:ext>
                  </a:extLst>
                </a:gridCol>
                <a:gridCol w="1029564">
                  <a:extLst>
                    <a:ext uri="{9D8B030D-6E8A-4147-A177-3AD203B41FA5}">
                      <a16:colId xmlns:a16="http://schemas.microsoft.com/office/drawing/2014/main" val="1435535368"/>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426775626"/>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489072"/>
                  </a:ext>
                </a:extLst>
              </a:tr>
              <a:tr h="182880">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9.93E-16</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1632312"/>
                  </a:ext>
                </a:extLst>
              </a:tr>
            </a:tbl>
          </a:graphicData>
        </a:graphic>
      </p:graphicFrame>
    </p:spTree>
    <p:extLst>
      <p:ext uri="{BB962C8B-B14F-4D97-AF65-F5344CB8AC3E}">
        <p14:creationId xmlns:p14="http://schemas.microsoft.com/office/powerpoint/2010/main" val="212563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2)</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igual a 1:</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49EA4340-E531-45A2-8B31-4B866A983804}"/>
              </a:ext>
            </a:extLst>
          </p:cNvPr>
          <p:cNvPicPr>
            <a:picLocks noChangeAspect="1"/>
          </p:cNvPicPr>
          <p:nvPr/>
        </p:nvPicPr>
        <p:blipFill>
          <a:blip r:embed="rId2"/>
          <a:stretch>
            <a:fillRect/>
          </a:stretch>
        </p:blipFill>
        <p:spPr>
          <a:xfrm>
            <a:off x="6639037" y="3033626"/>
            <a:ext cx="4327780" cy="3486773"/>
          </a:xfrm>
          <a:prstGeom prst="rect">
            <a:avLst/>
          </a:prstGeom>
        </p:spPr>
      </p:pic>
      <p:pic>
        <p:nvPicPr>
          <p:cNvPr id="7" name="Imagen 6">
            <a:extLst>
              <a:ext uri="{FF2B5EF4-FFF2-40B4-BE49-F238E27FC236}">
                <a16:creationId xmlns:a16="http://schemas.microsoft.com/office/drawing/2014/main" id="{ECF40077-019A-435B-98F4-027D5E7600A0}"/>
              </a:ext>
            </a:extLst>
          </p:cNvPr>
          <p:cNvPicPr>
            <a:picLocks noChangeAspect="1"/>
          </p:cNvPicPr>
          <p:nvPr/>
        </p:nvPicPr>
        <p:blipFill>
          <a:blip r:embed="rId3"/>
          <a:stretch>
            <a:fillRect/>
          </a:stretch>
        </p:blipFill>
        <p:spPr>
          <a:xfrm>
            <a:off x="1105412" y="3033626"/>
            <a:ext cx="4289108" cy="3459249"/>
          </a:xfrm>
          <a:prstGeom prst="rect">
            <a:avLst/>
          </a:prstGeom>
        </p:spPr>
      </p:pic>
      <p:graphicFrame>
        <p:nvGraphicFramePr>
          <p:cNvPr id="6" name="Tabla 5">
            <a:extLst>
              <a:ext uri="{FF2B5EF4-FFF2-40B4-BE49-F238E27FC236}">
                <a16:creationId xmlns:a16="http://schemas.microsoft.com/office/drawing/2014/main" id="{3AD5EFC9-8785-4B9E-BB41-6D6007F860CE}"/>
              </a:ext>
            </a:extLst>
          </p:cNvPr>
          <p:cNvGraphicFramePr>
            <a:graphicFrameLocks noGrp="1"/>
          </p:cNvGraphicFramePr>
          <p:nvPr>
            <p:extLst>
              <p:ext uri="{D42A27DB-BD31-4B8C-83A1-F6EECF244321}">
                <p14:modId xmlns:p14="http://schemas.microsoft.com/office/powerpoint/2010/main" val="2581610543"/>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037651059"/>
                    </a:ext>
                  </a:extLst>
                </a:gridCol>
                <a:gridCol w="953300">
                  <a:extLst>
                    <a:ext uri="{9D8B030D-6E8A-4147-A177-3AD203B41FA5}">
                      <a16:colId xmlns:a16="http://schemas.microsoft.com/office/drawing/2014/main" val="2674935987"/>
                    </a:ext>
                  </a:extLst>
                </a:gridCol>
                <a:gridCol w="1010498">
                  <a:extLst>
                    <a:ext uri="{9D8B030D-6E8A-4147-A177-3AD203B41FA5}">
                      <a16:colId xmlns:a16="http://schemas.microsoft.com/office/drawing/2014/main" val="3238239606"/>
                    </a:ext>
                  </a:extLst>
                </a:gridCol>
                <a:gridCol w="1029564">
                  <a:extLst>
                    <a:ext uri="{9D8B030D-6E8A-4147-A177-3AD203B41FA5}">
                      <a16:colId xmlns:a16="http://schemas.microsoft.com/office/drawing/2014/main" val="205816169"/>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163708645"/>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763247"/>
                  </a:ext>
                </a:extLst>
              </a:tr>
              <a:tr h="182880">
                <a:tc>
                  <a:txBody>
                    <a:bodyPr/>
                    <a:lstStyle/>
                    <a:p>
                      <a:pPr algn="r" fontAlgn="b"/>
                      <a:r>
                        <a:rPr lang="es-CO" sz="1100" u="none" strike="noStrike">
                          <a:effectLst/>
                        </a:rPr>
                        <a:t>12.10889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0.03260077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12.12649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0.03260077</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0457021"/>
                  </a:ext>
                </a:extLst>
              </a:tr>
            </a:tbl>
          </a:graphicData>
        </a:graphic>
      </p:graphicFrame>
    </p:spTree>
    <p:extLst>
      <p:ext uri="{BB962C8B-B14F-4D97-AF65-F5344CB8AC3E}">
        <p14:creationId xmlns:p14="http://schemas.microsoft.com/office/powerpoint/2010/main" val="88968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3)</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pequeño: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5</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405745F6-157D-47BA-A421-345D5A4E759A}"/>
              </a:ext>
            </a:extLst>
          </p:cNvPr>
          <p:cNvPicPr>
            <a:picLocks noChangeAspect="1"/>
          </p:cNvPicPr>
          <p:nvPr/>
        </p:nvPicPr>
        <p:blipFill>
          <a:blip r:embed="rId2"/>
          <a:stretch>
            <a:fillRect/>
          </a:stretch>
        </p:blipFill>
        <p:spPr>
          <a:xfrm>
            <a:off x="1086074" y="3033626"/>
            <a:ext cx="4327780" cy="3504956"/>
          </a:xfrm>
          <a:prstGeom prst="rect">
            <a:avLst/>
          </a:prstGeom>
        </p:spPr>
      </p:pic>
      <p:pic>
        <p:nvPicPr>
          <p:cNvPr id="10" name="Imagen 9">
            <a:extLst>
              <a:ext uri="{FF2B5EF4-FFF2-40B4-BE49-F238E27FC236}">
                <a16:creationId xmlns:a16="http://schemas.microsoft.com/office/drawing/2014/main" id="{13598777-5EBB-4E14-A8DF-3E5583953CBA}"/>
              </a:ext>
            </a:extLst>
          </p:cNvPr>
          <p:cNvPicPr>
            <a:picLocks noChangeAspect="1"/>
          </p:cNvPicPr>
          <p:nvPr/>
        </p:nvPicPr>
        <p:blipFill>
          <a:blip r:embed="rId3"/>
          <a:stretch>
            <a:fillRect/>
          </a:stretch>
        </p:blipFill>
        <p:spPr>
          <a:xfrm>
            <a:off x="6637176" y="3033626"/>
            <a:ext cx="4327780" cy="3510109"/>
          </a:xfrm>
          <a:prstGeom prst="rect">
            <a:avLst/>
          </a:prstGeom>
        </p:spPr>
      </p:pic>
      <p:graphicFrame>
        <p:nvGraphicFramePr>
          <p:cNvPr id="4" name="Tabla 3">
            <a:extLst>
              <a:ext uri="{FF2B5EF4-FFF2-40B4-BE49-F238E27FC236}">
                <a16:creationId xmlns:a16="http://schemas.microsoft.com/office/drawing/2014/main" id="{A3780555-A44C-488A-90B9-27E72E3F967E}"/>
              </a:ext>
            </a:extLst>
          </p:cNvPr>
          <p:cNvGraphicFramePr>
            <a:graphicFrameLocks noGrp="1"/>
          </p:cNvGraphicFramePr>
          <p:nvPr>
            <p:extLst>
              <p:ext uri="{D42A27DB-BD31-4B8C-83A1-F6EECF244321}">
                <p14:modId xmlns:p14="http://schemas.microsoft.com/office/powerpoint/2010/main" val="3691919191"/>
              </p:ext>
            </p:extLst>
          </p:nvPr>
        </p:nvGraphicFramePr>
        <p:xfrm>
          <a:off x="7950334" y="376608"/>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760639496"/>
                    </a:ext>
                  </a:extLst>
                </a:gridCol>
                <a:gridCol w="953300">
                  <a:extLst>
                    <a:ext uri="{9D8B030D-6E8A-4147-A177-3AD203B41FA5}">
                      <a16:colId xmlns:a16="http://schemas.microsoft.com/office/drawing/2014/main" val="1672800404"/>
                    </a:ext>
                  </a:extLst>
                </a:gridCol>
                <a:gridCol w="1010498">
                  <a:extLst>
                    <a:ext uri="{9D8B030D-6E8A-4147-A177-3AD203B41FA5}">
                      <a16:colId xmlns:a16="http://schemas.microsoft.com/office/drawing/2014/main" val="1821791090"/>
                    </a:ext>
                  </a:extLst>
                </a:gridCol>
                <a:gridCol w="1029564">
                  <a:extLst>
                    <a:ext uri="{9D8B030D-6E8A-4147-A177-3AD203B41FA5}">
                      <a16:colId xmlns:a16="http://schemas.microsoft.com/office/drawing/2014/main" val="2933925488"/>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409199722"/>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1266810"/>
                  </a:ext>
                </a:extLst>
              </a:tr>
              <a:tr h="182880">
                <a:tc>
                  <a:txBody>
                    <a:bodyPr/>
                    <a:lstStyle/>
                    <a:p>
                      <a:pPr algn="r" fontAlgn="b"/>
                      <a:r>
                        <a:rPr lang="es-CO" sz="1100" u="none" strike="noStrike">
                          <a:effectLst/>
                        </a:rPr>
                        <a:t>13.751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0.6167836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14.16753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0.6167836</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5692583"/>
                  </a:ext>
                </a:extLst>
              </a:tr>
            </a:tbl>
          </a:graphicData>
        </a:graphic>
      </p:graphicFrame>
    </p:spTree>
    <p:extLst>
      <p:ext uri="{BB962C8B-B14F-4D97-AF65-F5344CB8AC3E}">
        <p14:creationId xmlns:p14="http://schemas.microsoft.com/office/powerpoint/2010/main" val="88311898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D1B30"/>
      </a:dk2>
      <a:lt2>
        <a:srgbClr val="F0F2F3"/>
      </a:lt2>
      <a:accent1>
        <a:srgbClr val="E77929"/>
      </a:accent1>
      <a:accent2>
        <a:srgbClr val="D51817"/>
      </a:accent2>
      <a:accent3>
        <a:srgbClr val="E72978"/>
      </a:accent3>
      <a:accent4>
        <a:srgbClr val="D517B5"/>
      </a:accent4>
      <a:accent5>
        <a:srgbClr val="B829E7"/>
      </a:accent5>
      <a:accent6>
        <a:srgbClr val="5D20D6"/>
      </a:accent6>
      <a:hlink>
        <a:srgbClr val="3F89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2107</Words>
  <Application>Microsoft Office PowerPoint</Application>
  <PresentationFormat>Widescreen</PresentationFormat>
  <Paragraphs>421</Paragraphs>
  <Slides>31</Slides>
  <Notes>10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AccentBoxVTI</vt:lpstr>
      <vt:lpstr>Modelo de Búsqueda de Caminos en Dos Dimensiones</vt:lpstr>
      <vt:lpstr>Aplicaciones</vt:lpstr>
      <vt:lpstr>El Modelo</vt:lpstr>
      <vt:lpstr>El Modelo</vt:lpstr>
      <vt:lpstr>Metodología</vt:lpstr>
      <vt:lpstr>Métodos de Solución</vt:lpstr>
      <vt:lpstr>Variación de Parámetro c (caso 1)</vt:lpstr>
      <vt:lpstr>Variación de Parámetro c (caso 2)</vt:lpstr>
      <vt:lpstr>Variación de Parámetro c (caso 3)</vt:lpstr>
      <vt:lpstr>Variación de Parámetro c (caso 4)</vt:lpstr>
      <vt:lpstr>Variación de Parámetro c (caso 5)</vt:lpstr>
      <vt:lpstr>Variación de Parámetro c (caso 6)</vt:lpstr>
      <vt:lpstr>Variación de Parámetro f (caso 7)</vt:lpstr>
      <vt:lpstr>Variación de Parámetro f (caso 8)</vt:lpstr>
      <vt:lpstr>Variación de Parámetro f (caso 9)</vt:lpstr>
      <vt:lpstr>Variación de Parámetro f (caso 10)</vt:lpstr>
      <vt:lpstr>Variación de Parámetro f (caso 11)</vt:lpstr>
      <vt:lpstr>Atascamiento</vt:lpstr>
      <vt:lpstr>Atascamiento (caso 12)</vt:lpstr>
      <vt:lpstr>Atascamiento (caso 13)</vt:lpstr>
      <vt:lpstr>Atascamiento (caso 14)</vt:lpstr>
      <vt:lpstr>Sensibilidad</vt:lpstr>
      <vt:lpstr>Influencia del Paso</vt:lpstr>
      <vt:lpstr>Influencia del Paso</vt:lpstr>
      <vt:lpstr>Solución Analítica (función hazard trivial)</vt:lpstr>
      <vt:lpstr>Errores</vt:lpstr>
      <vt:lpstr>Análisis Numérico del Proceso</vt:lpstr>
      <vt:lpstr>Análisis otros valores</vt:lpstr>
      <vt:lpstr>Características de Software y Hardware</vt:lpstr>
      <vt:lpstr>Recomendaciones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Búsqueda de Caminos en Dos Dimensiones</dc:title>
  <dc:creator>Santiago Caroprese Hidalgo</dc:creator>
  <cp:lastModifiedBy>Juan Carlos Suárez Jaimes</cp:lastModifiedBy>
  <cp:revision>3</cp:revision>
  <dcterms:created xsi:type="dcterms:W3CDTF">2020-11-27T06:28:20Z</dcterms:created>
  <dcterms:modified xsi:type="dcterms:W3CDTF">2020-11-27T12:11:17Z</dcterms:modified>
</cp:coreProperties>
</file>