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70"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 am sharing ''employee data'' with you.xlsx]pivot table chart'!$B$2:$B$3</c:f>
              <c:strCache>
                <c:ptCount val="2"/>
                <c:pt idx="0">
                  <c:v>DepartmentType</c:v>
                </c:pt>
                <c:pt idx="1">
                  <c:v>Production       </c:v>
                </c:pt>
              </c:strCache>
            </c:strRef>
          </c:tx>
          <c:spPr>
            <a:solidFill>
              <a:schemeClr val="accent2"/>
            </a:solidFill>
            <a:ln>
              <a:noFill/>
            </a:ln>
            <a:effectLst/>
          </c:spPr>
          <c:invertIfNegative val="0"/>
          <c:cat>
            <c:strRef>
              <c:f>'[I am sharing ''employee data'' with you.xlsx]pivot table chart'!$A$4:$A$19</c:f>
              <c:strCache>
                <c:ptCount val="16"/>
                <c:pt idx="0">
                  <c:v>Bartholemew</c:v>
                </c:pt>
                <c:pt idx="1">
                  <c:v>Dheepa</c:v>
                </c:pt>
                <c:pt idx="2">
                  <c:v>Edward</c:v>
                </c:pt>
                <c:pt idx="3">
                  <c:v>Jac</c:v>
                </c:pt>
                <c:pt idx="4">
                  <c:v>Jasmine</c:v>
                </c:pt>
                <c:pt idx="5">
                  <c:v>Joseph</c:v>
                </c:pt>
                <c:pt idx="6">
                  <c:v>Latia</c:v>
                </c:pt>
                <c:pt idx="7">
                  <c:v>Maruk</c:v>
                </c:pt>
                <c:pt idx="8">
                  <c:v>Michael</c:v>
                </c:pt>
                <c:pt idx="9">
                  <c:v>Myriam</c:v>
                </c:pt>
                <c:pt idx="10">
                  <c:v>Paula</c:v>
                </c:pt>
                <c:pt idx="11">
                  <c:v>Prater</c:v>
                </c:pt>
                <c:pt idx="12">
                  <c:v>Sharlene</c:v>
                </c:pt>
                <c:pt idx="13">
                  <c:v>Uriah</c:v>
                </c:pt>
                <c:pt idx="14">
                  <c:v>Xana</c:v>
                </c:pt>
                <c:pt idx="15">
                  <c:v>Grand Total</c:v>
                </c:pt>
              </c:strCache>
            </c:strRef>
          </c:cat>
          <c:val>
            <c:numRef>
              <c:f>'[I am sharing ''employee data'' with you.xlsx]pivot table chart'!$B$4:$B$19</c:f>
              <c:numCache>
                <c:formatCode>General</c:formatCode>
                <c:ptCount val="16"/>
                <c:pt idx="10">
                  <c:v>3</c:v>
                </c:pt>
                <c:pt idx="13">
                  <c:v>4</c:v>
                </c:pt>
                <c:pt idx="15">
                  <c:v>7</c:v>
                </c:pt>
              </c:numCache>
            </c:numRef>
          </c:val>
          <c:extLst>
            <c:ext xmlns:c16="http://schemas.microsoft.com/office/drawing/2014/chart" uri="{C3380CC4-5D6E-409C-BE32-E72D297353CC}">
              <c16:uniqueId val="{00000000-E120-DC41-9AB3-1AC1826AF5E9}"/>
            </c:ext>
          </c:extLst>
        </c:ser>
        <c:ser>
          <c:idx val="1"/>
          <c:order val="1"/>
          <c:tx>
            <c:strRef>
              <c:f>'[I am sharing ''employee data'' with you.xlsx]pivot table chart'!$C$2:$C$3</c:f>
              <c:strCache>
                <c:ptCount val="2"/>
                <c:pt idx="0">
                  <c:v>DepartmentType</c:v>
                </c:pt>
                <c:pt idx="1">
                  <c:v>Sales</c:v>
                </c:pt>
              </c:strCache>
            </c:strRef>
          </c:tx>
          <c:spPr>
            <a:solidFill>
              <a:schemeClr val="accent4"/>
            </a:solidFill>
            <a:ln>
              <a:noFill/>
            </a:ln>
            <a:effectLst/>
          </c:spPr>
          <c:invertIfNegative val="0"/>
          <c:cat>
            <c:strRef>
              <c:f>'[I am sharing ''employee data'' with you.xlsx]pivot table chart'!$A$4:$A$19</c:f>
              <c:strCache>
                <c:ptCount val="16"/>
                <c:pt idx="0">
                  <c:v>Bartholemew</c:v>
                </c:pt>
                <c:pt idx="1">
                  <c:v>Dheepa</c:v>
                </c:pt>
                <c:pt idx="2">
                  <c:v>Edward</c:v>
                </c:pt>
                <c:pt idx="3">
                  <c:v>Jac</c:v>
                </c:pt>
                <c:pt idx="4">
                  <c:v>Jasmine</c:v>
                </c:pt>
                <c:pt idx="5">
                  <c:v>Joseph</c:v>
                </c:pt>
                <c:pt idx="6">
                  <c:v>Latia</c:v>
                </c:pt>
                <c:pt idx="7">
                  <c:v>Maruk</c:v>
                </c:pt>
                <c:pt idx="8">
                  <c:v>Michael</c:v>
                </c:pt>
                <c:pt idx="9">
                  <c:v>Myriam</c:v>
                </c:pt>
                <c:pt idx="10">
                  <c:v>Paula</c:v>
                </c:pt>
                <c:pt idx="11">
                  <c:v>Prater</c:v>
                </c:pt>
                <c:pt idx="12">
                  <c:v>Sharlene</c:v>
                </c:pt>
                <c:pt idx="13">
                  <c:v>Uriah</c:v>
                </c:pt>
                <c:pt idx="14">
                  <c:v>Xana</c:v>
                </c:pt>
                <c:pt idx="15">
                  <c:v>Grand Total</c:v>
                </c:pt>
              </c:strCache>
            </c:strRef>
          </c:cat>
          <c:val>
            <c:numRef>
              <c:f>'[I am sharing ''employee data'' with you.xlsx]pivot table chart'!$C$4:$C$19</c:f>
              <c:numCache>
                <c:formatCode>General</c:formatCode>
                <c:ptCount val="16"/>
                <c:pt idx="0">
                  <c:v>3</c:v>
                </c:pt>
                <c:pt idx="1">
                  <c:v>3</c:v>
                </c:pt>
                <c:pt idx="2">
                  <c:v>4</c:v>
                </c:pt>
                <c:pt idx="3">
                  <c:v>3</c:v>
                </c:pt>
                <c:pt idx="4">
                  <c:v>3</c:v>
                </c:pt>
                <c:pt idx="5">
                  <c:v>5</c:v>
                </c:pt>
                <c:pt idx="6">
                  <c:v>4</c:v>
                </c:pt>
                <c:pt idx="7">
                  <c:v>3</c:v>
                </c:pt>
                <c:pt idx="8">
                  <c:v>2</c:v>
                </c:pt>
                <c:pt idx="9">
                  <c:v>5</c:v>
                </c:pt>
                <c:pt idx="11">
                  <c:v>4</c:v>
                </c:pt>
                <c:pt idx="12">
                  <c:v>2</c:v>
                </c:pt>
                <c:pt idx="14">
                  <c:v>3</c:v>
                </c:pt>
                <c:pt idx="15">
                  <c:v>44</c:v>
                </c:pt>
              </c:numCache>
            </c:numRef>
          </c:val>
          <c:extLst>
            <c:ext xmlns:c16="http://schemas.microsoft.com/office/drawing/2014/chart" uri="{C3380CC4-5D6E-409C-BE32-E72D297353CC}">
              <c16:uniqueId val="{00000001-E120-DC41-9AB3-1AC1826AF5E9}"/>
            </c:ext>
          </c:extLst>
        </c:ser>
        <c:ser>
          <c:idx val="2"/>
          <c:order val="2"/>
          <c:tx>
            <c:strRef>
              <c:f>'[I am sharing ''employee data'' with you.xlsx]pivot table chart'!$D$2:$D$3</c:f>
              <c:strCache>
                <c:ptCount val="2"/>
                <c:pt idx="0">
                  <c:v>DepartmentType</c:v>
                </c:pt>
                <c:pt idx="1">
                  <c:v>Grand Total</c:v>
                </c:pt>
              </c:strCache>
            </c:strRef>
          </c:tx>
          <c:spPr>
            <a:solidFill>
              <a:schemeClr val="accent6"/>
            </a:solidFill>
            <a:ln>
              <a:noFill/>
            </a:ln>
            <a:effectLst/>
          </c:spPr>
          <c:invertIfNegative val="0"/>
          <c:cat>
            <c:strRef>
              <c:f>'[I am sharing ''employee data'' with you.xlsx]pivot table chart'!$A$4:$A$19</c:f>
              <c:strCache>
                <c:ptCount val="16"/>
                <c:pt idx="0">
                  <c:v>Bartholemew</c:v>
                </c:pt>
                <c:pt idx="1">
                  <c:v>Dheepa</c:v>
                </c:pt>
                <c:pt idx="2">
                  <c:v>Edward</c:v>
                </c:pt>
                <c:pt idx="3">
                  <c:v>Jac</c:v>
                </c:pt>
                <c:pt idx="4">
                  <c:v>Jasmine</c:v>
                </c:pt>
                <c:pt idx="5">
                  <c:v>Joseph</c:v>
                </c:pt>
                <c:pt idx="6">
                  <c:v>Latia</c:v>
                </c:pt>
                <c:pt idx="7">
                  <c:v>Maruk</c:v>
                </c:pt>
                <c:pt idx="8">
                  <c:v>Michael</c:v>
                </c:pt>
                <c:pt idx="9">
                  <c:v>Myriam</c:v>
                </c:pt>
                <c:pt idx="10">
                  <c:v>Paula</c:v>
                </c:pt>
                <c:pt idx="11">
                  <c:v>Prater</c:v>
                </c:pt>
                <c:pt idx="12">
                  <c:v>Sharlene</c:v>
                </c:pt>
                <c:pt idx="13">
                  <c:v>Uriah</c:v>
                </c:pt>
                <c:pt idx="14">
                  <c:v>Xana</c:v>
                </c:pt>
                <c:pt idx="15">
                  <c:v>Grand Total</c:v>
                </c:pt>
              </c:strCache>
            </c:strRef>
          </c:cat>
          <c:val>
            <c:numRef>
              <c:f>'[I am sharing ''employee data'' with you.xlsx]pivot table chart'!$D$4:$D$19</c:f>
              <c:numCache>
                <c:formatCode>General</c:formatCode>
                <c:ptCount val="16"/>
                <c:pt idx="0">
                  <c:v>3</c:v>
                </c:pt>
                <c:pt idx="1">
                  <c:v>3</c:v>
                </c:pt>
                <c:pt idx="2">
                  <c:v>4</c:v>
                </c:pt>
                <c:pt idx="3">
                  <c:v>3</c:v>
                </c:pt>
                <c:pt idx="4">
                  <c:v>3</c:v>
                </c:pt>
                <c:pt idx="5">
                  <c:v>5</c:v>
                </c:pt>
                <c:pt idx="6">
                  <c:v>4</c:v>
                </c:pt>
                <c:pt idx="7">
                  <c:v>3</c:v>
                </c:pt>
                <c:pt idx="8">
                  <c:v>2</c:v>
                </c:pt>
                <c:pt idx="9">
                  <c:v>5</c:v>
                </c:pt>
                <c:pt idx="10">
                  <c:v>3</c:v>
                </c:pt>
                <c:pt idx="11">
                  <c:v>4</c:v>
                </c:pt>
                <c:pt idx="12">
                  <c:v>2</c:v>
                </c:pt>
                <c:pt idx="13">
                  <c:v>4</c:v>
                </c:pt>
                <c:pt idx="14">
                  <c:v>3</c:v>
                </c:pt>
                <c:pt idx="15">
                  <c:v>51</c:v>
                </c:pt>
              </c:numCache>
            </c:numRef>
          </c:val>
          <c:extLst>
            <c:ext xmlns:c16="http://schemas.microsoft.com/office/drawing/2014/chart" uri="{C3380CC4-5D6E-409C-BE32-E72D297353CC}">
              <c16:uniqueId val="{00000002-E120-DC41-9AB3-1AC1826AF5E9}"/>
            </c:ext>
          </c:extLst>
        </c:ser>
        <c:dLbls>
          <c:showLegendKey val="0"/>
          <c:showVal val="0"/>
          <c:showCatName val="0"/>
          <c:showSerName val="0"/>
          <c:showPercent val="0"/>
          <c:showBubbleSize val="0"/>
        </c:dLbls>
        <c:gapWidth val="219"/>
        <c:overlap val="-27"/>
        <c:axId val="908840033"/>
        <c:axId val="799952788"/>
      </c:barChart>
      <c:catAx>
        <c:axId val="908840033"/>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9952788"/>
        <c:crosses val="autoZero"/>
        <c:auto val="1"/>
        <c:lblAlgn val="ctr"/>
        <c:lblOffset val="100"/>
        <c:noMultiLvlLbl val="0"/>
      </c:catAx>
      <c:valAx>
        <c:axId val="7999527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884003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D.RESHIKA</a:t>
            </a:r>
          </a:p>
          <a:p>
            <a:r>
              <a:rPr lang="en-US" sz="2400" dirty="0"/>
              <a:t>REGISTER NO:  2213391036242</a:t>
            </a:r>
          </a:p>
          <a:p>
            <a:r>
              <a:rPr lang="en-US" sz="2400" dirty="0"/>
              <a:t>DEPARTMENT: B.Com Commerce </a:t>
            </a:r>
          </a:p>
          <a:p>
            <a:r>
              <a:rPr lang="en-US" sz="2400" dirty="0"/>
              <a:t>COLLEGE:  Queen Mary’s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404177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6626309-2F26-1D43-BDD1-BD33546B3A96}"/>
              </a:ext>
            </a:extLst>
          </p:cNvPr>
          <p:cNvSpPr txBox="1"/>
          <p:nvPr/>
        </p:nvSpPr>
        <p:spPr>
          <a:xfrm>
            <a:off x="1311260" y="1552635"/>
            <a:ext cx="8223265" cy="4801314"/>
          </a:xfrm>
          <a:prstGeom prst="rect">
            <a:avLst/>
          </a:prstGeom>
          <a:noFill/>
        </p:spPr>
        <p:txBody>
          <a:bodyPr wrap="square">
            <a:spAutoFit/>
          </a:bodyPr>
          <a:lstStyle/>
          <a:p>
            <a:r>
              <a:rPr lang="en-US" dirty="0"/>
              <a:t>Certainly! To model the data provided, you can follow these steps:</a:t>
            </a:r>
          </a:p>
          <a:p>
            <a:endParaRPr lang="en-US" dirty="0"/>
          </a:p>
          <a:p>
            <a:r>
              <a:rPr lang="en-US" dirty="0"/>
              <a:t>1. Identify the Variables:</a:t>
            </a:r>
          </a:p>
          <a:p>
            <a:pPr marL="285750" indent="-285750">
              <a:buFont typeface="Arial" panose="020B0604020202020204" pitchFamily="34" charset="0"/>
              <a:buChar char="•"/>
            </a:pPr>
            <a:r>
              <a:rPr lang="en-US" dirty="0"/>
              <a:t>Employee: Individual names (e.g., Bartholemew, Dheepa).</a:t>
            </a:r>
          </a:p>
          <a:p>
            <a:pPr marL="285750" indent="-285750">
              <a:buFont typeface="Arial" panose="020B0604020202020204" pitchFamily="34" charset="0"/>
              <a:buChar char="•"/>
            </a:pPr>
            <a:r>
              <a:rPr lang="en-US" dirty="0"/>
              <a:t>Ratings: Numeric values given for each department (e.g., 3, 4, 5).</a:t>
            </a:r>
          </a:p>
          <a:p>
            <a:pPr marL="285750" indent="-285750">
              <a:buFont typeface="Arial" panose="020B0604020202020204" pitchFamily="34" charset="0"/>
              <a:buChar char="•"/>
            </a:pPr>
            <a:r>
              <a:rPr lang="en-US" dirty="0"/>
              <a:t>Department Type: The categories (Production, Sales).</a:t>
            </a:r>
          </a:p>
          <a:p>
            <a:r>
              <a:rPr lang="en-US" dirty="0"/>
              <a:t>2. Data Structure:Create a table or data frame with columns for FirstName, Production, Sales, and Grand Total.</a:t>
            </a:r>
          </a:p>
          <a:p>
            <a:r>
              <a:rPr lang="en-US" dirty="0"/>
              <a:t>3. Calculate Missing Values:Grand Total = Sum of ratings across departments for each employee.</a:t>
            </a:r>
          </a:p>
          <a:p>
            <a:r>
              <a:rPr lang="en-US" dirty="0"/>
              <a:t>4. Summarize Data:Total number of employees rated in each department.Grand totals for each department and overall.</a:t>
            </a:r>
          </a:p>
          <a:p>
            <a:r>
              <a:rPr lang="en-US" dirty="0"/>
              <a:t>5. Analyze Trends:Look at distribution of ratings across departments.Compare performance between departments.Here's a concise table structure:</a:t>
            </a:r>
          </a:p>
          <a:p>
            <a:endParaRPr lang="en-US" dirty="0"/>
          </a:p>
          <a:p>
            <a:pPr marL="285750" indent="-285750">
              <a:buFont typeface="Arial" panose="020B0604020202020204" pitchFamily="34" charset="0"/>
              <a:buChar char="•"/>
            </a:pPr>
            <a:r>
              <a:rPr lang="en-US" dirty="0"/>
              <a:t>Department Totals:Production: 7,Sales: 44,Grand Total: 51.This model helps in visualizing and analyzing employee ratings across different departments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3"/>
            <a:ext cx="3061812"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图表 1">
            <a:extLst>
              <a:ext uri="{FF2B5EF4-FFF2-40B4-BE49-F238E27FC236}">
                <a16:creationId xmlns:a16="http://schemas.microsoft.com/office/drawing/2014/main" id="{57AD6A0B-62A9-E882-1F19-A2C2DD8FE52E}"/>
              </a:ext>
            </a:extLst>
          </p:cNvPr>
          <p:cNvGraphicFramePr>
            <a:graphicFrameLocks/>
          </p:cNvGraphicFramePr>
          <p:nvPr/>
        </p:nvGraphicFramePr>
        <p:xfrm>
          <a:off x="607218" y="1285560"/>
          <a:ext cx="10898599" cy="53597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97100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11E130C-A447-8CEF-577A-2C9036BC6AA5}"/>
              </a:ext>
            </a:extLst>
          </p:cNvPr>
          <p:cNvSpPr txBox="1"/>
          <p:nvPr/>
        </p:nvSpPr>
        <p:spPr>
          <a:xfrm>
            <a:off x="1464468" y="2217716"/>
            <a:ext cx="8126015" cy="2677656"/>
          </a:xfrm>
          <a:prstGeom prst="rect">
            <a:avLst/>
          </a:prstGeom>
          <a:noFill/>
        </p:spPr>
        <p:txBody>
          <a:bodyPr wrap="square">
            <a:spAutoFit/>
          </a:bodyPr>
          <a:lstStyle/>
          <a:p>
            <a:r>
              <a:rPr lang="en-US" sz="2400" dirty="0"/>
              <a:t>                 The Sales department has significantly more employees and a higher total rating (44) compared to the Production department (7). Top performers are Joseph and Myriam (rating 5), both from Sales. The lowest ratings are Michael and Sharlene (rating 2), also from Sales. Overall, Sales dominates the performance, with room for improvement across both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208157"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A8A5012-51E0-061A-1DBC-B549C187FD6B}"/>
              </a:ext>
            </a:extLst>
          </p:cNvPr>
          <p:cNvSpPr txBox="1"/>
          <p:nvPr/>
        </p:nvSpPr>
        <p:spPr>
          <a:xfrm rot="10800000" flipV="1">
            <a:off x="1096448" y="2623483"/>
            <a:ext cx="6208156" cy="1938992"/>
          </a:xfrm>
          <a:prstGeom prst="rect">
            <a:avLst/>
          </a:prstGeom>
          <a:noFill/>
        </p:spPr>
        <p:txBody>
          <a:bodyPr wrap="square">
            <a:spAutoFit/>
          </a:bodyPr>
          <a:lstStyle/>
          <a:p>
            <a:r>
              <a:rPr lang="en-US" sz="2000" dirty="0"/>
              <a:t>                      The problem is to verify the consistency of the employee rating data across different department types. Specifically, ensure that the sum of employee ratings for each department type matches the provided totals, and check that the overall total aligns with the sum of individual department ratings.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3E9622A-6AD0-EC00-98A0-3213C228E5B5}"/>
              </a:ext>
            </a:extLst>
          </p:cNvPr>
          <p:cNvSpPr txBox="1"/>
          <p:nvPr/>
        </p:nvSpPr>
        <p:spPr>
          <a:xfrm>
            <a:off x="1237059" y="2283768"/>
            <a:ext cx="5924550" cy="3477875"/>
          </a:xfrm>
          <a:prstGeom prst="rect">
            <a:avLst/>
          </a:prstGeom>
          <a:noFill/>
        </p:spPr>
        <p:txBody>
          <a:bodyPr wrap="square">
            <a:spAutoFit/>
          </a:bodyPr>
          <a:lstStyle/>
          <a:p>
            <a:r>
              <a:rPr lang="en-US" sz="2000" dirty="0"/>
              <a:t>🍀The project involves analyzing the employee ratings across different departments. The data provided lists the ratings for employees in the Production and Sales departments, with a total count of employees and their ratings. </a:t>
            </a:r>
          </a:p>
          <a:p>
            <a:endParaRPr lang="en-US" sz="2000" dirty="0"/>
          </a:p>
          <a:p>
            <a:r>
              <a:rPr lang="en-US" sz="2000" dirty="0"/>
              <a:t>🍀The overall total for each department is 7 for Production and 44 for Sales, resulting in a grand total of 51 ratings. The project likely aims to summarize employee performance and departmental distribution based on these ratings.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694204"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3268F6E-C0B6-FC1A-1FB5-DB3F6FB99E34}"/>
              </a:ext>
            </a:extLst>
          </p:cNvPr>
          <p:cNvSpPr txBox="1"/>
          <p:nvPr/>
        </p:nvSpPr>
        <p:spPr>
          <a:xfrm>
            <a:off x="1457325" y="1672023"/>
            <a:ext cx="6107906" cy="5324535"/>
          </a:xfrm>
          <a:prstGeom prst="rect">
            <a:avLst/>
          </a:prstGeom>
          <a:noFill/>
        </p:spPr>
        <p:txBody>
          <a:bodyPr wrap="square">
            <a:spAutoFit/>
          </a:bodyPr>
          <a:lstStyle/>
          <a:p>
            <a:r>
              <a:rPr lang="en-US" sz="2000" dirty="0"/>
              <a:t>The end users, based on the data provided, are:</a:t>
            </a:r>
          </a:p>
          <a:p>
            <a:endParaRPr lang="en-US" sz="2000" dirty="0"/>
          </a:p>
          <a:p>
            <a:pPr marL="285750" indent="-285750">
              <a:buFont typeface="Arial" panose="020B0604020202020204" pitchFamily="34" charset="0"/>
              <a:buChar char="•"/>
            </a:pPr>
            <a:r>
              <a:rPr lang="en-US" sz="2000" dirty="0"/>
              <a:t>Bartholemew</a:t>
            </a:r>
          </a:p>
          <a:p>
            <a:pPr marL="285750" indent="-285750">
              <a:buFont typeface="Arial" panose="020B0604020202020204" pitchFamily="34" charset="0"/>
              <a:buChar char="•"/>
            </a:pPr>
            <a:r>
              <a:rPr lang="en-US" sz="2000" dirty="0"/>
              <a:t>Dheepa</a:t>
            </a:r>
          </a:p>
          <a:p>
            <a:pPr marL="285750" indent="-285750">
              <a:buFont typeface="Arial" panose="020B0604020202020204" pitchFamily="34" charset="0"/>
              <a:buChar char="•"/>
            </a:pPr>
            <a:r>
              <a:rPr lang="en-US" sz="2000" dirty="0"/>
              <a:t>Edward</a:t>
            </a:r>
          </a:p>
          <a:p>
            <a:pPr marL="285750" indent="-285750">
              <a:buFont typeface="Arial" panose="020B0604020202020204" pitchFamily="34" charset="0"/>
              <a:buChar char="•"/>
            </a:pPr>
            <a:r>
              <a:rPr lang="en-US" sz="2000" dirty="0"/>
              <a:t>Jac</a:t>
            </a:r>
          </a:p>
          <a:p>
            <a:pPr marL="285750" indent="-285750">
              <a:buFont typeface="Arial" panose="020B0604020202020204" pitchFamily="34" charset="0"/>
              <a:buChar char="•"/>
            </a:pPr>
            <a:r>
              <a:rPr lang="en-US" sz="2000" dirty="0"/>
              <a:t>Jasmine</a:t>
            </a:r>
          </a:p>
          <a:p>
            <a:pPr marL="285750" indent="-285750">
              <a:buFont typeface="Arial" panose="020B0604020202020204" pitchFamily="34" charset="0"/>
              <a:buChar char="•"/>
            </a:pPr>
            <a:r>
              <a:rPr lang="en-US" sz="2000" dirty="0"/>
              <a:t>Joseph</a:t>
            </a:r>
          </a:p>
          <a:p>
            <a:pPr marL="285750" indent="-285750">
              <a:buFont typeface="Arial" panose="020B0604020202020204" pitchFamily="34" charset="0"/>
              <a:buChar char="•"/>
            </a:pPr>
            <a:r>
              <a:rPr lang="en-US" sz="2000" dirty="0"/>
              <a:t>Latia</a:t>
            </a:r>
          </a:p>
          <a:p>
            <a:pPr marL="285750" indent="-285750">
              <a:buFont typeface="Arial" panose="020B0604020202020204" pitchFamily="34" charset="0"/>
              <a:buChar char="•"/>
            </a:pPr>
            <a:r>
              <a:rPr lang="en-US" sz="2000" dirty="0"/>
              <a:t>Maruk</a:t>
            </a:r>
          </a:p>
          <a:p>
            <a:pPr marL="285750" indent="-285750">
              <a:buFont typeface="Arial" panose="020B0604020202020204" pitchFamily="34" charset="0"/>
              <a:buChar char="•"/>
            </a:pPr>
            <a:r>
              <a:rPr lang="en-US" sz="2000" dirty="0"/>
              <a:t>Michael</a:t>
            </a:r>
          </a:p>
          <a:p>
            <a:pPr marL="285750" indent="-285750">
              <a:buFont typeface="Arial" panose="020B0604020202020204" pitchFamily="34" charset="0"/>
              <a:buChar char="•"/>
            </a:pPr>
            <a:r>
              <a:rPr lang="en-US" sz="2000" dirty="0"/>
              <a:t>Myriam</a:t>
            </a:r>
          </a:p>
          <a:p>
            <a:pPr marL="285750" indent="-285750">
              <a:buFont typeface="Arial" panose="020B0604020202020204" pitchFamily="34" charset="0"/>
              <a:buChar char="•"/>
            </a:pPr>
            <a:r>
              <a:rPr lang="en-US" sz="2000" dirty="0"/>
              <a:t>Paula</a:t>
            </a:r>
          </a:p>
          <a:p>
            <a:pPr marL="285750" indent="-285750">
              <a:buFont typeface="Arial" panose="020B0604020202020204" pitchFamily="34" charset="0"/>
              <a:buChar char="•"/>
            </a:pPr>
            <a:r>
              <a:rPr lang="en-US" sz="2000" dirty="0"/>
              <a:t>Prater</a:t>
            </a:r>
          </a:p>
          <a:p>
            <a:pPr marL="285750" indent="-285750">
              <a:buFont typeface="Arial" panose="020B0604020202020204" pitchFamily="34" charset="0"/>
              <a:buChar char="•"/>
            </a:pPr>
            <a:r>
              <a:rPr lang="en-US" sz="2000" dirty="0"/>
              <a:t>Sharlene</a:t>
            </a:r>
          </a:p>
          <a:p>
            <a:pPr marL="285750" indent="-285750">
              <a:buFont typeface="Arial" panose="020B0604020202020204" pitchFamily="34" charset="0"/>
              <a:buChar char="•"/>
            </a:pPr>
            <a:r>
              <a:rPr lang="en-US" sz="2000" dirty="0"/>
              <a:t>Uriah</a:t>
            </a:r>
          </a:p>
          <a:p>
            <a:pPr marL="285750" indent="-285750">
              <a:buFont typeface="Arial" panose="020B0604020202020204" pitchFamily="34" charset="0"/>
              <a:buChar char="•"/>
            </a:pPr>
            <a:r>
              <a:rPr lang="en-US" sz="2000" dirty="0"/>
              <a:t>Xana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5DC5F80-F4B4-AF0D-0460-8532AD7F0CE0}"/>
              </a:ext>
            </a:extLst>
          </p:cNvPr>
          <p:cNvSpPr txBox="1"/>
          <p:nvPr/>
        </p:nvSpPr>
        <p:spPr>
          <a:xfrm>
            <a:off x="3053953" y="2560766"/>
            <a:ext cx="6107906" cy="4093428"/>
          </a:xfrm>
          <a:prstGeom prst="rect">
            <a:avLst/>
          </a:prstGeom>
          <a:noFill/>
        </p:spPr>
        <p:txBody>
          <a:bodyPr wrap="square">
            <a:spAutoFit/>
          </a:bodyPr>
          <a:lstStyle/>
          <a:p>
            <a:r>
              <a:rPr lang="en-US" sz="2000" dirty="0">
                <a:solidFill>
                  <a:srgbClr val="00B050"/>
                </a:solidFill>
              </a:rPr>
              <a:t>Solution:</a:t>
            </a:r>
          </a:p>
          <a:p>
            <a:r>
              <a:rPr lang="en-US" sz="2000" dirty="0"/>
              <a:t> </a:t>
            </a:r>
          </a:p>
          <a:p>
            <a:r>
              <a:rPr lang="en-US" sz="2000" dirty="0"/>
              <a:t>               The current employee rating system can be used to evaluate employee performance across different departments (Production and Sales).</a:t>
            </a:r>
          </a:p>
          <a:p>
            <a:endParaRPr lang="en-US" sz="2000" dirty="0"/>
          </a:p>
          <a:p>
            <a:endParaRPr lang="en-US" sz="2000" dirty="0"/>
          </a:p>
          <a:p>
            <a:r>
              <a:rPr lang="en-US" sz="2000" dirty="0">
                <a:solidFill>
                  <a:srgbClr val="00B050"/>
                </a:solidFill>
              </a:rPr>
              <a:t>Value Proposition:</a:t>
            </a:r>
          </a:p>
          <a:p>
            <a:endParaRPr lang="en-US" sz="2000" dirty="0"/>
          </a:p>
          <a:p>
            <a:r>
              <a:rPr lang="en-US" sz="2000" dirty="0"/>
              <a:t>               This system helps identify high and low performers, facilitating targeted interventions and support for employee development, thus improving overall departmental efficiency and satisfaction.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F3EDABFC-545B-ED27-5D3E-B24F2E740A24}"/>
              </a:ext>
            </a:extLst>
          </p:cNvPr>
          <p:cNvSpPr txBox="1"/>
          <p:nvPr/>
        </p:nvSpPr>
        <p:spPr>
          <a:xfrm>
            <a:off x="2196703" y="1528941"/>
            <a:ext cx="6107906" cy="5078313"/>
          </a:xfrm>
          <a:prstGeom prst="rect">
            <a:avLst/>
          </a:prstGeom>
          <a:noFill/>
        </p:spPr>
        <p:txBody>
          <a:bodyPr wrap="square">
            <a:spAutoFit/>
          </a:bodyPr>
          <a:lstStyle/>
          <a:p>
            <a:r>
              <a:rPr lang="en-US" dirty="0"/>
              <a:t>This dataset provides a summary of employee ratings across two departments—Production and Sales. It includes the following columns:</a:t>
            </a:r>
          </a:p>
          <a:p>
            <a:endParaRPr lang="en-US" dirty="0"/>
          </a:p>
          <a:p>
            <a:pPr marL="285750" indent="-285750">
              <a:buFont typeface="Arial" panose="020B0604020202020204" pitchFamily="34" charset="0"/>
              <a:buChar char="•"/>
            </a:pPr>
            <a:r>
              <a:rPr lang="en-US" dirty="0"/>
              <a:t>FirstName: The name of the employee.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Production: Rating given to employees in the Production                 department.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Sales: Rating given to employees in the Sales department.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Grand Total: The sum of ratings for each employee across both departments.</a:t>
            </a:r>
          </a:p>
          <a:p>
            <a:endParaRPr lang="en-US" dirty="0"/>
          </a:p>
          <a:p>
            <a:r>
              <a:rPr lang="en-US" dirty="0"/>
              <a:t>The dataset features ratings for 15 employees with individual ratings for each department and a combined total. The overall data summary includes a grand total of 7 ratings in Production and 44 in Sales, making a total of 51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F4ACBD3-829A-B780-E4F3-092EE4A06357}"/>
              </a:ext>
            </a:extLst>
          </p:cNvPr>
          <p:cNvSpPr txBox="1"/>
          <p:nvPr/>
        </p:nvSpPr>
        <p:spPr>
          <a:xfrm>
            <a:off x="3053953" y="2560766"/>
            <a:ext cx="6107906" cy="2554545"/>
          </a:xfrm>
          <a:prstGeom prst="rect">
            <a:avLst/>
          </a:prstGeom>
          <a:noFill/>
        </p:spPr>
        <p:txBody>
          <a:bodyPr wrap="square">
            <a:spAutoFit/>
          </a:bodyPr>
          <a:lstStyle/>
          <a:p>
            <a:r>
              <a:rPr lang="en-US" sz="2000" dirty="0"/>
              <a:t>The "Wow":</a:t>
            </a:r>
          </a:p>
          <a:p>
            <a:endParaRPr lang="en-US" sz="2000" dirty="0"/>
          </a:p>
          <a:p>
            <a:r>
              <a:rPr lang="en-US" sz="2000" dirty="0"/>
              <a:t>                      The dataset reveals a strong performance trend in the Sales department with 44 ratings, while only 7 ratings are for Production. This highlights the high focus and impact of Sales on overall performance, showcasing a significant area of strength and potentially greater emphasis on Sales-related activities.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919962551621</cp:lastModifiedBy>
  <cp:revision>23</cp:revision>
  <dcterms:created xsi:type="dcterms:W3CDTF">2024-03-29T15:07:22Z</dcterms:created>
  <dcterms:modified xsi:type="dcterms:W3CDTF">2024-09-20T10:46:32Z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