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2" r:id="rId6"/>
    <p:sldId id="279" r:id="rId7"/>
    <p:sldId id="273" r:id="rId8"/>
    <p:sldId id="274" r:id="rId9"/>
    <p:sldId id="275" r:id="rId10"/>
    <p:sldId id="276" r:id="rId11"/>
    <p:sldId id="293" r:id="rId12"/>
    <p:sldId id="280" r:id="rId13"/>
    <p:sldId id="277" r:id="rId14"/>
    <p:sldId id="27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6" r:id="rId28"/>
    <p:sldId id="297" r:id="rId29"/>
    <p:sldId id="294" r:id="rId30"/>
    <p:sldId id="295" r:id="rId31"/>
    <p:sldId id="298" r:id="rId32"/>
    <p:sldId id="300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56"/>
  </p:normalViewPr>
  <p:slideViewPr>
    <p:cSldViewPr snapToGrid="0">
      <p:cViewPr varScale="1">
        <p:scale>
          <a:sx n="80" d="100"/>
          <a:sy n="80" d="100"/>
        </p:scale>
        <p:origin x="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486543" y="2325467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HEALTH CARE – DRUG PERSISTENCY</a:t>
            </a:r>
          </a:p>
          <a:p>
            <a:endParaRPr lang="en-US" sz="4000" dirty="0"/>
          </a:p>
          <a:p>
            <a:r>
              <a:rPr lang="en-US" sz="2800" b="1" dirty="0">
                <a:solidFill>
                  <a:srgbClr val="FF6600"/>
                </a:solidFill>
              </a:rPr>
              <a:t>4</a:t>
            </a:r>
            <a:r>
              <a:rPr lang="en-US" sz="2800" b="1" baseline="30000" dirty="0">
                <a:solidFill>
                  <a:srgbClr val="FF6600"/>
                </a:solidFill>
              </a:rPr>
              <a:t>TH</a:t>
            </a:r>
            <a:r>
              <a:rPr lang="en-US" sz="2800" b="1" dirty="0">
                <a:solidFill>
                  <a:srgbClr val="FF6600"/>
                </a:solidFill>
              </a:rPr>
              <a:t> OCTOBER 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F0A9-5797-4FD6-8FE5-86BA1198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4" y="397565"/>
            <a:ext cx="6573079" cy="129312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rgbClr val="FF6600"/>
                </a:solidFill>
              </a:rPr>
              <a:t>Count_Of_Risks</a:t>
            </a:r>
            <a:br>
              <a:rPr lang="en-US" sz="3600" dirty="0">
                <a:solidFill>
                  <a:srgbClr val="FF6600"/>
                </a:solidFill>
              </a:rPr>
            </a:br>
            <a:r>
              <a:rPr lang="en-US" sz="3600" dirty="0">
                <a:solidFill>
                  <a:srgbClr val="FF6600"/>
                </a:solidFill>
              </a:rPr>
              <a:t>VS</a:t>
            </a:r>
            <a:br>
              <a:rPr lang="en-US" sz="3600" dirty="0">
                <a:solidFill>
                  <a:srgbClr val="FF6600"/>
                </a:solidFill>
              </a:rPr>
            </a:br>
            <a:r>
              <a:rPr lang="en-US" sz="3600" dirty="0" err="1">
                <a:solidFill>
                  <a:srgbClr val="FF6600"/>
                </a:solidFill>
              </a:rPr>
              <a:t>Persistency_Flag</a:t>
            </a:r>
            <a:endParaRPr lang="en-US" sz="36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7A226-B43C-406F-B238-9E905D0DD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65" y="1855303"/>
            <a:ext cx="6180447" cy="36259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C28FD-5D03-4F34-8438-212D65929D66}"/>
              </a:ext>
            </a:extLst>
          </p:cNvPr>
          <p:cNvSpPr txBox="1"/>
          <p:nvPr/>
        </p:nvSpPr>
        <p:spPr>
          <a:xfrm>
            <a:off x="2226365" y="5698435"/>
            <a:ext cx="7460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slight difference in the distribution of the count of risks between persistent patient’s and non-persistent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of persistent patients have count of risks between 1 and 2, while 50% of non-persistent patients have count of risks between 0 and 2.</a:t>
            </a:r>
          </a:p>
        </p:txBody>
      </p:sp>
    </p:spTree>
    <p:extLst>
      <p:ext uri="{BB962C8B-B14F-4D97-AF65-F5344CB8AC3E}">
        <p14:creationId xmlns:p14="http://schemas.microsoft.com/office/powerpoint/2010/main" val="365221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EC5A-D301-44E0-B91D-F7BEB895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0" y="681037"/>
            <a:ext cx="7407967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Numerical Features correlation with target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CDCBF-6184-42D5-ABAE-CEB518F12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89" y="1873439"/>
            <a:ext cx="7262193" cy="20359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43FAD-AD5C-48C5-A585-B1B3D2F1C5C5}"/>
              </a:ext>
            </a:extLst>
          </p:cNvPr>
          <p:cNvSpPr txBox="1"/>
          <p:nvPr/>
        </p:nvSpPr>
        <p:spPr>
          <a:xfrm>
            <a:off x="2584174" y="4280452"/>
            <a:ext cx="740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Dexa</a:t>
            </a:r>
            <a:r>
              <a:rPr lang="en-US" dirty="0"/>
              <a:t> scan frequency has a higher correlation with persistency flag as compared to count of risks.</a:t>
            </a:r>
          </a:p>
        </p:txBody>
      </p:sp>
    </p:spTree>
    <p:extLst>
      <p:ext uri="{BB962C8B-B14F-4D97-AF65-F5344CB8AC3E}">
        <p14:creationId xmlns:p14="http://schemas.microsoft.com/office/powerpoint/2010/main" val="212107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20DD-8189-4B25-9FF7-98744382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Analysis of Categorical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0FB69-C2DF-46F4-8B6D-ABF2AB5B5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 we look at the categorical values of our analysis.</a:t>
            </a:r>
          </a:p>
        </p:txBody>
      </p:sp>
    </p:spTree>
    <p:extLst>
      <p:ext uri="{BB962C8B-B14F-4D97-AF65-F5344CB8AC3E}">
        <p14:creationId xmlns:p14="http://schemas.microsoft.com/office/powerpoint/2010/main" val="428931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30F-6E97-467A-9FF8-E1AC101B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2" y="681038"/>
            <a:ext cx="6440557" cy="90922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MUTUAL INFORMATION (MI) SCORE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145C76-5469-4F33-8A89-9DA82A887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11" y="3429000"/>
            <a:ext cx="6188197" cy="27721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4DF09A-ED1F-4F43-8FB8-B3052F9087D1}"/>
              </a:ext>
            </a:extLst>
          </p:cNvPr>
          <p:cNvSpPr txBox="1"/>
          <p:nvPr/>
        </p:nvSpPr>
        <p:spPr>
          <a:xfrm>
            <a:off x="954157" y="1789043"/>
            <a:ext cx="1033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information is the measurement of how much information one can obtain about a random variable given the value of another variable.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14D20-5492-44BC-B086-9C5165EB40DF}"/>
              </a:ext>
            </a:extLst>
          </p:cNvPr>
          <p:cNvSpPr txBox="1"/>
          <p:nvPr/>
        </p:nvSpPr>
        <p:spPr>
          <a:xfrm>
            <a:off x="1086678" y="2650435"/>
            <a:ext cx="486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below shows the categorical variables with mi scores above 0.026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B1112-E255-41AA-A8D9-A72F0D35B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34" y="3481616"/>
            <a:ext cx="3648584" cy="1713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BC684F-75D2-48F9-BAF9-3C4ECB0B286C}"/>
              </a:ext>
            </a:extLst>
          </p:cNvPr>
          <p:cNvSpPr txBox="1"/>
          <p:nvPr/>
        </p:nvSpPr>
        <p:spPr>
          <a:xfrm>
            <a:off x="7911548" y="2650435"/>
            <a:ext cx="364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shows some categorical variables with mi scores below 1e-03</a:t>
            </a:r>
          </a:p>
        </p:txBody>
      </p:sp>
    </p:spTree>
    <p:extLst>
      <p:ext uri="{BB962C8B-B14F-4D97-AF65-F5344CB8AC3E}">
        <p14:creationId xmlns:p14="http://schemas.microsoft.com/office/powerpoint/2010/main" val="399909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743CC5-92AE-464D-8B2E-4C6DEC42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139" y="530087"/>
            <a:ext cx="7354957" cy="102041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categorical 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F2840A-AB7C-4DF3-BDE7-F09163F0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409"/>
            <a:ext cx="10515600" cy="18818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bar plots to visualize the separation of the target variable by the various categorical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124375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564B-3F09-45C9-BE9B-F9232257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681038"/>
            <a:ext cx="7368209" cy="93572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Dexa_During_Rx</a:t>
            </a:r>
            <a:r>
              <a:rPr lang="en-US" sz="4000" dirty="0">
                <a:solidFill>
                  <a:srgbClr val="FF6600"/>
                </a:solidFill>
              </a:rPr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9142E-B3DA-43B0-82D3-FFC10D1E4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4" y="1927518"/>
            <a:ext cx="8428383" cy="32198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8C183-25BC-4B03-A660-2F3913113F36}"/>
              </a:ext>
            </a:extLst>
          </p:cNvPr>
          <p:cNvSpPr txBox="1"/>
          <p:nvPr/>
        </p:nvSpPr>
        <p:spPr>
          <a:xfrm>
            <a:off x="2014330" y="5069491"/>
            <a:ext cx="8693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patients who are not persistent, the number of those who do not take </a:t>
            </a:r>
            <a:r>
              <a:rPr lang="en-US" dirty="0" err="1"/>
              <a:t>dexa</a:t>
            </a:r>
            <a:r>
              <a:rPr lang="en-US" dirty="0"/>
              <a:t> scan during prescription is way greater than those who take </a:t>
            </a:r>
            <a:r>
              <a:rPr lang="en-US" dirty="0" err="1"/>
              <a:t>dexa</a:t>
            </a:r>
            <a:r>
              <a:rPr lang="en-US" dirty="0"/>
              <a:t> scan during prescription.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patients who are persistent, those who take </a:t>
            </a:r>
            <a:r>
              <a:rPr lang="en-US" dirty="0" err="1"/>
              <a:t>dexa</a:t>
            </a:r>
            <a:r>
              <a:rPr lang="en-US" dirty="0"/>
              <a:t> scan during prescription are higher than those who don’t . Though the variation is not as big as for those who are not persistent.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2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F534-897E-4AFF-BBC9-E66CDD92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791" y="681037"/>
            <a:ext cx="8600660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Comorb_Long_Term_Current_Drug_Therapy</a:t>
            </a:r>
            <a:r>
              <a:rPr lang="en-US" sz="4000" dirty="0">
                <a:solidFill>
                  <a:srgbClr val="FF6600"/>
                </a:solidFill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0C76CC-FAA4-46E1-8A5F-9DD40754D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9" y="1934817"/>
            <a:ext cx="9210261" cy="329611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34699-7517-4C18-B144-459ED3FE3EF1}"/>
              </a:ext>
            </a:extLst>
          </p:cNvPr>
          <p:cNvSpPr txBox="1"/>
          <p:nvPr/>
        </p:nvSpPr>
        <p:spPr>
          <a:xfrm>
            <a:off x="278295" y="1934817"/>
            <a:ext cx="3816627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D63ED-34FB-4BEB-8C5A-86A085712470}"/>
              </a:ext>
            </a:extLst>
          </p:cNvPr>
          <p:cNvSpPr txBox="1"/>
          <p:nvPr/>
        </p:nvSpPr>
        <p:spPr>
          <a:xfrm>
            <a:off x="1457739" y="5102087"/>
            <a:ext cx="905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persistent and non-persistent patients, the number of those who don’t have </a:t>
            </a:r>
            <a:r>
              <a:rPr lang="en-US" dirty="0" err="1"/>
              <a:t>comorb_long_term_current_drug_therapy</a:t>
            </a:r>
            <a:r>
              <a:rPr lang="en-US" dirty="0"/>
              <a:t> is higher than those who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patients, there is a big variation between those who have and those who doesn’t, while for the persistent patients, there is a slight variation.</a:t>
            </a:r>
          </a:p>
        </p:txBody>
      </p:sp>
    </p:spTree>
    <p:extLst>
      <p:ext uri="{BB962C8B-B14F-4D97-AF65-F5344CB8AC3E}">
        <p14:creationId xmlns:p14="http://schemas.microsoft.com/office/powerpoint/2010/main" val="384782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AA41-F0D2-45AF-A499-D2911BFE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304801"/>
            <a:ext cx="7977809" cy="138588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Comorb_Encounter_For_Screening_For_Malignant_Neoplasms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72FCD-FD95-4110-B91B-3AC36DFE7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" y="1977415"/>
            <a:ext cx="9388302" cy="33056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CE5FD-3635-4D06-B4AA-40EB885753E8}"/>
              </a:ext>
            </a:extLst>
          </p:cNvPr>
          <p:cNvSpPr txBox="1"/>
          <p:nvPr/>
        </p:nvSpPr>
        <p:spPr>
          <a:xfrm>
            <a:off x="1113183" y="5283051"/>
            <a:ext cx="10508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 ,those without </a:t>
            </a:r>
            <a:r>
              <a:rPr lang="en-US" dirty="0" err="1"/>
              <a:t>Comorb_Encounter_For_Screening_For_Malignant_Neoplasms</a:t>
            </a:r>
            <a:r>
              <a:rPr lang="en-US" dirty="0"/>
              <a:t> are higher than those with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persistent patients, those with </a:t>
            </a:r>
            <a:r>
              <a:rPr lang="en-US" dirty="0" err="1"/>
              <a:t>Comorb_Encounter_For_Screening_For_Malignant_Neoplasms</a:t>
            </a:r>
            <a:r>
              <a:rPr lang="en-US" dirty="0"/>
              <a:t> are higher than those without. </a:t>
            </a:r>
          </a:p>
        </p:txBody>
      </p:sp>
    </p:spTree>
    <p:extLst>
      <p:ext uri="{BB962C8B-B14F-4D97-AF65-F5344CB8AC3E}">
        <p14:creationId xmlns:p14="http://schemas.microsoft.com/office/powerpoint/2010/main" val="261783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1127-B937-4D10-BD8E-4A18364B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681037"/>
            <a:ext cx="7500730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Comorb_Encounter_For_Immunization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42A43-4BC6-4D1E-8951-6137D80E2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2036648"/>
            <a:ext cx="8044069" cy="31341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93B14-A1AA-46EF-AA7E-E4000463D6F0}"/>
              </a:ext>
            </a:extLst>
          </p:cNvPr>
          <p:cNvSpPr txBox="1"/>
          <p:nvPr/>
        </p:nvSpPr>
        <p:spPr>
          <a:xfrm>
            <a:off x="1351722" y="5274365"/>
            <a:ext cx="10177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patients, those without </a:t>
            </a:r>
            <a:r>
              <a:rPr lang="en-US" dirty="0" err="1"/>
              <a:t>Comorb_Encounter_For_Immunization</a:t>
            </a:r>
            <a:r>
              <a:rPr lang="en-US" dirty="0"/>
              <a:t> are higher as compared to those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persistent patients, those with  </a:t>
            </a:r>
            <a:r>
              <a:rPr lang="en-US" dirty="0" err="1"/>
              <a:t>Comorb_Encounter_For_Immunization</a:t>
            </a:r>
            <a:r>
              <a:rPr lang="en-US" dirty="0"/>
              <a:t> are higher as compared to those without it. </a:t>
            </a:r>
          </a:p>
        </p:txBody>
      </p:sp>
    </p:spTree>
    <p:extLst>
      <p:ext uri="{BB962C8B-B14F-4D97-AF65-F5344CB8AC3E}">
        <p14:creationId xmlns:p14="http://schemas.microsoft.com/office/powerpoint/2010/main" val="230598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A2CC-2401-4578-B258-DA3AA063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9" y="424071"/>
            <a:ext cx="8362122" cy="126661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Comorb_Encntr_For_General_Exam_W_O_Complaint,_</a:t>
            </a:r>
            <a:r>
              <a:rPr lang="en-US" sz="4000" dirty="0" err="1">
                <a:solidFill>
                  <a:srgbClr val="FF6600"/>
                </a:solidFill>
              </a:rPr>
              <a:t>Susp_Or_Reprtd_Dx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746F0-C688-4C94-B96A-C09AED45B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2036648"/>
            <a:ext cx="9720921" cy="3134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0CDA8-241B-42C7-9A1B-CE5CA990F37B}"/>
              </a:ext>
            </a:extLst>
          </p:cNvPr>
          <p:cNvSpPr txBox="1"/>
          <p:nvPr/>
        </p:nvSpPr>
        <p:spPr>
          <a:xfrm>
            <a:off x="119270" y="517081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patients, those without Comorb_Encntr_For_General_Exam_W_O_Complaint,_</a:t>
            </a:r>
            <a:r>
              <a:rPr lang="en-US" dirty="0" err="1"/>
              <a:t>Susp_Or_Reprtd_Dx</a:t>
            </a:r>
            <a:r>
              <a:rPr lang="en-US" dirty="0"/>
              <a:t> are higher as compared to those with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persistent patients, those with Comorb_Encntr_For_General_Exam_W_O_Complaint,_</a:t>
            </a:r>
            <a:r>
              <a:rPr lang="en-US" dirty="0" err="1"/>
              <a:t>Susp_Or_Reprtd_Dx</a:t>
            </a:r>
            <a:r>
              <a:rPr lang="en-US" dirty="0"/>
              <a:t> are higher as compared to those without it.</a:t>
            </a:r>
          </a:p>
        </p:txBody>
      </p:sp>
    </p:spTree>
    <p:extLst>
      <p:ext uri="{BB962C8B-B14F-4D97-AF65-F5344CB8AC3E}">
        <p14:creationId xmlns:p14="http://schemas.microsoft.com/office/powerpoint/2010/main" val="19898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9D7A-A944-4DC1-A509-51FBE7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7" y="675861"/>
            <a:ext cx="6440557" cy="9144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E156-7A5C-459C-9DB8-9E378C59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9" y="2531165"/>
            <a:ext cx="9157252" cy="18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One of the challenge for all Pharmaceutical companies is to understand the persistency of drug as per the physician prescription.</a:t>
            </a:r>
          </a:p>
          <a:p>
            <a:pPr marL="0" indent="0">
              <a:buNone/>
            </a:pPr>
            <a:r>
              <a:rPr lang="en-US" sz="2400" dirty="0"/>
              <a:t>To solve this problem,  ABC pharma company is seeking to automate this process of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724655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AC2-83ED-4A6D-AEAD-169EE36C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383" y="304801"/>
            <a:ext cx="7235688" cy="138588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Comorb_Other_Disorders_Of_Bone_Density_And_Structure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66DFB-9D94-40DC-8743-1DE88CB8F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0" y="2110124"/>
            <a:ext cx="9157252" cy="32770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05F45-A350-4A79-B380-5CDD6CFE6F47}"/>
              </a:ext>
            </a:extLst>
          </p:cNvPr>
          <p:cNvSpPr txBox="1"/>
          <p:nvPr/>
        </p:nvSpPr>
        <p:spPr>
          <a:xfrm>
            <a:off x="2769705" y="5483450"/>
            <a:ext cx="6970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both persistent and non-persistent patients, those with </a:t>
            </a:r>
            <a:r>
              <a:rPr lang="en-US" dirty="0" err="1"/>
              <a:t>Comorb_Other_Disorders_Of_Bone_Density_And_Structure</a:t>
            </a:r>
            <a:r>
              <a:rPr lang="en-US" dirty="0"/>
              <a:t> are higher as compared to those without.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difference in variation for the persistent and non-persistent patients.</a:t>
            </a:r>
          </a:p>
        </p:txBody>
      </p:sp>
    </p:spTree>
    <p:extLst>
      <p:ext uri="{BB962C8B-B14F-4D97-AF65-F5344CB8AC3E}">
        <p14:creationId xmlns:p14="http://schemas.microsoft.com/office/powerpoint/2010/main" val="323467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7D09-72BD-42CE-94C8-4097C125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686213"/>
            <a:ext cx="777902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Concom_Systemic_Corticosteroids_Plain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10E9E-00F9-4B99-A9B3-EE81A7CE6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52" y="1983215"/>
            <a:ext cx="8719931" cy="32675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BD75D3-4C9E-4F46-8020-8C7FE35B97CC}"/>
              </a:ext>
            </a:extLst>
          </p:cNvPr>
          <p:cNvSpPr txBox="1"/>
          <p:nvPr/>
        </p:nvSpPr>
        <p:spPr>
          <a:xfrm>
            <a:off x="1298712" y="5367130"/>
            <a:ext cx="10111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both persistent and non-persistent patients, those without </a:t>
            </a:r>
            <a:r>
              <a:rPr lang="en-US" dirty="0" err="1"/>
              <a:t>Concom_Systemic_Corticosteroids_Plain</a:t>
            </a:r>
            <a:r>
              <a:rPr lang="en-US" dirty="0"/>
              <a:t> are higher than those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difference in this variation between the persistent and non-persistent </a:t>
            </a:r>
            <a:r>
              <a:rPr lang="en-US" dirty="0" err="1"/>
              <a:t>patietnts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82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2211-1F1F-4DFB-A1B0-516D4EF8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9" y="681037"/>
            <a:ext cx="73549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Ntm_Speciality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0BC60-8E7E-4D71-8A63-EA6BD4EF9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1825625"/>
            <a:ext cx="865367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D52202-063A-4D49-B95B-555D2821E2AB}"/>
              </a:ext>
            </a:extLst>
          </p:cNvPr>
          <p:cNvSpPr txBox="1"/>
          <p:nvPr/>
        </p:nvSpPr>
        <p:spPr>
          <a:xfrm>
            <a:off x="1643270" y="6176963"/>
            <a:ext cx="943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variation in the number of patients in different </a:t>
            </a:r>
            <a:r>
              <a:rPr lang="en-US" dirty="0" err="1"/>
              <a:t>Ntm</a:t>
            </a:r>
            <a:r>
              <a:rPr lang="en-US" dirty="0"/>
              <a:t> </a:t>
            </a:r>
            <a:r>
              <a:rPr lang="en-US" dirty="0" err="1"/>
              <a:t>speciality</a:t>
            </a:r>
            <a:r>
              <a:rPr lang="en-US" dirty="0"/>
              <a:t> for the persistent and non-persistent.</a:t>
            </a:r>
          </a:p>
        </p:txBody>
      </p:sp>
    </p:spTree>
    <p:extLst>
      <p:ext uri="{BB962C8B-B14F-4D97-AF65-F5344CB8AC3E}">
        <p14:creationId xmlns:p14="http://schemas.microsoft.com/office/powerpoint/2010/main" val="39125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DB39-1BF7-4E9E-9771-7D55042D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0" y="291549"/>
            <a:ext cx="6997149" cy="139914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Comorb_Other_Joint_Disorder_Not_Elsewhere_Classified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2689F-9F2A-446B-A907-5F6FE01E0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1927518"/>
            <a:ext cx="9501809" cy="32198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78E8F1-6C4D-45D9-B13F-7CADF9DA87E0}"/>
              </a:ext>
            </a:extLst>
          </p:cNvPr>
          <p:cNvSpPr txBox="1"/>
          <p:nvPr/>
        </p:nvSpPr>
        <p:spPr>
          <a:xfrm>
            <a:off x="225287" y="5147417"/>
            <a:ext cx="11834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both the persistent and non-persistent patients, those without </a:t>
            </a:r>
            <a:r>
              <a:rPr lang="en-US" dirty="0" err="1"/>
              <a:t>Comorb_Other_Joint_Disorder_Not_Elsewhere_Classified</a:t>
            </a:r>
            <a:r>
              <a:rPr lang="en-US" dirty="0"/>
              <a:t> are higher as compared to those with. This variation is high in the non-persistent patients, while is slight in the persistent patients.</a:t>
            </a:r>
          </a:p>
        </p:txBody>
      </p:sp>
    </p:spTree>
    <p:extLst>
      <p:ext uri="{BB962C8B-B14F-4D97-AF65-F5344CB8AC3E}">
        <p14:creationId xmlns:p14="http://schemas.microsoft.com/office/powerpoint/2010/main" val="45279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6951-5A53-40C6-9117-335FB4A3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530" y="681037"/>
            <a:ext cx="8004313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Race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258DE-ECCA-4C77-B5BC-D73C72B54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93" y="1690688"/>
            <a:ext cx="8786293" cy="40296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EDBD03-8956-48EF-8A65-C68B0804E7E6}"/>
              </a:ext>
            </a:extLst>
          </p:cNvPr>
          <p:cNvSpPr txBox="1"/>
          <p:nvPr/>
        </p:nvSpPr>
        <p:spPr>
          <a:xfrm>
            <a:off x="1448790" y="5720325"/>
            <a:ext cx="953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difference in variation of patients in the different races for the persistent and  non-persistent patients.</a:t>
            </a:r>
          </a:p>
        </p:txBody>
      </p:sp>
    </p:spTree>
    <p:extLst>
      <p:ext uri="{BB962C8B-B14F-4D97-AF65-F5344CB8AC3E}">
        <p14:creationId xmlns:p14="http://schemas.microsoft.com/office/powerpoint/2010/main" val="153259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AE27-B343-44A1-B584-C547701E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4" y="583096"/>
            <a:ext cx="7447723" cy="1107592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Risk_Excessive_Thinness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ED093-F37D-4BA2-A396-3D773393F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2" y="2077018"/>
            <a:ext cx="8415131" cy="32389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C17AA0-E6F0-4242-B359-3CDF4339E26A}"/>
              </a:ext>
            </a:extLst>
          </p:cNvPr>
          <p:cNvSpPr txBox="1"/>
          <p:nvPr/>
        </p:nvSpPr>
        <p:spPr>
          <a:xfrm>
            <a:off x="2030681" y="5427023"/>
            <a:ext cx="896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variation of those with </a:t>
            </a:r>
            <a:r>
              <a:rPr lang="en-US" dirty="0" err="1"/>
              <a:t>Risk_Excessive_Thinness</a:t>
            </a:r>
            <a:r>
              <a:rPr lang="en-US" dirty="0"/>
              <a:t> and those without are almost the same for the persistent and non-persistent patients. </a:t>
            </a:r>
          </a:p>
        </p:txBody>
      </p:sp>
    </p:spTree>
    <p:extLst>
      <p:ext uri="{BB962C8B-B14F-4D97-AF65-F5344CB8AC3E}">
        <p14:creationId xmlns:p14="http://schemas.microsoft.com/office/powerpoint/2010/main" val="397496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2A02-33D1-4F7E-97A2-1EB536D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681037"/>
            <a:ext cx="82693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Ethnicity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2B0FD-C957-4865-9090-5DE9B91EE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4" y="1798680"/>
            <a:ext cx="9528312" cy="374073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6009C1-8E62-48B3-B5A1-1B9D4AF6D5A1}"/>
              </a:ext>
            </a:extLst>
          </p:cNvPr>
          <p:cNvSpPr txBox="1"/>
          <p:nvPr/>
        </p:nvSpPr>
        <p:spPr>
          <a:xfrm>
            <a:off x="1080655" y="5539410"/>
            <a:ext cx="985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difference in the variation of patients in the different ethnicities for both the persistent and non-persistent patients.  </a:t>
            </a:r>
          </a:p>
        </p:txBody>
      </p:sp>
    </p:spTree>
    <p:extLst>
      <p:ext uri="{BB962C8B-B14F-4D97-AF65-F5344CB8AC3E}">
        <p14:creationId xmlns:p14="http://schemas.microsoft.com/office/powerpoint/2010/main" val="1772853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2A02-33D1-4F7E-97A2-1EB536D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681037"/>
            <a:ext cx="82693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Correlations in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CA5510-CE05-40DE-BC3F-D8BBE0F2A7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7" y="2150287"/>
            <a:ext cx="55500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0AE7B7-FDE3-4FB2-906C-A0782A20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37" y="1920804"/>
            <a:ext cx="4965123" cy="422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93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2A02-33D1-4F7E-97A2-1EB536D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464" y="259618"/>
            <a:ext cx="82693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Removing outliers in the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1337B3-423C-4F13-A017-1E712CB6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79" y="1406159"/>
            <a:ext cx="90773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2ED35-8F98-4F07-A8E2-9CA0AFECF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80" y="4200525"/>
            <a:ext cx="90773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470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5F07-E31E-4CD9-BB23-5011DBFE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75" y="681037"/>
            <a:ext cx="6533322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EDA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6CC2-C334-47B4-A968-54987BBA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Exploratory Data Analysis done, we are able to find how the different features/variables affects drug persistency.</a:t>
            </a:r>
          </a:p>
          <a:p>
            <a:r>
              <a:rPr lang="en-US" dirty="0"/>
              <a:t>The categorical variables that have higher MI scores have a greater effect in the drug persistency as compared to those that have low MI scores.</a:t>
            </a:r>
          </a:p>
          <a:p>
            <a:r>
              <a:rPr lang="en-US" dirty="0" err="1"/>
              <a:t>Dexa</a:t>
            </a:r>
            <a:r>
              <a:rPr lang="en-US" dirty="0"/>
              <a:t> scan frequency during prescription correlates more with the target variable as compared to count of risks, thus it has effect on drug persistency as compared to count of risks. </a:t>
            </a:r>
          </a:p>
        </p:txBody>
      </p:sp>
    </p:spTree>
    <p:extLst>
      <p:ext uri="{BB962C8B-B14F-4D97-AF65-F5344CB8AC3E}">
        <p14:creationId xmlns:p14="http://schemas.microsoft.com/office/powerpoint/2010/main" val="170023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8A77-2CF7-404F-964F-8B69EB51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5" y="589722"/>
            <a:ext cx="6440557" cy="9939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C9E2-154C-46BD-8643-29758612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5" y="2557669"/>
            <a:ext cx="9104244" cy="271669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ABC pharma company has a challenge in understanding drug persistency as per physician prescription and to solve this problem it wants to automate the process of identification. </a:t>
            </a:r>
          </a:p>
          <a:p>
            <a:r>
              <a:rPr lang="en-US" sz="2400" dirty="0"/>
              <a:t>Objective is to build a classification model for drug persistency identification. </a:t>
            </a:r>
          </a:p>
          <a:p>
            <a:r>
              <a:rPr lang="en-US" sz="2400" dirty="0"/>
              <a:t>This will automate the process of identifying drug persistency for ABC pharma company thus helping the company to understand drug persistency as per physician prescription.</a:t>
            </a:r>
          </a:p>
        </p:txBody>
      </p:sp>
    </p:spTree>
    <p:extLst>
      <p:ext uri="{BB962C8B-B14F-4D97-AF65-F5344CB8AC3E}">
        <p14:creationId xmlns:p14="http://schemas.microsoft.com/office/powerpoint/2010/main" val="1988975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D573-84F0-4B2C-9D85-F1047ECA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681037"/>
            <a:ext cx="7394714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6EF5-FCEF-4F25-A7DD-D00FA415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purpose of automating the process of drug persistency identification, the following machine learning models can be used:</a:t>
            </a:r>
          </a:p>
          <a:p>
            <a:r>
              <a:rPr lang="en-US" b="1" dirty="0"/>
              <a:t>Logistic regression </a:t>
            </a:r>
            <a:r>
              <a:rPr lang="en-US" dirty="0"/>
              <a:t>– It is a type of linear model that is used for binary classification. It predicts output which is a categorical dependent variable. Such predictions are like yes or no, A or B, etc.</a:t>
            </a:r>
          </a:p>
          <a:p>
            <a:r>
              <a:rPr lang="en-US" b="1" dirty="0" err="1"/>
              <a:t>LightGBM</a:t>
            </a:r>
            <a:r>
              <a:rPr lang="en-US" b="1" dirty="0"/>
              <a:t> Classifier </a:t>
            </a:r>
            <a:r>
              <a:rPr lang="en-US" dirty="0"/>
              <a:t>– This is high-performance gradient boosting framework based on decision tree that is used for classification.</a:t>
            </a:r>
          </a:p>
          <a:p>
            <a:r>
              <a:rPr lang="en-US" b="1" dirty="0"/>
              <a:t>Decision tree</a:t>
            </a:r>
            <a:r>
              <a:rPr lang="en-US" dirty="0"/>
              <a:t>-They are good classifiers which are robust against outliers</a:t>
            </a:r>
          </a:p>
        </p:txBody>
      </p:sp>
    </p:spTree>
    <p:extLst>
      <p:ext uri="{BB962C8B-B14F-4D97-AF65-F5344CB8AC3E}">
        <p14:creationId xmlns:p14="http://schemas.microsoft.com/office/powerpoint/2010/main" val="590883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D573-84F0-4B2C-9D85-F1047ECA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781" y="1064270"/>
            <a:ext cx="7360258" cy="4639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Logistic Regression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7D0B98-43FA-4CB0-88ED-75C7E3575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96" t="60557" r="7618" b="17697"/>
          <a:stretch/>
        </p:blipFill>
        <p:spPr>
          <a:xfrm>
            <a:off x="1082823" y="1590260"/>
            <a:ext cx="9436754" cy="1343571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7A62445-CF4B-4861-A6D3-A20917095278}"/>
              </a:ext>
            </a:extLst>
          </p:cNvPr>
          <p:cNvSpPr txBox="1">
            <a:spLocks/>
          </p:cNvSpPr>
          <p:nvPr/>
        </p:nvSpPr>
        <p:spPr>
          <a:xfrm>
            <a:off x="2321781" y="3190420"/>
            <a:ext cx="7275444" cy="477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solidFill>
                  <a:srgbClr val="FF6600"/>
                </a:solidFill>
              </a:rPr>
              <a:t>LGBM 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96DA08F-B495-4EE4-95C1-62B5ED5E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3" t="59461" r="7823" b="17336"/>
          <a:stretch/>
        </p:blipFill>
        <p:spPr>
          <a:xfrm>
            <a:off x="1184328" y="3743866"/>
            <a:ext cx="9335248" cy="1187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DC66153-080A-49EA-87C6-1449727D2178}"/>
              </a:ext>
            </a:extLst>
          </p:cNvPr>
          <p:cNvSpPr txBox="1">
            <a:spLocks/>
          </p:cNvSpPr>
          <p:nvPr/>
        </p:nvSpPr>
        <p:spPr>
          <a:xfrm>
            <a:off x="2321781" y="5006034"/>
            <a:ext cx="7140271" cy="477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solidFill>
                  <a:srgbClr val="FF6600"/>
                </a:solidFill>
              </a:rPr>
              <a:t>Decision Tree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2BFE5399-964F-4FA5-B003-1E24332654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00" t="59826" r="7104" b="18429"/>
          <a:stretch/>
        </p:blipFill>
        <p:spPr>
          <a:xfrm>
            <a:off x="1184328" y="5557962"/>
            <a:ext cx="9414873" cy="121712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711E958-700F-4DD1-9D00-8A6C98376E70}"/>
              </a:ext>
            </a:extLst>
          </p:cNvPr>
          <p:cNvSpPr txBox="1">
            <a:spLocks/>
          </p:cNvSpPr>
          <p:nvPr/>
        </p:nvSpPr>
        <p:spPr>
          <a:xfrm>
            <a:off x="2059387" y="16093"/>
            <a:ext cx="8197795" cy="6959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F6600"/>
                </a:solidFill>
              </a:rPr>
              <a:t>AUC and F1 scores for all algorithms</a:t>
            </a:r>
          </a:p>
        </p:txBody>
      </p:sp>
    </p:spTree>
    <p:extLst>
      <p:ext uri="{BB962C8B-B14F-4D97-AF65-F5344CB8AC3E}">
        <p14:creationId xmlns:p14="http://schemas.microsoft.com/office/powerpoint/2010/main" val="2689531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956E5D-3C3C-4FB2-B513-61593E336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LBGM algorithm gave us the better AUC AND f1 score values.</a:t>
            </a:r>
            <a:endParaRPr lang="en-ZA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718504-2EDA-4AFD-97A6-14479A3A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Best Algorithm </a:t>
            </a:r>
          </a:p>
        </p:txBody>
      </p:sp>
    </p:spTree>
    <p:extLst>
      <p:ext uri="{BB962C8B-B14F-4D97-AF65-F5344CB8AC3E}">
        <p14:creationId xmlns:p14="http://schemas.microsoft.com/office/powerpoint/2010/main" val="990508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C5BD-4078-48B1-BB22-E6D614D2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81038"/>
            <a:ext cx="6400800" cy="93572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120E-FBE0-4856-9EC8-9FEB96CD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557669"/>
            <a:ext cx="9077739" cy="3619293"/>
          </a:xfrm>
        </p:spPr>
        <p:txBody>
          <a:bodyPr>
            <a:normAutofit/>
          </a:bodyPr>
          <a:lstStyle/>
          <a:p>
            <a:r>
              <a:rPr lang="en-US" sz="2400" dirty="0"/>
              <a:t>Explore and Understand the data.</a:t>
            </a:r>
          </a:p>
          <a:p>
            <a:r>
              <a:rPr lang="en-US" sz="2400" dirty="0"/>
              <a:t>Prepare and clean the data.</a:t>
            </a:r>
          </a:p>
          <a:p>
            <a:r>
              <a:rPr lang="en-US" sz="2400" dirty="0"/>
              <a:t>Analyze the data and find the features/variables that affects drug persistency.</a:t>
            </a:r>
          </a:p>
          <a:p>
            <a:r>
              <a:rPr lang="en-US" sz="2400" dirty="0"/>
              <a:t>Give recommendations for the classification model that is to be built to automate the process of drug persistency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44589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0B51-A728-4977-80FF-339E5227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8"/>
            <a:ext cx="6440556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0283-D1DD-4DE9-846E-253BE419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04661"/>
            <a:ext cx="9157252" cy="3672301"/>
          </a:xfrm>
        </p:spPr>
        <p:txBody>
          <a:bodyPr>
            <a:normAutofit/>
          </a:bodyPr>
          <a:lstStyle/>
          <a:p>
            <a:r>
              <a:rPr lang="en-US" sz="2400" dirty="0"/>
              <a:t>One file used for the dataset</a:t>
            </a:r>
          </a:p>
          <a:p>
            <a:r>
              <a:rPr lang="en-US" sz="2400" dirty="0"/>
              <a:t>3,424 data points</a:t>
            </a:r>
          </a:p>
          <a:p>
            <a:r>
              <a:rPr lang="en-US" sz="2400" dirty="0"/>
              <a:t>75 features/variables (6 derived)</a:t>
            </a:r>
          </a:p>
        </p:txBody>
      </p:sp>
    </p:spTree>
    <p:extLst>
      <p:ext uri="{BB962C8B-B14F-4D97-AF65-F5344CB8AC3E}">
        <p14:creationId xmlns:p14="http://schemas.microsoft.com/office/powerpoint/2010/main" val="10712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159B86-49CB-4642-BC70-CBB58298DBF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Analysis of Numerical Features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F241D9-0BE2-483A-8D62-B509EF0C1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2FB6-91FA-40DA-9E47-1EE8C280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7"/>
            <a:ext cx="6414052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6600"/>
                </a:solidFill>
              </a:rPr>
              <a:t>Dexa_Freq_During_Rx</a:t>
            </a:r>
            <a:r>
              <a:rPr lang="en-US" dirty="0">
                <a:solidFill>
                  <a:srgbClr val="FF6600"/>
                </a:solidFill>
              </a:rPr>
              <a:t> Analysis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4A9FE-1AF7-43E5-B650-94BE7737F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8" y="1895964"/>
            <a:ext cx="5020376" cy="325800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5A0C58-081A-4693-A52C-37AC8952F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4" y="1895964"/>
            <a:ext cx="4744112" cy="303889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D12ACE-0C23-4D04-99C0-755045488753}"/>
              </a:ext>
            </a:extLst>
          </p:cNvPr>
          <p:cNvSpPr txBox="1"/>
          <p:nvPr/>
        </p:nvSpPr>
        <p:spPr>
          <a:xfrm>
            <a:off x="1531257" y="5153969"/>
            <a:ext cx="912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descriptive analysis of the </a:t>
            </a:r>
            <a:r>
              <a:rPr lang="en-US" dirty="0" err="1"/>
              <a:t>dexa</a:t>
            </a:r>
            <a:r>
              <a:rPr lang="en-US" dirty="0"/>
              <a:t> scan (bone density scan) frequency during the prescription.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diagrams above, we can see that most of the frequencies lie between 0 and 20</a:t>
            </a:r>
            <a:r>
              <a:rPr lang="en-US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dirty="0"/>
              <a:t>minimum frequency is 0 and the maximum is around 140.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highly skewed.</a:t>
            </a:r>
          </a:p>
        </p:txBody>
      </p:sp>
    </p:spTree>
    <p:extLst>
      <p:ext uri="{BB962C8B-B14F-4D97-AF65-F5344CB8AC3E}">
        <p14:creationId xmlns:p14="http://schemas.microsoft.com/office/powerpoint/2010/main" val="205356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C71D-4208-40D9-989B-64C9281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42" y="681037"/>
            <a:ext cx="6502401" cy="93004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FF6600"/>
                </a:solidFill>
              </a:rPr>
              <a:t>Count_Of_Risks</a:t>
            </a:r>
            <a:br>
              <a:rPr lang="en-US" sz="4000" dirty="0">
                <a:solidFill>
                  <a:srgbClr val="FF6600"/>
                </a:solidFill>
              </a:rPr>
            </a:br>
            <a:r>
              <a:rPr lang="en-US" sz="4000" dirty="0">
                <a:solidFill>
                  <a:srgbClr val="FF6600"/>
                </a:solidFill>
              </a:rPr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1043F-0584-4698-AC4C-987187C9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88" y="1795234"/>
            <a:ext cx="4725059" cy="32675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CC6E6-8B85-4D80-8548-3D36024E9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37" y="1795234"/>
            <a:ext cx="4620270" cy="3029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0F8451-1966-49B5-89BE-B4C868951CA4}"/>
              </a:ext>
            </a:extLst>
          </p:cNvPr>
          <p:cNvSpPr txBox="1"/>
          <p:nvPr/>
        </p:nvSpPr>
        <p:spPr>
          <a:xfrm>
            <a:off x="1190171" y="5225143"/>
            <a:ext cx="966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descriptive analysis of count of risks for the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count of risks lie between 0 and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count of risks is 0 while the maximum is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slightly skewed.</a:t>
            </a:r>
          </a:p>
        </p:txBody>
      </p:sp>
    </p:spTree>
    <p:extLst>
      <p:ext uri="{BB962C8B-B14F-4D97-AF65-F5344CB8AC3E}">
        <p14:creationId xmlns:p14="http://schemas.microsoft.com/office/powerpoint/2010/main" val="279881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3701-8656-47B8-9754-0C1DE60E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91548"/>
            <a:ext cx="6374296" cy="132521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FF6600"/>
                </a:solidFill>
              </a:rPr>
              <a:t>Dexa_Freq_During_Rx</a:t>
            </a:r>
            <a:r>
              <a:rPr lang="en-US" sz="4000" dirty="0">
                <a:solidFill>
                  <a:srgbClr val="FF6600"/>
                </a:solidFill>
              </a:rPr>
              <a:t>   </a:t>
            </a:r>
            <a:br>
              <a:rPr lang="en-US" sz="4000" dirty="0">
                <a:solidFill>
                  <a:srgbClr val="FF6600"/>
                </a:solidFill>
              </a:rPr>
            </a:br>
            <a:r>
              <a:rPr lang="en-US" sz="4000" dirty="0">
                <a:solidFill>
                  <a:srgbClr val="FF6600"/>
                </a:solidFill>
              </a:rPr>
              <a:t>vs </a:t>
            </a:r>
            <a:br>
              <a:rPr lang="en-US" sz="4000" dirty="0">
                <a:solidFill>
                  <a:srgbClr val="FF6600"/>
                </a:solidFill>
              </a:rPr>
            </a:br>
            <a:r>
              <a:rPr lang="en-US" sz="4000" dirty="0" err="1">
                <a:solidFill>
                  <a:srgbClr val="FF6600"/>
                </a:solidFill>
              </a:rPr>
              <a:t>Persistency_Flag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F041B-35F2-459F-B4EE-0DF57AE57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6" y="1961322"/>
            <a:ext cx="6506817" cy="3674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5759E-E48E-43E8-91A5-103861A00BF7}"/>
              </a:ext>
            </a:extLst>
          </p:cNvPr>
          <p:cNvSpPr txBox="1"/>
          <p:nvPr/>
        </p:nvSpPr>
        <p:spPr>
          <a:xfrm>
            <a:off x="1444487" y="5587011"/>
            <a:ext cx="8362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huge difference in the distribution of the </a:t>
            </a:r>
            <a:r>
              <a:rPr lang="en-US" dirty="0" err="1"/>
              <a:t>dexa</a:t>
            </a:r>
            <a:r>
              <a:rPr lang="en-US" dirty="0"/>
              <a:t> scan frequency during prescription between persistent patient’s and non-persistent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those who are persistent have a higher </a:t>
            </a:r>
            <a:r>
              <a:rPr lang="en-US" dirty="0" err="1"/>
              <a:t>dexa</a:t>
            </a:r>
            <a:r>
              <a:rPr lang="en-US" dirty="0"/>
              <a:t> scan frequency during prescription as compared to those who are non-persistent.</a:t>
            </a:r>
          </a:p>
        </p:txBody>
      </p:sp>
    </p:spTree>
    <p:extLst>
      <p:ext uri="{BB962C8B-B14F-4D97-AF65-F5344CB8AC3E}">
        <p14:creationId xmlns:p14="http://schemas.microsoft.com/office/powerpoint/2010/main" val="274740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0</TotalTime>
  <Words>1400</Words>
  <Application>Microsoft Office PowerPoint</Application>
  <PresentationFormat>Widescreen</PresentationFormat>
  <Paragraphs>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Background</vt:lpstr>
      <vt:lpstr>Problem Statement</vt:lpstr>
      <vt:lpstr>Data Analysis Approach</vt:lpstr>
      <vt:lpstr>Data Exploration</vt:lpstr>
      <vt:lpstr>Analysis of Numerical Features</vt:lpstr>
      <vt:lpstr>Dexa_Freq_During_Rx Analysis</vt:lpstr>
      <vt:lpstr>Count_Of_Risks Analysis</vt:lpstr>
      <vt:lpstr>Dexa_Freq_During_Rx    vs  Persistency_Flag</vt:lpstr>
      <vt:lpstr>Count_Of_Risks VS Persistency_Flag</vt:lpstr>
      <vt:lpstr>Numerical Features correlation with target feature</vt:lpstr>
      <vt:lpstr>Analysis of Categorical Features</vt:lpstr>
      <vt:lpstr>MUTUAL INFORMATION (MI) SCORE</vt:lpstr>
      <vt:lpstr>Class separation by categorical features</vt:lpstr>
      <vt:lpstr>Class separation by Dexa_During_Rx </vt:lpstr>
      <vt:lpstr>Class separation by Comorb_Long_Term_Current_Drug_Therapy </vt:lpstr>
      <vt:lpstr>Class separation by Comorb_Encounter_For_Screening_For_Malignant_Neoplasms</vt:lpstr>
      <vt:lpstr>Class separation by Comorb_Encounter_For_Immunization</vt:lpstr>
      <vt:lpstr>Class separation by Comorb_Encntr_For_General_Exam_W_O_Complaint,_Susp_Or_Reprtd_Dx</vt:lpstr>
      <vt:lpstr>Class separation by Comorb_Other_Disorders_Of_Bone_Density_And_Structure</vt:lpstr>
      <vt:lpstr>Class separation by Concom_Systemic_Corticosteroids_Plain</vt:lpstr>
      <vt:lpstr>Class separation by Ntm_Speciality</vt:lpstr>
      <vt:lpstr>Class separation by Comorb_Other_Joint_Disorder_Not_Elsewhere_Classified</vt:lpstr>
      <vt:lpstr>Class separation by Race</vt:lpstr>
      <vt:lpstr>Class separation by Risk_Excessive_Thinness</vt:lpstr>
      <vt:lpstr>Class separation by Ethnicity</vt:lpstr>
      <vt:lpstr>Correlations in the data</vt:lpstr>
      <vt:lpstr>Removing outliers in the data</vt:lpstr>
      <vt:lpstr>EDA Summary</vt:lpstr>
      <vt:lpstr>Recommendations</vt:lpstr>
      <vt:lpstr>Logistic Regression</vt:lpstr>
      <vt:lpstr>Best Algorithm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Jorn Okello</dc:creator>
  <cp:lastModifiedBy>Kelvin Mpofu (213572387)</cp:lastModifiedBy>
  <cp:revision>54</cp:revision>
  <dcterms:created xsi:type="dcterms:W3CDTF">2021-09-28T07:05:04Z</dcterms:created>
  <dcterms:modified xsi:type="dcterms:W3CDTF">2021-10-15T07:44:18Z</dcterms:modified>
</cp:coreProperties>
</file>